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0" r:id="rId7"/>
    <p:sldId id="266" r:id="rId8"/>
    <p:sldId id="267" r:id="rId9"/>
    <p:sldId id="260" r:id="rId10"/>
    <p:sldId id="262" r:id="rId11"/>
    <p:sldId id="263" r:id="rId12"/>
    <p:sldId id="268" r:id="rId13"/>
    <p:sldId id="269" r:id="rId14"/>
  </p:sldIdLst>
  <p:sldSz cx="12192000" cy="6858000"/>
  <p:notesSz cx="6858000" cy="9144000"/>
  <p:embeddedFontLst>
    <p:embeddedFont>
      <p:font typeface="Montserrat" panose="020B0604020202020204" charset="-52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OnAIALUdQFnS5dJbryAVo3knh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e1acdd32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139e1acdd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b72961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6b72961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36dcccb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6436dcccb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c2c2857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7c2c2857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c2c28577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7c2c28577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c2c2857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c2c2857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729612c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6b729612c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b729612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6b729612c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1">
  <p:cSld name="Пустой слайд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24b19d0d3_0_28"/>
          <p:cNvSpPr txBox="1">
            <a:spLocks noGrp="1"/>
          </p:cNvSpPr>
          <p:nvPr>
            <p:ph type="title"/>
          </p:nvPr>
        </p:nvSpPr>
        <p:spPr>
          <a:xfrm>
            <a:off x="414291" y="301272"/>
            <a:ext cx="11168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624b19d0d3_0_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624b19d0d3_0_2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624b19d0d3_0_28"/>
          <p:cNvSpPr txBox="1">
            <a:spLocks noGrp="1"/>
          </p:cNvSpPr>
          <p:nvPr>
            <p:ph type="sldNum" idx="12"/>
          </p:nvPr>
        </p:nvSpPr>
        <p:spPr>
          <a:xfrm>
            <a:off x="9338733" y="-20637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39e1acdd32_1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3871" y="0"/>
            <a:ext cx="7628128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39e1acdd32_1_5"/>
          <p:cNvSpPr txBox="1"/>
          <p:nvPr/>
        </p:nvSpPr>
        <p:spPr>
          <a:xfrm>
            <a:off x="432832" y="5217640"/>
            <a:ext cx="52779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100" b="1" i="0" u="none" strike="noStrike" cap="none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sz="2100" b="1" i="0" u="none" strike="noStrike" cap="non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12700" lvl="0" indent="0" algn="l" rtl="0">
              <a:lnSpc>
                <a:spcPct val="1183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g139e1acdd32_1_5"/>
          <p:cNvSpPr txBox="1"/>
          <p:nvPr/>
        </p:nvSpPr>
        <p:spPr>
          <a:xfrm>
            <a:off x="246448" y="3592200"/>
            <a:ext cx="59025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6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3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</a:t>
            </a:r>
            <a:r>
              <a:rPr lang="en-US"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sz="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Google Shape;93;g139e1acdd32_1_5"/>
          <p:cNvGrpSpPr/>
          <p:nvPr/>
        </p:nvGrpSpPr>
        <p:grpSpPr>
          <a:xfrm>
            <a:off x="-1466279" y="457189"/>
            <a:ext cx="5341486" cy="4469718"/>
            <a:chOff x="324611" y="339525"/>
            <a:chExt cx="4006215" cy="3352372"/>
          </a:xfrm>
        </p:grpSpPr>
        <p:sp>
          <p:nvSpPr>
            <p:cNvPr id="94" name="Google Shape;94;g139e1acdd32_1_5"/>
            <p:cNvSpPr/>
            <p:nvPr/>
          </p:nvSpPr>
          <p:spPr>
            <a:xfrm>
              <a:off x="324611" y="3691897"/>
              <a:ext cx="4006215" cy="0"/>
            </a:xfrm>
            <a:custGeom>
              <a:avLst/>
              <a:gdLst/>
              <a:ahLst/>
              <a:cxnLst/>
              <a:rect l="l" t="t" r="r" b="b"/>
              <a:pathLst>
                <a:path w="4006215" h="120000" extrusionOk="0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w="9525" cap="flat" cmpd="sng">
              <a:solidFill>
                <a:srgbClr val="2423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" name="Google Shape;95;g139e1acdd32_1_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b729612cc_0_6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00" b="1">
                <a:latin typeface="Verdana"/>
                <a:ea typeface="Verdana"/>
                <a:cs typeface="Verdana"/>
                <a:sym typeface="Verdana"/>
              </a:rPr>
              <a:t>Ключ авторизации</a:t>
            </a:r>
            <a:endParaRPr sz="29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g16b729612cc_0_6"/>
          <p:cNvSpPr txBox="1">
            <a:spLocks noGrp="1"/>
          </p:cNvSpPr>
          <p:nvPr>
            <p:ph type="body" idx="1"/>
          </p:nvPr>
        </p:nvSpPr>
        <p:spPr>
          <a:xfrm>
            <a:off x="447450" y="16908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35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Для того чтобы начать работать с</a:t>
            </a:r>
            <a:r>
              <a:rPr lang="en-US" sz="1935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API</a:t>
            </a:r>
            <a:r>
              <a:rPr lang="en-US" sz="1935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обычно необходимо получить сервисный ключ авторизации — </a:t>
            </a:r>
            <a:r>
              <a:rPr lang="en-US" sz="1935" b="1">
                <a:solidFill>
                  <a:srgbClr val="2E67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токен</a:t>
            </a:r>
            <a:r>
              <a:rPr lang="en-US" sz="1935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935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114300" lvl="0" indent="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35">
                <a:solidFill>
                  <a:srgbClr val="06242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Токен</a:t>
            </a:r>
            <a:r>
              <a:rPr lang="en-US" sz="1935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— это средство идентификации пользователя или отдельного сеанса работы в компьютерных сетях и приложениях. Различают </a:t>
            </a:r>
            <a:r>
              <a:rPr lang="en-US" sz="1935">
                <a:solidFill>
                  <a:srgbClr val="06242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программные</a:t>
            </a:r>
            <a:r>
              <a:rPr lang="en-US" sz="1935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935">
                <a:solidFill>
                  <a:srgbClr val="06242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аппаратные</a:t>
            </a:r>
            <a:r>
              <a:rPr lang="en-US" sz="1935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токены.</a:t>
            </a:r>
            <a:endParaRPr sz="1935">
              <a:solidFill>
                <a:srgbClr val="31313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114300" lvl="0" indent="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35" b="1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Программный токен</a:t>
            </a:r>
            <a:r>
              <a:rPr lang="en-US" sz="1935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генерируется системой авторизации и привязывается к конкретному сеансу работы, клиенту сети или пакету данных.</a:t>
            </a:r>
            <a:endParaRPr sz="1935">
              <a:solidFill>
                <a:srgbClr val="31313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b729612cc_0_12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00" b="1">
                <a:latin typeface="Verdana"/>
                <a:ea typeface="Verdana"/>
                <a:cs typeface="Verdana"/>
                <a:sym typeface="Verdana"/>
              </a:rPr>
              <a:t>Ключ авторизации</a:t>
            </a:r>
            <a:endParaRPr sz="29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g16b729612cc_0_12"/>
          <p:cNvSpPr txBox="1">
            <a:spLocks noGrp="1"/>
          </p:cNvSpPr>
          <p:nvPr>
            <p:ph type="body" idx="1"/>
          </p:nvPr>
        </p:nvSpPr>
        <p:spPr>
          <a:xfrm>
            <a:off x="447450" y="1626800"/>
            <a:ext cx="11432700" cy="4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Аппаратный токен</a:t>
            </a:r>
            <a:r>
              <a:rPr lang="en-US" sz="19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это устройство, хранящее уникальный пароль или способное генерировать его по определенным правилам.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Для аутентификации аппаратный токен можно физически подключить к компьютеру через коммуникационный порт или специальный считыватель.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Самые простые аппаратные токены просто выводят уникальный пароль для текущего сеанса на встроенный дисплей.</a:t>
            </a:r>
            <a:endParaRPr sz="1900" b="1">
              <a:solidFill>
                <a:srgbClr val="0F111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08" y="981936"/>
            <a:ext cx="10882303" cy="79864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05607" y="2217851"/>
            <a:ext cx="97384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JWT - это веб-</a:t>
            </a:r>
            <a:r>
              <a:rPr lang="ru-RU" sz="1600" dirty="0" err="1"/>
              <a:t>токен</a:t>
            </a:r>
            <a:r>
              <a:rPr lang="ru-RU" sz="1600" dirty="0"/>
              <a:t> с цифровой подписью, который использует как симметричные (один секретный ключ), так и асимметричные (открытый и закрытый ключи) типы ключей. Его следует использовать при авторизации и обмене информацией по сети.</a:t>
            </a:r>
          </a:p>
        </p:txBody>
      </p:sp>
    </p:spTree>
    <p:extLst>
      <p:ext uri="{BB962C8B-B14F-4D97-AF65-F5344CB8AC3E}">
        <p14:creationId xmlns:p14="http://schemas.microsoft.com/office/powerpoint/2010/main" val="3778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03" y="102734"/>
            <a:ext cx="9041152" cy="63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b729612cc_0_0"/>
          <p:cNvSpPr txBox="1">
            <a:spLocks noGrp="1"/>
          </p:cNvSpPr>
          <p:nvPr>
            <p:ph type="title"/>
          </p:nvPr>
        </p:nvSpPr>
        <p:spPr>
          <a:xfrm>
            <a:off x="483500" y="238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Verdana"/>
                <a:ea typeface="Verdana"/>
                <a:cs typeface="Verdana"/>
                <a:sym typeface="Verdana"/>
              </a:rPr>
              <a:t>План занятия</a:t>
            </a:r>
            <a:endParaRPr sz="30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g16b729612cc_0_0"/>
          <p:cNvSpPr txBox="1">
            <a:spLocks noGrp="1"/>
          </p:cNvSpPr>
          <p:nvPr>
            <p:ph type="body" idx="1"/>
          </p:nvPr>
        </p:nvSpPr>
        <p:spPr>
          <a:xfrm>
            <a:off x="438450" y="1618350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11111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r>
              <a:rPr lang="en-US" sz="1800">
                <a:solidFill>
                  <a:srgbClr val="11111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Что такое API?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r>
              <a:rPr lang="en-US" sz="1800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Ключ авторизации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</a:t>
            </a:r>
            <a:r>
              <a:rPr lang="en-US" sz="1800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Первые запросы к API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11111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36dcccb9_0_45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Verdana"/>
                <a:ea typeface="Verdana"/>
                <a:cs typeface="Verdana"/>
                <a:sym typeface="Verdana"/>
              </a:rPr>
              <a:t>Что такое API?</a:t>
            </a:r>
            <a:endParaRPr sz="30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g16436dcccb9_0_45"/>
          <p:cNvSpPr txBox="1">
            <a:spLocks noGrp="1"/>
          </p:cNvSpPr>
          <p:nvPr>
            <p:ph type="body" idx="1"/>
          </p:nvPr>
        </p:nvSpPr>
        <p:spPr>
          <a:xfrm>
            <a:off x="447450" y="16191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API</a:t>
            </a:r>
            <a:r>
              <a:rPr lang="en-US" sz="18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— это специальные разделы сайта, где информацию можно получать без разметки, а формат запросов и ответов зафиксирован.</a:t>
            </a:r>
            <a:endParaRPr sz="18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API</a:t>
            </a:r>
            <a:r>
              <a:rPr lang="en-US" sz="18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созданы для того, чтобы облегчить взаимодействие с сайтом для сторонних разработчиков.</a:t>
            </a:r>
            <a:endParaRPr sz="30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c2c28577e_0_7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Verdana"/>
                <a:ea typeface="Verdana"/>
                <a:cs typeface="Verdana"/>
                <a:sym typeface="Verdana"/>
              </a:rPr>
              <a:t>Что такое API?</a:t>
            </a:r>
            <a:endParaRPr sz="30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g17c2c28577e_0_7"/>
          <p:cNvSpPr txBox="1">
            <a:spLocks noGrp="1"/>
          </p:cNvSpPr>
          <p:nvPr>
            <p:ph type="body" idx="1"/>
          </p:nvPr>
        </p:nvSpPr>
        <p:spPr>
          <a:xfrm>
            <a:off x="447450" y="16191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Когда мы хотим получить данные из API, нам нужно сделать </a:t>
            </a:r>
            <a:r>
              <a:rPr lang="en-US" sz="17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запрос</a:t>
            </a: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Запросы используются во всем Интернете.</a:t>
            </a: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Например, когда вы открываете страницу сайта, то сначала ваш веб-браузер отправляет URL-запрос на веб-сервер хостинга (где расположен сайт), а хостинг возвращает некоторое содержимое этой веб-страницы.</a:t>
            </a:r>
            <a:endParaRPr sz="34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c2c28577e_0_19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Verdana"/>
                <a:ea typeface="Verdana"/>
                <a:cs typeface="Verdana"/>
                <a:sym typeface="Verdana"/>
              </a:rPr>
              <a:t>Что такое API?</a:t>
            </a:r>
            <a:endParaRPr sz="30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g17c2c28577e_0_19"/>
          <p:cNvSpPr txBox="1">
            <a:spLocks noGrp="1"/>
          </p:cNvSpPr>
          <p:nvPr>
            <p:ph type="body" idx="1"/>
          </p:nvPr>
        </p:nvSpPr>
        <p:spPr>
          <a:xfrm>
            <a:off x="447450" y="16191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Запросы API работают точно так же — вы отправляете запрос на сервер API для данных, а сервер возвращает ответ. API Необходимы для того, чтобы не давать прямой доступ к базе данных.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Т.к. при прямом доступе к БД очень велика вероятность неправильных действий, что может привести к различным ошибкам.</a:t>
            </a:r>
            <a:endParaRPr sz="38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5407" y="544707"/>
            <a:ext cx="1100285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Коды состояния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Коды состояния возвращаются при каждом запросе к веб-серверу. Коды состояния указывают информацию о том, что произошло с запросом. </a:t>
            </a:r>
          </a:p>
          <a:p>
            <a:endParaRPr lang="ru-RU" dirty="0"/>
          </a:p>
          <a:p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Ответы сгруппированы в пять классов</a:t>
            </a:r>
            <a:r>
              <a:rPr lang="ru-RU" dirty="0"/>
              <a:t>: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Информационные ответы ( 100— 199</a:t>
            </a:r>
            <a:r>
              <a:rPr lang="ru-RU" sz="2000" dirty="0" smtClean="0"/>
              <a:t>),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Успешные ответы ( 200— 299</a:t>
            </a:r>
            <a:r>
              <a:rPr lang="ru-RU" sz="2000" dirty="0" smtClean="0"/>
              <a:t>),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Перенаправления ( 300— 399</a:t>
            </a:r>
            <a:r>
              <a:rPr lang="ru-RU" sz="2000" dirty="0" smtClean="0"/>
              <a:t>),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Ошибки клиента ( 400— 499</a:t>
            </a:r>
            <a:r>
              <a:rPr lang="ru-RU" sz="2000" dirty="0" smtClean="0"/>
              <a:t>),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Ошибки </a:t>
            </a:r>
            <a:r>
              <a:rPr lang="ru-RU" sz="2000" dirty="0"/>
              <a:t>сервера ( 500— 599)</a:t>
            </a:r>
          </a:p>
        </p:txBody>
      </p:sp>
    </p:spTree>
    <p:extLst>
      <p:ext uri="{BB962C8B-B14F-4D97-AF65-F5344CB8AC3E}">
        <p14:creationId xmlns:p14="http://schemas.microsoft.com/office/powerpoint/2010/main" val="191715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0590" y="416002"/>
            <a:ext cx="11119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Функции API: что можно делать с его помощью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0590" y="939222"/>
            <a:ext cx="113125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Базовые функции API — это получить информацию, отправить её, изменить или удалить. Ваше приложение для этого отправляет запрос в стороннее, а то, в свою очередь, формирует ответ.</a:t>
            </a:r>
          </a:p>
          <a:p>
            <a:r>
              <a:rPr lang="ru-RU" sz="2000" dirty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Конкретные функции полностью зависят от приложения, которое предоставляет API. Это может быть</a:t>
            </a:r>
            <a:r>
              <a:rPr lang="ru-RU" sz="2000" dirty="0" smtClean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2000" dirty="0" smtClean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000" dirty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dirty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● отправка вам курса валют</a:t>
            </a:r>
            <a:r>
              <a:rPr lang="ru-RU" sz="2000" dirty="0" smtClean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US" sz="2000" dirty="0" smtClean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000" dirty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dirty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● авторизация вас в CRM-системе с возможностью добавлять, удалять и изменять информацию</a:t>
            </a:r>
            <a:r>
              <a:rPr lang="ru-RU" sz="2000" dirty="0" smtClean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US" sz="2000" dirty="0" smtClean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000" dirty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dirty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● проведение платежа через банковскую систему</a:t>
            </a:r>
            <a:r>
              <a:rPr lang="ru-RU" sz="2000" dirty="0" smtClean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US" sz="2000" dirty="0" smtClean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000" dirty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dirty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● распознавание голоса и перевод его в текст</a:t>
            </a:r>
            <a:r>
              <a:rPr lang="ru-RU" sz="2000" dirty="0" smtClean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US" sz="2000" dirty="0" smtClean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000" dirty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dirty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● перевод текста</a:t>
            </a:r>
            <a:r>
              <a:rPr lang="ru-RU" sz="2000" dirty="0" smtClean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US" sz="2000" dirty="0" smtClean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000" dirty="0">
              <a:solidFill>
                <a:srgbClr val="2F2F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dirty="0">
                <a:solidFill>
                  <a:srgbClr val="2F2F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● получение информации об актуальных остатках товара.</a:t>
            </a:r>
          </a:p>
        </p:txBody>
      </p:sp>
    </p:spTree>
    <p:extLst>
      <p:ext uri="{BB962C8B-B14F-4D97-AF65-F5344CB8AC3E}">
        <p14:creationId xmlns:p14="http://schemas.microsoft.com/office/powerpoint/2010/main" val="400894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714" y="441760"/>
            <a:ext cx="9877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Преимущества работы с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1713" y="1157092"/>
            <a:ext cx="108947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API позволяет не разрабатывать свои функции, а пользоваться уже разработанными. Это как с библиотеками в языках программирования: вы можете не писать свою функцию сортировки, а подключить библиотеку и пользоваться уже готовым, настроенным инструментом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использование API делает приложение безопаснее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предоставля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е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т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данные в реальном времени, которые всегда актуальны и невероятно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точны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Они также предоставляют ответные данные в форматах XML или JSON. Это значит, что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паблишер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может с легкостью интегрировать необходимый контент.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9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c2c28577e_0_13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Verdana"/>
                <a:ea typeface="Verdana"/>
                <a:cs typeface="Verdana"/>
                <a:sym typeface="Verdana"/>
              </a:rPr>
              <a:t>Что такое API?</a:t>
            </a:r>
            <a:endParaRPr sz="300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9" name="Google Shape;119;g17c2c28577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5" y="1799775"/>
            <a:ext cx="7270225" cy="44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582</Words>
  <Application>Microsoft Office PowerPoint</Application>
  <PresentationFormat>Широкоэкранный</PresentationFormat>
  <Paragraphs>69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Montserrat</vt:lpstr>
      <vt:lpstr>Calibri</vt:lpstr>
      <vt:lpstr>Arial</vt:lpstr>
      <vt:lpstr>Wingdings</vt:lpstr>
      <vt:lpstr>Verdana</vt:lpstr>
      <vt:lpstr>Тема Office</vt:lpstr>
      <vt:lpstr>Презентация PowerPoint</vt:lpstr>
      <vt:lpstr>План занятия</vt:lpstr>
      <vt:lpstr>Что такое API?</vt:lpstr>
      <vt:lpstr>Что такое API?</vt:lpstr>
      <vt:lpstr>Что такое API?</vt:lpstr>
      <vt:lpstr>Презентация PowerPoint</vt:lpstr>
      <vt:lpstr>Презентация PowerPoint</vt:lpstr>
      <vt:lpstr>Презентация PowerPoint</vt:lpstr>
      <vt:lpstr>Что такое API?</vt:lpstr>
      <vt:lpstr>Ключ авторизации</vt:lpstr>
      <vt:lpstr>Ключ авторизации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Gubin</dc:creator>
  <cp:lastModifiedBy>Shoose R</cp:lastModifiedBy>
  <cp:revision>6</cp:revision>
  <dcterms:created xsi:type="dcterms:W3CDTF">2018-04-02T08:21:40Z</dcterms:created>
  <dcterms:modified xsi:type="dcterms:W3CDTF">2022-11-04T14:36:15Z</dcterms:modified>
</cp:coreProperties>
</file>