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J/dlTpD87Fpykxniuh/0GFO47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9e1acdd3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39e1acdd3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a222ae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40a222aee2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a222aee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40a222aee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0a222aee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40a222aee2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0a222a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40a222ae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0a222ae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40a222aee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a222ae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0a222aee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a222ae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40a222aee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0a222ae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0a222aee2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a222ae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0a222aee2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a222ae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0a222aee2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39e1acdd3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b="1" i="0" sz="2100" u="none" cap="none" strike="noStrik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" rtl="0" algn="l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g139e1acdd32_1_5"/>
          <p:cNvSpPr txBox="1"/>
          <p:nvPr/>
        </p:nvSpPr>
        <p:spPr>
          <a:xfrm>
            <a:off x="246448" y="3764325"/>
            <a:ext cx="5902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Функции и проверка аргументов</a:t>
            </a:r>
            <a:endParaRPr b="1" i="0" sz="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" name="Google Shape;88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89" name="Google Shape;89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rect b="b" l="l" r="r" t="t"/>
              <a:pathLst>
                <a:path extrusionOk="0" h="120000" w="4006215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cap="flat" cmpd="sng" w="9525">
              <a:solidFill>
                <a:srgbClr val="242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139e1acdd32_1_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0a222aee2_0_58"/>
          <p:cNvSpPr txBox="1"/>
          <p:nvPr>
            <p:ph type="title"/>
          </p:nvPr>
        </p:nvSpPr>
        <p:spPr>
          <a:xfrm>
            <a:off x="719403" y="287908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Montserrat"/>
                <a:ea typeface="Montserrat"/>
                <a:cs typeface="Montserrat"/>
                <a:sym typeface="Montserrat"/>
              </a:rPr>
              <a:t>Работа функции</a:t>
            </a:r>
            <a:endParaRPr b="1"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140a222aee2_0_58"/>
          <p:cNvSpPr txBox="1"/>
          <p:nvPr/>
        </p:nvSpPr>
        <p:spPr>
          <a:xfrm>
            <a:off x="319388" y="3011468"/>
            <a:ext cx="11601300" cy="1569900"/>
          </a:xfrm>
          <a:prstGeom prst="rect">
            <a:avLst/>
          </a:prstGeom>
          <a:solidFill>
            <a:srgbClr val="DCE8E8"/>
          </a:solidFill>
          <a:ln cap="flat" cmpd="sng" w="19050">
            <a:solidFill>
              <a:srgbClr val="99BBB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summa(2, 3)		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 функции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(s)          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напечатается число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140a222aee2_0_58"/>
          <p:cNvSpPr txBox="1"/>
          <p:nvPr/>
        </p:nvSpPr>
        <p:spPr>
          <a:xfrm>
            <a:off x="319388" y="5095643"/>
            <a:ext cx="1161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При вызове функции её </a:t>
            </a:r>
            <a:r>
              <a:rPr i="1"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формальные</a:t>
            </a:r>
            <a:r>
              <a:rPr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аргументы заменяются на </a:t>
            </a:r>
            <a:r>
              <a:rPr i="1"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фактические</a:t>
            </a:r>
            <a:r>
              <a:rPr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, по окончании выполнения значение функции передаётся в основную программу в место вызова.</a:t>
            </a:r>
            <a:endParaRPr sz="1800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40a222aee2_0_58"/>
          <p:cNvSpPr/>
          <p:nvPr/>
        </p:nvSpPr>
        <p:spPr>
          <a:xfrm>
            <a:off x="304800" y="1158012"/>
            <a:ext cx="11615700" cy="1569600"/>
          </a:xfrm>
          <a:prstGeom prst="rect">
            <a:avLst/>
          </a:prstGeom>
          <a:solidFill>
            <a:srgbClr val="F3F3DC"/>
          </a:solidFill>
          <a:ln cap="flat" cmpd="sng" w="19050">
            <a:solidFill>
              <a:srgbClr val="9393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пример функции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summa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(a, b):	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a, b - параметры функции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 = a+b	   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вычисление функции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     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возвращаемый результат</a:t>
            </a:r>
            <a:endParaRPr/>
          </a:p>
        </p:txBody>
      </p:sp>
      <p:cxnSp>
        <p:nvCxnSpPr>
          <p:cNvPr id="168" name="Google Shape;168;g140a222aee2_0_58"/>
          <p:cNvCxnSpPr/>
          <p:nvPr/>
        </p:nvCxnSpPr>
        <p:spPr>
          <a:xfrm rot="10800000">
            <a:off x="3023659" y="1942800"/>
            <a:ext cx="0" cy="148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g140a222aee2_0_58"/>
          <p:cNvCxnSpPr/>
          <p:nvPr/>
        </p:nvCxnSpPr>
        <p:spPr>
          <a:xfrm rot="10800000">
            <a:off x="3721884" y="1942800"/>
            <a:ext cx="0" cy="148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g140a222aee2_0_58"/>
          <p:cNvCxnSpPr/>
          <p:nvPr/>
        </p:nvCxnSpPr>
        <p:spPr>
          <a:xfrm rot="10800000">
            <a:off x="2015547" y="1942808"/>
            <a:ext cx="0" cy="155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0a222aee2_0_68"/>
          <p:cNvSpPr txBox="1"/>
          <p:nvPr>
            <p:ph type="title"/>
          </p:nvPr>
        </p:nvSpPr>
        <p:spPr>
          <a:xfrm>
            <a:off x="730378" y="161873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Montserrat"/>
                <a:ea typeface="Montserrat"/>
                <a:cs typeface="Montserrat"/>
                <a:sym typeface="Montserrat"/>
              </a:rPr>
              <a:t>Пример функции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140a222aee2_0_68"/>
          <p:cNvSpPr/>
          <p:nvPr/>
        </p:nvSpPr>
        <p:spPr>
          <a:xfrm>
            <a:off x="383367" y="1160748"/>
            <a:ext cx="11377200" cy="30162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функция большее из двух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max2(a, b):	    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a, b - формальные параметры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&gt; b : m =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    m =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		    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возвращаемый функцией результат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(5, 2)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"max ="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max2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(5, 2)) 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 функции с аргументами</a:t>
            </a:r>
            <a:endParaRPr sz="1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(-2,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"max ="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max2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(-2, 2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 функции с аргументами</a:t>
            </a:r>
            <a:endParaRPr sz="1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140a222aee2_0_68"/>
          <p:cNvSpPr/>
          <p:nvPr/>
        </p:nvSpPr>
        <p:spPr>
          <a:xfrm>
            <a:off x="383365" y="4437112"/>
            <a:ext cx="6096000" cy="13233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-2 2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 = 2</a:t>
            </a:r>
            <a:endParaRPr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140a222aee2_0_68"/>
          <p:cNvSpPr txBox="1"/>
          <p:nvPr/>
        </p:nvSpPr>
        <p:spPr>
          <a:xfrm>
            <a:off x="263356" y="5832152"/>
            <a:ext cx="1161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Примечание:</a:t>
            </a:r>
            <a:r>
              <a:rPr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В языке Python есть встроенная функция </a:t>
            </a:r>
            <a:r>
              <a:rPr lang="en-US" sz="20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-US" sz="18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, вычисляющая максимальное значение из нескольких аргументов.  </a:t>
            </a:r>
            <a:endParaRPr sz="1800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a222aee2_0_295"/>
          <p:cNvSpPr/>
          <p:nvPr/>
        </p:nvSpPr>
        <p:spPr>
          <a:xfrm>
            <a:off x="200075" y="967725"/>
            <a:ext cx="11542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Вспомогательный алгоритм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</a:t>
            </a:r>
            <a:r>
              <a:rPr b="1"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 алгоритм решения </a:t>
            </a:r>
            <a:b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подзадачи, который может вызываться из основного алгоритма.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программировании вспомогательные алгоритмы называют </a:t>
            </a:r>
            <a:r>
              <a:rPr i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подпрограммами</a:t>
            </a:r>
            <a:r>
              <a:rPr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В языке Python существуют два вида подпрограмм: процедуры и функции.</a:t>
            </a:r>
            <a:endParaRPr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140a222aee2_0_295"/>
          <p:cNvSpPr/>
          <p:nvPr/>
        </p:nvSpPr>
        <p:spPr>
          <a:xfrm>
            <a:off x="287850" y="3391927"/>
            <a:ext cx="116163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Процедура –</a:t>
            </a:r>
            <a:r>
              <a:rPr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это подпрограмма, которая выполняет некоторые действия после вызова её из основной программы или другой процедуры.</a:t>
            </a:r>
            <a:endParaRPr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Каждая процедура имеет уникальное </a:t>
            </a:r>
            <a:r>
              <a:rPr i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имя</a:t>
            </a:r>
            <a:r>
              <a:rPr b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может иметь произвольное количество входных </a:t>
            </a:r>
            <a:r>
              <a:rPr i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параметров</a:t>
            </a:r>
            <a:r>
              <a:rPr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При вызове процедуры указываются </a:t>
            </a:r>
            <a:r>
              <a:rPr i="1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фактические значения параметров.</a:t>
            </a:r>
            <a:endParaRPr i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a222aee2_0_0"/>
          <p:cNvSpPr/>
          <p:nvPr/>
        </p:nvSpPr>
        <p:spPr>
          <a:xfrm>
            <a:off x="287850" y="1717925"/>
            <a:ext cx="1143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Локальные переменные – </a:t>
            </a:r>
            <a:r>
              <a:rPr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 переменные,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определенные</a:t>
            </a:r>
            <a:r>
              <a:rPr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процедуре, они доступны только внутри процедуры.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140a222aee2_0_0"/>
          <p:cNvSpPr/>
          <p:nvPr/>
        </p:nvSpPr>
        <p:spPr>
          <a:xfrm>
            <a:off x="287850" y="3594600"/>
            <a:ext cx="11439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Глобальные переменные – 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 переменные, определённые в основной программе. Они доступны внутри процедуры только для чтения, а для изменения требуется объявить их в процедуре после служебного слова </a:t>
            </a: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r>
              <a:rPr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0a222aee2_0_7"/>
          <p:cNvSpPr txBox="1"/>
          <p:nvPr>
            <p:ph type="title"/>
          </p:nvPr>
        </p:nvSpPr>
        <p:spPr>
          <a:xfrm>
            <a:off x="767408" y="296652"/>
            <a:ext cx="96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Montserrat"/>
                <a:ea typeface="Montserrat"/>
                <a:cs typeface="Montserrat"/>
                <a:sym typeface="Montserrat"/>
              </a:rPr>
              <a:t>Описание процедуры</a:t>
            </a:r>
            <a:endParaRPr b="1"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140a222aee2_0_7"/>
          <p:cNvSpPr/>
          <p:nvPr/>
        </p:nvSpPr>
        <p:spPr>
          <a:xfrm>
            <a:off x="671397" y="3681028"/>
            <a:ext cx="96012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Вызов процедуры</a:t>
            </a:r>
            <a:endParaRPr/>
          </a:p>
        </p:txBody>
      </p:sp>
      <p:sp>
        <p:nvSpPr>
          <p:cNvPr id="109" name="Google Shape;109;g140a222aee2_0_7"/>
          <p:cNvSpPr txBox="1"/>
          <p:nvPr/>
        </p:nvSpPr>
        <p:spPr>
          <a:xfrm>
            <a:off x="287197" y="5733256"/>
            <a:ext cx="1161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Примечание:</a:t>
            </a:r>
            <a:r>
              <a:rPr b="0" i="0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Между </a:t>
            </a:r>
            <a:r>
              <a:rPr b="1" i="0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формальными</a:t>
            </a:r>
            <a:r>
              <a:rPr b="0" i="0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фактическими</a:t>
            </a:r>
            <a:r>
              <a:rPr b="0" i="0" lang="en-US" sz="1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параметрами должно быть соответствие по количеству, порядку следования и типу.  </a:t>
            </a:r>
            <a:endParaRPr/>
          </a:p>
        </p:txBody>
      </p:sp>
      <p:sp>
        <p:nvSpPr>
          <p:cNvPr id="110" name="Google Shape;110;g140a222aee2_0_7"/>
          <p:cNvSpPr/>
          <p:nvPr/>
        </p:nvSpPr>
        <p:spPr>
          <a:xfrm>
            <a:off x="383365" y="1088740"/>
            <a:ext cx="10081200" cy="83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&lt;имя&gt;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(&lt;параметры&gt;):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&lt;операторы&gt;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g140a222aee2_0_7"/>
          <p:cNvSpPr/>
          <p:nvPr/>
        </p:nvSpPr>
        <p:spPr>
          <a:xfrm>
            <a:off x="287197" y="2132856"/>
            <a:ext cx="11761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Процедура начинается служебным словом </a:t>
            </a:r>
            <a:r>
              <a:rPr b="1" i="0" lang="en-US" sz="2400" u="none" cap="none" strike="noStrike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(define – «определить»).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Формальные параметры процедуры перечисляются через запятую.</a:t>
            </a:r>
            <a:endParaRPr b="0" i="0" sz="20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Операторы, входящие в тело процедуры, записываются с отступом. Процедура должна быть определена до первого её вызова.</a:t>
            </a:r>
            <a:endParaRPr b="0" i="0" sz="20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40a222aee2_0_7"/>
          <p:cNvSpPr/>
          <p:nvPr/>
        </p:nvSpPr>
        <p:spPr>
          <a:xfrm>
            <a:off x="383365" y="5085184"/>
            <a:ext cx="10081200" cy="46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&lt;имя&gt;(&lt;аргументы&gt;)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g140a222aee2_0_7"/>
          <p:cNvSpPr txBox="1"/>
          <p:nvPr/>
        </p:nvSpPr>
        <p:spPr>
          <a:xfrm>
            <a:off x="383365" y="4315068"/>
            <a:ext cx="1152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Вызов процедуры осуществляется по её имени с указанием фактических параметров (аргументов). </a:t>
            </a:r>
            <a:endParaRPr b="0" i="0" sz="20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0a222aee2_0_17"/>
          <p:cNvSpPr txBox="1"/>
          <p:nvPr>
            <p:ph type="title"/>
          </p:nvPr>
        </p:nvSpPr>
        <p:spPr>
          <a:xfrm>
            <a:off x="719403" y="260648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Работа процедуры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140a222aee2_0_17"/>
          <p:cNvSpPr txBox="1"/>
          <p:nvPr/>
        </p:nvSpPr>
        <p:spPr>
          <a:xfrm>
            <a:off x="256585" y="3032429"/>
            <a:ext cx="11664000" cy="1569900"/>
          </a:xfrm>
          <a:prstGeom prst="rect">
            <a:avLst/>
          </a:prstGeom>
          <a:solidFill>
            <a:srgbClr val="DCE8E8"/>
          </a:solidFill>
          <a:ln cap="flat" cmpd="sng" w="19050">
            <a:solidFill>
              <a:srgbClr val="99BBB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36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summa(2, 3)	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 процедуры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  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напечатается число 5</a:t>
            </a:r>
            <a:endParaRPr b="0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140a222aee2_0_17"/>
          <p:cNvSpPr txBox="1"/>
          <p:nvPr/>
        </p:nvSpPr>
        <p:spPr>
          <a:xfrm>
            <a:off x="263827" y="5229200"/>
            <a:ext cx="1166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вызове процедуры её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формальные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входные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параметры заменяются на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фактические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значения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глобальных переменных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доступны в основной программе.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40a222aee2_0_17"/>
          <p:cNvSpPr/>
          <p:nvPr/>
        </p:nvSpPr>
        <p:spPr>
          <a:xfrm>
            <a:off x="263825" y="1196752"/>
            <a:ext cx="11664000" cy="1569600"/>
          </a:xfrm>
          <a:prstGeom prst="rect">
            <a:avLst/>
          </a:prstGeom>
          <a:solidFill>
            <a:srgbClr val="F3F3DC"/>
          </a:solidFill>
          <a:ln cap="flat" cmpd="sng" w="19050">
            <a:solidFill>
              <a:srgbClr val="9393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пример процедуры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summa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 b):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a, b - входные параметры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глобальная переменная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 = a+b	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сумма в глобальной переменной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" name="Google Shape;122;g140a222aee2_0_17"/>
          <p:cNvCxnSpPr/>
          <p:nvPr/>
        </p:nvCxnSpPr>
        <p:spPr>
          <a:xfrm flipH="1" rot="10800000">
            <a:off x="2015547" y="1916708"/>
            <a:ext cx="864000" cy="158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g140a222aee2_0_17"/>
          <p:cNvCxnSpPr/>
          <p:nvPr/>
        </p:nvCxnSpPr>
        <p:spPr>
          <a:xfrm flipH="1" rot="10800000">
            <a:off x="2687621" y="1916708"/>
            <a:ext cx="912000" cy="158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g140a222aee2_0_17"/>
          <p:cNvCxnSpPr/>
          <p:nvPr/>
        </p:nvCxnSpPr>
        <p:spPr>
          <a:xfrm rot="10800000">
            <a:off x="1535536" y="2673056"/>
            <a:ext cx="384000" cy="12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a222aee2_0_27"/>
          <p:cNvSpPr txBox="1"/>
          <p:nvPr>
            <p:ph type="title"/>
          </p:nvPr>
        </p:nvSpPr>
        <p:spPr>
          <a:xfrm>
            <a:off x="719403" y="260648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Примеры процедур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140a222aee2_0_27"/>
          <p:cNvSpPr/>
          <p:nvPr/>
        </p:nvSpPr>
        <p:spPr>
          <a:xfrm>
            <a:off x="575387" y="1340768"/>
            <a:ext cx="7056900" cy="25545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процедура без параметра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"1111111"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 выводит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три строки из семи единиц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digit()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вызовы процедуры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digit()</a:t>
            </a:r>
            <a:endParaRPr/>
          </a:p>
        </p:txBody>
      </p:sp>
      <p:sp>
        <p:nvSpPr>
          <p:cNvPr id="131" name="Google Shape;131;g140a222aee2_0_27"/>
          <p:cNvSpPr/>
          <p:nvPr/>
        </p:nvSpPr>
        <p:spPr>
          <a:xfrm>
            <a:off x="583924" y="4329100"/>
            <a:ext cx="6096000" cy="1015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a222aee2_0_33"/>
          <p:cNvSpPr txBox="1"/>
          <p:nvPr>
            <p:ph type="title"/>
          </p:nvPr>
        </p:nvSpPr>
        <p:spPr>
          <a:xfrm>
            <a:off x="719403" y="260648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Примеры процедур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140a222aee2_0_33"/>
          <p:cNvSpPr/>
          <p:nvPr/>
        </p:nvSpPr>
        <p:spPr>
          <a:xfrm>
            <a:off x="575387" y="1340768"/>
            <a:ext cx="11233200" cy="22467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процедура с одним параметром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(n):	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n - формальный параметр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n)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строка из n единиц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 выводит нужное количество единиц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digit(7)  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вызовы процедуры с фактическим параметром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digit(9)</a:t>
            </a:r>
            <a:endParaRPr/>
          </a:p>
        </p:txBody>
      </p:sp>
      <p:sp>
        <p:nvSpPr>
          <p:cNvPr id="138" name="Google Shape;138;g140a222aee2_0_33"/>
          <p:cNvSpPr/>
          <p:nvPr/>
        </p:nvSpPr>
        <p:spPr>
          <a:xfrm>
            <a:off x="583924" y="4329100"/>
            <a:ext cx="6096000" cy="1015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111111111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a222aee2_0_39"/>
          <p:cNvSpPr txBox="1"/>
          <p:nvPr>
            <p:ph type="title"/>
          </p:nvPr>
        </p:nvSpPr>
        <p:spPr>
          <a:xfrm>
            <a:off x="719403" y="260648"/>
            <a:ext cx="960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Примеры процедур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140a222aee2_0_39"/>
          <p:cNvSpPr/>
          <p:nvPr/>
        </p:nvSpPr>
        <p:spPr>
          <a:xfrm>
            <a:off x="583923" y="1340768"/>
            <a:ext cx="11224800" cy="25545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процедура с двумя параметрами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(d, n):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d, n - локальные переменные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solidFill>
                  <a:srgbClr val="820AFE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 * n)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строка из n цифр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программа </a:t>
            </a:r>
            <a:endParaRPr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выводит нужное количество заданных цифр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7)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вызовы процедуры с факт. параметрами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digit(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9)</a:t>
            </a:r>
            <a:endParaRPr/>
          </a:p>
        </p:txBody>
      </p:sp>
      <p:sp>
        <p:nvSpPr>
          <p:cNvPr id="145" name="Google Shape;145;g140a222aee2_0_39"/>
          <p:cNvSpPr/>
          <p:nvPr/>
        </p:nvSpPr>
        <p:spPr>
          <a:xfrm>
            <a:off x="583923" y="4329100"/>
            <a:ext cx="6096000" cy="1015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22222222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333333333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0a222aee2_0_45"/>
          <p:cNvSpPr txBox="1"/>
          <p:nvPr>
            <p:ph type="title"/>
          </p:nvPr>
        </p:nvSpPr>
        <p:spPr>
          <a:xfrm>
            <a:off x="526226" y="75607"/>
            <a:ext cx="100584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60"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endParaRPr b="1" sz="30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140a222aee2_0_45"/>
          <p:cNvSpPr/>
          <p:nvPr/>
        </p:nvSpPr>
        <p:spPr>
          <a:xfrm>
            <a:off x="285749" y="764704"/>
            <a:ext cx="1032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Функция –</a:t>
            </a:r>
            <a:r>
              <a:rPr lang="en-US" sz="24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это вспомогательный алгоритм, который всегда возвращает в основной алгоритм значение-результат. </a:t>
            </a:r>
            <a:endParaRPr sz="2000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40a222aee2_0_45"/>
          <p:cNvGrpSpPr/>
          <p:nvPr/>
        </p:nvGrpSpPr>
        <p:grpSpPr>
          <a:xfrm>
            <a:off x="406553" y="1412776"/>
            <a:ext cx="10297743" cy="1740360"/>
            <a:chOff x="304922" y="1412776"/>
            <a:chExt cx="7723500" cy="1740360"/>
          </a:xfrm>
        </p:grpSpPr>
        <p:sp>
          <p:nvSpPr>
            <p:cNvPr id="153" name="Google Shape;153;g140a222aee2_0_45"/>
            <p:cNvSpPr/>
            <p:nvPr/>
          </p:nvSpPr>
          <p:spPr>
            <a:xfrm>
              <a:off x="304922" y="1952836"/>
              <a:ext cx="7723500" cy="1200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72000" spcFirstLastPara="1" rIns="36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C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2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&lt;имя&gt;</a:t>
              </a: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(&lt;параметры&gt;):</a:t>
              </a:r>
              <a:endPara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&lt;операторы&gt;</a:t>
              </a:r>
              <a:endPara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en-US" sz="2400">
                  <a:solidFill>
                    <a:srgbClr val="CC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&lt;результат&gt;</a:t>
              </a:r>
              <a:endPara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" name="Google Shape;154;g140a222aee2_0_45"/>
            <p:cNvSpPr txBox="1"/>
            <p:nvPr/>
          </p:nvSpPr>
          <p:spPr>
            <a:xfrm>
              <a:off x="484893" y="1412776"/>
              <a:ext cx="72009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30066"/>
                  </a:solidFill>
                  <a:latin typeface="Calibri"/>
                  <a:ea typeface="Calibri"/>
                  <a:cs typeface="Calibri"/>
                  <a:sym typeface="Calibri"/>
                </a:rPr>
                <a:t>Описание функции</a:t>
              </a:r>
              <a:endParaRPr/>
            </a:p>
          </p:txBody>
        </p:sp>
      </p:grpSp>
      <p:sp>
        <p:nvSpPr>
          <p:cNvPr id="155" name="Google Shape;155;g140a222aee2_0_45"/>
          <p:cNvSpPr/>
          <p:nvPr/>
        </p:nvSpPr>
        <p:spPr>
          <a:xfrm>
            <a:off x="406563" y="3248980"/>
            <a:ext cx="114993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После оператора </a:t>
            </a:r>
            <a:r>
              <a:rPr b="1" lang="en-US" sz="24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 («вернуть») записывается результат, который возвращает функция. В функции может быть несколько операторов </a:t>
            </a:r>
            <a:r>
              <a:rPr b="1" lang="en-US" sz="24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, после выполнения любого из них работа функции заканчивается.</a:t>
            </a:r>
            <a:endParaRPr sz="2000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140a222aee2_0_45"/>
          <p:cNvGrpSpPr/>
          <p:nvPr/>
        </p:nvGrpSpPr>
        <p:grpSpPr>
          <a:xfrm>
            <a:off x="406553" y="4617132"/>
            <a:ext cx="11449715" cy="1685836"/>
            <a:chOff x="304922" y="4617132"/>
            <a:chExt cx="8587501" cy="1685836"/>
          </a:xfrm>
        </p:grpSpPr>
        <p:sp>
          <p:nvSpPr>
            <p:cNvPr id="157" name="Google Shape;157;g140a222aee2_0_45"/>
            <p:cNvSpPr/>
            <p:nvPr/>
          </p:nvSpPr>
          <p:spPr>
            <a:xfrm>
              <a:off x="304923" y="5086925"/>
              <a:ext cx="85875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30066"/>
                  </a:solidFill>
                  <a:latin typeface="Arial"/>
                  <a:ea typeface="Arial"/>
                  <a:cs typeface="Arial"/>
                  <a:sym typeface="Arial"/>
                </a:rPr>
                <a:t>Функции можно вызывать везде, где можно использовать выражение соответствующего типа (в операторах присваивания или вывода).</a:t>
              </a:r>
              <a:endParaRPr sz="2000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40a222aee2_0_45"/>
            <p:cNvSpPr txBox="1"/>
            <p:nvPr/>
          </p:nvSpPr>
          <p:spPr>
            <a:xfrm>
              <a:off x="566202" y="4617132"/>
              <a:ext cx="72009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30066"/>
                  </a:solidFill>
                  <a:latin typeface="Calibri"/>
                  <a:ea typeface="Calibri"/>
                  <a:cs typeface="Calibri"/>
                  <a:sym typeface="Calibri"/>
                </a:rPr>
                <a:t>Вызов функции</a:t>
              </a:r>
              <a:endParaRPr/>
            </a:p>
          </p:txBody>
        </p:sp>
        <p:sp>
          <p:nvSpPr>
            <p:cNvPr id="159" name="Google Shape;159;g140a222aee2_0_45"/>
            <p:cNvSpPr/>
            <p:nvPr/>
          </p:nvSpPr>
          <p:spPr>
            <a:xfrm>
              <a:off x="304922" y="5841268"/>
              <a:ext cx="7560900" cy="461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&lt;имя&gt;(&lt;</a:t>
              </a:r>
              <a:r>
                <a:rPr b="1" lang="en-US" sz="2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аргументы&gt;)</a:t>
              </a:r>
              <a:endPara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2018-04-02T08:21:40Z</dcterms:created>
  <dc:creator>Gubin</dc:creator>
</cp:coreProperties>
</file>