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20B0604020202020204" charset="-52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vbb5cyivG+O3qzppvVDbijxb0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9e1acdd32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139e1acdd3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436dcccb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436dcccb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36dccc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436dccc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436dcccb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436dcccb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436dcccb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436dcccb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436dcccb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436dcccb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436dccc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436dccc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1">
  <p:cSld name="Пустой слайд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24b19d0d3_0_28"/>
          <p:cNvSpPr txBox="1">
            <a:spLocks noGrp="1"/>
          </p:cNvSpPr>
          <p:nvPr>
            <p:ph type="title"/>
          </p:nvPr>
        </p:nvSpPr>
        <p:spPr>
          <a:xfrm>
            <a:off x="414291" y="301272"/>
            <a:ext cx="11168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624b19d0d3_0_2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624b19d0d3_0_2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624b19d0d3_0_28"/>
          <p:cNvSpPr txBox="1">
            <a:spLocks noGrp="1"/>
          </p:cNvSpPr>
          <p:nvPr>
            <p:ph type="sldNum" idx="12"/>
          </p:nvPr>
        </p:nvSpPr>
        <p:spPr>
          <a:xfrm>
            <a:off x="9338733" y="-20637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139e1acdd32_1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3871" y="0"/>
            <a:ext cx="7628128" cy="62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39e1acdd32_1_5"/>
          <p:cNvSpPr txBox="1"/>
          <p:nvPr/>
        </p:nvSpPr>
        <p:spPr>
          <a:xfrm>
            <a:off x="432832" y="5217640"/>
            <a:ext cx="52779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100" b="1" i="0" u="none" strike="noStrike" cap="none">
                <a:solidFill>
                  <a:srgbClr val="242327"/>
                </a:solidFill>
                <a:latin typeface="Montserrat"/>
                <a:ea typeface="Montserrat"/>
                <a:cs typeface="Montserrat"/>
                <a:sym typeface="Montserrat"/>
              </a:rPr>
              <a:t>Татьяна Булгакова</a:t>
            </a:r>
            <a:endParaRPr sz="2100" b="1" i="0" u="none" strike="noStrike" cap="none">
              <a:solidFill>
                <a:srgbClr val="24232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12700" lvl="0" indent="0" algn="l" rtl="0">
              <a:lnSpc>
                <a:spcPct val="1183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g139e1acdd32_1_5"/>
          <p:cNvSpPr txBox="1"/>
          <p:nvPr/>
        </p:nvSpPr>
        <p:spPr>
          <a:xfrm>
            <a:off x="246448" y="3764325"/>
            <a:ext cx="59025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60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Библиотеки Numpy</a:t>
            </a:r>
            <a:endParaRPr sz="3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" name="Google Shape;93;g139e1acdd32_1_5"/>
          <p:cNvGrpSpPr/>
          <p:nvPr/>
        </p:nvGrpSpPr>
        <p:grpSpPr>
          <a:xfrm>
            <a:off x="-1466279" y="457189"/>
            <a:ext cx="5341486" cy="4469718"/>
            <a:chOff x="324611" y="339525"/>
            <a:chExt cx="4006215" cy="3352372"/>
          </a:xfrm>
        </p:grpSpPr>
        <p:sp>
          <p:nvSpPr>
            <p:cNvPr id="94" name="Google Shape;94;g139e1acdd32_1_5"/>
            <p:cNvSpPr/>
            <p:nvPr/>
          </p:nvSpPr>
          <p:spPr>
            <a:xfrm>
              <a:off x="324611" y="3691897"/>
              <a:ext cx="4006215" cy="0"/>
            </a:xfrm>
            <a:custGeom>
              <a:avLst/>
              <a:gdLst/>
              <a:ahLst/>
              <a:cxnLst/>
              <a:rect l="l" t="t" r="r" b="b"/>
              <a:pathLst>
                <a:path w="4006215" h="120000" extrusionOk="0">
                  <a:moveTo>
                    <a:pt x="0" y="0"/>
                  </a:moveTo>
                  <a:lnTo>
                    <a:pt x="4006200" y="0"/>
                  </a:lnTo>
                </a:path>
              </a:pathLst>
            </a:custGeom>
            <a:noFill/>
            <a:ln w="9525" cap="flat" cmpd="sng">
              <a:solidFill>
                <a:srgbClr val="2423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" name="Google Shape;95;g139e1acdd32_1_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53599" y="339525"/>
              <a:ext cx="848524" cy="1824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767873-79D1-4BDC-B10C-270C22FA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41" y="761431"/>
            <a:ext cx="9382917" cy="22910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B24C19-9D76-4CBA-A88C-336B34A31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02" y="3429000"/>
            <a:ext cx="736385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5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DE7897B-5E5B-4347-B937-0C37F229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2" y="1532965"/>
            <a:ext cx="10018059" cy="38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1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436dcccb9_0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Montserrat"/>
                <a:ea typeface="Montserrat"/>
                <a:cs typeface="Montserrat"/>
                <a:sym typeface="Montserrat"/>
              </a:rPr>
              <a:t>Преимущества Numpy</a:t>
            </a:r>
            <a:endParaRPr sz="3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16436dcccb9_0_45"/>
          <p:cNvSpPr txBox="1">
            <a:spLocks noGrp="1"/>
          </p:cNvSpPr>
          <p:nvPr>
            <p:ph type="body" idx="1"/>
          </p:nvPr>
        </p:nvSpPr>
        <p:spPr>
          <a:xfrm>
            <a:off x="447450" y="1825625"/>
            <a:ext cx="11432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NumPy</a:t>
            </a:r>
            <a:r>
              <a:rPr lang="en-US" sz="180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это open-source модуль для python, который предоставляет общие математические и числовые операции в виде пре-скомпилированных, быстрых функций. 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Они объединяются в высокоуровневые пакеты.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NumPy (Numeric Python) предоставляет базовые методы для манипуляции с большими массивами и матрицами.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436dcccb9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Montserrat"/>
                <a:ea typeface="Montserrat"/>
                <a:cs typeface="Montserrat"/>
                <a:sym typeface="Montserrat"/>
              </a:rPr>
              <a:t>Преимущества Numpy</a:t>
            </a:r>
            <a:endParaRPr sz="3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6436dcccb9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042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en-US" sz="1900" i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NumPy</a:t>
            </a:r>
            <a:r>
              <a:rPr lang="en-US" sz="19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позволяет проводить вычисления с однотипными наборами данных гораздо быстрее, чем с использованием встроенных возможностей </a:t>
            </a:r>
            <a:r>
              <a:rPr lang="en-US" sz="1900" i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-US" sz="19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9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en-US" sz="19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При решении рабочих задач скорость вычислений часто будет иметь критическое значение.</a:t>
            </a:r>
            <a:endParaRPr sz="19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en-US" sz="19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 тому же </a:t>
            </a:r>
            <a:r>
              <a:rPr lang="en-US" sz="1900" i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NumPy</a:t>
            </a:r>
            <a:r>
              <a:rPr lang="en-US" sz="19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вы будете использовать в машинном обучении, которое вам предстоит освоить в дальнейших модулях.</a:t>
            </a:r>
            <a:endParaRPr sz="19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436dcccb9_0_6"/>
          <p:cNvSpPr txBox="1">
            <a:spLocks noGrp="1"/>
          </p:cNvSpPr>
          <p:nvPr>
            <p:ph type="title"/>
          </p:nvPr>
        </p:nvSpPr>
        <p:spPr>
          <a:xfrm>
            <a:off x="612825" y="365125"/>
            <a:ext cx="10752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Montserrat"/>
                <a:ea typeface="Montserrat"/>
                <a:cs typeface="Montserrat"/>
                <a:sym typeface="Montserrat"/>
              </a:rPr>
              <a:t>Установка Numpy</a:t>
            </a:r>
            <a:endParaRPr sz="3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g16436dcccb9_0_6"/>
          <p:cNvSpPr txBox="1">
            <a:spLocks noGrp="1"/>
          </p:cNvSpPr>
          <p:nvPr>
            <p:ph type="body" idx="1"/>
          </p:nvPr>
        </p:nvSpPr>
        <p:spPr>
          <a:xfrm>
            <a:off x="667775" y="1690825"/>
            <a:ext cx="11234700" cy="452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Если вы устанавливали полную версию </a:t>
            </a:r>
            <a:r>
              <a:rPr lang="en-US" sz="1800" i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Anaconda</a:t>
            </a: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или работаете через </a:t>
            </a:r>
            <a:r>
              <a:rPr lang="en-US" sz="1800" i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Google Colab</a:t>
            </a: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скорее всего, библиотека </a:t>
            </a:r>
            <a:r>
              <a:rPr lang="en-US" sz="1800" i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NumPy</a:t>
            </a: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у вас уже есть. Запустите следующий код, чтобы это проверить: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8800"/>
                </a:solidFill>
                <a:highlight>
                  <a:srgbClr val="F8F8F8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en-US" sz="1800">
                <a:solidFill>
                  <a:srgbClr val="313131"/>
                </a:solidFill>
                <a:highlight>
                  <a:srgbClr val="F8F8F8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>
                <a:solidFill>
                  <a:srgbClr val="0E84B5"/>
                </a:solidFill>
                <a:highlight>
                  <a:srgbClr val="F8F8F8"/>
                </a:highlight>
                <a:latin typeface="Montserrat"/>
                <a:ea typeface="Montserrat"/>
                <a:cs typeface="Montserrat"/>
                <a:sym typeface="Montserrat"/>
              </a:rPr>
              <a:t>numpy</a:t>
            </a:r>
            <a:r>
              <a:rPr lang="en-US" sz="1800">
                <a:solidFill>
                  <a:srgbClr val="313131"/>
                </a:solidFill>
                <a:highlight>
                  <a:srgbClr val="F8F8F8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>
                <a:solidFill>
                  <a:srgbClr val="008800"/>
                </a:solidFill>
                <a:highlight>
                  <a:srgbClr val="F8F8F8"/>
                </a:highlight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-US" sz="1800">
                <a:solidFill>
                  <a:srgbClr val="313131"/>
                </a:solidFill>
                <a:highlight>
                  <a:srgbClr val="F8F8F8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>
                <a:solidFill>
                  <a:srgbClr val="0E84B5"/>
                </a:solidFill>
                <a:highlight>
                  <a:srgbClr val="F8F8F8"/>
                </a:highlight>
                <a:latin typeface="Montserrat"/>
                <a:ea typeface="Montserrat"/>
                <a:cs typeface="Montserrat"/>
                <a:sym typeface="Montserrat"/>
              </a:rPr>
              <a:t>np</a:t>
            </a:r>
            <a:endParaRPr sz="1800">
              <a:solidFill>
                <a:srgbClr val="313131"/>
              </a:solidFill>
              <a:highlight>
                <a:srgbClr val="F8F8F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>
              <a:solidFill>
                <a:srgbClr val="313131"/>
              </a:solidFill>
              <a:highlight>
                <a:srgbClr val="F8F8F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Если ошибка не возникла, то всё в порядке! Теперь вы можете использовать возможности библиотеки </a:t>
            </a:r>
            <a:r>
              <a:rPr lang="en-US" sz="1800" i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NumPy</a:t>
            </a: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в коде, используя сокращение </a:t>
            </a:r>
            <a:r>
              <a:rPr lang="en-US" sz="1800">
                <a:highlight>
                  <a:srgbClr val="F0F8FF"/>
                </a:highlight>
                <a:latin typeface="Montserrat"/>
                <a:ea typeface="Montserrat"/>
                <a:cs typeface="Montserrat"/>
                <a:sym typeface="Montserrat"/>
              </a:rPr>
              <a:t>np</a:t>
            </a: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(мы его задали для удобства с помощью оператора </a:t>
            </a:r>
            <a:r>
              <a:rPr lang="en-US" sz="1800">
                <a:highlight>
                  <a:srgbClr val="F0F8FF"/>
                </a:highlight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436dcccb9_0_14"/>
          <p:cNvSpPr txBox="1">
            <a:spLocks noGrp="1"/>
          </p:cNvSpPr>
          <p:nvPr>
            <p:ph type="title"/>
          </p:nvPr>
        </p:nvSpPr>
        <p:spPr>
          <a:xfrm>
            <a:off x="612825" y="365125"/>
            <a:ext cx="10752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Montserrat"/>
                <a:ea typeface="Montserrat"/>
                <a:cs typeface="Montserrat"/>
                <a:sym typeface="Montserrat"/>
              </a:rPr>
              <a:t>Типы данных</a:t>
            </a:r>
            <a:endParaRPr sz="3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16436dcccb9_0_14"/>
          <p:cNvSpPr txBox="1">
            <a:spLocks noGrp="1"/>
          </p:cNvSpPr>
          <p:nvPr>
            <p:ph type="body" idx="1"/>
          </p:nvPr>
        </p:nvSpPr>
        <p:spPr>
          <a:xfrm>
            <a:off x="667775" y="1690825"/>
            <a:ext cx="11125500" cy="452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900"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Чтобы лучше понимать суть встроенных в </a:t>
            </a:r>
            <a:r>
              <a:rPr lang="en-US" sz="1900" i="1">
                <a:latin typeface="Montserrat"/>
                <a:ea typeface="Montserrat"/>
                <a:cs typeface="Montserrat"/>
                <a:sym typeface="Montserrat"/>
              </a:rPr>
              <a:t>NumPy</a:t>
            </a:r>
            <a:r>
              <a:rPr lang="en-US" sz="1900"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 типов данных, сначала вспомним, как данные хранятся в компьютере.</a:t>
            </a:r>
            <a:endParaRPr sz="2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По сути, данные в памяти компьютера представлены последовательностью из 0 и 1.</a:t>
            </a:r>
            <a:endParaRPr sz="19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9250" algn="just" rtl="0">
              <a:spcBef>
                <a:spcPts val="1000"/>
              </a:spcBef>
              <a:spcAft>
                <a:spcPts val="0"/>
              </a:spcAft>
              <a:buSzPts val="1900"/>
              <a:buFont typeface="Montserrat"/>
              <a:buChar char="•"/>
            </a:pPr>
            <a:r>
              <a:rPr lang="en-US" sz="1900">
                <a:highlight>
                  <a:srgbClr val="E0FFF3"/>
                </a:highlight>
                <a:latin typeface="Montserrat"/>
                <a:ea typeface="Montserrat"/>
                <a:cs typeface="Montserrat"/>
                <a:sym typeface="Montserrat"/>
              </a:rPr>
              <a:t>Такая одна позиция в памяти, в которой может храниться 0 или 1, называется </a:t>
            </a:r>
            <a:r>
              <a:rPr lang="en-US" sz="1900" b="1">
                <a:latin typeface="Montserrat"/>
                <a:ea typeface="Montserrat"/>
                <a:cs typeface="Montserrat"/>
                <a:sym typeface="Montserrat"/>
              </a:rPr>
              <a:t>битом</a:t>
            </a:r>
            <a:r>
              <a:rPr lang="en-US" sz="1900">
                <a:highlight>
                  <a:srgbClr val="E0FFF3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900">
              <a:highlight>
                <a:srgbClr val="E0FF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highlight>
                <a:srgbClr val="E0FF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114300" lvl="0" indent="-34925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900"/>
              <a:buFont typeface="Montserrat"/>
              <a:buChar char="•"/>
            </a:pPr>
            <a:r>
              <a:rPr lang="en-US" sz="1900">
                <a:highlight>
                  <a:srgbClr val="E0FFF3"/>
                </a:highlight>
                <a:latin typeface="Montserrat"/>
                <a:ea typeface="Montserrat"/>
                <a:cs typeface="Montserrat"/>
                <a:sym typeface="Montserrat"/>
              </a:rPr>
              <a:t>В памяти компьютера принято объединять биты в группы по 8 штук. Группа из 8 битов называется </a:t>
            </a:r>
            <a:r>
              <a:rPr lang="en-US" sz="1900" b="1">
                <a:highlight>
                  <a:srgbClr val="E0FFF3"/>
                </a:highlight>
                <a:latin typeface="Montserrat"/>
                <a:ea typeface="Montserrat"/>
                <a:cs typeface="Montserrat"/>
                <a:sym typeface="Montserrat"/>
              </a:rPr>
              <a:t>байтом</a:t>
            </a:r>
            <a:r>
              <a:rPr lang="en-US" sz="1900">
                <a:highlight>
                  <a:srgbClr val="E0FFF3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900">
              <a:highlight>
                <a:srgbClr val="E0FF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313131"/>
              </a:solidFill>
              <a:highlight>
                <a:srgbClr val="E0FFF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436dcccb9_0_23"/>
          <p:cNvSpPr txBox="1">
            <a:spLocks noGrp="1"/>
          </p:cNvSpPr>
          <p:nvPr>
            <p:ph type="title"/>
          </p:nvPr>
        </p:nvSpPr>
        <p:spPr>
          <a:xfrm>
            <a:off x="612825" y="365125"/>
            <a:ext cx="10752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Montserrat"/>
                <a:ea typeface="Montserrat"/>
                <a:cs typeface="Montserrat"/>
                <a:sym typeface="Montserrat"/>
              </a:rPr>
              <a:t>Целочисленные типы данных</a:t>
            </a:r>
            <a:endParaRPr sz="3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16436dcccb9_0_23"/>
          <p:cNvSpPr txBox="1">
            <a:spLocks noGrp="1"/>
          </p:cNvSpPr>
          <p:nvPr>
            <p:ph type="body" idx="1"/>
          </p:nvPr>
        </p:nvSpPr>
        <p:spPr>
          <a:xfrm>
            <a:off x="667775" y="1690825"/>
            <a:ext cx="11147400" cy="452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11430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u="sng"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Целочисленные типы данных в </a:t>
            </a:r>
            <a:r>
              <a:rPr lang="en-US" sz="2000" u="sng">
                <a:latin typeface="Montserrat"/>
                <a:ea typeface="Montserrat"/>
                <a:cs typeface="Montserrat"/>
                <a:sym typeface="Montserrat"/>
              </a:rPr>
              <a:t>NumPy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тип данных с общим корнем int. Int может быть со следующими окончаниями: int8, int16, int32 и int64.</a:t>
            </a:r>
            <a:endParaRPr sz="20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114300" lvl="0" indent="0" algn="just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114300" lvl="0" indent="0" algn="just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Окончание типа данных в NumPy показывает, сколько битов памяти должно быть выделено для хранения переменной.</a:t>
            </a:r>
            <a:endParaRPr sz="24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313131"/>
              </a:solidFill>
              <a:highlight>
                <a:srgbClr val="E0FFF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436dcccb9_0_30"/>
          <p:cNvSpPr txBox="1">
            <a:spLocks noGrp="1"/>
          </p:cNvSpPr>
          <p:nvPr>
            <p:ph type="title"/>
          </p:nvPr>
        </p:nvSpPr>
        <p:spPr>
          <a:xfrm>
            <a:off x="612825" y="365125"/>
            <a:ext cx="10752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latin typeface="Montserrat"/>
                <a:ea typeface="Montserrat"/>
                <a:cs typeface="Montserrat"/>
                <a:sym typeface="Montserrat"/>
              </a:rPr>
              <a:t>Беззнаковые целочисленные типы данных</a:t>
            </a:r>
            <a:endParaRPr sz="3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16436dcccb9_0_30"/>
          <p:cNvSpPr txBox="1">
            <a:spLocks noGrp="1"/>
          </p:cNvSpPr>
          <p:nvPr>
            <p:ph type="body" idx="1"/>
          </p:nvPr>
        </p:nvSpPr>
        <p:spPr>
          <a:xfrm>
            <a:off x="667775" y="1690825"/>
            <a:ext cx="11147400" cy="452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11430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9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Они имеют корень uint (</a:t>
            </a:r>
            <a:r>
              <a:rPr lang="en-US" sz="1900" b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US" sz="19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nsigned </a:t>
            </a:r>
            <a:r>
              <a:rPr lang="en-US" sz="1900" b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-US" sz="19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— беззнаковое целое). </a:t>
            </a:r>
            <a:r>
              <a:rPr lang="en-US" sz="1900" i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uint</a:t>
            </a:r>
            <a:r>
              <a:rPr lang="en-US" sz="19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доступны также с выделением памяти в 8, 16, 32 и 64 бита.</a:t>
            </a:r>
            <a:endParaRPr sz="19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114300" lvl="0" indent="0" algn="just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9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114300" lvl="0" indent="0" algn="just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9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При этом максимально возможное число оказывается в два раза больше, чем для соответствующего </a:t>
            </a:r>
            <a:r>
              <a:rPr lang="en-US" sz="1900" i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-US" sz="19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поскольку отрицательные числа исключены из типа данных </a:t>
            </a:r>
            <a:r>
              <a:rPr lang="en-US" sz="1900" i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uint</a:t>
            </a:r>
            <a:r>
              <a:rPr lang="en-US" sz="19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1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313131"/>
              </a:solidFill>
              <a:highlight>
                <a:srgbClr val="E0FFF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2DF4D39-95A4-42F7-B606-5D191284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>
                <a:solidFill>
                  <a:srgbClr val="FF0000"/>
                </a:solidFill>
              </a:rPr>
              <a:t>Создание массивов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174FA6-2D0C-45E4-B16E-BB443074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53" y="2734292"/>
            <a:ext cx="694469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6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DDD520-7FC6-42C7-8B70-AA24F328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23" y="3722476"/>
            <a:ext cx="8712200" cy="22353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7DF9E9-D71A-4CD5-BD12-CA02BF3F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77" y="1876392"/>
            <a:ext cx="8699746" cy="2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627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347</Words>
  <Application>Microsoft Office PowerPoint</Application>
  <PresentationFormat>Широкоэкранный</PresentationFormat>
  <Paragraphs>33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Montserrat</vt:lpstr>
      <vt:lpstr>Calibri</vt:lpstr>
      <vt:lpstr>Arial</vt:lpstr>
      <vt:lpstr>Open Sans</vt:lpstr>
      <vt:lpstr>Verdana</vt:lpstr>
      <vt:lpstr>Тема Office</vt:lpstr>
      <vt:lpstr>Презентация PowerPoint</vt:lpstr>
      <vt:lpstr>Преимущества Numpy</vt:lpstr>
      <vt:lpstr>Преимущества Numpy</vt:lpstr>
      <vt:lpstr>Установка Numpy</vt:lpstr>
      <vt:lpstr>Типы данных</vt:lpstr>
      <vt:lpstr>Целочисленные типы данных</vt:lpstr>
      <vt:lpstr>Беззнаковые целочисленные типы данных</vt:lpstr>
      <vt:lpstr>Создание массивов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Gubin</dc:creator>
  <cp:lastModifiedBy>Shoose R</cp:lastModifiedBy>
  <cp:revision>3</cp:revision>
  <dcterms:created xsi:type="dcterms:W3CDTF">2018-04-02T08:21:40Z</dcterms:created>
  <dcterms:modified xsi:type="dcterms:W3CDTF">2022-10-10T22:14:40Z</dcterms:modified>
</cp:coreProperties>
</file>