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QA8ssCaWXCC5Iki0p9AeTS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058A5A-7744-468F-819C-AD1CF5B42A6E}">
  <a:tblStyle styleId="{58058A5A-7744-468F-819C-AD1CF5B42A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9e1acdd32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39e1acdd32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2a3e756fd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72a3e756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2a3e756fd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72a3e756f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2a3e756fd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72a3e756f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2a3e756fd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72a3e756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2a3e756fd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72a3e756f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2a3e756fd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72a3e756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2a3e756fd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72a3e756f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2a3e756fd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72a3e756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2a3e756fd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72a3e756f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2a3e756fd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72a3e756f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b729612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6b72961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2a3e756fd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72a3e756f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36dcccb9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6436dccc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b729612c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6b729612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b729612c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6b729612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b729612c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6b729612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2a3e756f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72a3e756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2a3e756f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72a3e756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2a3e756f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72a3e756f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1">
  <p:cSld name="Пустой слайд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24b19d0d3_0_28"/>
          <p:cNvSpPr txBox="1"/>
          <p:nvPr>
            <p:ph type="title"/>
          </p:nvPr>
        </p:nvSpPr>
        <p:spPr>
          <a:xfrm>
            <a:off x="414291" y="301272"/>
            <a:ext cx="11168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624b19d0d3_0_28"/>
          <p:cNvSpPr txBox="1"/>
          <p:nvPr>
            <p:ph idx="10" type="dt"/>
          </p:nvPr>
        </p:nvSpPr>
        <p:spPr>
          <a:xfrm>
            <a:off x="609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1624b19d0d3_0_28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624b19d0d3_0_28"/>
          <p:cNvSpPr txBox="1"/>
          <p:nvPr>
            <p:ph idx="12" type="sldNum"/>
          </p:nvPr>
        </p:nvSpPr>
        <p:spPr>
          <a:xfrm>
            <a:off x="9338733" y="-20637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ythonru.com/osnovy/rabota-s-fajlami-v-python-s-pomoshhju-modulja-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139e1acdd32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3871" y="0"/>
            <a:ext cx="7628128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39e1acdd32_1_5"/>
          <p:cNvSpPr txBox="1"/>
          <p:nvPr/>
        </p:nvSpPr>
        <p:spPr>
          <a:xfrm>
            <a:off x="432832" y="5217640"/>
            <a:ext cx="52779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100" u="none" cap="none" strike="noStrike">
                <a:solidFill>
                  <a:srgbClr val="242327"/>
                </a:solidFill>
                <a:latin typeface="Montserrat"/>
                <a:ea typeface="Montserrat"/>
                <a:cs typeface="Montserrat"/>
                <a:sym typeface="Montserrat"/>
              </a:rPr>
              <a:t>Татьяна Булгакова</a:t>
            </a:r>
            <a:endParaRPr b="1" i="0" sz="2100" u="none" cap="none" strike="noStrike">
              <a:solidFill>
                <a:srgbClr val="24232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2700" rtl="0" algn="l">
              <a:lnSpc>
                <a:spcPct val="1183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g139e1acdd32_1_5"/>
          <p:cNvSpPr txBox="1"/>
          <p:nvPr/>
        </p:nvSpPr>
        <p:spPr>
          <a:xfrm>
            <a:off x="246448" y="3592200"/>
            <a:ext cx="59025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текстовыми данными</a:t>
            </a:r>
            <a:endParaRPr b="1" i="0" sz="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" name="Google Shape;93;g139e1acdd32_1_5"/>
          <p:cNvGrpSpPr/>
          <p:nvPr/>
        </p:nvGrpSpPr>
        <p:grpSpPr>
          <a:xfrm>
            <a:off x="-1466279" y="457189"/>
            <a:ext cx="5341486" cy="4469718"/>
            <a:chOff x="324611" y="339525"/>
            <a:chExt cx="4006215" cy="3352372"/>
          </a:xfrm>
        </p:grpSpPr>
        <p:sp>
          <p:nvSpPr>
            <p:cNvPr id="94" name="Google Shape;94;g139e1acdd32_1_5"/>
            <p:cNvSpPr/>
            <p:nvPr/>
          </p:nvSpPr>
          <p:spPr>
            <a:xfrm>
              <a:off x="324611" y="3691897"/>
              <a:ext cx="4006215" cy="0"/>
            </a:xfrm>
            <a:custGeom>
              <a:rect b="b" l="l" r="r" t="t"/>
              <a:pathLst>
                <a:path extrusionOk="0" h="120000" w="4006215">
                  <a:moveTo>
                    <a:pt x="0" y="0"/>
                  </a:moveTo>
                  <a:lnTo>
                    <a:pt x="4006200" y="0"/>
                  </a:lnTo>
                </a:path>
              </a:pathLst>
            </a:custGeom>
            <a:noFill/>
            <a:ln cap="flat" cmpd="sng" w="9525">
              <a:solidFill>
                <a:srgbClr val="2423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" name="Google Shape;95;g139e1acdd32_1_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53599" y="339525"/>
              <a:ext cx="848524" cy="1824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2a3e756fd_0_57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Закрытие файла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g172a3e756fd_0_57"/>
          <p:cNvSpPr txBox="1"/>
          <p:nvPr>
            <p:ph idx="1" type="body"/>
          </p:nvPr>
        </p:nvSpPr>
        <p:spPr>
          <a:xfrm>
            <a:off x="447450" y="134845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3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11111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Метод close()</a:t>
            </a:r>
            <a:endParaRPr b="1" sz="1850">
              <a:solidFill>
                <a:srgbClr val="11111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После открытия файла в Python его нужно закрыть. Таким образом освобождаются ресурсы и убирается мусор. Python автоматически закрывает файл, когда объект присваивается другому файлу.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Существуют следующие способы: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Способ №1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Проще всего после открытия файла закрыть его, используя метод </a:t>
            </a:r>
            <a:r>
              <a:rPr lang="en-US" sz="1400">
                <a:solidFill>
                  <a:srgbClr val="222222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close()</a:t>
            </a:r>
            <a:endParaRPr sz="1400">
              <a:solidFill>
                <a:srgbClr val="222222"/>
              </a:solidFill>
              <a:highlight>
                <a:srgbClr val="E5EF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f </a:t>
            </a:r>
            <a:r>
              <a:rPr lang="en-US" sz="1400">
                <a:solidFill>
                  <a:srgbClr val="A67F59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>
                <a:solidFill>
                  <a:srgbClr val="669900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open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400">
                <a:solidFill>
                  <a:srgbClr val="669900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'example.txt'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400">
                <a:solidFill>
                  <a:srgbClr val="669900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'r'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400">
              <a:solidFill>
                <a:srgbClr val="222222"/>
              </a:solidFill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8090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#</a:t>
            </a:r>
            <a:r>
              <a:rPr lang="en-US" sz="1400">
                <a:solidFill>
                  <a:srgbClr val="708090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 работа с файлом</a:t>
            </a:r>
            <a:endParaRPr sz="1400">
              <a:solidFill>
                <a:srgbClr val="222222"/>
              </a:solidFill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close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 sz="1800">
              <a:solidFill>
                <a:srgbClr val="212529"/>
              </a:solidFill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2a3e756fd_0_64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Закрытие файла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g172a3e756fd_0_64"/>
          <p:cNvSpPr txBox="1"/>
          <p:nvPr>
            <p:ph idx="1" type="body"/>
          </p:nvPr>
        </p:nvSpPr>
        <p:spPr>
          <a:xfrm>
            <a:off x="447450" y="134845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Способ №2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Также можно написать </a:t>
            </a:r>
            <a:r>
              <a:rPr lang="en-US" sz="12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try/finally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которое гарантирует, что если после открытия файла операции с ним приводят к исключениям, он закроется автоматически.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Без него программа завершается некорректно.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Вот как сделать это исключение: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f </a:t>
            </a:r>
            <a:r>
              <a:rPr lang="en-US" sz="12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'example.txt'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'r'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sz="12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работа с файлом</a:t>
            </a:r>
            <a:endParaRPr sz="12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finally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 f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1" sz="1850">
              <a:solidFill>
                <a:srgbClr val="111111"/>
              </a:solidFill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2a3e756fd_0_72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Закрытие файла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g172a3e756fd_0_72"/>
          <p:cNvSpPr txBox="1"/>
          <p:nvPr>
            <p:ph idx="1" type="body"/>
          </p:nvPr>
        </p:nvSpPr>
        <p:spPr>
          <a:xfrm>
            <a:off x="447450" y="134845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Способ №3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Еще один подход — использовать инструкцию </a:t>
            </a:r>
            <a:r>
              <a:rPr lang="en-US" sz="12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которая упрощает обработку исключений с помощью инкапсуляции начальных операций, а также задач по закрытию и очистке.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 таком случае инструкция </a:t>
            </a:r>
            <a:r>
              <a:rPr lang="en-US" sz="12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не нужна, потому что </a:t>
            </a:r>
            <a:r>
              <a:rPr lang="en-US" sz="12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автоматически закроет файл.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Вот как это реализовать в коде.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'example.txt'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f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работа с файлом</a:t>
            </a:r>
            <a:endParaRPr sz="1200">
              <a:solidFill>
                <a:srgbClr val="222222"/>
              </a:solidFill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2a3e756fd_0_79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Чтение и запись файлов в Python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g172a3e756fd_0_79"/>
          <p:cNvSpPr txBox="1"/>
          <p:nvPr>
            <p:ph idx="1" type="body"/>
          </p:nvPr>
        </p:nvSpPr>
        <p:spPr>
          <a:xfrm>
            <a:off x="447450" y="138320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3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11111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Функция read()</a:t>
            </a:r>
            <a:endParaRPr b="1" sz="1850">
              <a:solidFill>
                <a:srgbClr val="11111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Функция </a:t>
            </a:r>
            <a:r>
              <a:rPr lang="en-US" sz="14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read()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используется для чтения содержимого файла после открытия его в режиме чтения (</a:t>
            </a:r>
            <a:r>
              <a:rPr lang="en-US" sz="14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Синтаксис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99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-US" sz="14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read</a:t>
            </a:r>
            <a:r>
              <a:rPr lang="en-US" sz="14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en-US" sz="1400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Где: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660400" rtl="0" algn="l">
              <a:lnSpc>
                <a:spcPct val="162500"/>
              </a:lnSpc>
              <a:spcBef>
                <a:spcPts val="27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Verdana"/>
              <a:buChar char="●"/>
            </a:pPr>
            <a:r>
              <a:rPr lang="en-US" sz="135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-US" sz="13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объект файла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6604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Verdana"/>
              <a:buChar char="●"/>
            </a:pPr>
            <a:r>
              <a:rPr lang="en-US" sz="135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en-US" sz="13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количество символов, которые нужно прочитать. Если не указать, то файл прочитается целиком.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2a3e756fd_0_85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Пример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g172a3e756fd_0_85"/>
          <p:cNvSpPr txBox="1"/>
          <p:nvPr>
            <p:ph idx="1" type="body"/>
          </p:nvPr>
        </p:nvSpPr>
        <p:spPr>
          <a:xfrm>
            <a:off x="447450" y="1539675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6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f </a:t>
            </a:r>
            <a:r>
              <a:rPr lang="en-US" sz="16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6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6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US" sz="16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6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'example.txt'</a:t>
            </a:r>
            <a:r>
              <a:rPr lang="en-US" sz="16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6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'r'</a:t>
            </a:r>
            <a:r>
              <a:rPr lang="en-US" sz="16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6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f</a:t>
            </a:r>
            <a:r>
              <a:rPr lang="en-US" sz="16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6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read</a:t>
            </a:r>
            <a:r>
              <a:rPr lang="en-US" sz="16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600">
                <a:solidFill>
                  <a:srgbClr val="990055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-US" sz="16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6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6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чтение 7 символов из example.txt</a:t>
            </a:r>
            <a:endParaRPr sz="16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'This is '</a:t>
            </a:r>
            <a:endParaRPr sz="1600">
              <a:solidFill>
                <a:srgbClr val="66990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990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990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2a3e756fd_0_91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Чтение и запись файлов в Python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g172a3e756fd_0_91"/>
          <p:cNvSpPr txBox="1"/>
          <p:nvPr>
            <p:ph idx="1" type="body"/>
          </p:nvPr>
        </p:nvSpPr>
        <p:spPr>
          <a:xfrm>
            <a:off x="447450" y="138320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Функция </a:t>
            </a:r>
            <a:r>
              <a:rPr b="1" lang="en-US" sz="1850">
                <a:solidFill>
                  <a:srgbClr val="22222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readline()</a:t>
            </a:r>
            <a:endParaRPr b="1" sz="1850">
              <a:solidFill>
                <a:srgbClr val="22222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Функция </a:t>
            </a:r>
            <a:r>
              <a:rPr lang="en-US" sz="14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readline()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используется для построчного чтения содержимого файла. Она используется для крупных файлов. С ее помощью можно получать доступ к любой строке в любой момент.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Пример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Создадим файл </a:t>
            </a:r>
            <a:r>
              <a:rPr lang="en-US" sz="14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test.txt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с нескольким строками: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This </a:t>
            </a:r>
            <a:r>
              <a:rPr lang="en-US" sz="1400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line1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4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This </a:t>
            </a:r>
            <a:r>
              <a:rPr lang="en-US" sz="1400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line2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4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This </a:t>
            </a:r>
            <a:r>
              <a:rPr lang="en-US" sz="1400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line3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b="1" sz="2050">
              <a:solidFill>
                <a:srgbClr val="111111"/>
              </a:solidFill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2a3e756fd_0_98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Чтение и запись файлов в Python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g172a3e756fd_0_98"/>
          <p:cNvSpPr txBox="1"/>
          <p:nvPr>
            <p:ph idx="1" type="body"/>
          </p:nvPr>
        </p:nvSpPr>
        <p:spPr>
          <a:xfrm>
            <a:off x="447450" y="138320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Посмотрим, как функция </a:t>
            </a:r>
            <a:r>
              <a:rPr lang="en-US" sz="13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readline()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работает в </a:t>
            </a:r>
            <a:r>
              <a:rPr lang="en-US" sz="13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test.txt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-US" sz="13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'test.txt'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'r'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3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прочитать первую строку</a:t>
            </a:r>
            <a:endParaRPr sz="13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This </a:t>
            </a:r>
            <a:r>
              <a:rPr lang="en-US" sz="1300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line1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3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readline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300">
                <a:solidFill>
                  <a:srgbClr val="990055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3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прочитать вторую строку</a:t>
            </a:r>
            <a:endParaRPr sz="13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This </a:t>
            </a:r>
            <a:r>
              <a:rPr lang="en-US" sz="1300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line2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3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readlines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3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прочитать все строки</a:t>
            </a:r>
            <a:endParaRPr sz="13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'This is line1.'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'This is line2.'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'This is line3.'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Обратите внимание, как в последнем случае строки отделены друг от друга.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2a3e756fd_0_104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Чтение и запись файлов в Python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g172a3e756fd_0_104"/>
          <p:cNvSpPr txBox="1"/>
          <p:nvPr>
            <p:ph idx="1" type="body"/>
          </p:nvPr>
        </p:nvSpPr>
        <p:spPr>
          <a:xfrm>
            <a:off x="447450" y="138320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Функция </a:t>
            </a:r>
            <a:r>
              <a:rPr b="1" lang="en-US" sz="1850">
                <a:solidFill>
                  <a:srgbClr val="22222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write</a:t>
            </a:r>
            <a:r>
              <a:rPr b="1" lang="en-US" sz="1850">
                <a:solidFill>
                  <a:srgbClr val="22222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 b="1" sz="1850">
              <a:solidFill>
                <a:srgbClr val="222222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Функция </a:t>
            </a:r>
            <a:r>
              <a:rPr lang="en-US" sz="14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write()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используется для записи в файлы Python, открытые в режиме записи.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Если пытаться открыть файл, которого не существует, в этом режиме, тогда будет создан новый.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Синтаксис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4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14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999999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2a3e756fd_0_110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Пример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g172a3e756fd_0_110"/>
          <p:cNvSpPr txBox="1"/>
          <p:nvPr>
            <p:ph idx="1" type="body"/>
          </p:nvPr>
        </p:nvSpPr>
        <p:spPr>
          <a:xfrm>
            <a:off x="447450" y="138320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Предположим, файла </a:t>
            </a:r>
            <a:r>
              <a:rPr lang="en-US" sz="15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xyz.txt</a:t>
            </a:r>
            <a:r>
              <a:rPr lang="en-US" sz="15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не существует. Он будет создан при попытке открыть его в режиме чтения.</a:t>
            </a:r>
            <a:endParaRPr sz="15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f </a:t>
            </a:r>
            <a:r>
              <a:rPr lang="en-US" sz="15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5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5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'xyz.txt'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5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'w'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5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открытие в режиме записи</a:t>
            </a:r>
            <a:endParaRPr sz="15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f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5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'Hello \n World'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5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запись Hello World в файл</a:t>
            </a:r>
            <a:endParaRPr sz="15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Hello</a:t>
            </a:r>
            <a:endParaRPr sz="15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World</a:t>
            </a:r>
            <a:endParaRPr sz="15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f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5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закрытие файла</a:t>
            </a:r>
            <a:endParaRPr sz="1500">
              <a:solidFill>
                <a:srgbClr val="70809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2a3e756fd_0_116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Переименование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 файлов</a:t>
            </a: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 в Python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g172a3e756fd_0_116"/>
          <p:cNvSpPr txBox="1"/>
          <p:nvPr>
            <p:ph idx="1" type="body"/>
          </p:nvPr>
        </p:nvSpPr>
        <p:spPr>
          <a:xfrm>
            <a:off x="447450" y="1383200"/>
            <a:ext cx="11432700" cy="5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33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en-US" sz="2336">
                <a:solidFill>
                  <a:srgbClr val="11111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Функция rename()</a:t>
            </a:r>
            <a:endParaRPr b="1" sz="2336">
              <a:solidFill>
                <a:srgbClr val="11111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1886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Функция </a:t>
            </a:r>
            <a:r>
              <a:rPr lang="en-US" sz="1886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rename()</a:t>
            </a:r>
            <a:r>
              <a:rPr lang="en-US" sz="1886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используется для переименовывания файлов в Python. Для ее использования сперва нужно импортировать </a:t>
            </a:r>
            <a:r>
              <a:rPr lang="en-US" sz="1886">
                <a:solidFill>
                  <a:srgbClr val="0C93E4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модуль os</a:t>
            </a:r>
            <a:r>
              <a:rPr lang="en-US" sz="1886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886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886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Синтаксис следующий.</a:t>
            </a:r>
            <a:endParaRPr sz="1886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886">
                <a:solidFill>
                  <a:srgbClr val="0077A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US" sz="1886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os</a:t>
            </a:r>
            <a:endParaRPr sz="1886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86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os</a:t>
            </a:r>
            <a:r>
              <a:rPr lang="en-US" sz="1886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886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rename</a:t>
            </a:r>
            <a:r>
              <a:rPr lang="en-US" sz="1886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886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-US" sz="1886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886">
                <a:solidFill>
                  <a:srgbClr val="22222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dest</a:t>
            </a:r>
            <a:r>
              <a:rPr lang="en-US" sz="1886">
                <a:solidFill>
                  <a:srgbClr val="9999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86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86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86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Где:</a:t>
            </a:r>
            <a:endParaRPr sz="1886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0238" lvl="0" marL="660400" rtl="0" algn="l">
              <a:lnSpc>
                <a:spcPct val="162500"/>
              </a:lnSpc>
              <a:spcBef>
                <a:spcPts val="27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Verdana"/>
              <a:buChar char="●"/>
            </a:pPr>
            <a:r>
              <a:rPr lang="en-US" sz="1836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-US" sz="1836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файл, который нужно переименовать</a:t>
            </a:r>
            <a:endParaRPr sz="1836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0238" lvl="0" marL="6604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Verdana"/>
              <a:buChar char="●"/>
            </a:pPr>
            <a:r>
              <a:rPr lang="en-US" sz="1836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dest</a:t>
            </a:r>
            <a:r>
              <a:rPr lang="en-US" sz="1836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новое имя файла</a:t>
            </a:r>
            <a:endParaRPr sz="1671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b729612cc_0_0"/>
          <p:cNvSpPr txBox="1"/>
          <p:nvPr>
            <p:ph type="title"/>
          </p:nvPr>
        </p:nvSpPr>
        <p:spPr>
          <a:xfrm>
            <a:off x="483500" y="238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План занятия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g16b729612cc_0_0"/>
          <p:cNvSpPr txBox="1"/>
          <p:nvPr>
            <p:ph idx="1" type="body"/>
          </p:nvPr>
        </p:nvSpPr>
        <p:spPr>
          <a:xfrm>
            <a:off x="438450" y="1618350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11111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☑️  </a:t>
            </a:r>
            <a:r>
              <a:rPr lang="en-US" sz="1800">
                <a:solidFill>
                  <a:srgbClr val="11111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Типы файлов в Python</a:t>
            </a:r>
            <a:endParaRPr sz="1800">
              <a:solidFill>
                <a:srgbClr val="11111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☑️  </a:t>
            </a:r>
            <a:r>
              <a:rPr lang="en-US" sz="1800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Открытие и закрытие файлов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☑️  </a:t>
            </a:r>
            <a:r>
              <a:rPr lang="en-US" sz="1800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Чтение и закрытие файлов в Python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☑️  </a:t>
            </a:r>
            <a:r>
              <a:rPr lang="en-US" sz="1800">
                <a:solidFill>
                  <a:srgbClr val="11111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Чтение и закрытие файлов в Python</a:t>
            </a:r>
            <a:endParaRPr sz="1800">
              <a:solidFill>
                <a:srgbClr val="11111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11111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2a3e756fd_0_122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Пример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g172a3e756fd_0_122"/>
          <p:cNvSpPr txBox="1"/>
          <p:nvPr>
            <p:ph idx="1" type="body"/>
          </p:nvPr>
        </p:nvSpPr>
        <p:spPr>
          <a:xfrm>
            <a:off x="447450" y="138320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os</a:t>
            </a:r>
            <a:endParaRPr sz="12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переименование xyz.txt в abc.txt</a:t>
            </a:r>
            <a:endParaRPr sz="12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os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2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rename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2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"xyz.txt"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2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"abc.txt"</a:t>
            </a:r>
            <a:r>
              <a:rPr lang="en-US" sz="12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222222"/>
              </a:solidFill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436dcccb9_0_45"/>
          <p:cNvSpPr txBox="1"/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Что такое файл в Python?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g16436dcccb9_0_45"/>
          <p:cNvSpPr txBox="1"/>
          <p:nvPr>
            <p:ph idx="1" type="body"/>
          </p:nvPr>
        </p:nvSpPr>
        <p:spPr>
          <a:xfrm>
            <a:off x="447450" y="1735650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Файл</a:t>
            </a:r>
            <a:r>
              <a:rPr lang="en-US" sz="17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— это всего лишь набор данных, сохраненный в виде последовательности битов на компьютере. Информация хранится в куче данных (структура данных) и имеет название «имя файла» (filename).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 Python существует два типа файлов:</a:t>
            </a:r>
            <a:endParaRPr sz="1700" u="sng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660400" rtl="0" algn="just">
              <a:lnSpc>
                <a:spcPct val="200000"/>
              </a:lnSpc>
              <a:spcBef>
                <a:spcPts val="27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Verdana"/>
              <a:buAutoNum type="arabicPeriod"/>
            </a:pPr>
            <a:r>
              <a:rPr lang="en-US" sz="17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Текстовые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660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Verdana"/>
              <a:buAutoNum type="arabicPeriod"/>
            </a:pPr>
            <a:r>
              <a:rPr lang="en-US" sz="17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Бинарные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b729612cc_0_6"/>
          <p:cNvSpPr txBox="1"/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Текстовые файлы</a:t>
            </a:r>
            <a:endParaRPr b="1"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g16b729612cc_0_6"/>
          <p:cNvSpPr txBox="1"/>
          <p:nvPr>
            <p:ph idx="1" type="body"/>
          </p:nvPr>
        </p:nvSpPr>
        <p:spPr>
          <a:xfrm>
            <a:off x="447450" y="1690825"/>
            <a:ext cx="11432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Это файлы с человекочитаемым содержимым. В них хранятся последовательности символов, которые понимает человек. Блокнот и другие стандартные редакторы умеют читать и редактировать этот тип файлов.</a:t>
            </a:r>
            <a:endParaRPr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SzPts val="1100"/>
              <a:buNone/>
            </a:pPr>
            <a:r>
              <a:rPr lang="en-US" sz="1700" u="sng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Текст может храниться в двух форматах: </a:t>
            </a:r>
            <a:endParaRPr sz="1700" u="sng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700"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.txt</a:t>
            </a:r>
            <a:r>
              <a:rPr lang="en-US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— простой текст </a:t>
            </a:r>
            <a:endParaRPr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700"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.rtf</a:t>
            </a:r>
            <a:r>
              <a:rPr lang="en-US" sz="1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— «формат обогащенного текста».</a:t>
            </a:r>
            <a:endParaRPr b="1" sz="1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b729612cc_0_12"/>
          <p:cNvSpPr txBox="1"/>
          <p:nvPr>
            <p:ph type="title"/>
          </p:nvPr>
        </p:nvSpPr>
        <p:spPr>
          <a:xfrm>
            <a:off x="447450" y="36512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Бинарные файлы</a:t>
            </a:r>
            <a:endParaRPr b="1"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g16b729612cc_0_12"/>
          <p:cNvSpPr txBox="1"/>
          <p:nvPr>
            <p:ph idx="1" type="body"/>
          </p:nvPr>
        </p:nvSpPr>
        <p:spPr>
          <a:xfrm>
            <a:off x="447450" y="1548575"/>
            <a:ext cx="11432700" cy="4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545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 бинарных файлах данные отображаются в закодированной форме (с использованием только нулей (0) и единиц (1) вместо простых символов). В большинстве случаев это просто последовательности битов.</a:t>
            </a:r>
            <a:endParaRPr sz="2545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545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Они хранятся в формате </a:t>
            </a:r>
            <a:r>
              <a:rPr lang="en-US" sz="2545">
                <a:solidFill>
                  <a:srgbClr val="222222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.bin</a:t>
            </a:r>
            <a:r>
              <a:rPr lang="en-US" sz="2545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545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545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Любую операцию с файлом можно разбить на три крупных этапа:</a:t>
            </a:r>
            <a:endParaRPr sz="2545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1756" lvl="0" marL="660400" rtl="0" algn="l">
              <a:lnSpc>
                <a:spcPct val="162500"/>
              </a:lnSpc>
              <a:spcBef>
                <a:spcPts val="27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Verdana"/>
              <a:buAutoNum type="arabicPeriod"/>
            </a:pPr>
            <a:r>
              <a:rPr lang="en-US" sz="2545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Открытие файла</a:t>
            </a:r>
            <a:endParaRPr sz="2545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1756" lvl="0" marL="6604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Verdana"/>
              <a:buAutoNum type="arabicPeriod"/>
            </a:pPr>
            <a:r>
              <a:rPr lang="en-US" sz="2545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Выполнение операции (запись, чтение)</a:t>
            </a:r>
            <a:endParaRPr sz="2545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1756" lvl="0" marL="6604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Verdana"/>
              <a:buAutoNum type="arabicPeriod"/>
            </a:pPr>
            <a:r>
              <a:rPr lang="en-US" sz="2545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Закрытие файла</a:t>
            </a:r>
            <a:endParaRPr b="1" sz="2445">
              <a:solidFill>
                <a:srgbClr val="0F111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2000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b729612cc_0_18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Открытие файла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g16b729612cc_0_18"/>
          <p:cNvSpPr txBox="1"/>
          <p:nvPr>
            <p:ph idx="1" type="body"/>
          </p:nvPr>
        </p:nvSpPr>
        <p:spPr>
          <a:xfrm>
            <a:off x="447450" y="134845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rgbClr val="2125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Описательные статистические данные разбиты на две категории:</a:t>
            </a:r>
            <a:endParaRPr sz="1600">
              <a:solidFill>
                <a:srgbClr val="2125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rgbClr val="2125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Меры центральной тенденции </a:t>
            </a:r>
            <a:endParaRPr sz="1600">
              <a:solidFill>
                <a:srgbClr val="2125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rgbClr val="2125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Меры изменчивости (распространения)</a:t>
            </a:r>
            <a:endParaRPr sz="1600">
              <a:solidFill>
                <a:srgbClr val="2125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529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Синтаксис следующий:</a:t>
            </a:r>
            <a:endParaRPr sz="1600">
              <a:solidFill>
                <a:srgbClr val="2125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125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f </a:t>
            </a:r>
            <a:r>
              <a:rPr lang="en-US" sz="1500">
                <a:solidFill>
                  <a:srgbClr val="A67F59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00">
                <a:solidFill>
                  <a:srgbClr val="669900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open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file_name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500">
                <a:solidFill>
                  <a:srgbClr val="222222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 access_mode</a:t>
            </a:r>
            <a:r>
              <a:rPr lang="en-US" sz="1500">
                <a:solidFill>
                  <a:srgbClr val="999999"/>
                </a:solidFill>
                <a:highlight>
                  <a:srgbClr val="D9D9D9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500">
              <a:solidFill>
                <a:srgbClr val="222222"/>
              </a:solidFill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D9D9D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Где:</a:t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7025" lvl="0" marL="457200" rtl="0" algn="l">
              <a:lnSpc>
                <a:spcPct val="162500"/>
              </a:lnSpc>
              <a:spcBef>
                <a:spcPts val="270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Verdana"/>
              <a:buChar char="•"/>
            </a:pPr>
            <a:r>
              <a:rPr lang="en-US" sz="1550">
                <a:solidFill>
                  <a:srgbClr val="222222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file_name</a:t>
            </a:r>
            <a:r>
              <a:rPr lang="en-US" sz="15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имя открываемого файла</a:t>
            </a:r>
            <a:endParaRPr sz="15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7025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Font typeface="Verdana"/>
              <a:buChar char="•"/>
            </a:pPr>
            <a:r>
              <a:rPr lang="en-US" sz="1550">
                <a:solidFill>
                  <a:srgbClr val="222222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access_mode</a:t>
            </a:r>
            <a:r>
              <a:rPr lang="en-US" sz="15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режим открытия файла. Он может быть: для чтения, записи и т. д. По умолчанию используется режим чтения (</a:t>
            </a:r>
            <a:r>
              <a:rPr lang="en-US" sz="1550">
                <a:solidFill>
                  <a:srgbClr val="222222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155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 если другое не указано. </a:t>
            </a:r>
            <a:endParaRPr sz="2100">
              <a:solidFill>
                <a:srgbClr val="212529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2a3e756fd_0_5"/>
          <p:cNvSpPr txBox="1"/>
          <p:nvPr>
            <p:ph type="title"/>
          </p:nvPr>
        </p:nvSpPr>
        <p:spPr>
          <a:xfrm>
            <a:off x="456150" y="-339000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>
                <a:latin typeface="Verdana"/>
                <a:ea typeface="Verdana"/>
                <a:cs typeface="Verdana"/>
                <a:sym typeface="Verdana"/>
              </a:rPr>
              <a:t>Список режимов открытия файлов</a:t>
            </a:r>
            <a:endParaRPr b="1" sz="22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31" name="Google Shape;131;g172a3e756fd_0_5"/>
          <p:cNvGraphicFramePr/>
          <p:nvPr/>
        </p:nvGraphicFramePr>
        <p:xfrm>
          <a:off x="578150" y="657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{58058A5A-7744-468F-819C-AD1CF5B42A6E}</a:tableStyleId>
              </a:tblPr>
              <a:tblGrid>
                <a:gridCol w="5700225"/>
                <a:gridCol w="5700225"/>
              </a:tblGrid>
              <a:tr h="4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Режим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Описание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Только для чтения.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Только для записи. Создаст новый файл, если не найдет с указанным именем.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rb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Только для чтения (бинарный).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wb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Только для записи (бинарный). Создаст новый файл, если не найдет с указанным именем.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r+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Для чтения и записи.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3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rb+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Для чтения и записи (бинарный).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w+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Для чтения и записи. Создаст новый файл для записи, если не найдет с указанным именем.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wb+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Для чтения и записи (бинарный). Создаст новый файл для записи, если не найдет с указанным именем.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Откроет для добавления нового содержимого. Создаст новый файл для записи, если не найдет с указанным именем.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74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a+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Откроет для добавления нового содержимого. Создаст новый файл для чтения записи, если не найдет с указанным именем.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ab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Откроет для добавления нового содержимого (бинарный). Создаст новый файл для записи, если не найдет с указанным именем.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2a3e756fd_0_38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Пример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g172a3e756fd_0_38"/>
          <p:cNvSpPr txBox="1"/>
          <p:nvPr>
            <p:ph idx="1" type="body"/>
          </p:nvPr>
        </p:nvSpPr>
        <p:spPr>
          <a:xfrm>
            <a:off x="447450" y="134845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2700"/>
              </a:spcBef>
              <a:spcAft>
                <a:spcPts val="4000"/>
              </a:spcAft>
              <a:buNone/>
            </a:pP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Создадим текстовый файл </a:t>
            </a:r>
            <a:r>
              <a:rPr lang="en-US" sz="13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example.txt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и сохраним его в рабочей директории.</a:t>
            </a:r>
            <a:endParaRPr sz="2200">
              <a:solidFill>
                <a:srgbClr val="212529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172a3e756fd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38" y="1964438"/>
            <a:ext cx="45815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72a3e756fd_0_38"/>
          <p:cNvSpPr txBox="1"/>
          <p:nvPr>
            <p:ph idx="1" type="body"/>
          </p:nvPr>
        </p:nvSpPr>
        <p:spPr>
          <a:xfrm>
            <a:off x="565075" y="3291400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Следующий код используется для его открытия.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f </a:t>
            </a:r>
            <a:r>
              <a:rPr lang="en-US" sz="13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'example.txt'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'r'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3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открыть файл из рабочей директории в режиме чтения</a:t>
            </a:r>
            <a:endParaRPr sz="13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3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fp </a:t>
            </a:r>
            <a:r>
              <a:rPr lang="en-US" sz="1300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open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'C:/xyz.txt'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300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'r'</a:t>
            </a:r>
            <a:r>
              <a:rPr lang="en-US" sz="1300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300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300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открыть файл из любого каталога</a:t>
            </a:r>
            <a:endParaRPr sz="1300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 этом примере </a:t>
            </a:r>
            <a:r>
              <a:rPr lang="en-US" sz="13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— переменная-указатель на файл </a:t>
            </a:r>
            <a:r>
              <a:rPr lang="en-US" sz="1300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example.txt</a:t>
            </a: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7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0809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2700"/>
              </a:spcBef>
              <a:spcAft>
                <a:spcPts val="40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2a3e756fd_0_49"/>
          <p:cNvSpPr txBox="1"/>
          <p:nvPr>
            <p:ph type="title"/>
          </p:nvPr>
        </p:nvSpPr>
        <p:spPr>
          <a:xfrm>
            <a:off x="447450" y="138275"/>
            <a:ext cx="10906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>
                <a:latin typeface="Verdana"/>
                <a:ea typeface="Verdana"/>
                <a:cs typeface="Verdana"/>
                <a:sym typeface="Verdana"/>
              </a:rPr>
              <a:t>Пример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g172a3e756fd_0_49"/>
          <p:cNvSpPr txBox="1"/>
          <p:nvPr>
            <p:ph idx="1" type="body"/>
          </p:nvPr>
        </p:nvSpPr>
        <p:spPr>
          <a:xfrm>
            <a:off x="499600" y="1403125"/>
            <a:ext cx="114327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33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Следующий код используется для вывода содержимого файла и информации о нем.</a:t>
            </a:r>
            <a:endParaRPr sz="1533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533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533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1533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533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US" sz="1533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533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выводим содержимое файла</a:t>
            </a:r>
            <a:endParaRPr sz="1533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This </a:t>
            </a:r>
            <a:r>
              <a:rPr lang="en-US" sz="1533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a text </a:t>
            </a:r>
            <a:r>
              <a:rPr lang="en-US" sz="1533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-US" sz="1533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33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533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&gt;&gt;&gt;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533">
                <a:solidFill>
                  <a:srgbClr val="0077AA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1533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US" sz="1533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533">
                <a:solidFill>
                  <a:srgbClr val="70809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# выводим объект</a:t>
            </a:r>
            <a:endParaRPr sz="1533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1533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_io</a:t>
            </a:r>
            <a:r>
              <a:rPr lang="en-US" sz="1533">
                <a:solidFill>
                  <a:srgbClr val="99999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TextIOWrapper name</a:t>
            </a:r>
            <a:r>
              <a:rPr lang="en-US" sz="1533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533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'example.txt'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mode</a:t>
            </a:r>
            <a:r>
              <a:rPr lang="en-US" sz="1533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533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'r'</a:t>
            </a:r>
            <a:r>
              <a:rPr lang="en-US" sz="1533">
                <a:solidFill>
                  <a:srgbClr val="222222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encoding</a:t>
            </a:r>
            <a:r>
              <a:rPr lang="en-US" sz="1533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533">
                <a:solidFill>
                  <a:srgbClr val="669900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'cp1252'</a:t>
            </a:r>
            <a:r>
              <a:rPr lang="en-US" sz="1533">
                <a:solidFill>
                  <a:srgbClr val="A67F59"/>
                </a:solidFill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533">
              <a:solidFill>
                <a:srgbClr val="222222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l">
              <a:lnSpc>
                <a:spcPct val="167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533">
              <a:solidFill>
                <a:srgbClr val="22222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33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Стоит обратить внимание, что в Windows стандартной кодировкой является </a:t>
            </a:r>
            <a:r>
              <a:rPr lang="en-US" sz="1533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cp1252</a:t>
            </a:r>
            <a:r>
              <a:rPr lang="en-US" sz="1533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а в Linux — </a:t>
            </a:r>
            <a:r>
              <a:rPr lang="en-US" sz="1533">
                <a:solidFill>
                  <a:srgbClr val="222222"/>
                </a:solidFill>
                <a:highlight>
                  <a:srgbClr val="E5EFF5"/>
                </a:highlight>
                <a:latin typeface="Roboto Mono"/>
                <a:ea typeface="Roboto Mono"/>
                <a:cs typeface="Roboto Mono"/>
                <a:sym typeface="Roboto Mono"/>
              </a:rPr>
              <a:t>utf-08</a:t>
            </a:r>
            <a:r>
              <a:rPr lang="en-US" sz="1533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533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25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7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0809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62500"/>
              </a:lnSpc>
              <a:spcBef>
                <a:spcPts val="2700"/>
              </a:spcBef>
              <a:spcAft>
                <a:spcPts val="40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2018-04-02T08:21:40Z</dcterms:created>
  <dc:creator>Gubin</dc:creator>
</cp:coreProperties>
</file>