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Black"/>
      <p:bold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985">
          <p15:clr>
            <a:srgbClr val="A4A3A4"/>
          </p15:clr>
        </p15:guide>
        <p15:guide id="3" pos="5400">
          <p15:clr>
            <a:srgbClr val="9AA0A6"/>
          </p15:clr>
        </p15:guide>
        <p15:guide id="4" orient="horz" pos="216">
          <p15:clr>
            <a:srgbClr val="9AA0A6"/>
          </p15:clr>
        </p15:guide>
        <p15:guide id="5" orient="horz" pos="3024">
          <p15:clr>
            <a:srgbClr val="9AA0A6"/>
          </p15:clr>
        </p15:guide>
        <p15:guide id="6" pos="4320">
          <p15:clr>
            <a:srgbClr val="9AA0A6"/>
          </p15:clr>
        </p15:guide>
        <p15:guide id="7" pos="360">
          <p15:clr>
            <a:srgbClr val="9AA0A6"/>
          </p15:clr>
        </p15:guide>
        <p15:guide id="8" orient="horz" pos="576">
          <p15:clr>
            <a:srgbClr val="9AA0A6"/>
          </p15:clr>
        </p15:guide>
        <p15:guide id="9" orient="horz" pos="288">
          <p15:clr>
            <a:srgbClr val="9AA0A6"/>
          </p15:clr>
        </p15:guide>
        <p15:guide id="10" orient="horz" pos="7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7" roundtripDataSignature="AMtx7mjcam9susv1ZYw4rlJU0YbK6L5m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985" orient="horz"/>
        <p:guide pos="5400"/>
        <p:guide pos="216" orient="horz"/>
        <p:guide pos="3024" orient="horz"/>
        <p:guide pos="4320"/>
        <p:guide pos="360"/>
        <p:guide pos="576" orient="horz"/>
        <p:guide pos="288" orient="horz"/>
        <p:guide pos="7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Black-boldItalic.fntdata"/><Relationship Id="rId21" Type="http://schemas.openxmlformats.org/officeDocument/2006/relationships/font" Target="fonts/MontserratBlack-bold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enturyGothic-boldItalic.fntdata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6ee6b2b76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56ee6b2b76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6ee6b2b76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56ee6b2b76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5ca851cc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15ca851cc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6ee6b2b7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56ee6b2b7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6ee6b2b76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56ee6b2b76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6ee6b2b76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56ee6b2b76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6ee6b2b7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56ee6b2b7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6ee6b2b7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56ee6b2b7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6ee6b2b76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56ee6b2b76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6ee6b2b76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56ee6b2b76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2">
  <p:cSld name="CUSTOM_5_2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54" name="Google Shape;54;p14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4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2">
  <p:cSld name="CUSTOM_5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1">
  <p:cSld name="CUSTOM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1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71" name="Google Shape;71;p17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2">
  <p:cSld name="CUSTOM_3_1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79" name="Google Shape;79;p18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8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 2">
  <p:cSld name="CUSTOM_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1">
  <p:cSld name="CUSTOM_6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">
  <p:cSld name="CUSTOM_6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1">
  <p:cSld name="CUSTOM_6_2_1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5" name="Google Shape;95;p22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2">
  <p:cSld name="CUSTOM_6_1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3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для инструкций в шаблоне">
  <p:cSld name="3_DEFAULT - Title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">
          <p15:clr>
            <a:srgbClr val="FA7B17"/>
          </p15:clr>
        </p15:guide>
        <p15:guide id="2" orient="horz" pos="3024">
          <p15:clr>
            <a:srgbClr val="FA7B17"/>
          </p15:clr>
        </p15:guide>
        <p15:guide id="3" pos="360">
          <p15:clr>
            <a:srgbClr val="FA7B17"/>
          </p15:clr>
        </p15:guide>
        <p15:guide id="4" pos="5400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2">
  <p:cSld name="CUSTOM_4_1"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2" showMasterSp="0">
  <p:cSld name="3_01 - BLANK_1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8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"/>
          <p:cNvSpPr txBox="1"/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" name="Google Shape;20;p8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8"/>
          <p:cNvSpPr txBox="1"/>
          <p:nvPr>
            <p:ph idx="1" type="subTitle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2" type="body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94" y="342899"/>
            <a:ext cx="1688375" cy="3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  <p15:guide id="8" pos="142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 1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3" type="body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1">
  <p:cSld name="CUSTOM_7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1">
  <p:cSld name="CUSTOM_5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" name="Google Shape;42;p12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1">
  <p:cSld name="CUSTOM_5_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47" name="Google Shape;47;p13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3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2903" y="0"/>
            <a:ext cx="5721096" cy="46634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324624" y="3913230"/>
            <a:ext cx="39585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-RU" sz="1600">
                <a:solidFill>
                  <a:srgbClr val="242327"/>
                </a:solidFill>
                <a:latin typeface="Montserrat"/>
                <a:ea typeface="Montserrat"/>
                <a:cs typeface="Montserrat"/>
                <a:sym typeface="Montserrat"/>
              </a:rPr>
              <a:t>Татьяна Булгакова</a:t>
            </a:r>
            <a:endParaRPr b="1" i="0" sz="1600" u="none" cap="none" strike="noStrike">
              <a:solidFill>
                <a:srgbClr val="24232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" rtl="0" algn="l">
              <a:lnSpc>
                <a:spcPct val="118300"/>
              </a:lnSpc>
              <a:spcBef>
                <a:spcPts val="17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24625" y="2584425"/>
            <a:ext cx="36588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508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200">
                <a:solidFill>
                  <a:srgbClr val="2423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Основы Python и типы данных</a:t>
            </a:r>
            <a:endParaRPr b="1" i="0" sz="2200" u="none" cap="none" strike="noStrike">
              <a:solidFill>
                <a:srgbClr val="24232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6" name="Google Shape;106;p1"/>
          <p:cNvGrpSpPr/>
          <p:nvPr/>
        </p:nvGrpSpPr>
        <p:grpSpPr>
          <a:xfrm>
            <a:off x="-1099701" y="342900"/>
            <a:ext cx="4006215" cy="3352372"/>
            <a:chOff x="324611" y="339525"/>
            <a:chExt cx="4006215" cy="3352372"/>
          </a:xfrm>
        </p:grpSpPr>
        <p:sp>
          <p:nvSpPr>
            <p:cNvPr id="107" name="Google Shape;107;p1"/>
            <p:cNvSpPr/>
            <p:nvPr/>
          </p:nvSpPr>
          <p:spPr>
            <a:xfrm>
              <a:off x="324611" y="3691897"/>
              <a:ext cx="4006215" cy="0"/>
            </a:xfrm>
            <a:custGeom>
              <a:rect b="b" l="l" r="r" t="t"/>
              <a:pathLst>
                <a:path extrusionOk="0" h="120000" w="4006215">
                  <a:moveTo>
                    <a:pt x="0" y="0"/>
                  </a:moveTo>
                  <a:lnTo>
                    <a:pt x="4006200" y="0"/>
                  </a:lnTo>
                </a:path>
              </a:pathLst>
            </a:custGeom>
            <a:noFill/>
            <a:ln cap="flat" cmpd="sng" w="9525">
              <a:solidFill>
                <a:srgbClr val="242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3599" y="339525"/>
              <a:ext cx="848524" cy="1824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4pTOoGLSTL4AyHf-beBC4z6Vq80tddUZh7Wi6bnjovIJghflmSTfzc2bjXWlwesyorHTdgbo5eEBMQtcNJPeefMRh74Lf2pqsa4f8KS12Cd6AEBgmkrdtR6uUYNkjpinQS4JhhBj" id="177" name="Google Shape;177;g156ee6b2b76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99" y="251676"/>
            <a:ext cx="848524" cy="18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56ee6b2b76_0_51"/>
          <p:cNvSpPr/>
          <p:nvPr/>
        </p:nvSpPr>
        <p:spPr>
          <a:xfrm>
            <a:off x="150325" y="1184275"/>
            <a:ext cx="85311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Желательно давать переменным осмысленные имена, говорящие о назначении данных, на которые они ссылаются.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Имя переменной не должно совпадать с командами языка (зарезервированными ключевыми словами).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Имя переменной должно начинаться с буквы или символа подчеркивания (_), но не с цифры.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Имя переменной не должно содержать пробелы.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Camelcase vs snakecase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g156ee6b2b76_0_51"/>
          <p:cNvSpPr txBox="1"/>
          <p:nvPr>
            <p:ph idx="1" type="subTitle"/>
          </p:nvPr>
        </p:nvSpPr>
        <p:spPr>
          <a:xfrm>
            <a:off x="215200" y="952375"/>
            <a:ext cx="5951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000">
                <a:solidFill>
                  <a:srgbClr val="2423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Правила написания переменных</a:t>
            </a:r>
            <a:endParaRPr b="0" i="0" sz="2000" u="none" cap="none" strike="noStrike">
              <a:solidFill>
                <a:srgbClr val="2423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0" name="Google Shape;180;g156ee6b2b76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77925"/>
            <a:ext cx="1274475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4pTOoGLSTL4AyHf-beBC4z6Vq80tddUZh7Wi6bnjovIJghflmSTfzc2bjXWlwesyorHTdgbo5eEBMQtcNJPeefMRh74Lf2pqsa4f8KS12Cd6AEBgmkrdtR6uUYNkjpinQS4JhhBj" id="185" name="Google Shape;185;g156ee6b2b76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99" y="251676"/>
            <a:ext cx="848524" cy="18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56ee6b2b76_0_58"/>
          <p:cNvSpPr/>
          <p:nvPr/>
        </p:nvSpPr>
        <p:spPr>
          <a:xfrm>
            <a:off x="76175" y="918900"/>
            <a:ext cx="8787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Комментарии — это способ выражения того, что делает программа на самом высоком уровне. Это отмеченные строчки, которые комментируют код. В Python они бывают двух типов: одно- и многострочные.</a:t>
            </a: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Однострочный тип комментариев нужен для написания простых, быстрых комментариев во время отладки. Такие комментарии начинаются с символа решетки #.</a:t>
            </a: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Самый простой способ написать многострочные комментарии в Python — это добавить однострочные комментарии один за другим.</a:t>
            </a: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ontserrat"/>
              <a:buChar char="●"/>
            </a:pPr>
            <a:r>
              <a:rPr lang="ru-RU" sz="1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Строки документации — это многострочные строковые литералы, которые используются для документирования того, что делает модуль, функция, класс или метод. Строка документации начинается и заканчивается тройными двойными кавычками ( """ ) и может занимать одну или несколько строк.</a:t>
            </a: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156ee6b2b76_0_58"/>
          <p:cNvSpPr txBox="1"/>
          <p:nvPr>
            <p:ph idx="1" type="subTitle"/>
          </p:nvPr>
        </p:nvSpPr>
        <p:spPr>
          <a:xfrm>
            <a:off x="215200" y="766100"/>
            <a:ext cx="5951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000">
                <a:solidFill>
                  <a:srgbClr val="2423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Комментарии</a:t>
            </a:r>
            <a:endParaRPr b="0" i="0" sz="2000" u="none" cap="none" strike="noStrike">
              <a:solidFill>
                <a:srgbClr val="2423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8" name="Google Shape;188;g156ee6b2b76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77925"/>
            <a:ext cx="1274475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4pTOoGLSTL4AyHf-beBC4z6Vq80tddUZh7Wi6bnjovIJghflmSTfzc2bjXWlwesyorHTdgbo5eEBMQtcNJPeefMRh74Lf2pqsa4f8KS12Cd6AEBgmkrdtR6uUYNkjpinQS4JhhBj" id="113" name="Google Shape;113;g115ca851cc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99" y="251676"/>
            <a:ext cx="848524" cy="18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15ca851cc8_0_0"/>
          <p:cNvSpPr/>
          <p:nvPr/>
        </p:nvSpPr>
        <p:spPr>
          <a:xfrm>
            <a:off x="215200" y="1494900"/>
            <a:ext cx="89517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Montserrat"/>
              <a:buChar char="●"/>
            </a:pPr>
            <a:r>
              <a:rPr lang="ru-RU" sz="1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Общее знакомство с интерфейсом и основными принципами Python. </a:t>
            </a:r>
            <a:endParaRPr sz="1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Montserrat"/>
              <a:buChar char="●"/>
            </a:pPr>
            <a:r>
              <a:rPr lang="ru-RU" sz="1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Вывод данных. Функция print()</a:t>
            </a:r>
            <a:endParaRPr sz="1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Montserrat"/>
              <a:buChar char="●"/>
            </a:pPr>
            <a:r>
              <a:rPr lang="ru-RU" sz="1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Ввод данных. Функция input()</a:t>
            </a:r>
            <a:endParaRPr sz="1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Montserrat"/>
              <a:buChar char="●"/>
            </a:pPr>
            <a:r>
              <a:rPr lang="ru-RU" sz="1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Данные и их типы. Изменение типов данных</a:t>
            </a:r>
            <a:endParaRPr sz="1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Montserrat"/>
              <a:buChar char="●"/>
            </a:pPr>
            <a:r>
              <a:rPr lang="ru-RU" sz="1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Переменные</a:t>
            </a:r>
            <a:endParaRPr sz="1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Montserrat"/>
              <a:buChar char="●"/>
            </a:pPr>
            <a:r>
              <a:rPr lang="ru-RU" sz="1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Комментарии в коде. Арифметические действия</a:t>
            </a:r>
            <a:endParaRPr sz="1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115ca851cc8_0_0"/>
          <p:cNvSpPr txBox="1"/>
          <p:nvPr>
            <p:ph idx="1" type="subTitle"/>
          </p:nvPr>
        </p:nvSpPr>
        <p:spPr>
          <a:xfrm>
            <a:off x="215200" y="786413"/>
            <a:ext cx="4321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000">
                <a:solidFill>
                  <a:srgbClr val="2423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План урока</a:t>
            </a:r>
            <a:endParaRPr b="0" i="0" sz="2000" u="none" cap="none" strike="noStrike">
              <a:solidFill>
                <a:srgbClr val="2423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6" name="Google Shape;116;g115ca851cc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77925"/>
            <a:ext cx="1274475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4pTOoGLSTL4AyHf-beBC4z6Vq80tddUZh7Wi6bnjovIJghflmSTfzc2bjXWlwesyorHTdgbo5eEBMQtcNJPeefMRh74Lf2pqsa4f8KS12Cd6AEBgmkrdtR6uUYNkjpinQS4JhhBj" id="121" name="Google Shape;121;g156ee6b2b7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99" y="251676"/>
            <a:ext cx="848524" cy="18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56ee6b2b76_0_2"/>
          <p:cNvSpPr/>
          <p:nvPr/>
        </p:nvSpPr>
        <p:spPr>
          <a:xfrm>
            <a:off x="215200" y="1341175"/>
            <a:ext cx="89517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Язык программирования Python был создан в 1991 году голландцем Гвидо ван Россумом.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AutoNum type="arabicPeriod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Высокоуровневый 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AutoNum type="arabicPeriod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Интерпретируемый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AutoNum type="arabicPeriod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Объектно-ориентированный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AutoNum type="arabicPeriod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Императивный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AutoNum type="arabicPeriod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Мультиплатформенность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AutoNum type="arabicPeriod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Динамическая типизация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AutoNum type="arabicPeriod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Обширный набор стандартных библиотек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g156ee6b2b76_0_2"/>
          <p:cNvSpPr txBox="1"/>
          <p:nvPr>
            <p:ph idx="1" type="subTitle"/>
          </p:nvPr>
        </p:nvSpPr>
        <p:spPr>
          <a:xfrm>
            <a:off x="215200" y="720463"/>
            <a:ext cx="4321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000">
                <a:solidFill>
                  <a:srgbClr val="2423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Python</a:t>
            </a:r>
            <a:endParaRPr b="0" i="0" sz="2000" u="none" cap="none" strike="noStrike">
              <a:solidFill>
                <a:srgbClr val="2423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4" name="Google Shape;124;g156ee6b2b76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77925"/>
            <a:ext cx="1274475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4pTOoGLSTL4AyHf-beBC4z6Vq80tddUZh7Wi6bnjovIJghflmSTfzc2bjXWlwesyorHTdgbo5eEBMQtcNJPeefMRh74Lf2pqsa4f8KS12Cd6AEBgmkrdtR6uUYNkjpinQS4JhhBj" id="129" name="Google Shape;129;g156ee6b2b76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99" y="251676"/>
            <a:ext cx="848524" cy="18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56ee6b2b76_0_9"/>
          <p:cNvSpPr/>
          <p:nvPr/>
        </p:nvSpPr>
        <p:spPr>
          <a:xfrm>
            <a:off x="215200" y="1227075"/>
            <a:ext cx="89517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entury Gothic"/>
              <a:buChar char="●"/>
            </a:pPr>
            <a:r>
              <a:rPr lang="ru-RU" sz="17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Самый распространенный способ вывести данные в </a:t>
            </a:r>
            <a:r>
              <a:rPr i="1" lang="ru-RU" sz="17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r>
              <a:rPr lang="ru-RU" sz="17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– это напечатать их в консоли.</a:t>
            </a:r>
            <a:endParaRPr sz="17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entury Gothic"/>
              <a:buChar char="●"/>
            </a:pPr>
            <a:r>
              <a:rPr lang="ru-RU" sz="17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вывода данных в консоль используется функция </a:t>
            </a:r>
            <a:r>
              <a:rPr i="1" lang="ru-RU" sz="17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</a:t>
            </a:r>
            <a:r>
              <a:rPr lang="ru-RU" sz="17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7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entury Gothic"/>
              <a:buChar char="●"/>
            </a:pPr>
            <a:r>
              <a:rPr lang="ru-RU" sz="17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print(value, ..., sep='', end='\n', file=sys.stdout, flush=False)</a:t>
            </a:r>
            <a:endParaRPr sz="17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entury Gothic"/>
              <a:buChar char="●"/>
            </a:pPr>
            <a:r>
              <a:rPr b="1" lang="ru-RU" sz="17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sys.stdout </a:t>
            </a:r>
            <a:r>
              <a:rPr lang="ru-RU" sz="17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или стандартный вывод системы означают, что функция print выведет значение на экран. </a:t>
            </a:r>
            <a:endParaRPr sz="17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entury Gothic"/>
              <a:buChar char="●"/>
            </a:pPr>
            <a:r>
              <a:rPr b="1" lang="ru-RU" sz="17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</a:t>
            </a:r>
            <a:r>
              <a:rPr lang="ru-RU" sz="17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— это может быть строка, которую необходимо вставлять между значениями, по умолчанию — пробел.</a:t>
            </a:r>
            <a:endParaRPr sz="17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entury Gothic"/>
              <a:buChar char="●"/>
            </a:pPr>
            <a:r>
              <a:rPr b="1" lang="ru-RU" sz="17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</a:t>
            </a:r>
            <a:r>
              <a:rPr lang="ru-RU" sz="17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— это строка, которая добавляется после последнего значения. По умолчанию — это перенос на новую строку (\n). </a:t>
            </a:r>
            <a:endParaRPr sz="17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156ee6b2b76_0_9"/>
          <p:cNvSpPr txBox="1"/>
          <p:nvPr>
            <p:ph idx="1" type="subTitle"/>
          </p:nvPr>
        </p:nvSpPr>
        <p:spPr>
          <a:xfrm>
            <a:off x="215200" y="720463"/>
            <a:ext cx="4321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000">
                <a:solidFill>
                  <a:srgbClr val="2423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Вывод данных</a:t>
            </a:r>
            <a:endParaRPr b="0" i="0" sz="2000" u="none" cap="none" strike="noStrike">
              <a:solidFill>
                <a:srgbClr val="2423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32" name="Google Shape;132;g156ee6b2b76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77925"/>
            <a:ext cx="1274475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4pTOoGLSTL4AyHf-beBC4z6Vq80tddUZh7Wi6bnjovIJghflmSTfzc2bjXWlwesyorHTdgbo5eEBMQtcNJPeefMRh74Lf2pqsa4f8KS12Cd6AEBgmkrdtR6uUYNkjpinQS4JhhBj" id="137" name="Google Shape;137;g156ee6b2b7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99" y="251676"/>
            <a:ext cx="848524" cy="18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56ee6b2b76_0_16"/>
          <p:cNvSpPr/>
          <p:nvPr/>
        </p:nvSpPr>
        <p:spPr>
          <a:xfrm>
            <a:off x="215200" y="1407375"/>
            <a:ext cx="89517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 умолчанию функция input() конвертирует всю получаемую информацию в строку.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Функция input() передает введенные данные в программу. 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Введенную информацию можно сохранить в памяти компьютера.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 вывести ее на экран. Функция input() передает введенные данные в программу. </a:t>
            </a:r>
            <a:endParaRPr sz="17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156ee6b2b76_0_16"/>
          <p:cNvSpPr txBox="1"/>
          <p:nvPr>
            <p:ph idx="1" type="subTitle"/>
          </p:nvPr>
        </p:nvSpPr>
        <p:spPr>
          <a:xfrm>
            <a:off x="215200" y="720475"/>
            <a:ext cx="5951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000">
                <a:solidFill>
                  <a:srgbClr val="2423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Ввод данных. Функция input ()</a:t>
            </a:r>
            <a:endParaRPr b="0" i="0" sz="2000" u="none" cap="none" strike="noStrike">
              <a:solidFill>
                <a:srgbClr val="2423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0" name="Google Shape;140;g156ee6b2b76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77925"/>
            <a:ext cx="1274475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4pTOoGLSTL4AyHf-beBC4z6Vq80tddUZh7Wi6bnjovIJghflmSTfzc2bjXWlwesyorHTdgbo5eEBMQtcNJPeefMRh74Lf2pqsa4f8KS12Cd6AEBgmkrdtR6uUYNkjpinQS4JhhBj" id="145" name="Google Shape;145;g156ee6b2b76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99" y="251676"/>
            <a:ext cx="848524" cy="18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56ee6b2b76_0_23"/>
          <p:cNvSpPr/>
          <p:nvPr/>
        </p:nvSpPr>
        <p:spPr>
          <a:xfrm>
            <a:off x="215200" y="1407375"/>
            <a:ext cx="89517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Обратить внимание, что компьютер получает, обрабатывает, выводит: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Числовую информацию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Символьную или текстовую информацию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Графическую информацию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Видеоинформацию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lang="ru-RU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Звуковую информацию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156ee6b2b76_0_23"/>
          <p:cNvSpPr txBox="1"/>
          <p:nvPr>
            <p:ph idx="1" type="subTitle"/>
          </p:nvPr>
        </p:nvSpPr>
        <p:spPr>
          <a:xfrm>
            <a:off x="215200" y="720475"/>
            <a:ext cx="5951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000">
                <a:solidFill>
                  <a:srgbClr val="2423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Данные и их типы</a:t>
            </a:r>
            <a:endParaRPr b="0" i="0" sz="2000" u="none" cap="none" strike="noStrike">
              <a:solidFill>
                <a:srgbClr val="2423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8" name="Google Shape;148;g156ee6b2b76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77925"/>
            <a:ext cx="1274475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4pTOoGLSTL4AyHf-beBC4z6Vq80tddUZh7Wi6bnjovIJghflmSTfzc2bjXWlwesyorHTdgbo5eEBMQtcNJPeefMRh74Lf2pqsa4f8KS12Cd6AEBgmkrdtR6uUYNkjpinQS4JhhBj" id="153" name="Google Shape;153;g156ee6b2b76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99" y="251676"/>
            <a:ext cx="848524" cy="18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56ee6b2b76_0_30"/>
          <p:cNvSpPr/>
          <p:nvPr/>
        </p:nvSpPr>
        <p:spPr>
          <a:xfrm>
            <a:off x="215200" y="1629800"/>
            <a:ext cx="89517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ontserrat"/>
              <a:buAutoNum type="arabicPeriod"/>
            </a:pPr>
            <a:r>
              <a:rPr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str - символьные или текстовые данные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ontserrat"/>
              <a:buAutoNum type="arabicPeriod"/>
            </a:pPr>
            <a:r>
              <a:rPr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int - целые числа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ontserrat"/>
              <a:buAutoNum type="arabicPeriod"/>
            </a:pPr>
            <a:r>
              <a:rPr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float - числа с плавающей точкой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ontserrat"/>
              <a:buAutoNum type="arabicPeriod"/>
            </a:pPr>
            <a:r>
              <a:rPr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bool - логические данные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156ee6b2b76_0_30"/>
          <p:cNvSpPr txBox="1"/>
          <p:nvPr>
            <p:ph idx="1" type="subTitle"/>
          </p:nvPr>
        </p:nvSpPr>
        <p:spPr>
          <a:xfrm>
            <a:off x="215200" y="952375"/>
            <a:ext cx="5951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000">
                <a:solidFill>
                  <a:srgbClr val="2423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 типа данных</a:t>
            </a:r>
            <a:endParaRPr b="0" i="0" sz="2000" u="none" cap="none" strike="noStrike">
              <a:solidFill>
                <a:srgbClr val="2423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" name="Google Shape;156;g156ee6b2b76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77925"/>
            <a:ext cx="1274475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4pTOoGLSTL4AyHf-beBC4z6Vq80tddUZh7Wi6bnjovIJghflmSTfzc2bjXWlwesyorHTdgbo5eEBMQtcNJPeefMRh74Lf2pqsa4f8KS12Cd6AEBgmkrdtR6uUYNkjpinQS4JhhBj" id="161" name="Google Shape;161;g156ee6b2b76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99" y="251676"/>
            <a:ext cx="848524" cy="18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56ee6b2b76_0_37"/>
          <p:cNvSpPr/>
          <p:nvPr/>
        </p:nvSpPr>
        <p:spPr>
          <a:xfrm>
            <a:off x="215200" y="1184275"/>
            <a:ext cx="84108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int()</a:t>
            </a:r>
            <a:r>
              <a:rPr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— Эта функция используется для приведения данных к целочисленному типу.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float()</a:t>
            </a:r>
            <a:r>
              <a:rPr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— Преобразовывает данные аргументы в плавающий тип.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str()</a:t>
            </a:r>
            <a:r>
              <a:rPr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— Преобразует данные аргументы в строку.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bool()</a:t>
            </a:r>
            <a:r>
              <a:rPr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— Преобразует в логический тип данных.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156ee6b2b76_0_37"/>
          <p:cNvSpPr txBox="1"/>
          <p:nvPr>
            <p:ph idx="1" type="subTitle"/>
          </p:nvPr>
        </p:nvSpPr>
        <p:spPr>
          <a:xfrm>
            <a:off x="215200" y="952375"/>
            <a:ext cx="5951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000">
                <a:solidFill>
                  <a:srgbClr val="2423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Встроенные функции</a:t>
            </a:r>
            <a:endParaRPr b="0" i="0" sz="2000" u="none" cap="none" strike="noStrike">
              <a:solidFill>
                <a:srgbClr val="2423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4" name="Google Shape;164;g156ee6b2b76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77925"/>
            <a:ext cx="1274475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4pTOoGLSTL4AyHf-beBC4z6Vq80tddUZh7Wi6bnjovIJghflmSTfzc2bjXWlwesyorHTdgbo5eEBMQtcNJPeefMRh74Lf2pqsa4f8KS12Cd6AEBgmkrdtR6uUYNkjpinQS4JhhBj" id="169" name="Google Shape;169;g156ee6b2b76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99" y="251676"/>
            <a:ext cx="848524" cy="18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56ee6b2b76_0_44"/>
          <p:cNvSpPr/>
          <p:nvPr/>
        </p:nvSpPr>
        <p:spPr>
          <a:xfrm>
            <a:off x="215200" y="1184275"/>
            <a:ext cx="85311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Переменная — это некоторая ячейка в памяти, в которой хранится какое-то значение любого из возможных типов, например, число или строка. 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В переменную можно записать какое-то значение (</a:t>
            </a:r>
            <a:r>
              <a:rPr i="1"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это называется присвоить переменной значение</a:t>
            </a:r>
            <a:r>
              <a:rPr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Для присваивания значения переменной используется операция =, где слева от знака присваивания записывается имя переменной, справа — присваиваемое значение, которое может быть числом, строкой, другой переменной, каким-то выражением.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68DB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g156ee6b2b76_0_44"/>
          <p:cNvSpPr txBox="1"/>
          <p:nvPr>
            <p:ph idx="1" type="subTitle"/>
          </p:nvPr>
        </p:nvSpPr>
        <p:spPr>
          <a:xfrm>
            <a:off x="215200" y="952375"/>
            <a:ext cx="5951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000">
                <a:solidFill>
                  <a:srgbClr val="2423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Переменные</a:t>
            </a:r>
            <a:endParaRPr b="0" i="0" sz="2000" u="none" cap="none" strike="noStrike">
              <a:solidFill>
                <a:srgbClr val="24232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2" name="Google Shape;172;g156ee6b2b76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77925"/>
            <a:ext cx="1274475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kimka</dc:creator>
</cp:coreProperties>
</file>