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79"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Montserrat" panose="020B0604020202020204" charset="-52"/>
      <p:regular r:id="rId30"/>
      <p:bold r:id="rId31"/>
      <p:italic r:id="rId32"/>
      <p:boldItalic r:id="rId33"/>
    </p:embeddedFont>
    <p:embeddedFont>
      <p:font typeface="Montserrat ExtraBold" panose="020B0604020202020204" charset="-52"/>
      <p:bold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Mnv2Ixeat2oVCKA41RA0P9NuD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9e1acdd32_1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g139e1acdd32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Ваш макет 1">
  <p:cSld name="CUSTOM_1">
    <p:spTree>
      <p:nvGrpSpPr>
        <p:cNvPr id="1"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23"/>
        <p:cNvGrpSpPr/>
        <p:nvPr/>
      </p:nvGrpSpPr>
      <p:grpSpPr>
        <a:xfrm>
          <a:off x="0" y="0"/>
          <a:ext cx="0" cy="0"/>
          <a:chOff x="0" y="0"/>
          <a:chExt cx="0" cy="0"/>
        </a:xfrm>
      </p:grpSpPr>
      <p:sp>
        <p:nvSpPr>
          <p:cNvPr id="24" name="Google Shape;2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g139e1acdd32_1_5"/>
          <p:cNvPicPr preferRelativeResize="0"/>
          <p:nvPr/>
        </p:nvPicPr>
        <p:blipFill rotWithShape="1">
          <a:blip r:embed="rId3">
            <a:alphaModFix/>
          </a:blip>
          <a:srcRect/>
          <a:stretch/>
        </p:blipFill>
        <p:spPr>
          <a:xfrm>
            <a:off x="4563871" y="0"/>
            <a:ext cx="7628128" cy="6217920"/>
          </a:xfrm>
          <a:prstGeom prst="rect">
            <a:avLst/>
          </a:prstGeom>
          <a:noFill/>
          <a:ln>
            <a:noFill/>
          </a:ln>
        </p:spPr>
      </p:pic>
      <p:sp>
        <p:nvSpPr>
          <p:cNvPr id="86" name="Google Shape;86;g139e1acdd32_1_5"/>
          <p:cNvSpPr txBox="1"/>
          <p:nvPr/>
        </p:nvSpPr>
        <p:spPr>
          <a:xfrm>
            <a:off x="432832" y="5217640"/>
            <a:ext cx="5277900" cy="722700"/>
          </a:xfrm>
          <a:prstGeom prst="rect">
            <a:avLst/>
          </a:prstGeom>
          <a:noFill/>
          <a:ln>
            <a:noFill/>
          </a:ln>
        </p:spPr>
        <p:txBody>
          <a:bodyPr spcFirstLastPara="1" wrap="square" lIns="0" tIns="126125"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100" b="1">
                <a:solidFill>
                  <a:srgbClr val="242327"/>
                </a:solidFill>
                <a:latin typeface="Montserrat"/>
                <a:ea typeface="Montserrat"/>
                <a:cs typeface="Montserrat"/>
                <a:sym typeface="Montserrat"/>
              </a:rPr>
              <a:t>Татьяна Булгакова</a:t>
            </a:r>
            <a:endParaRPr sz="2100" b="1" i="0" u="none" strike="noStrike" cap="none">
              <a:solidFill>
                <a:srgbClr val="242327"/>
              </a:solidFill>
              <a:latin typeface="Montserrat"/>
              <a:ea typeface="Montserrat"/>
              <a:cs typeface="Montserrat"/>
              <a:sym typeface="Montserrat"/>
            </a:endParaRPr>
          </a:p>
          <a:p>
            <a:pPr marL="0" marR="12700" lvl="0" indent="0" algn="l" rtl="0">
              <a:lnSpc>
                <a:spcPct val="118300"/>
              </a:lnSpc>
              <a:spcBef>
                <a:spcPts val="200"/>
              </a:spcBef>
              <a:spcAft>
                <a:spcPts val="0"/>
              </a:spcAft>
              <a:buClr>
                <a:srgbClr val="000000"/>
              </a:buClr>
              <a:buSzPts val="1600"/>
              <a:buFont typeface="Arial"/>
              <a:buNone/>
            </a:pPr>
            <a:endParaRPr sz="1600" b="0" i="0" u="none" strike="noStrike" cap="none">
              <a:solidFill>
                <a:schemeClr val="dk1"/>
              </a:solidFill>
              <a:latin typeface="Verdana"/>
              <a:ea typeface="Verdana"/>
              <a:cs typeface="Verdana"/>
              <a:sym typeface="Verdana"/>
            </a:endParaRPr>
          </a:p>
        </p:txBody>
      </p:sp>
      <p:sp>
        <p:nvSpPr>
          <p:cNvPr id="87" name="Google Shape;87;g139e1acdd32_1_5"/>
          <p:cNvSpPr txBox="1"/>
          <p:nvPr/>
        </p:nvSpPr>
        <p:spPr>
          <a:xfrm>
            <a:off x="207173" y="3346875"/>
            <a:ext cx="5902500" cy="908100"/>
          </a:xfrm>
          <a:prstGeom prst="rect">
            <a:avLst/>
          </a:prstGeom>
          <a:noFill/>
          <a:ln>
            <a:noFill/>
          </a:ln>
        </p:spPr>
        <p:txBody>
          <a:bodyPr spcFirstLastPara="1" wrap="square" lIns="0" tIns="18600" rIns="0" bIns="0" anchor="t" anchorCtr="0">
            <a:spAutoFit/>
          </a:bodyPr>
          <a:lstStyle/>
          <a:p>
            <a:pPr marL="0" marR="12700" lvl="0" indent="0" algn="l" rtl="0">
              <a:lnSpc>
                <a:spcPct val="99600"/>
              </a:lnSpc>
              <a:spcBef>
                <a:spcPts val="0"/>
              </a:spcBef>
              <a:spcAft>
                <a:spcPts val="0"/>
              </a:spcAft>
              <a:buClr>
                <a:srgbClr val="000000"/>
              </a:buClr>
              <a:buSzPts val="3700"/>
              <a:buFont typeface="Arial"/>
              <a:buNone/>
            </a:pPr>
            <a:r>
              <a:rPr lang="en-US" sz="2900">
                <a:solidFill>
                  <a:srgbClr val="242327"/>
                </a:solidFill>
                <a:latin typeface="Montserrat ExtraBold"/>
                <a:ea typeface="Montserrat ExtraBold"/>
                <a:cs typeface="Montserrat ExtraBold"/>
                <a:sym typeface="Montserrat ExtraBold"/>
              </a:rPr>
              <a:t>Типы данных: множества и сравнения всех структур</a:t>
            </a:r>
            <a:endParaRPr sz="2900" b="1" i="0" u="none" strike="noStrike" cap="none">
              <a:solidFill>
                <a:srgbClr val="242327"/>
              </a:solidFill>
              <a:latin typeface="Verdana"/>
              <a:ea typeface="Verdana"/>
              <a:cs typeface="Verdana"/>
              <a:sym typeface="Verdana"/>
            </a:endParaRPr>
          </a:p>
        </p:txBody>
      </p:sp>
      <p:grpSp>
        <p:nvGrpSpPr>
          <p:cNvPr id="88" name="Google Shape;88;g139e1acdd32_1_5"/>
          <p:cNvGrpSpPr/>
          <p:nvPr/>
        </p:nvGrpSpPr>
        <p:grpSpPr>
          <a:xfrm>
            <a:off x="-1466279" y="457189"/>
            <a:ext cx="5341486" cy="4469718"/>
            <a:chOff x="324611" y="339525"/>
            <a:chExt cx="4006215" cy="3352372"/>
          </a:xfrm>
        </p:grpSpPr>
        <p:sp>
          <p:nvSpPr>
            <p:cNvPr id="89" name="Google Shape;89;g139e1acdd32_1_5"/>
            <p:cNvSpPr/>
            <p:nvPr/>
          </p:nvSpPr>
          <p:spPr>
            <a:xfrm>
              <a:off x="324611" y="3691897"/>
              <a:ext cx="4006215" cy="0"/>
            </a:xfrm>
            <a:custGeom>
              <a:avLst/>
              <a:gdLst/>
              <a:ahLst/>
              <a:cxnLst/>
              <a:rect l="l" t="t" r="r" b="b"/>
              <a:pathLst>
                <a:path w="4006215" h="120000" extrusionOk="0">
                  <a:moveTo>
                    <a:pt x="0" y="0"/>
                  </a:moveTo>
                  <a:lnTo>
                    <a:pt x="4006200" y="0"/>
                  </a:lnTo>
                </a:path>
              </a:pathLst>
            </a:custGeom>
            <a:noFill/>
            <a:ln w="9525" cap="flat" cmpd="sng">
              <a:solidFill>
                <a:srgbClr val="24232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90" name="Google Shape;90;g139e1acdd32_1_5"/>
            <p:cNvPicPr preferRelativeResize="0"/>
            <p:nvPr/>
          </p:nvPicPr>
          <p:blipFill rotWithShape="1">
            <a:blip r:embed="rId4">
              <a:alphaModFix/>
            </a:blip>
            <a:srcRect/>
            <a:stretch/>
          </p:blipFill>
          <p:spPr>
            <a:xfrm>
              <a:off x="1753599" y="339525"/>
              <a:ext cx="848524" cy="182432"/>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t>Списки</a:t>
            </a:r>
            <a:endParaRPr dirty="0"/>
          </a:p>
        </p:txBody>
      </p:sp>
      <p:sp>
        <p:nvSpPr>
          <p:cNvPr id="138" name="Google Shape;13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Существует четыре способа добавить элементы в список.</a:t>
            </a:r>
            <a:endParaRPr/>
          </a:p>
          <a:p>
            <a:pPr marL="228600" lvl="0" indent="-228600" algn="l" rtl="0">
              <a:lnSpc>
                <a:spcPct val="90000"/>
              </a:lnSpc>
              <a:spcBef>
                <a:spcPts val="1000"/>
              </a:spcBef>
              <a:spcAft>
                <a:spcPts val="0"/>
              </a:spcAft>
              <a:buClr>
                <a:schemeClr val="dk1"/>
              </a:buClr>
              <a:buSzPct val="100000"/>
              <a:buChar char="•"/>
            </a:pPr>
            <a:r>
              <a:rPr lang="en-US"/>
              <a:t>&gt;&gt;&gt; a_list = ['a']</a:t>
            </a:r>
            <a:br>
              <a:rPr lang="en-US"/>
            </a:br>
            <a:r>
              <a:rPr lang="en-US"/>
              <a:t>&gt;&gt;&gt; a_list = a_list + [2.0, 3]    </a:t>
            </a:r>
            <a:br>
              <a:rPr lang="en-US"/>
            </a:br>
            <a:r>
              <a:rPr lang="en-US"/>
              <a:t>&gt;&gt;&gt; a_list                        </a:t>
            </a:r>
            <a:br>
              <a:rPr lang="en-US"/>
            </a:br>
            <a:r>
              <a:rPr lang="en-US"/>
              <a:t>['a', 2.0, 3]</a:t>
            </a:r>
            <a:br>
              <a:rPr lang="en-US"/>
            </a:br>
            <a:r>
              <a:rPr lang="en-US"/>
              <a:t>&gt;&gt;&gt; a_list.append(True)           </a:t>
            </a:r>
            <a:br>
              <a:rPr lang="en-US"/>
            </a:br>
            <a:r>
              <a:rPr lang="en-US"/>
              <a:t>&gt;&gt;&gt; a_list</a:t>
            </a:r>
            <a:br>
              <a:rPr lang="en-US"/>
            </a:br>
            <a:r>
              <a:rPr lang="en-US"/>
              <a:t>['a', 2.0, 3, True]</a:t>
            </a:r>
            <a:br>
              <a:rPr lang="en-US"/>
            </a:br>
            <a:r>
              <a:rPr lang="en-US"/>
              <a:t>&gt;&gt;&gt; a_list.extend(['four', 'Ω'])  </a:t>
            </a:r>
            <a:br>
              <a:rPr lang="en-US"/>
            </a:br>
            <a:r>
              <a:rPr lang="en-US"/>
              <a:t>&gt;&gt;&gt; a_list</a:t>
            </a:r>
            <a:br>
              <a:rPr lang="en-US"/>
            </a:br>
            <a:r>
              <a:rPr lang="en-US"/>
              <a:t>['a', 2.0, 3, True, 'four', 'Ω']</a:t>
            </a:r>
            <a:br>
              <a:rPr lang="en-US"/>
            </a:br>
            <a:r>
              <a:rPr lang="en-US"/>
              <a:t>&gt;&gt;&gt; a_list.insert(0, 'Ω')         </a:t>
            </a:r>
            <a:br>
              <a:rPr lang="en-US"/>
            </a:br>
            <a:r>
              <a:rPr lang="en-US"/>
              <a:t>&gt;&gt;&gt; a_list</a:t>
            </a:r>
            <a:br>
              <a:rPr lang="en-US"/>
            </a:br>
            <a:r>
              <a:rPr lang="en-US"/>
              <a:t>['Ω', 'a', 2.0, 3, True, 'four', 'Ω']</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ru-RU" dirty="0"/>
              <a:t>Срезы</a:t>
            </a:r>
            <a:r>
              <a:rPr lang="en-US" dirty="0"/>
              <a:t> </a:t>
            </a:r>
            <a:r>
              <a:rPr lang="en-US" dirty="0" err="1"/>
              <a:t>списков</a:t>
            </a:r>
            <a:endParaRPr dirty="0"/>
          </a:p>
        </p:txBody>
      </p:sp>
      <p:sp>
        <p:nvSpPr>
          <p:cNvPr id="144" name="Google Shape;14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&gt;&gt;&gt; a_list</a:t>
            </a:r>
            <a:br>
              <a:rPr lang="en-US"/>
            </a:br>
            <a:r>
              <a:rPr lang="en-US"/>
              <a:t>['a', 'b', 'mpilgrim', 'z', 'example']</a:t>
            </a:r>
            <a:br>
              <a:rPr lang="en-US"/>
            </a:br>
            <a:r>
              <a:rPr lang="en-US"/>
              <a:t>&gt;&gt;&gt; a_list[1:3]            </a:t>
            </a:r>
            <a:br>
              <a:rPr lang="en-US"/>
            </a:br>
            <a:r>
              <a:rPr lang="en-US"/>
              <a:t>['b', 'mpilgrim']</a:t>
            </a:r>
            <a:br>
              <a:rPr lang="en-US"/>
            </a:br>
            <a:r>
              <a:rPr lang="en-US"/>
              <a:t>&gt;&gt;&gt; a_list[1:-1]           </a:t>
            </a:r>
            <a:br>
              <a:rPr lang="en-US"/>
            </a:br>
            <a:r>
              <a:rPr lang="en-US"/>
              <a:t>['b', 'mpilgrim', 'z']</a:t>
            </a:r>
            <a:br>
              <a:rPr lang="en-US"/>
            </a:br>
            <a:r>
              <a:rPr lang="en-US"/>
              <a:t>&gt;&gt;&gt; a_list[0:3]            </a:t>
            </a:r>
            <a:br>
              <a:rPr lang="en-US"/>
            </a:br>
            <a:r>
              <a:rPr lang="en-US"/>
              <a:t>['a', 'b', 'mpilgrim']</a:t>
            </a:r>
            <a:br>
              <a:rPr lang="en-US"/>
            </a:br>
            <a:r>
              <a:rPr lang="en-US"/>
              <a:t>&gt;&gt;&gt; a_list[:3]             </a:t>
            </a:r>
            <a:br>
              <a:rPr lang="en-US"/>
            </a:br>
            <a:r>
              <a:rPr lang="en-US"/>
              <a:t>['a', 'b', 'mpilgrim']</a:t>
            </a:r>
            <a:br>
              <a:rPr lang="en-US"/>
            </a:br>
            <a:r>
              <a:rPr lang="en-US"/>
              <a:t>&gt;&gt;&gt; a_list[3:]             </a:t>
            </a:r>
            <a:br>
              <a:rPr lang="en-US"/>
            </a:br>
            <a:r>
              <a:rPr lang="en-US"/>
              <a:t>['z', 'example']</a:t>
            </a:r>
            <a:br>
              <a:rPr lang="en-US"/>
            </a:br>
            <a:r>
              <a:rPr lang="en-US"/>
              <a:t>&gt;&gt;&gt; a_list[:]              </a:t>
            </a:r>
            <a:br>
              <a:rPr lang="en-US"/>
            </a:br>
            <a:r>
              <a:rPr lang="en-US"/>
              <a:t>['a', 'b', 'mpilgrim', 'z', 'example']</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Поиск в списке</a:t>
            </a:r>
            <a:endParaRPr/>
          </a:p>
        </p:txBody>
      </p:sp>
      <p:sp>
        <p:nvSpPr>
          <p:cNvPr id="150" name="Google Shape;150;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&gt;&gt;&gt; a_list = ['a', 'b', 'new', 'mpilgrim', 'new']</a:t>
            </a:r>
            <a:br>
              <a:rPr lang="en-US"/>
            </a:br>
            <a:r>
              <a:rPr lang="en-US"/>
              <a:t>&gt;&gt;&gt; a_list.count('new')       </a:t>
            </a:r>
            <a:br>
              <a:rPr lang="en-US"/>
            </a:br>
            <a:r>
              <a:rPr lang="en-US"/>
              <a:t>2</a:t>
            </a:r>
            <a:br>
              <a:rPr lang="en-US"/>
            </a:br>
            <a:r>
              <a:rPr lang="en-US"/>
              <a:t>&gt;&gt;&gt; 'new' in a_list           </a:t>
            </a:r>
            <a:br>
              <a:rPr lang="en-US"/>
            </a:br>
            <a:r>
              <a:rPr lang="en-US"/>
              <a:t>True</a:t>
            </a:r>
            <a:br>
              <a:rPr lang="en-US"/>
            </a:br>
            <a:r>
              <a:rPr lang="en-US"/>
              <a:t>&gt;&gt;&gt; 'c' in a_list</a:t>
            </a:r>
            <a:br>
              <a:rPr lang="en-US"/>
            </a:br>
            <a:r>
              <a:rPr lang="en-US"/>
              <a:t>False</a:t>
            </a:r>
            <a:br>
              <a:rPr lang="en-US"/>
            </a:br>
            <a:r>
              <a:rPr lang="en-US"/>
              <a:t>&gt;&gt;&gt; a_list.index('mpilgrim')  </a:t>
            </a:r>
            <a:br>
              <a:rPr lang="en-US"/>
            </a:br>
            <a:r>
              <a:rPr lang="en-US"/>
              <a:t>3</a:t>
            </a:r>
            <a:br>
              <a:rPr lang="en-US"/>
            </a:br>
            <a:r>
              <a:rPr lang="en-US"/>
              <a:t>&gt;&gt;&gt; a_list.index('new')       </a:t>
            </a:r>
            <a:br>
              <a:rPr lang="en-US"/>
            </a:br>
            <a:r>
              <a:rPr lang="en-US"/>
              <a:t>2</a:t>
            </a:r>
            <a:br>
              <a:rPr lang="en-US"/>
            </a:br>
            <a:r>
              <a:rPr lang="en-US"/>
              <a:t>&gt;&gt;&gt; a_list.index('c')         </a:t>
            </a:r>
            <a:br>
              <a:rPr lang="en-US"/>
            </a:br>
            <a:r>
              <a:rPr lang="en-US"/>
              <a:t>Traceback (innermost last):</a:t>
            </a:r>
            <a:br>
              <a:rPr lang="en-US"/>
            </a:br>
            <a:r>
              <a:rPr lang="en-US"/>
              <a:t>  File "&lt;interactive input&gt;", line 1, in ?</a:t>
            </a:r>
            <a:br>
              <a:rPr lang="en-US"/>
            </a:br>
            <a:r>
              <a:rPr lang="en-US"/>
              <a:t>ValueError: list.index(x): x not in list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Удаление элементов из списка</a:t>
            </a:r>
            <a:endParaRPr/>
          </a:p>
        </p:txBody>
      </p:sp>
      <p:sp>
        <p:nvSpPr>
          <p:cNvPr id="156" name="Google Shape;156;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&gt;&gt;&gt; a_list = ['a', 'b', 'new', 'mpilgrim', 'new']</a:t>
            </a:r>
            <a:br>
              <a:rPr lang="en-US"/>
            </a:br>
            <a:r>
              <a:rPr lang="en-US"/>
              <a:t>&gt;&gt;&gt; a_list[1]</a:t>
            </a:r>
            <a:br>
              <a:rPr lang="en-US"/>
            </a:br>
            <a:r>
              <a:rPr lang="en-US"/>
              <a:t>'b'</a:t>
            </a:r>
            <a:br>
              <a:rPr lang="en-US"/>
            </a:br>
            <a:r>
              <a:rPr lang="en-US"/>
              <a:t>&gt;&gt;&gt; del a_list[1]         </a:t>
            </a:r>
            <a:br>
              <a:rPr lang="en-US"/>
            </a:br>
            <a:r>
              <a:rPr lang="en-US"/>
              <a:t>&gt;&gt;&gt; a_list</a:t>
            </a:r>
            <a:br>
              <a:rPr lang="en-US"/>
            </a:br>
            <a:r>
              <a:rPr lang="en-US"/>
              <a:t>['a', 'new', 'mpilgrim', 'new']</a:t>
            </a:r>
            <a:br>
              <a:rPr lang="en-US"/>
            </a:br>
            <a:r>
              <a:rPr lang="en-US"/>
              <a:t>&gt;&gt;&gt; a_list[1]            </a:t>
            </a:r>
            <a:br>
              <a:rPr lang="en-US"/>
            </a:br>
            <a:r>
              <a:rPr lang="en-US"/>
              <a:t>'new'</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Удаление элементов по значению</a:t>
            </a:r>
            <a:endParaRPr/>
          </a:p>
        </p:txBody>
      </p:sp>
      <p:sp>
        <p:nvSpPr>
          <p:cNvPr id="162" name="Google Shape;16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&gt;&gt;&gt; a_list.remove('new')  </a:t>
            </a:r>
            <a:br>
              <a:rPr lang="en-US"/>
            </a:br>
            <a:r>
              <a:rPr lang="en-US"/>
              <a:t>&gt;&gt;&gt; a_list</a:t>
            </a:r>
            <a:br>
              <a:rPr lang="en-US"/>
            </a:br>
            <a:r>
              <a:rPr lang="en-US"/>
              <a:t>['a', 'mpilgrim', 'new']</a:t>
            </a:r>
            <a:br>
              <a:rPr lang="en-US"/>
            </a:br>
            <a:r>
              <a:rPr lang="en-US"/>
              <a:t>&gt;&gt;&gt; a_list.remove('new')  </a:t>
            </a:r>
            <a:br>
              <a:rPr lang="en-US"/>
            </a:br>
            <a:r>
              <a:rPr lang="en-US"/>
              <a:t>&gt;&gt;&gt; a_list</a:t>
            </a:r>
            <a:br>
              <a:rPr lang="en-US"/>
            </a:br>
            <a:r>
              <a:rPr lang="en-US"/>
              <a:t>['a', 'mpilgrim']</a:t>
            </a:r>
            <a:br>
              <a:rPr lang="en-US"/>
            </a:br>
            <a:r>
              <a:rPr lang="en-US"/>
              <a:t>&gt;&gt;&gt; a_list.remove('new')</a:t>
            </a:r>
            <a:br>
              <a:rPr lang="en-US"/>
            </a:br>
            <a:r>
              <a:rPr lang="en-US"/>
              <a:t>Traceback (most recent call last):</a:t>
            </a:r>
            <a:br>
              <a:rPr lang="en-US"/>
            </a:br>
            <a:r>
              <a:rPr lang="en-US"/>
              <a:t>  File "&lt;stdin&gt;", line 1, in &lt;module&gt;</a:t>
            </a:r>
            <a:br>
              <a:rPr lang="en-US"/>
            </a:br>
            <a:r>
              <a:rPr lang="en-US"/>
              <a:t>ValueError: list.remove(x): x not in 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Кортежи (tuple)</a:t>
            </a:r>
            <a:endParaRPr/>
          </a:p>
        </p:txBody>
      </p:sp>
      <p:sp>
        <p:nvSpPr>
          <p:cNvPr id="168" name="Google Shape;16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err="1"/>
              <a:t>Кортеж</a:t>
            </a:r>
            <a:r>
              <a:rPr lang="en-US" dirty="0"/>
              <a:t> — </a:t>
            </a:r>
            <a:r>
              <a:rPr lang="en-US" dirty="0" err="1"/>
              <a:t>это</a:t>
            </a:r>
            <a:r>
              <a:rPr lang="en-US" dirty="0"/>
              <a:t> </a:t>
            </a:r>
            <a:r>
              <a:rPr lang="en-US" dirty="0" err="1"/>
              <a:t>неизменяемый</a:t>
            </a:r>
            <a:r>
              <a:rPr lang="en-US" dirty="0"/>
              <a:t> </a:t>
            </a:r>
            <a:r>
              <a:rPr lang="en-US" dirty="0" err="1"/>
              <a:t>список</a:t>
            </a:r>
            <a:r>
              <a:rPr lang="en-US" dirty="0"/>
              <a:t>.</a:t>
            </a:r>
            <a:endParaRPr lang="ru-RU" dirty="0"/>
          </a:p>
          <a:p>
            <a:pPr marL="228600" lvl="0" indent="-228600" algn="l" rtl="0">
              <a:lnSpc>
                <a:spcPct val="90000"/>
              </a:lnSpc>
              <a:spcBef>
                <a:spcPts val="0"/>
              </a:spcBef>
              <a:spcAft>
                <a:spcPts val="0"/>
              </a:spcAft>
              <a:buClr>
                <a:schemeClr val="dk1"/>
              </a:buClr>
              <a:buSzPts val="2800"/>
              <a:buChar char="•"/>
            </a:pPr>
            <a:r>
              <a:rPr lang="ru-RU" dirty="0"/>
              <a:t>Кортеж – упорядоченный</a:t>
            </a:r>
          </a:p>
          <a:p>
            <a:pPr marL="228600" lvl="0" indent="-228600">
              <a:spcBef>
                <a:spcPts val="0"/>
              </a:spcBef>
              <a:buSzPts val="2800"/>
            </a:pPr>
            <a:r>
              <a:rPr lang="en-US" dirty="0"/>
              <a:t>a = ("</a:t>
            </a:r>
            <a:r>
              <a:rPr lang="en-US" dirty="0" err="1"/>
              <a:t>abc</a:t>
            </a:r>
            <a:r>
              <a:rPr lang="en-US" dirty="0"/>
              <a:t>", 2, [1,2], True, 2, 5)</a:t>
            </a:r>
          </a:p>
          <a:p>
            <a:pPr marL="228600" lvl="0" indent="-228600">
              <a:spcBef>
                <a:spcPts val="0"/>
              </a:spcBef>
              <a:buSzPts val="2800"/>
            </a:pPr>
            <a:r>
              <a:rPr lang="en-US" dirty="0" err="1"/>
              <a:t>a.count</a:t>
            </a:r>
            <a:r>
              <a:rPr lang="en-US" dirty="0"/>
              <a:t>("</a:t>
            </a:r>
            <a:r>
              <a:rPr lang="en-US" dirty="0" err="1"/>
              <a:t>abc</a:t>
            </a:r>
            <a:r>
              <a:rPr lang="en-US" dirty="0"/>
              <a:t>")</a:t>
            </a:r>
          </a:p>
          <a:p>
            <a:pPr marL="228600" lvl="0" indent="-228600">
              <a:spcBef>
                <a:spcPts val="0"/>
              </a:spcBef>
              <a:buSzPts val="2800"/>
            </a:pPr>
            <a:r>
              <a:rPr lang="en-US" dirty="0" err="1"/>
              <a:t>a.count</a:t>
            </a:r>
            <a:r>
              <a:rPr lang="en-US" dirty="0"/>
              <a:t>(2)</a:t>
            </a:r>
            <a:endParaRPr lang="ru-RU" dirty="0"/>
          </a:p>
          <a:p>
            <a:pPr marL="228600" lvl="0" indent="-228600">
              <a:spcBef>
                <a:spcPts val="0"/>
              </a:spcBef>
              <a:buSzPts val="2800"/>
            </a:pPr>
            <a:r>
              <a:rPr lang="en-US" dirty="0" err="1"/>
              <a:t>a.index</a:t>
            </a:r>
            <a:r>
              <a:rPr lang="en-US" dirty="0"/>
              <a:t>(2, 3, 5)</a:t>
            </a:r>
            <a:endParaRPr lang="ru-RU" dirty="0"/>
          </a:p>
          <a:p>
            <a:pPr marL="228600" lvl="0" indent="-228600">
              <a:spcBef>
                <a:spcPts val="0"/>
              </a:spcBef>
              <a:buSzPts val="2800"/>
            </a:pPr>
            <a:endParaRPr dirty="0"/>
          </a:p>
        </p:txBody>
      </p:sp>
      <p:sp>
        <p:nvSpPr>
          <p:cNvPr id="3" name="Rectangle 2">
            <a:extLst>
              <a:ext uri="{FF2B5EF4-FFF2-40B4-BE49-F238E27FC236}">
                <a16:creationId xmlns:a16="http://schemas.microsoft.com/office/drawing/2014/main" id="{9AB0B5AC-2925-4E14-B30F-64B6B7C2A240}"/>
              </a:ext>
            </a:extLst>
          </p:cNvPr>
          <p:cNvSpPr>
            <a:spLocks noChangeArrowheads="1"/>
          </p:cNvSpPr>
          <p:nvPr/>
        </p:nvSpPr>
        <p:spPr bwMode="auto">
          <a:xfrm>
            <a:off x="0" y="0"/>
            <a:ext cx="12192000" cy="45720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a.index(</a:t>
            </a:r>
            <a:r>
              <a:rPr kumimoji="0" lang="ru-RU" altLang="ru-RU" sz="1500" b="0" i="0" u="none" strike="noStrike" cap="none" normalizeH="0" baseline="0">
                <a:ln>
                  <a:noFill/>
                </a:ln>
                <a:solidFill>
                  <a:srgbClr val="FF4500"/>
                </a:solidFill>
                <a:effectLst/>
                <a:latin typeface="Courier New" panose="02070309020205020404" pitchFamily="49" charset="0"/>
                <a:cs typeface="Courier New" panose="02070309020205020404" pitchFamily="49" charset="0"/>
              </a:rPr>
              <a:t>2</a:t>
            </a:r>
            <a:r>
              <a:rPr kumimoji="0" lang="ru-RU" altLang="ru-RU" sz="15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ru-RU" altLang="ru-RU" sz="400" b="0" i="0" u="none" strike="noStrike" cap="none" normalizeH="0" baseline="0">
                <a:ln>
                  <a:noFill/>
                </a:ln>
                <a:solidFill>
                  <a:schemeClr val="tx1"/>
                </a:solidFill>
                <a:effectLst/>
              </a:rPr>
              <a:t> </a:t>
            </a: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err="1"/>
              <a:t>Множества</a:t>
            </a:r>
            <a:r>
              <a:rPr lang="ru-RU" dirty="0"/>
              <a:t> - </a:t>
            </a:r>
            <a:r>
              <a:rPr lang="ru-RU" sz="3200" dirty="0"/>
              <a:t>неупорядоченная совокупность уникальных значений.</a:t>
            </a:r>
            <a:endParaRPr sz="3200" dirty="0"/>
          </a:p>
        </p:txBody>
      </p:sp>
      <p:sp>
        <p:nvSpPr>
          <p:cNvPr id="174" name="Google Shape;174;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&gt;&gt;&gt; </a:t>
            </a:r>
            <a:r>
              <a:rPr lang="en-US" dirty="0" err="1"/>
              <a:t>a_set</a:t>
            </a:r>
            <a:r>
              <a:rPr lang="en-US" dirty="0"/>
              <a:t> = {1}     </a:t>
            </a:r>
            <a:br>
              <a:rPr lang="en-US" dirty="0"/>
            </a:br>
            <a:r>
              <a:rPr lang="en-US" dirty="0"/>
              <a:t>&gt;&gt;&gt; </a:t>
            </a:r>
            <a:r>
              <a:rPr lang="en-US" dirty="0" err="1"/>
              <a:t>a_set</a:t>
            </a:r>
            <a:br>
              <a:rPr lang="en-US" dirty="0"/>
            </a:br>
            <a:r>
              <a:rPr lang="en-US" dirty="0"/>
              <a:t>{1}</a:t>
            </a:r>
            <a:br>
              <a:rPr lang="en-US" dirty="0"/>
            </a:br>
            <a:r>
              <a:rPr lang="en-US" dirty="0"/>
              <a:t>&gt;&gt;&gt; type(</a:t>
            </a:r>
            <a:r>
              <a:rPr lang="en-US" dirty="0" err="1"/>
              <a:t>a_set</a:t>
            </a:r>
            <a:r>
              <a:rPr lang="en-US" dirty="0"/>
              <a:t>)     </a:t>
            </a:r>
            <a:br>
              <a:rPr lang="en-US" dirty="0"/>
            </a:br>
            <a:r>
              <a:rPr lang="en-US" dirty="0"/>
              <a:t>&lt;class 'set'&gt;</a:t>
            </a:r>
            <a:br>
              <a:rPr lang="en-US" dirty="0"/>
            </a:br>
            <a:r>
              <a:rPr lang="en-US" dirty="0"/>
              <a:t>&gt;&gt;&gt; </a:t>
            </a:r>
            <a:r>
              <a:rPr lang="en-US" dirty="0" err="1"/>
              <a:t>a_set</a:t>
            </a:r>
            <a:r>
              <a:rPr lang="en-US" dirty="0"/>
              <a:t> = {1, 2}  </a:t>
            </a:r>
            <a:br>
              <a:rPr lang="en-US" dirty="0"/>
            </a:br>
            <a:r>
              <a:rPr lang="en-US" dirty="0"/>
              <a:t>&gt;&gt;&gt; </a:t>
            </a:r>
            <a:r>
              <a:rPr lang="en-US" dirty="0" err="1"/>
              <a:t>a_set</a:t>
            </a:r>
            <a:br>
              <a:rPr lang="en-US" dirty="0"/>
            </a:br>
            <a:r>
              <a:rPr lang="en-US" dirty="0"/>
              <a:t>{1, 2}</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75" name="Google Shape;175;p15"/>
          <p:cNvSpPr txBox="1">
            <a:spLocks noGrp="1"/>
          </p:cNvSpPr>
          <p:nvPr>
            <p:ph type="body" idx="2"/>
          </p:nvPr>
        </p:nvSpPr>
        <p:spPr>
          <a:xfrm>
            <a:off x="4608095" y="1825625"/>
            <a:ext cx="7070558"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&gt;&gt;&gt; </a:t>
            </a:r>
            <a:r>
              <a:rPr lang="en-US" dirty="0" err="1"/>
              <a:t>a_list</a:t>
            </a:r>
            <a:r>
              <a:rPr lang="en-US" dirty="0"/>
              <a:t> = ['a', 'b', '</a:t>
            </a:r>
            <a:r>
              <a:rPr lang="en-US" dirty="0" err="1"/>
              <a:t>mpilgrim</a:t>
            </a:r>
            <a:r>
              <a:rPr lang="en-US" dirty="0"/>
              <a:t>', True, False, 42]</a:t>
            </a:r>
            <a:br>
              <a:rPr lang="en-US" dirty="0"/>
            </a:br>
            <a:r>
              <a:rPr lang="en-US" dirty="0"/>
              <a:t>&gt;&gt;&gt; </a:t>
            </a:r>
            <a:r>
              <a:rPr lang="en-US" dirty="0" err="1"/>
              <a:t>a_set</a:t>
            </a:r>
            <a:r>
              <a:rPr lang="en-US" dirty="0"/>
              <a:t> = set(</a:t>
            </a:r>
            <a:r>
              <a:rPr lang="en-US" dirty="0" err="1"/>
              <a:t>a_list</a:t>
            </a:r>
            <a:r>
              <a:rPr lang="en-US" dirty="0"/>
              <a:t>)                           </a:t>
            </a:r>
            <a:br>
              <a:rPr lang="en-US" dirty="0"/>
            </a:br>
            <a:r>
              <a:rPr lang="en-US" dirty="0"/>
              <a:t>&gt;&gt;&gt; </a:t>
            </a:r>
            <a:r>
              <a:rPr lang="en-US" dirty="0" err="1"/>
              <a:t>a_set</a:t>
            </a:r>
            <a:r>
              <a:rPr lang="en-US" dirty="0"/>
              <a:t>                                         </a:t>
            </a:r>
            <a:br>
              <a:rPr lang="en-US" dirty="0"/>
            </a:br>
            <a:r>
              <a:rPr lang="en-US" dirty="0"/>
              <a:t>{'a', False, 'b', True, '</a:t>
            </a:r>
            <a:r>
              <a:rPr lang="en-US" dirty="0" err="1"/>
              <a:t>mpilgrim</a:t>
            </a:r>
            <a:r>
              <a:rPr lang="en-US" dirty="0"/>
              <a:t>', 42}</a:t>
            </a:r>
            <a:br>
              <a:rPr lang="en-US" dirty="0"/>
            </a:br>
            <a:r>
              <a:rPr lang="en-US" dirty="0"/>
              <a:t>&gt;&gt;&gt; </a:t>
            </a:r>
            <a:r>
              <a:rPr lang="en-US" dirty="0" err="1"/>
              <a:t>a_list</a:t>
            </a:r>
            <a:r>
              <a:rPr lang="en-US" dirty="0"/>
              <a:t>                                        </a:t>
            </a:r>
            <a:br>
              <a:rPr lang="en-US" dirty="0"/>
            </a:br>
            <a:r>
              <a:rPr lang="en-US" dirty="0"/>
              <a:t>['a', 'b', '</a:t>
            </a:r>
            <a:r>
              <a:rPr lang="en-US" dirty="0" err="1"/>
              <a:t>mpilgrim</a:t>
            </a:r>
            <a:r>
              <a:rPr lang="en-US" dirty="0"/>
              <a:t>', True, False, 42]</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Операции со множествами: добавление</a:t>
            </a:r>
            <a:endParaRPr/>
          </a:p>
        </p:txBody>
      </p:sp>
      <p:sp>
        <p:nvSpPr>
          <p:cNvPr id="181" name="Google Shape;18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a:t>&gt;&gt;&gt; a_set = {1, 2}</a:t>
            </a:r>
            <a:br>
              <a:rPr lang="en-US"/>
            </a:br>
            <a:r>
              <a:rPr lang="en-US"/>
              <a:t>&gt;&gt;&gt; a_set.add(4)  </a:t>
            </a:r>
            <a:br>
              <a:rPr lang="en-US"/>
            </a:br>
            <a:r>
              <a:rPr lang="en-US"/>
              <a:t>&gt;&gt;&gt; a_set</a:t>
            </a:r>
            <a:br>
              <a:rPr lang="en-US"/>
            </a:br>
            <a:r>
              <a:rPr lang="en-US"/>
              <a:t>{1, 2, 4}</a:t>
            </a:r>
            <a:br>
              <a:rPr lang="en-US"/>
            </a:br>
            <a:r>
              <a:rPr lang="en-US"/>
              <a:t>&gt;&gt;&gt; len(a_set)    </a:t>
            </a:r>
            <a:br>
              <a:rPr lang="en-US"/>
            </a:br>
            <a:r>
              <a:rPr lang="en-US"/>
              <a:t>3</a:t>
            </a:r>
            <a:br>
              <a:rPr lang="en-US"/>
            </a:br>
            <a:r>
              <a:rPr lang="en-US"/>
              <a:t>&gt;&gt;&gt; a_set.add(1)  </a:t>
            </a:r>
            <a:br>
              <a:rPr lang="en-US"/>
            </a:br>
            <a:r>
              <a:rPr lang="en-US"/>
              <a:t>&gt;&gt;&gt; a_set</a:t>
            </a:r>
            <a:br>
              <a:rPr lang="en-US"/>
            </a:br>
            <a:r>
              <a:rPr lang="en-US"/>
              <a:t>{1, 2, 4}</a:t>
            </a:r>
            <a:br>
              <a:rPr lang="en-US"/>
            </a:br>
            <a:r>
              <a:rPr lang="en-US"/>
              <a:t>&gt;&gt;&gt; len(a_set)    </a:t>
            </a:r>
            <a:br>
              <a:rPr lang="en-US"/>
            </a:br>
            <a:r>
              <a:rPr lang="en-US"/>
              <a:t>3</a:t>
            </a:r>
            <a:endParaRPr/>
          </a:p>
          <a:p>
            <a:pPr marL="0" lvl="0" indent="0" algn="l" rtl="0">
              <a:lnSpc>
                <a:spcPct val="90000"/>
              </a:lnSpc>
              <a:spcBef>
                <a:spcPts val="1000"/>
              </a:spcBef>
              <a:spcAft>
                <a:spcPts val="0"/>
              </a:spcAft>
              <a:buClr>
                <a:schemeClr val="dk1"/>
              </a:buClr>
              <a:buSzPct val="100000"/>
              <a:buNone/>
            </a:pPr>
            <a:endParaRPr/>
          </a:p>
        </p:txBody>
      </p:sp>
      <p:sp>
        <p:nvSpPr>
          <p:cNvPr id="182" name="Google Shape;182;p16"/>
          <p:cNvSpPr txBox="1">
            <a:spLocks noGrp="1"/>
          </p:cNvSpPr>
          <p:nvPr>
            <p:ph type="body" idx="2"/>
          </p:nvPr>
        </p:nvSpPr>
        <p:spPr>
          <a:xfrm>
            <a:off x="4178968" y="1825625"/>
            <a:ext cx="7174832"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&gt;&gt;&gt; a_set = {1, 2, 3}</a:t>
            </a:r>
            <a:br>
              <a:rPr lang="en-US"/>
            </a:br>
            <a:r>
              <a:rPr lang="en-US"/>
              <a:t>&gt;&gt;&gt; a_set</a:t>
            </a:r>
            <a:br>
              <a:rPr lang="en-US"/>
            </a:br>
            <a:r>
              <a:rPr lang="en-US"/>
              <a:t>{1, 2, 3}</a:t>
            </a:r>
            <a:br>
              <a:rPr lang="en-US"/>
            </a:br>
            <a:r>
              <a:rPr lang="en-US"/>
              <a:t>&gt;&gt;&gt; a_set.update({2, 4, 6})                       </a:t>
            </a:r>
            <a:br>
              <a:rPr lang="en-US"/>
            </a:br>
            <a:r>
              <a:rPr lang="en-US"/>
              <a:t>&gt;&gt;&gt; a_set                                         </a:t>
            </a:r>
            <a:br>
              <a:rPr lang="en-US"/>
            </a:br>
            <a:r>
              <a:rPr lang="en-US"/>
              <a:t>{1, 2, 3, 4, 6}</a:t>
            </a:r>
            <a:br>
              <a:rPr lang="en-US"/>
            </a:br>
            <a:r>
              <a:rPr lang="en-US"/>
              <a:t>&gt;&gt;&gt; a_set.update({3, 6, 9}, {1, 2, 3, 5, 8, 13})  </a:t>
            </a:r>
            <a:br>
              <a:rPr lang="en-US"/>
            </a:br>
            <a:r>
              <a:rPr lang="en-US"/>
              <a:t>&gt;&gt;&gt; a_set</a:t>
            </a:r>
            <a:br>
              <a:rPr lang="en-US"/>
            </a:br>
            <a:r>
              <a:rPr lang="en-US"/>
              <a:t>{1, 2, 3, 4, 5, 6, 8, 9, 13}</a:t>
            </a:r>
            <a:br>
              <a:rPr lang="en-US"/>
            </a:br>
            <a:r>
              <a:rPr lang="en-US"/>
              <a:t>&gt;&gt;&gt; a_set.update([10, 20, 30])                    </a:t>
            </a:r>
            <a:br>
              <a:rPr lang="en-US"/>
            </a:br>
            <a:r>
              <a:rPr lang="en-US"/>
              <a:t>&gt;&gt;&gt; a_set</a:t>
            </a:r>
            <a:br>
              <a:rPr lang="en-US"/>
            </a:br>
            <a:r>
              <a:rPr lang="en-US"/>
              <a:t>{1, 2, 3, 4, 5, 6, 8, 9, 10, 13, 20, 30}</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Удаление элементов множества</a:t>
            </a:r>
            <a:endParaRPr/>
          </a:p>
        </p:txBody>
      </p:sp>
      <p:sp>
        <p:nvSpPr>
          <p:cNvPr id="188" name="Google Shape;188;p17"/>
          <p:cNvSpPr txBox="1">
            <a:spLocks noGrp="1"/>
          </p:cNvSpPr>
          <p:nvPr>
            <p:ph type="body" idx="1"/>
          </p:nvPr>
        </p:nvSpPr>
        <p:spPr>
          <a:xfrm>
            <a:off x="838199" y="1825625"/>
            <a:ext cx="9773653"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&gt;&gt;&gt; a_set = {1, 3, 6, 10, 15, 21, 28, 36, 45}</a:t>
            </a:r>
            <a:br>
              <a:rPr lang="en-US"/>
            </a:br>
            <a:r>
              <a:rPr lang="en-US"/>
              <a:t>&gt;&gt;&gt; a_set</a:t>
            </a:r>
            <a:br>
              <a:rPr lang="en-US"/>
            </a:br>
            <a:r>
              <a:rPr lang="en-US"/>
              <a:t>{1, 3, 36, 6, 10, 45, 15, 21, 28}</a:t>
            </a:r>
            <a:br>
              <a:rPr lang="en-US"/>
            </a:br>
            <a:r>
              <a:rPr lang="en-US"/>
              <a:t>&gt;&gt;&gt; a_set.discard(10)                        </a:t>
            </a:r>
            <a:br>
              <a:rPr lang="en-US"/>
            </a:br>
            <a:r>
              <a:rPr lang="en-US"/>
              <a:t>&gt;&gt;&gt; a_set</a:t>
            </a:r>
            <a:br>
              <a:rPr lang="en-US"/>
            </a:br>
            <a:r>
              <a:rPr lang="en-US"/>
              <a:t>{1, 3, 36, 6, 45, 15, 21, 28}</a:t>
            </a:r>
            <a:br>
              <a:rPr lang="en-US"/>
            </a:br>
            <a:r>
              <a:rPr lang="en-US"/>
              <a:t>&gt;&gt;&gt; a_set.discard(10)                        </a:t>
            </a:r>
            <a:br>
              <a:rPr lang="en-US"/>
            </a:br>
            <a:r>
              <a:rPr lang="en-US"/>
              <a:t>&gt;&gt;&gt; a_set</a:t>
            </a:r>
            <a:br>
              <a:rPr lang="en-US"/>
            </a:br>
            <a:r>
              <a:rPr lang="en-US"/>
              <a:t>{1, 3, 36, 6, 45, 15, 21, 28}</a:t>
            </a:r>
            <a:br>
              <a:rPr lang="en-US"/>
            </a:br>
            <a:r>
              <a:rPr lang="en-US"/>
              <a:t>&gt;&gt;&gt; a_set.remove(21)                         </a:t>
            </a:r>
            <a:br>
              <a:rPr lang="en-US"/>
            </a:br>
            <a:r>
              <a:rPr lang="en-US"/>
              <a:t>&gt;&gt;&gt; a_set</a:t>
            </a:r>
            <a:br>
              <a:rPr lang="en-US"/>
            </a:br>
            <a:r>
              <a:rPr lang="en-US"/>
              <a:t>{1, 3, 36, 6, 45, 15, 28}</a:t>
            </a:r>
            <a:br>
              <a:rPr lang="en-US"/>
            </a:br>
            <a:r>
              <a:rPr lang="en-US"/>
              <a:t>&gt;&gt;&gt; a_set.remove(21)                         </a:t>
            </a:r>
            <a:br>
              <a:rPr lang="en-US"/>
            </a:br>
            <a:r>
              <a:rPr lang="en-US"/>
              <a:t>Traceback (most recent call last):</a:t>
            </a:r>
            <a:br>
              <a:rPr lang="en-US"/>
            </a:br>
            <a:r>
              <a:rPr lang="en-US"/>
              <a:t>  File "&lt;stdin&gt;", line 1, in &lt;module&gt;</a:t>
            </a:r>
            <a:br>
              <a:rPr lang="en-US"/>
            </a:br>
            <a:r>
              <a:rPr lang="en-US"/>
              <a:t>KeyError: 21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pop() и clear() для множеств</a:t>
            </a:r>
            <a:endParaRPr/>
          </a:p>
        </p:txBody>
      </p:sp>
      <p:sp>
        <p:nvSpPr>
          <p:cNvPr id="194" name="Google Shape;194;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&gt;&gt;&gt; a_set = {1, 3, 6, 10, 15, 21, 28, 36, 45}</a:t>
            </a:r>
            <a:br>
              <a:rPr lang="en-US"/>
            </a:br>
            <a:r>
              <a:rPr lang="en-US"/>
              <a:t>&gt;&gt;&gt; a_set.pop()                                </a:t>
            </a:r>
            <a:br>
              <a:rPr lang="en-US"/>
            </a:br>
            <a:r>
              <a:rPr lang="en-US"/>
              <a:t>1</a:t>
            </a:r>
            <a:br>
              <a:rPr lang="en-US"/>
            </a:br>
            <a:r>
              <a:rPr lang="en-US"/>
              <a:t>&gt;&gt;&gt; a_set.pop()</a:t>
            </a:r>
            <a:br>
              <a:rPr lang="en-US"/>
            </a:br>
            <a:r>
              <a:rPr lang="en-US"/>
              <a:t>3</a:t>
            </a:r>
            <a:br>
              <a:rPr lang="en-US"/>
            </a:br>
            <a:r>
              <a:rPr lang="en-US"/>
              <a:t>&gt;&gt;&gt; a_set.pop()</a:t>
            </a:r>
            <a:br>
              <a:rPr lang="en-US"/>
            </a:br>
            <a:r>
              <a:rPr lang="en-US"/>
              <a:t>36</a:t>
            </a:r>
            <a:br>
              <a:rPr lang="en-US"/>
            </a:br>
            <a:r>
              <a:rPr lang="en-US"/>
              <a:t>&gt;&gt;&gt; a_set</a:t>
            </a:r>
            <a:br>
              <a:rPr lang="en-US"/>
            </a:br>
            <a:r>
              <a:rPr lang="en-US"/>
              <a:t>{6, 10, 45, 15, 21, 28}</a:t>
            </a:r>
            <a:br>
              <a:rPr lang="en-US"/>
            </a:br>
            <a:r>
              <a:rPr lang="en-US"/>
              <a:t>&gt;&gt;&gt; a_set.clear()                              </a:t>
            </a:r>
            <a:br>
              <a:rPr lang="en-US"/>
            </a:br>
            <a:r>
              <a:rPr lang="en-US"/>
              <a:t>&gt;&gt;&gt; a_set</a:t>
            </a:r>
            <a:br>
              <a:rPr lang="en-US"/>
            </a:br>
            <a:r>
              <a:rPr lang="en-US"/>
              <a:t>set()</a:t>
            </a:r>
            <a:br>
              <a:rPr lang="en-US"/>
            </a:br>
            <a:r>
              <a:rPr lang="en-US"/>
              <a:t>&gt;&gt;&gt; a_set.pop()                                </a:t>
            </a:r>
            <a:br>
              <a:rPr lang="en-US"/>
            </a:br>
            <a:r>
              <a:rPr lang="en-US"/>
              <a:t>Traceback (most recent call last):</a:t>
            </a:r>
            <a:br>
              <a:rPr lang="en-US"/>
            </a:br>
            <a:r>
              <a:rPr lang="en-US"/>
              <a:t>  File "&lt;stdin&gt;", line 1, in &lt;module&gt;</a:t>
            </a:r>
            <a:br>
              <a:rPr lang="en-US"/>
            </a:br>
            <a:r>
              <a:rPr lang="en-US"/>
              <a:t>KeyError: 'pop from an empty 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Типы данных Python</a:t>
            </a:r>
            <a:endParaRPr/>
          </a:p>
        </p:txBody>
      </p:sp>
      <p:sp>
        <p:nvSpPr>
          <p:cNvPr id="96" name="Google Shape;96;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b="1"/>
              <a:t>Логический</a:t>
            </a:r>
            <a:r>
              <a:rPr lang="en-US"/>
              <a:t>, может принимать одно из двух значений — True (истина) или False (ложь).</a:t>
            </a:r>
            <a:endParaRPr/>
          </a:p>
          <a:p>
            <a:pPr marL="228600" lvl="0" indent="-228600" algn="l" rtl="0">
              <a:lnSpc>
                <a:spcPct val="90000"/>
              </a:lnSpc>
              <a:spcBef>
                <a:spcPts val="1000"/>
              </a:spcBef>
              <a:spcAft>
                <a:spcPts val="0"/>
              </a:spcAft>
              <a:buClr>
                <a:schemeClr val="dk1"/>
              </a:buClr>
              <a:buSzPct val="100000"/>
              <a:buChar char="•"/>
            </a:pPr>
            <a:r>
              <a:rPr lang="en-US" b="1"/>
              <a:t>Числа</a:t>
            </a:r>
            <a:r>
              <a:rPr lang="en-US"/>
              <a:t>, могут быть целыми (1 и 2), с плавающей точкой (1.1 и 1.2), дробными (1/2 и 2/3), и даже комплексными.</a:t>
            </a:r>
            <a:endParaRPr/>
          </a:p>
          <a:p>
            <a:pPr marL="228600" lvl="0" indent="-228600" algn="l" rtl="0">
              <a:lnSpc>
                <a:spcPct val="90000"/>
              </a:lnSpc>
              <a:spcBef>
                <a:spcPts val="1000"/>
              </a:spcBef>
              <a:spcAft>
                <a:spcPts val="0"/>
              </a:spcAft>
              <a:buClr>
                <a:schemeClr val="dk1"/>
              </a:buClr>
              <a:buSzPct val="100000"/>
              <a:buChar char="•"/>
            </a:pPr>
            <a:r>
              <a:rPr lang="en-US" b="1"/>
              <a:t>Строки</a:t>
            </a:r>
            <a:r>
              <a:rPr lang="en-US"/>
              <a:t> — последовательности символов Юникода, например, HTML-документ.</a:t>
            </a:r>
            <a:endParaRPr/>
          </a:p>
          <a:p>
            <a:pPr marL="228600" lvl="0" indent="-228600" algn="l" rtl="0">
              <a:lnSpc>
                <a:spcPct val="90000"/>
              </a:lnSpc>
              <a:spcBef>
                <a:spcPts val="1000"/>
              </a:spcBef>
              <a:spcAft>
                <a:spcPts val="0"/>
              </a:spcAft>
              <a:buClr>
                <a:schemeClr val="dk1"/>
              </a:buClr>
              <a:buSzPct val="100000"/>
              <a:buChar char="•"/>
            </a:pPr>
            <a:r>
              <a:rPr lang="en-US" b="1"/>
              <a:t>Байты</a:t>
            </a:r>
            <a:r>
              <a:rPr lang="en-US"/>
              <a:t> и </a:t>
            </a:r>
            <a:r>
              <a:rPr lang="en-US" b="1"/>
              <a:t>массивы байтов</a:t>
            </a:r>
            <a:r>
              <a:rPr lang="en-US"/>
              <a:t>, например, файл изображения в формате JPEG.</a:t>
            </a:r>
            <a:endParaRPr/>
          </a:p>
          <a:p>
            <a:pPr marL="228600" lvl="0" indent="-228600" algn="l" rtl="0">
              <a:lnSpc>
                <a:spcPct val="90000"/>
              </a:lnSpc>
              <a:spcBef>
                <a:spcPts val="1000"/>
              </a:spcBef>
              <a:spcAft>
                <a:spcPts val="0"/>
              </a:spcAft>
              <a:buClr>
                <a:schemeClr val="dk1"/>
              </a:buClr>
              <a:buSzPct val="100000"/>
              <a:buChar char="•"/>
            </a:pPr>
            <a:r>
              <a:rPr lang="en-US" b="1"/>
              <a:t>Списки</a:t>
            </a:r>
            <a:r>
              <a:rPr lang="en-US"/>
              <a:t> — упорядоченные последовательности значений.</a:t>
            </a:r>
            <a:endParaRPr/>
          </a:p>
          <a:p>
            <a:pPr marL="228600" lvl="0" indent="-228600" algn="l" rtl="0">
              <a:lnSpc>
                <a:spcPct val="90000"/>
              </a:lnSpc>
              <a:spcBef>
                <a:spcPts val="1000"/>
              </a:spcBef>
              <a:spcAft>
                <a:spcPts val="0"/>
              </a:spcAft>
              <a:buClr>
                <a:schemeClr val="dk1"/>
              </a:buClr>
              <a:buSzPct val="100000"/>
              <a:buChar char="•"/>
            </a:pPr>
            <a:r>
              <a:rPr lang="en-US" b="1"/>
              <a:t>Кортежи</a:t>
            </a:r>
            <a:r>
              <a:rPr lang="en-US"/>
              <a:t> — упорядоченные неизменяемые последовательности значений.</a:t>
            </a:r>
            <a:endParaRPr/>
          </a:p>
          <a:p>
            <a:pPr marL="228600" lvl="0" indent="-228600" algn="l" rtl="0">
              <a:lnSpc>
                <a:spcPct val="90000"/>
              </a:lnSpc>
              <a:spcBef>
                <a:spcPts val="1000"/>
              </a:spcBef>
              <a:spcAft>
                <a:spcPts val="0"/>
              </a:spcAft>
              <a:buClr>
                <a:schemeClr val="dk1"/>
              </a:buClr>
              <a:buSzPct val="100000"/>
              <a:buChar char="•"/>
            </a:pPr>
            <a:r>
              <a:rPr lang="en-US" b="1"/>
              <a:t>Множества</a:t>
            </a:r>
            <a:r>
              <a:rPr lang="en-US"/>
              <a:t> — неупорядоченные наборы значений.</a:t>
            </a:r>
            <a:endParaRPr/>
          </a:p>
          <a:p>
            <a:pPr marL="228600" lvl="0" indent="-228600" algn="l" rtl="0">
              <a:lnSpc>
                <a:spcPct val="90000"/>
              </a:lnSpc>
              <a:spcBef>
                <a:spcPts val="1000"/>
              </a:spcBef>
              <a:spcAft>
                <a:spcPts val="0"/>
              </a:spcAft>
              <a:buClr>
                <a:schemeClr val="dk1"/>
              </a:buClr>
              <a:buSzPct val="100000"/>
              <a:buChar char="•"/>
            </a:pPr>
            <a:r>
              <a:rPr lang="en-US" b="1"/>
              <a:t>Словари</a:t>
            </a:r>
            <a:r>
              <a:rPr lang="en-US"/>
              <a:t> — неупорядоченные наборы пар вида ключ-значение.</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Операции со множествами</a:t>
            </a:r>
            <a:endParaRPr/>
          </a:p>
        </p:txBody>
      </p:sp>
      <p:sp>
        <p:nvSpPr>
          <p:cNvPr id="201" name="Google Shape;20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&gt;&gt;&gt; a_set = {2, 4, 5, 9, 12, 21, 30, 51, 76, 127, 195}</a:t>
            </a:r>
            <a:br>
              <a:rPr lang="en-US"/>
            </a:br>
            <a:r>
              <a:rPr lang="en-US"/>
              <a:t>&gt;&gt;&gt; 30 in a_set                                                     </a:t>
            </a:r>
            <a:br>
              <a:rPr lang="en-US"/>
            </a:br>
            <a:r>
              <a:rPr lang="en-US"/>
              <a:t>True</a:t>
            </a:r>
            <a:br>
              <a:rPr lang="en-US"/>
            </a:br>
            <a:r>
              <a:rPr lang="en-US"/>
              <a:t>&gt;&gt;&gt; 31 in a_set</a:t>
            </a:r>
            <a:br>
              <a:rPr lang="en-US"/>
            </a:br>
            <a:r>
              <a:rPr lang="en-US"/>
              <a:t>False</a:t>
            </a:r>
            <a:br>
              <a:rPr lang="en-US"/>
            </a:br>
            <a:r>
              <a:rPr lang="en-US"/>
              <a:t>&gt;&gt;&gt; b_set = {1, 2, 3, 5, 6, 8, 9, 12, 15, 17, 18, 21}</a:t>
            </a:r>
            <a:br>
              <a:rPr lang="en-US"/>
            </a:br>
            <a:r>
              <a:rPr lang="en-US"/>
              <a:t>&gt;&gt;&gt; a_set.union(b_set)                                              </a:t>
            </a:r>
            <a:br>
              <a:rPr lang="en-US"/>
            </a:br>
            <a:r>
              <a:rPr lang="en-US"/>
              <a:t>{1, 2, 195, 4, 5, 6, 8, 12, 76, 15, 17, 18, 3, 21, 30, 51, 9, 127}</a:t>
            </a:r>
            <a:br>
              <a:rPr lang="en-US"/>
            </a:br>
            <a:r>
              <a:rPr lang="en-US"/>
              <a:t>&gt;&gt;&gt; a_set.intersection(b_set)                                       </a:t>
            </a:r>
            <a:br>
              <a:rPr lang="en-US"/>
            </a:br>
            <a:r>
              <a:rPr lang="en-US"/>
              <a:t>{9, 2, 12, 5, 21}</a:t>
            </a:r>
            <a:br>
              <a:rPr lang="en-US"/>
            </a:br>
            <a:r>
              <a:rPr lang="en-US"/>
              <a:t>&gt;&gt;&gt; a_set.difference(b_set)                                         </a:t>
            </a:r>
            <a:br>
              <a:rPr lang="en-US"/>
            </a:br>
            <a:r>
              <a:rPr lang="en-US"/>
              <a:t>{195, 4, 76, 51, 30, 127}</a:t>
            </a:r>
            <a:br>
              <a:rPr lang="en-US"/>
            </a:br>
            <a:r>
              <a:rPr lang="en-US"/>
              <a:t>&gt;&gt;&gt; a_set.symmetric_difference(b_set)                               </a:t>
            </a:r>
            <a:br>
              <a:rPr lang="en-US"/>
            </a:br>
            <a:r>
              <a:rPr lang="en-US"/>
              <a:t>{1, 3, 4, 6, 8, 76, 15, 17, 18, 195, 127, 30, 51}</a:t>
            </a:r>
            <a:endParaRPr/>
          </a:p>
          <a:p>
            <a:pPr marL="0" lvl="0" indent="0" algn="l" rtl="0">
              <a:lnSpc>
                <a:spcPct val="90000"/>
              </a:lnSpc>
              <a:spcBef>
                <a:spcPts val="1000"/>
              </a:spcBef>
              <a:spcAft>
                <a:spcPts val="0"/>
              </a:spcAft>
              <a:buClr>
                <a:schemeClr val="dk1"/>
              </a:buClr>
              <a:buSzPct val="100000"/>
              <a:buNone/>
            </a:pPr>
            <a:endParaRPr/>
          </a:p>
        </p:txBody>
      </p:sp>
      <p:sp>
        <p:nvSpPr>
          <p:cNvPr id="202" name="Google Shape;202;p19"/>
          <p:cNvSpPr txBox="1">
            <a:spLocks noGrp="1"/>
          </p:cNvSpPr>
          <p:nvPr>
            <p:ph type="body" idx="2"/>
          </p:nvPr>
        </p:nvSpPr>
        <p:spPr>
          <a:xfrm>
            <a:off x="6019800" y="1825625"/>
            <a:ext cx="53340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&gt;&gt;&gt; b_set.symmetric_difference(a_set)                                     </a:t>
            </a:r>
            <a:br>
              <a:rPr lang="en-US"/>
            </a:br>
            <a:r>
              <a:rPr lang="en-US"/>
              <a:t>{3, 1, 195, 4, 6, 8, 76, 15, 17, 18, 51, 30, 127}</a:t>
            </a:r>
            <a:br>
              <a:rPr lang="en-US"/>
            </a:br>
            <a:r>
              <a:rPr lang="en-US"/>
              <a:t>&gt;&gt;&gt; b_set.symmetric_difference(a_set) == a_set.symmetric_difference(b_set)  </a:t>
            </a:r>
            <a:br>
              <a:rPr lang="en-US"/>
            </a:br>
            <a:r>
              <a:rPr lang="en-US"/>
              <a:t>True</a:t>
            </a:r>
            <a:br>
              <a:rPr lang="en-US"/>
            </a:br>
            <a:r>
              <a:rPr lang="en-US"/>
              <a:t>&gt;&gt;&gt; b_set.union(a_set) == a_set.union(b_set)    </a:t>
            </a:r>
            <a:br>
              <a:rPr lang="en-US"/>
            </a:br>
            <a:r>
              <a:rPr lang="en-US"/>
              <a:t>True</a:t>
            </a:r>
            <a:br>
              <a:rPr lang="en-US"/>
            </a:br>
            <a:r>
              <a:rPr lang="en-US"/>
              <a:t>&gt;&gt;&gt; b_set.intersection(a_set) == a_set.intersection(b_set)</a:t>
            </a:r>
            <a:br>
              <a:rPr lang="en-US"/>
            </a:br>
            <a:r>
              <a:rPr lang="en-US"/>
              <a:t>True</a:t>
            </a:r>
            <a:br>
              <a:rPr lang="en-US"/>
            </a:br>
            <a:r>
              <a:rPr lang="en-US"/>
              <a:t>&gt;&gt;&gt; b_set.difference(a_set) == a_set.difference(b_set)  </a:t>
            </a:r>
            <a:br>
              <a:rPr lang="en-US"/>
            </a:br>
            <a:r>
              <a:rPr lang="en-US"/>
              <a:t>False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lvl="0">
              <a:buSzPts val="4400"/>
            </a:pPr>
            <a:r>
              <a:rPr lang="en-US" dirty="0" err="1"/>
              <a:t>Словари</a:t>
            </a:r>
            <a:r>
              <a:rPr lang="en-US" dirty="0"/>
              <a:t> </a:t>
            </a:r>
            <a:r>
              <a:rPr lang="ru-RU" dirty="0"/>
              <a:t>— </a:t>
            </a:r>
            <a:r>
              <a:rPr lang="ru-RU" sz="4000" dirty="0"/>
              <a:t>неупорядоченная структура данных, которая позволяет хранить пары «ключ — значение»</a:t>
            </a:r>
            <a:endParaRPr sz="4000" dirty="0"/>
          </a:p>
        </p:txBody>
      </p:sp>
      <p:sp>
        <p:nvSpPr>
          <p:cNvPr id="208" name="Google Shape;208;p20"/>
          <p:cNvSpPr txBox="1">
            <a:spLocks noGrp="1"/>
          </p:cNvSpPr>
          <p:nvPr>
            <p:ph type="body" idx="1"/>
          </p:nvPr>
        </p:nvSpPr>
        <p:spPr>
          <a:xfrm>
            <a:off x="838200" y="1825625"/>
            <a:ext cx="10591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&gt;&gt;&gt; </a:t>
            </a:r>
            <a:r>
              <a:rPr lang="en-US" dirty="0" err="1"/>
              <a:t>a_dict</a:t>
            </a:r>
            <a:r>
              <a:rPr lang="en-US" dirty="0"/>
              <a:t> = {'server': 'db.diveintopython3.org', 'database': '</a:t>
            </a:r>
            <a:r>
              <a:rPr lang="en-US" dirty="0" err="1"/>
              <a:t>mysql</a:t>
            </a:r>
            <a:r>
              <a:rPr lang="en-US" dirty="0"/>
              <a:t>'}  </a:t>
            </a:r>
            <a:br>
              <a:rPr lang="en-US" dirty="0"/>
            </a:br>
            <a:r>
              <a:rPr lang="en-US" dirty="0"/>
              <a:t>&gt;&gt;&gt; </a:t>
            </a:r>
            <a:r>
              <a:rPr lang="en-US" dirty="0" err="1"/>
              <a:t>a_dict</a:t>
            </a:r>
            <a:br>
              <a:rPr lang="en-US" dirty="0"/>
            </a:br>
            <a:r>
              <a:rPr lang="en-US" dirty="0"/>
              <a:t>{'server': 'db.diveintopython3.org', 'database': '</a:t>
            </a:r>
            <a:r>
              <a:rPr lang="en-US" dirty="0" err="1"/>
              <a:t>mysql</a:t>
            </a:r>
            <a:r>
              <a:rPr lang="en-US" dirty="0"/>
              <a:t>'}</a:t>
            </a:r>
            <a:br>
              <a:rPr lang="en-US" dirty="0"/>
            </a:br>
            <a:r>
              <a:rPr lang="en-US" dirty="0"/>
              <a:t>&gt;&gt;&gt; </a:t>
            </a:r>
            <a:r>
              <a:rPr lang="en-US" dirty="0" err="1"/>
              <a:t>a_dict</a:t>
            </a:r>
            <a:r>
              <a:rPr lang="en-US" dirty="0"/>
              <a:t>['server']                                                    </a:t>
            </a:r>
            <a:br>
              <a:rPr lang="en-US" dirty="0"/>
            </a:br>
            <a:r>
              <a:rPr lang="en-US" dirty="0"/>
              <a:t>'db.diveintopython3.org'</a:t>
            </a:r>
            <a:br>
              <a:rPr lang="en-US" dirty="0"/>
            </a:br>
            <a:r>
              <a:rPr lang="en-US" dirty="0"/>
              <a:t>&gt;&gt;&gt; </a:t>
            </a:r>
            <a:r>
              <a:rPr lang="en-US" dirty="0" err="1"/>
              <a:t>a_dict</a:t>
            </a:r>
            <a:r>
              <a:rPr lang="en-US" dirty="0"/>
              <a:t>['database']                                                  </a:t>
            </a:r>
            <a:br>
              <a:rPr lang="en-US" dirty="0"/>
            </a:br>
            <a:r>
              <a:rPr lang="en-US" dirty="0"/>
              <a:t>'</a:t>
            </a:r>
            <a:r>
              <a:rPr lang="en-US" dirty="0" err="1"/>
              <a:t>mysql</a:t>
            </a:r>
            <a:r>
              <a:rPr lang="en-US" dirty="0"/>
              <a:t>'</a:t>
            </a:r>
            <a:br>
              <a:rPr lang="en-US" dirty="0"/>
            </a:br>
            <a:r>
              <a:rPr lang="en-US" dirty="0"/>
              <a:t>&gt;&gt;&gt; </a:t>
            </a:r>
            <a:r>
              <a:rPr lang="en-US" dirty="0" err="1"/>
              <a:t>a_dict</a:t>
            </a:r>
            <a:r>
              <a:rPr lang="en-US" dirty="0"/>
              <a:t>['db.diveintopython3.org']                                   </a:t>
            </a:r>
            <a:br>
              <a:rPr lang="en-US" dirty="0"/>
            </a:br>
            <a:r>
              <a:rPr lang="en-US" dirty="0"/>
              <a:t>Traceback (most recent call last):</a:t>
            </a:r>
            <a:br>
              <a:rPr lang="en-US" dirty="0"/>
            </a:br>
            <a:r>
              <a:rPr lang="en-US" dirty="0"/>
              <a:t>  File "&lt;stdin&gt;", line 1, in &lt;module&gt;</a:t>
            </a:r>
            <a:br>
              <a:rPr lang="en-US" dirty="0"/>
            </a:br>
            <a:r>
              <a:rPr lang="en-US" dirty="0" err="1"/>
              <a:t>KeyError</a:t>
            </a:r>
            <a:r>
              <a:rPr lang="en-US" dirty="0"/>
              <a:t>: 'db.diveintopython3.org'</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Изменение словарей</a:t>
            </a:r>
            <a:endParaRPr/>
          </a:p>
        </p:txBody>
      </p:sp>
      <p:sp>
        <p:nvSpPr>
          <p:cNvPr id="214" name="Google Shape;214;p21"/>
          <p:cNvSpPr txBox="1">
            <a:spLocks noGrp="1"/>
          </p:cNvSpPr>
          <p:nvPr>
            <p:ph type="body" idx="1"/>
          </p:nvPr>
        </p:nvSpPr>
        <p:spPr>
          <a:xfrm>
            <a:off x="838200" y="1825625"/>
            <a:ext cx="10238874"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&gt;&gt;&gt; a_dict</a:t>
            </a:r>
            <a:br>
              <a:rPr lang="en-US"/>
            </a:br>
            <a:r>
              <a:rPr lang="en-US"/>
              <a:t>{'server': 'db.diveintopython3.org', 'database': 'mysql'}</a:t>
            </a:r>
            <a:br>
              <a:rPr lang="en-US"/>
            </a:br>
            <a:r>
              <a:rPr lang="en-US"/>
              <a:t>&gt;&gt;&gt; a_dict['database'] = 'blog'  </a:t>
            </a:r>
            <a:br>
              <a:rPr lang="en-US"/>
            </a:br>
            <a:r>
              <a:rPr lang="en-US"/>
              <a:t>&gt;&gt;&gt; a_dict</a:t>
            </a:r>
            <a:br>
              <a:rPr lang="en-US"/>
            </a:br>
            <a:r>
              <a:rPr lang="en-US"/>
              <a:t>{'server': 'db.diveintopython3.org', 'database': 'blog'}</a:t>
            </a:r>
            <a:br>
              <a:rPr lang="en-US"/>
            </a:br>
            <a:r>
              <a:rPr lang="en-US"/>
              <a:t>&gt;&gt;&gt; a_dict['user'] = 'mark'      </a:t>
            </a:r>
            <a:br>
              <a:rPr lang="en-US"/>
            </a:br>
            <a:r>
              <a:rPr lang="en-US"/>
              <a:t>&gt;&gt;&gt; a_dict                       </a:t>
            </a:r>
            <a:br>
              <a:rPr lang="en-US"/>
            </a:br>
            <a:r>
              <a:rPr lang="en-US"/>
              <a:t>{'server': 'db.diveintopython3.org', 'user': 'mark', 'database': 'blog'}</a:t>
            </a:r>
            <a:br>
              <a:rPr lang="en-US"/>
            </a:br>
            <a:r>
              <a:rPr lang="en-US"/>
              <a:t>&gt;&gt;&gt; a_dict['user'] = 'dora'      </a:t>
            </a:r>
            <a:br>
              <a:rPr lang="en-US"/>
            </a:br>
            <a:r>
              <a:rPr lang="en-US"/>
              <a:t>&gt;&gt;&gt; a_dict</a:t>
            </a:r>
            <a:br>
              <a:rPr lang="en-US"/>
            </a:br>
            <a:r>
              <a:rPr lang="en-US"/>
              <a:t>{'server': 'db.diveintopython3.org', 'user': 'dora', 'database': 'blog'}</a:t>
            </a:r>
            <a:br>
              <a:rPr lang="en-US"/>
            </a:br>
            <a:r>
              <a:rPr lang="en-US"/>
              <a:t>&gt;&gt;&gt; a_dict['User'] = 'mark'      </a:t>
            </a:r>
            <a:br>
              <a:rPr lang="en-US"/>
            </a:br>
            <a:r>
              <a:rPr lang="en-US"/>
              <a:t>&gt;&gt;&gt; a_dict</a:t>
            </a:r>
            <a:br>
              <a:rPr lang="en-US"/>
            </a:br>
            <a:r>
              <a:rPr lang="en-US"/>
              <a:t>{'User': 'mark', 'server': 'db.diveintopython3.org', 'user': 'dora', 'database': 'blog'}</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None</a:t>
            </a:r>
            <a:endParaRPr/>
          </a:p>
        </p:txBody>
      </p:sp>
      <p:sp>
        <p:nvSpPr>
          <p:cNvPr id="220" name="Google Shape;22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None — это специальная константа в Python. Она обозначает пустое значение. None — это не то же самое, что False. None также и не 0. None даже не пустая строка. Если сравнивать None с другими типами данных, то результатом всегда будет False.</a:t>
            </a:r>
            <a:endParaRPr/>
          </a:p>
          <a:p>
            <a:pPr marL="228600" lvl="0" indent="-228600" algn="l" rtl="0">
              <a:lnSpc>
                <a:spcPct val="90000"/>
              </a:lnSpc>
              <a:spcBef>
                <a:spcPts val="1000"/>
              </a:spcBef>
              <a:spcAft>
                <a:spcPts val="0"/>
              </a:spcAft>
              <a:buClr>
                <a:schemeClr val="dk1"/>
              </a:buClr>
              <a:buSzPts val="2800"/>
              <a:buChar char="•"/>
            </a:pPr>
            <a:r>
              <a:rPr lang="en-US"/>
              <a:t>None — это просто пустое значение. None имеет свой собственный тип (NoneType). Вы можете присвоить None любой переменной, но вы не можете создать других объектов типа NoneType. Все переменные, значение которых None равны друг другу.</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Логический</a:t>
            </a:r>
            <a:endParaRPr/>
          </a:p>
        </p:txBody>
      </p:sp>
      <p:sp>
        <p:nvSpPr>
          <p:cNvPr id="102" name="Google Shape;10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Логический тип данных может принимать одно из двух значений: истина или ложь (True/False)</a:t>
            </a:r>
            <a:endParaRPr/>
          </a:p>
          <a:p>
            <a:pPr marL="228600" lvl="0" indent="-228600" algn="l" rtl="0">
              <a:lnSpc>
                <a:spcPct val="90000"/>
              </a:lnSpc>
              <a:spcBef>
                <a:spcPts val="1000"/>
              </a:spcBef>
              <a:spcAft>
                <a:spcPts val="0"/>
              </a:spcAft>
              <a:buClr>
                <a:schemeClr val="dk1"/>
              </a:buClr>
              <a:buSzPts val="2800"/>
              <a:buChar char="•"/>
            </a:pPr>
            <a:r>
              <a:rPr lang="en-US"/>
              <a:t>Результатом вычисления выражений также может быть логическое значение.</a:t>
            </a:r>
            <a:endParaRPr/>
          </a:p>
          <a:p>
            <a:pPr marL="457200" lvl="1" indent="0" algn="l" rtl="0">
              <a:lnSpc>
                <a:spcPct val="90000"/>
              </a:lnSpc>
              <a:spcBef>
                <a:spcPts val="500"/>
              </a:spcBef>
              <a:spcAft>
                <a:spcPts val="0"/>
              </a:spcAft>
              <a:buClr>
                <a:schemeClr val="dk1"/>
              </a:buClr>
              <a:buSzPts val="2400"/>
              <a:buNone/>
            </a:pPr>
            <a:r>
              <a:rPr lang="en-US"/>
              <a:t>if size &lt; 0:</a:t>
            </a:r>
            <a:br>
              <a:rPr lang="en-US"/>
            </a:br>
            <a:r>
              <a:rPr lang="en-US"/>
              <a:t>    raise ValueError('число должно быть неотрицательным')</a:t>
            </a:r>
            <a:endParaRPr/>
          </a:p>
          <a:p>
            <a:pPr marL="228600" lvl="0" indent="-228600" algn="l" rtl="0">
              <a:lnSpc>
                <a:spcPct val="90000"/>
              </a:lnSpc>
              <a:spcBef>
                <a:spcPts val="1000"/>
              </a:spcBef>
              <a:spcAft>
                <a:spcPts val="0"/>
              </a:spcAft>
              <a:buClr>
                <a:schemeClr val="dk1"/>
              </a:buClr>
              <a:buSzPts val="2800"/>
              <a:buChar char="•"/>
            </a:pPr>
            <a:r>
              <a:rPr lang="en-US"/>
              <a:t>Из-за некоторых обстоятельств, связанных с наследием оставшимся от Python 2, логические значения могут трактоваться как числа. True как 1, и False как 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Числа</a:t>
            </a:r>
            <a:endParaRPr/>
          </a:p>
        </p:txBody>
      </p:sp>
      <p:sp>
        <p:nvSpPr>
          <p:cNvPr id="108" name="Google Shape;108;p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Python поддерживает как целые числа, так и с плавающей точкой. </a:t>
            </a:r>
            <a:endParaRPr/>
          </a:p>
          <a:p>
            <a:pPr marL="228600" lvl="0" indent="-228600" algn="l" rtl="0">
              <a:lnSpc>
                <a:spcPct val="90000"/>
              </a:lnSpc>
              <a:spcBef>
                <a:spcPts val="1000"/>
              </a:spcBef>
              <a:spcAft>
                <a:spcPts val="0"/>
              </a:spcAft>
              <a:buClr>
                <a:schemeClr val="dk1"/>
              </a:buClr>
              <a:buSzPts val="2800"/>
              <a:buChar char="•"/>
            </a:pPr>
            <a:r>
              <a:rPr lang="en-US"/>
              <a:t>Нет необходимости объявлять тип для их различия; Python определяет его по наличию или отсутствию десятичной точки.</a:t>
            </a:r>
            <a:endParaRPr/>
          </a:p>
          <a:p>
            <a:pPr marL="228600" lvl="0" indent="-228600" algn="l" rtl="0">
              <a:lnSpc>
                <a:spcPct val="90000"/>
              </a:lnSpc>
              <a:spcBef>
                <a:spcPts val="1000"/>
              </a:spcBef>
              <a:spcAft>
                <a:spcPts val="0"/>
              </a:spcAft>
              <a:buClr>
                <a:schemeClr val="dk1"/>
              </a:buClr>
              <a:buSzPts val="2800"/>
              <a:buChar char="•"/>
            </a:pPr>
            <a:r>
              <a:rPr lang="en-US"/>
              <a:t>Можно использовать функцию type() для проверки типа любого значения или переменной.</a:t>
            </a:r>
            <a:endParaRPr/>
          </a:p>
          <a:p>
            <a:pPr marL="457200" lvl="1" indent="0" algn="l" rtl="0">
              <a:lnSpc>
                <a:spcPct val="90000"/>
              </a:lnSpc>
              <a:spcBef>
                <a:spcPts val="500"/>
              </a:spcBef>
              <a:spcAft>
                <a:spcPts val="0"/>
              </a:spcAft>
              <a:buClr>
                <a:schemeClr val="dk1"/>
              </a:buClr>
              <a:buSzPts val="2400"/>
              <a:buNone/>
            </a:pPr>
            <a:r>
              <a:rPr lang="en-US"/>
              <a:t>&gt;&gt;&gt; type(1000)   </a:t>
            </a:r>
            <a:br>
              <a:rPr lang="en-US"/>
            </a:br>
            <a:r>
              <a:rPr lang="en-US"/>
              <a:t>&lt;class 'int'&gt;</a:t>
            </a:r>
            <a:endParaRPr/>
          </a:p>
          <a:p>
            <a:pPr marL="228600" lvl="0" indent="-228600" algn="l" rtl="0">
              <a:lnSpc>
                <a:spcPct val="90000"/>
              </a:lnSpc>
              <a:spcBef>
                <a:spcPts val="1000"/>
              </a:spcBef>
              <a:spcAft>
                <a:spcPts val="0"/>
              </a:spcAft>
              <a:buClr>
                <a:schemeClr val="dk1"/>
              </a:buClr>
              <a:buSzPts val="2800"/>
              <a:buChar char="•"/>
            </a:pPr>
            <a:r>
              <a:rPr lang="en-US"/>
              <a:t>Функцию isinstance(переменная, тип) тоже можно использовать для проверки принадлежности значения или переменной определенному типу.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Целые числа и числа с плавающей точкой</a:t>
            </a:r>
            <a:endParaRPr/>
          </a:p>
        </p:txBody>
      </p:sp>
      <p:sp>
        <p:nvSpPr>
          <p:cNvPr id="114" name="Google Shape;114;p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float(целое) – преобразование в число с плавающей точкой</a:t>
            </a:r>
            <a:endParaRPr/>
          </a:p>
          <a:p>
            <a:pPr marL="228600" lvl="0" indent="-228600" algn="l" rtl="0">
              <a:lnSpc>
                <a:spcPct val="90000"/>
              </a:lnSpc>
              <a:spcBef>
                <a:spcPts val="1000"/>
              </a:spcBef>
              <a:spcAft>
                <a:spcPts val="0"/>
              </a:spcAft>
              <a:buClr>
                <a:schemeClr val="dk1"/>
              </a:buClr>
              <a:buSzPts val="2800"/>
              <a:buChar char="•"/>
            </a:pPr>
            <a:r>
              <a:rPr lang="en-US"/>
              <a:t>int(дробь) – преобразоывание дроби в целое отбрасывая дробную часть</a:t>
            </a:r>
            <a:endParaRPr/>
          </a:p>
          <a:p>
            <a:pPr marL="228600" lvl="0" indent="-228600" algn="l" rtl="0">
              <a:lnSpc>
                <a:spcPct val="90000"/>
              </a:lnSpc>
              <a:spcBef>
                <a:spcPts val="1000"/>
              </a:spcBef>
              <a:spcAft>
                <a:spcPts val="0"/>
              </a:spcAft>
              <a:buClr>
                <a:schemeClr val="dk1"/>
              </a:buClr>
              <a:buSzPts val="2800"/>
              <a:buChar char="•"/>
            </a:pPr>
            <a:r>
              <a:rPr lang="en-US"/>
              <a:t>Точность чисел с плавающей точкой равна 15 десятичным знакам в дробной части.</a:t>
            </a:r>
            <a:endParaRPr/>
          </a:p>
          <a:p>
            <a:pPr marL="228600" lvl="0" indent="-228600" algn="l" rtl="0">
              <a:lnSpc>
                <a:spcPct val="90000"/>
              </a:lnSpc>
              <a:spcBef>
                <a:spcPts val="1000"/>
              </a:spcBef>
              <a:spcAft>
                <a:spcPts val="0"/>
              </a:spcAft>
              <a:buClr>
                <a:schemeClr val="dk1"/>
              </a:buClr>
              <a:buSzPts val="2800"/>
              <a:buChar char="•"/>
            </a:pPr>
            <a:r>
              <a:rPr lang="en-US"/>
              <a:t>Целые числа могут быть сколь угодно большими.</a:t>
            </a:r>
            <a:endParaRPr/>
          </a:p>
          <a:p>
            <a:pPr marL="228600" lvl="0" indent="-228600" algn="l" rtl="0">
              <a:lnSpc>
                <a:spcPct val="90000"/>
              </a:lnSpc>
              <a:spcBef>
                <a:spcPts val="1000"/>
              </a:spcBef>
              <a:spcAft>
                <a:spcPts val="0"/>
              </a:spcAft>
              <a:buClr>
                <a:schemeClr val="dk1"/>
              </a:buClr>
              <a:buSzPts val="2800"/>
              <a:buChar char="•"/>
            </a:pPr>
            <a:r>
              <a:rPr lang="en-US"/>
              <a:t>Если ваше целое число больше чем 2**32 – 1, операции с ним будут медленными.</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Основные операции с числами</a:t>
            </a:r>
            <a:endParaRPr/>
          </a:p>
        </p:txBody>
      </p:sp>
      <p:sp>
        <p:nvSpPr>
          <p:cNvPr id="120" name="Google Shape;120;p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 Сложение двух чисел: </a:t>
            </a:r>
            <a:endParaRPr/>
          </a:p>
          <a:p>
            <a:pPr marL="457200" lvl="1" indent="0" algn="l" rtl="0">
              <a:lnSpc>
                <a:spcPct val="90000"/>
              </a:lnSpc>
              <a:spcBef>
                <a:spcPts val="500"/>
              </a:spcBef>
              <a:spcAft>
                <a:spcPts val="0"/>
              </a:spcAft>
              <a:buClr>
                <a:schemeClr val="dk1"/>
              </a:buClr>
              <a:buSzPct val="100000"/>
              <a:buNone/>
            </a:pPr>
            <a:r>
              <a:rPr lang="en-US"/>
              <a:t>print(6 + 2)  # 8</a:t>
            </a:r>
            <a:endParaRPr/>
          </a:p>
          <a:p>
            <a:pPr marL="228600" lvl="0" indent="-228600" algn="l" rtl="0">
              <a:lnSpc>
                <a:spcPct val="90000"/>
              </a:lnSpc>
              <a:spcBef>
                <a:spcPts val="1000"/>
              </a:spcBef>
              <a:spcAft>
                <a:spcPts val="0"/>
              </a:spcAft>
              <a:buClr>
                <a:schemeClr val="dk1"/>
              </a:buClr>
              <a:buSzPct val="100000"/>
              <a:buChar char="•"/>
            </a:pPr>
            <a:r>
              <a:rPr lang="en-US"/>
              <a:t>- Вычитание двух чисел: </a:t>
            </a:r>
            <a:endParaRPr/>
          </a:p>
          <a:p>
            <a:pPr marL="457200" lvl="1" indent="0" algn="l" rtl="0">
              <a:lnSpc>
                <a:spcPct val="90000"/>
              </a:lnSpc>
              <a:spcBef>
                <a:spcPts val="500"/>
              </a:spcBef>
              <a:spcAft>
                <a:spcPts val="0"/>
              </a:spcAft>
              <a:buClr>
                <a:schemeClr val="dk1"/>
              </a:buClr>
              <a:buSzPct val="100000"/>
              <a:buNone/>
            </a:pPr>
            <a:r>
              <a:rPr lang="en-US"/>
              <a:t>print(6 - 2)  # 4</a:t>
            </a:r>
            <a:endParaRPr/>
          </a:p>
          <a:p>
            <a:pPr marL="228600" lvl="0" indent="-228600" algn="l" rtl="0">
              <a:lnSpc>
                <a:spcPct val="90000"/>
              </a:lnSpc>
              <a:spcBef>
                <a:spcPts val="1000"/>
              </a:spcBef>
              <a:spcAft>
                <a:spcPts val="0"/>
              </a:spcAft>
              <a:buClr>
                <a:schemeClr val="dk1"/>
              </a:buClr>
              <a:buSzPct val="100000"/>
              <a:buChar char="•"/>
            </a:pPr>
            <a:r>
              <a:rPr lang="en-US"/>
              <a:t>* Умножение двух чисел: </a:t>
            </a:r>
            <a:endParaRPr/>
          </a:p>
          <a:p>
            <a:pPr marL="457200" lvl="1" indent="0" algn="l" rtl="0">
              <a:lnSpc>
                <a:spcPct val="90000"/>
              </a:lnSpc>
              <a:spcBef>
                <a:spcPts val="500"/>
              </a:spcBef>
              <a:spcAft>
                <a:spcPts val="0"/>
              </a:spcAft>
              <a:buClr>
                <a:schemeClr val="dk1"/>
              </a:buClr>
              <a:buSzPct val="100000"/>
              <a:buNone/>
            </a:pPr>
            <a:r>
              <a:rPr lang="en-US"/>
              <a:t>print(6 * 2)  # 12</a:t>
            </a:r>
            <a:endParaRPr/>
          </a:p>
          <a:p>
            <a:pPr marL="228600" lvl="0" indent="-228600" algn="l" rtl="0">
              <a:lnSpc>
                <a:spcPct val="90000"/>
              </a:lnSpc>
              <a:spcBef>
                <a:spcPts val="1000"/>
              </a:spcBef>
              <a:spcAft>
                <a:spcPts val="0"/>
              </a:spcAft>
              <a:buClr>
                <a:schemeClr val="dk1"/>
              </a:buClr>
              <a:buSzPct val="100000"/>
              <a:buChar char="•"/>
            </a:pPr>
            <a:r>
              <a:rPr lang="en-US"/>
              <a:t>/ Деление двух чисел: </a:t>
            </a:r>
            <a:endParaRPr/>
          </a:p>
          <a:p>
            <a:pPr marL="457200" lvl="1" indent="0" algn="l" rtl="0">
              <a:lnSpc>
                <a:spcPct val="90000"/>
              </a:lnSpc>
              <a:spcBef>
                <a:spcPts val="500"/>
              </a:spcBef>
              <a:spcAft>
                <a:spcPts val="0"/>
              </a:spcAft>
              <a:buClr>
                <a:schemeClr val="dk1"/>
              </a:buClr>
              <a:buSzPct val="100000"/>
              <a:buNone/>
            </a:pPr>
            <a:r>
              <a:rPr lang="en-US"/>
              <a:t>print(6 / 2)  # 3.0</a:t>
            </a:r>
            <a:endParaRPr/>
          </a:p>
          <a:p>
            <a:pPr marL="228600" lvl="0" indent="-228600" algn="l" rtl="0">
              <a:lnSpc>
                <a:spcPct val="90000"/>
              </a:lnSpc>
              <a:spcBef>
                <a:spcPts val="1000"/>
              </a:spcBef>
              <a:spcAft>
                <a:spcPts val="0"/>
              </a:spcAft>
              <a:buClr>
                <a:schemeClr val="dk1"/>
              </a:buClr>
              <a:buSzPct val="100000"/>
              <a:buChar char="•"/>
            </a:pPr>
            <a:r>
              <a:rPr lang="en-US"/>
              <a:t>// Целочисленное деление двух чисел: </a:t>
            </a:r>
            <a:endParaRPr/>
          </a:p>
          <a:p>
            <a:pPr marL="457200" lvl="1" indent="0" algn="l" rtl="0">
              <a:lnSpc>
                <a:spcPct val="90000"/>
              </a:lnSpc>
              <a:spcBef>
                <a:spcPts val="500"/>
              </a:spcBef>
              <a:spcAft>
                <a:spcPts val="0"/>
              </a:spcAft>
              <a:buClr>
                <a:schemeClr val="dk1"/>
              </a:buClr>
              <a:buSzPct val="100000"/>
              <a:buNone/>
            </a:pPr>
            <a:r>
              <a:rPr lang="en-US"/>
              <a:t>print(7 / 2)  # 3.5</a:t>
            </a:r>
            <a:endParaRPr/>
          </a:p>
          <a:p>
            <a:pPr marL="457200" lvl="1" indent="0" algn="l" rtl="0">
              <a:lnSpc>
                <a:spcPct val="90000"/>
              </a:lnSpc>
              <a:spcBef>
                <a:spcPts val="500"/>
              </a:spcBef>
              <a:spcAft>
                <a:spcPts val="0"/>
              </a:spcAft>
              <a:buClr>
                <a:schemeClr val="dk1"/>
              </a:buClr>
              <a:buSzPct val="100000"/>
              <a:buNone/>
            </a:pPr>
            <a:r>
              <a:rPr lang="en-US"/>
              <a:t>print(7 // 2)  # 3</a:t>
            </a:r>
            <a:endParaRPr/>
          </a:p>
          <a:p>
            <a:pPr marL="457200" lvl="1" indent="0" algn="l" rtl="0">
              <a:lnSpc>
                <a:spcPct val="90000"/>
              </a:lnSpc>
              <a:spcBef>
                <a:spcPts val="500"/>
              </a:spcBef>
              <a:spcAft>
                <a:spcPts val="0"/>
              </a:spcAft>
              <a:buClr>
                <a:schemeClr val="dk1"/>
              </a:buClr>
              <a:buSzPct val="100000"/>
              <a:buNone/>
            </a:pPr>
            <a:r>
              <a:rPr lang="en-US"/>
              <a:t>Данная операция возвращает целочисленный результат деления, отбрасывая дробную часть</a:t>
            </a:r>
            <a:endParaRPr/>
          </a:p>
          <a:p>
            <a:pPr marL="228600" lvl="0" indent="-228600" algn="l" rtl="0">
              <a:lnSpc>
                <a:spcPct val="90000"/>
              </a:lnSpc>
              <a:spcBef>
                <a:spcPts val="1000"/>
              </a:spcBef>
              <a:spcAft>
                <a:spcPts val="0"/>
              </a:spcAft>
              <a:buClr>
                <a:schemeClr val="dk1"/>
              </a:buClr>
              <a:buSzPct val="100000"/>
              <a:buChar char="•"/>
            </a:pPr>
            <a:r>
              <a:rPr lang="en-US"/>
              <a:t>** Возведение в степень:</a:t>
            </a:r>
            <a:endParaRPr/>
          </a:p>
          <a:p>
            <a:pPr marL="457200" lvl="1" indent="0" algn="l" rtl="0">
              <a:lnSpc>
                <a:spcPct val="90000"/>
              </a:lnSpc>
              <a:spcBef>
                <a:spcPts val="500"/>
              </a:spcBef>
              <a:spcAft>
                <a:spcPts val="0"/>
              </a:spcAft>
              <a:buClr>
                <a:schemeClr val="dk1"/>
              </a:buClr>
              <a:buSzPct val="100000"/>
              <a:buNone/>
            </a:pPr>
            <a:r>
              <a:rPr lang="en-US"/>
              <a:t>print(6 ** 2)  # Возводим число 6 в степень 2. Результат - 36</a:t>
            </a:r>
            <a:endParaRPr/>
          </a:p>
          <a:p>
            <a:pPr marL="228600" lvl="0" indent="-228600" algn="l" rtl="0">
              <a:lnSpc>
                <a:spcPct val="90000"/>
              </a:lnSpc>
              <a:spcBef>
                <a:spcPts val="1000"/>
              </a:spcBef>
              <a:spcAft>
                <a:spcPts val="0"/>
              </a:spcAft>
              <a:buClr>
                <a:schemeClr val="dk1"/>
              </a:buClr>
              <a:buSzPct val="100000"/>
              <a:buChar char="•"/>
            </a:pPr>
            <a:r>
              <a:rPr lang="en-US"/>
              <a:t>% Получение остатка от деления:	</a:t>
            </a:r>
            <a:endParaRPr/>
          </a:p>
          <a:p>
            <a:pPr marL="457200" lvl="1" indent="0" algn="l" rtl="0">
              <a:lnSpc>
                <a:spcPct val="90000"/>
              </a:lnSpc>
              <a:spcBef>
                <a:spcPts val="500"/>
              </a:spcBef>
              <a:spcAft>
                <a:spcPts val="0"/>
              </a:spcAft>
              <a:buClr>
                <a:schemeClr val="dk1"/>
              </a:buClr>
              <a:buSzPct val="100000"/>
              <a:buNone/>
            </a:pPr>
            <a:r>
              <a:rPr lang="en-US"/>
              <a:t>print(7 % 2)  # Получение остатка от деления числа 7 на 2. Результат - 1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Дроби</a:t>
            </a:r>
            <a:endParaRPr/>
          </a:p>
        </p:txBody>
      </p:sp>
      <p:sp>
        <p:nvSpPr>
          <p:cNvPr id="126" name="Google Shape;126;p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dirty="0"/>
              <a:t>import fractions              </a:t>
            </a:r>
            <a:br>
              <a:rPr lang="en-US" dirty="0"/>
            </a:br>
            <a:r>
              <a:rPr lang="en-US" dirty="0"/>
              <a:t>x = </a:t>
            </a:r>
            <a:r>
              <a:rPr lang="en-US" dirty="0" err="1"/>
              <a:t>fractions.Fraction</a:t>
            </a:r>
            <a:r>
              <a:rPr lang="en-US" dirty="0"/>
              <a:t>(1, 3)  </a:t>
            </a:r>
            <a:br>
              <a:rPr lang="en-US" dirty="0"/>
            </a:br>
            <a:r>
              <a:rPr lang="en-US" dirty="0"/>
              <a:t>x</a:t>
            </a:r>
            <a:br>
              <a:rPr lang="en-US" dirty="0"/>
            </a:br>
            <a:r>
              <a:rPr lang="en-US" dirty="0"/>
              <a:t># Fraction(1, 3)</a:t>
            </a:r>
            <a:br>
              <a:rPr lang="en-US" dirty="0"/>
            </a:br>
            <a:r>
              <a:rPr lang="en-US" dirty="0"/>
              <a:t>x * 2                         </a:t>
            </a:r>
            <a:br>
              <a:rPr lang="en-US" dirty="0"/>
            </a:br>
            <a:r>
              <a:rPr lang="en-US" dirty="0"/>
              <a:t># Fraction(2, 3)</a:t>
            </a:r>
            <a:br>
              <a:rPr lang="en-US" dirty="0"/>
            </a:br>
            <a:r>
              <a:rPr lang="en-US" dirty="0" err="1"/>
              <a:t>fractions.Fraction</a:t>
            </a:r>
            <a:r>
              <a:rPr lang="en-US" dirty="0"/>
              <a:t>(6, 4)      </a:t>
            </a:r>
            <a:br>
              <a:rPr lang="en-US" dirty="0"/>
            </a:br>
            <a:r>
              <a:rPr lang="en-US" dirty="0"/>
              <a:t># Fraction(3, 2)</a:t>
            </a:r>
            <a:br>
              <a:rPr lang="en-US" dirty="0"/>
            </a:br>
            <a:r>
              <a:rPr lang="en-US" dirty="0" err="1"/>
              <a:t>fractions.Fraction</a:t>
            </a:r>
            <a:r>
              <a:rPr lang="en-US" dirty="0"/>
              <a:t>(0, 0)      </a:t>
            </a:r>
            <a:br>
              <a:rPr lang="en-US" dirty="0"/>
            </a:br>
            <a:r>
              <a:rPr lang="en-US" dirty="0"/>
              <a:t>Traceback (most recent call last):</a:t>
            </a:r>
            <a:br>
              <a:rPr lang="en-US" dirty="0"/>
            </a:br>
            <a:r>
              <a:rPr lang="en-US" dirty="0"/>
              <a:t>  File "&lt;stdin&gt;", line 1, in &lt;module&gt;</a:t>
            </a:r>
            <a:br>
              <a:rPr lang="en-US" dirty="0"/>
            </a:br>
            <a:r>
              <a:rPr lang="en-US" dirty="0"/>
              <a:t>  File "fractions.py", line 96, in __new__</a:t>
            </a:r>
            <a:br>
              <a:rPr lang="en-US" dirty="0"/>
            </a:br>
            <a:r>
              <a:rPr lang="en-US" dirty="0"/>
              <a:t>    raise </a:t>
            </a:r>
            <a:r>
              <a:rPr lang="en-US" dirty="0" err="1"/>
              <a:t>ZeroDivisionError</a:t>
            </a:r>
            <a:r>
              <a:rPr lang="en-US" dirty="0"/>
              <a:t>('Fraction(%s, 0)' % numerator)</a:t>
            </a:r>
            <a:br>
              <a:rPr lang="en-US" dirty="0"/>
            </a:br>
            <a:r>
              <a:rPr lang="en-US" dirty="0" err="1"/>
              <a:t>ZeroDivisionError</a:t>
            </a:r>
            <a:r>
              <a:rPr lang="en-US" dirty="0"/>
              <a:t>: Fraction(0, 0)</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Тригонометрия</a:t>
            </a:r>
            <a:endParaRPr/>
          </a:p>
        </p:txBody>
      </p:sp>
      <p:sp>
        <p:nvSpPr>
          <p:cNvPr id="132" name="Google Shape;1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Тригонометрические, а также многие другие математические функции, находятся в модуле math</a:t>
            </a:r>
            <a:endParaRPr/>
          </a:p>
          <a:p>
            <a:pPr marL="0" lvl="0" indent="0" algn="l" rtl="0">
              <a:lnSpc>
                <a:spcPct val="90000"/>
              </a:lnSpc>
              <a:spcBef>
                <a:spcPts val="1000"/>
              </a:spcBef>
              <a:spcAft>
                <a:spcPts val="0"/>
              </a:spcAft>
              <a:buClr>
                <a:schemeClr val="dk1"/>
              </a:buClr>
              <a:buSzPts val="2800"/>
              <a:buNone/>
            </a:pPr>
            <a:r>
              <a:rPr lang="en-US"/>
              <a:t>&gt;&gt;&gt; import math</a:t>
            </a:r>
            <a:br>
              <a:rPr lang="en-US"/>
            </a:br>
            <a:r>
              <a:rPr lang="en-US"/>
              <a:t>&gt;&gt;&gt; math.pi                </a:t>
            </a:r>
            <a:br>
              <a:rPr lang="en-US"/>
            </a:br>
            <a:r>
              <a:rPr lang="en-US"/>
              <a:t>3.1415926535897931</a:t>
            </a:r>
            <a:br>
              <a:rPr lang="en-US"/>
            </a:br>
            <a:r>
              <a:rPr lang="en-US"/>
              <a:t>&gt;&gt;&gt; math.sin(math.pi / 2)  </a:t>
            </a:r>
            <a:br>
              <a:rPr lang="en-US"/>
            </a:br>
            <a:r>
              <a:rPr lang="en-US"/>
              <a:t>1.0</a:t>
            </a:r>
            <a:br>
              <a:rPr lang="en-US"/>
            </a:br>
            <a:r>
              <a:rPr lang="en-US"/>
              <a:t>&gt;&gt;&gt; math.tan(math.pi / 4)  </a:t>
            </a:r>
            <a:br>
              <a:rPr lang="en-US"/>
            </a:br>
            <a:r>
              <a:rPr lang="en-US"/>
              <a:t>0.99999999999999989</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B8F891-2549-4343-930E-C512B00F08E5}"/>
              </a:ext>
            </a:extLst>
          </p:cNvPr>
          <p:cNvSpPr>
            <a:spLocks noGrp="1"/>
          </p:cNvSpPr>
          <p:nvPr>
            <p:ph type="title"/>
          </p:nvPr>
        </p:nvSpPr>
        <p:spPr/>
        <p:txBody>
          <a:bodyPr/>
          <a:lstStyle/>
          <a:p>
            <a:r>
              <a:rPr lang="ru-RU" dirty="0"/>
              <a:t>Списки</a:t>
            </a:r>
          </a:p>
        </p:txBody>
      </p:sp>
      <p:sp>
        <p:nvSpPr>
          <p:cNvPr id="3" name="Текст 2">
            <a:extLst>
              <a:ext uri="{FF2B5EF4-FFF2-40B4-BE49-F238E27FC236}">
                <a16:creationId xmlns:a16="http://schemas.microsoft.com/office/drawing/2014/main" id="{716CE03C-0438-471A-B47B-CEAE0034E564}"/>
              </a:ext>
            </a:extLst>
          </p:cNvPr>
          <p:cNvSpPr>
            <a:spLocks noGrp="1"/>
          </p:cNvSpPr>
          <p:nvPr>
            <p:ph type="body" idx="1"/>
          </p:nvPr>
        </p:nvSpPr>
        <p:spPr/>
        <p:txBody>
          <a:bodyPr/>
          <a:lstStyle/>
          <a:p>
            <a:r>
              <a:rPr lang="ru-RU" dirty="0"/>
              <a:t>Списки - упорядоченные изменяемые коллекции объектов произвольных типов </a:t>
            </a:r>
          </a:p>
          <a:p>
            <a:endParaRPr lang="ru-RU" dirty="0"/>
          </a:p>
        </p:txBody>
      </p:sp>
      <p:pic>
        <p:nvPicPr>
          <p:cNvPr id="5" name="Рисунок 4">
            <a:extLst>
              <a:ext uri="{FF2B5EF4-FFF2-40B4-BE49-F238E27FC236}">
                <a16:creationId xmlns:a16="http://schemas.microsoft.com/office/drawing/2014/main" id="{E0C56965-259B-48B6-AEC2-C49BAA74BD21}"/>
              </a:ext>
            </a:extLst>
          </p:cNvPr>
          <p:cNvPicPr>
            <a:picLocks noChangeAspect="1"/>
          </p:cNvPicPr>
          <p:nvPr/>
        </p:nvPicPr>
        <p:blipFill>
          <a:blip r:embed="rId2"/>
          <a:stretch>
            <a:fillRect/>
          </a:stretch>
        </p:blipFill>
        <p:spPr>
          <a:xfrm>
            <a:off x="838200" y="2748646"/>
            <a:ext cx="7287642" cy="2248214"/>
          </a:xfrm>
          <a:prstGeom prst="rect">
            <a:avLst/>
          </a:prstGeom>
        </p:spPr>
      </p:pic>
    </p:spTree>
    <p:extLst>
      <p:ext uri="{BB962C8B-B14F-4D97-AF65-F5344CB8AC3E}">
        <p14:creationId xmlns:p14="http://schemas.microsoft.com/office/powerpoint/2010/main" val="926076580"/>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TotalTime>
  <Words>3701</Words>
  <Application>Microsoft Office PowerPoint</Application>
  <PresentationFormat>Широкоэкранный</PresentationFormat>
  <Paragraphs>91</Paragraphs>
  <Slides>23</Slides>
  <Notes>22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23</vt:i4>
      </vt:variant>
    </vt:vector>
  </HeadingPairs>
  <TitlesOfParts>
    <vt:vector size="30" baseType="lpstr">
      <vt:lpstr>Montserrat</vt:lpstr>
      <vt:lpstr>Montserrat ExtraBold</vt:lpstr>
      <vt:lpstr>Verdana</vt:lpstr>
      <vt:lpstr>Courier New</vt:lpstr>
      <vt:lpstr>Arial</vt:lpstr>
      <vt:lpstr>Calibri</vt:lpstr>
      <vt:lpstr>Тема Office</vt:lpstr>
      <vt:lpstr>Презентация PowerPoint</vt:lpstr>
      <vt:lpstr>Типы данных Python</vt:lpstr>
      <vt:lpstr>Логический</vt:lpstr>
      <vt:lpstr>Числа</vt:lpstr>
      <vt:lpstr>Целые числа и числа с плавающей точкой</vt:lpstr>
      <vt:lpstr>Основные операции с числами</vt:lpstr>
      <vt:lpstr>Дроби</vt:lpstr>
      <vt:lpstr>Тригонометрия</vt:lpstr>
      <vt:lpstr>Списки</vt:lpstr>
      <vt:lpstr>Списки</vt:lpstr>
      <vt:lpstr>Срезы списков</vt:lpstr>
      <vt:lpstr>Поиск в списке</vt:lpstr>
      <vt:lpstr>Удаление элементов из списка</vt:lpstr>
      <vt:lpstr>Удаление элементов по значению</vt:lpstr>
      <vt:lpstr>Кортежи (tuple)</vt:lpstr>
      <vt:lpstr>Множества - неупорядоченная совокупность уникальных значений.</vt:lpstr>
      <vt:lpstr>Операции со множествами: добавление</vt:lpstr>
      <vt:lpstr>Удаление элементов множества</vt:lpstr>
      <vt:lpstr>pop() и clear() для множеств</vt:lpstr>
      <vt:lpstr>Операции со множествами</vt:lpstr>
      <vt:lpstr>Словари — неупорядоченная структура данных, которая позволяет хранить пары «ключ — значение»</vt:lpstr>
      <vt:lpstr>Изменение словарей</vt:lpstr>
      <vt:lpstr>None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Gubin</dc:creator>
  <cp:lastModifiedBy>Shoose R</cp:lastModifiedBy>
  <cp:revision>8</cp:revision>
  <dcterms:created xsi:type="dcterms:W3CDTF">2018-04-02T08:21:40Z</dcterms:created>
  <dcterms:modified xsi:type="dcterms:W3CDTF">2022-09-23T13:37:52Z</dcterms:modified>
</cp:coreProperties>
</file>