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jsEniWeIkxk35HdC/3eSoQ5/Z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pt-online.org/58750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thonru.com/uroki/cikl-while-uroki-po-python-dlja-nachinajushhih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thonru.com/uroki/cikl-while-uroki-po-python-dlja-nachinajushhih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9e1acdd32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39e1acdd32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f3837ab7f_4_6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f3837ab7f_4_6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3837ab7f_4_7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3f3837ab7f_4_7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https://realpython.com/python-while-loop/</a:t>
            </a:r>
            <a:endParaRPr/>
          </a:p>
        </p:txBody>
      </p:sp>
      <p:sp>
        <p:nvSpPr>
          <p:cNvPr id="172" name="Google Shape;172;g13f3837ab7f_4_7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3837ab7f_4_8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3f3837ab7f_4_8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f3837ab7f_4_9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3f3837ab7f_4_9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https://pythonru.com/uroki/cikl-for-uroki-po-python-dlja-nachinajushhih</a:t>
            </a:r>
            <a:endParaRPr/>
          </a:p>
        </p:txBody>
      </p:sp>
      <p:sp>
        <p:nvSpPr>
          <p:cNvPr id="187" name="Google Shape;187;g13f3837ab7f_4_9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f3837ab7f_4_10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f3837ab7f_4_10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https://smartiqa.ru/courses/python/lesson-3</a:t>
            </a:r>
            <a:endParaRPr/>
          </a:p>
        </p:txBody>
      </p:sp>
      <p:sp>
        <p:nvSpPr>
          <p:cNvPr id="196" name="Google Shape;196;g13f3837ab7f_4_10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f3837ab7f_4_1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3f3837ab7f_4_1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https://smartiqa.ru/courses/python/lesson-3</a:t>
            </a:r>
            <a:endParaRPr/>
          </a:p>
        </p:txBody>
      </p:sp>
      <p:sp>
        <p:nvSpPr>
          <p:cNvPr id="205" name="Google Shape;205;g13f3837ab7f_4_1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f3837ab7f_4_1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f3837ab7f_4_1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https://pythonru.com/uroki/cikl-for-uroki-po-python-dlja-nachinajushhih</a:t>
            </a:r>
            <a:endParaRPr/>
          </a:p>
        </p:txBody>
      </p:sp>
      <p:sp>
        <p:nvSpPr>
          <p:cNvPr id="214" name="Google Shape;214;g13f3837ab7f_4_1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f3837ab7f_4_1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3f3837ab7f_4_1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https://pythonru.com/uroki/cikl-for-uroki-po-python-dlja-nachinajushhih</a:t>
            </a:r>
            <a:endParaRPr/>
          </a:p>
        </p:txBody>
      </p:sp>
      <p:sp>
        <p:nvSpPr>
          <p:cNvPr id="223" name="Google Shape;223;g13f3837ab7f_4_1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f3837ab7f_4_13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f3837ab7f_4_13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https://pythonru.com/uroki/cikl-for-uroki-po-python-dlja-nachinajushhih</a:t>
            </a:r>
            <a:endParaRPr/>
          </a:p>
        </p:txBody>
      </p:sp>
      <p:sp>
        <p:nvSpPr>
          <p:cNvPr id="232" name="Google Shape;232;g13f3837ab7f_4_13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3837ab7f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3f3837ab7f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f3837ab7f_4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3f3837ab7f_4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https://smartiqa.ru/courses/python/lesson-3</a:t>
            </a:r>
            <a:endParaRPr/>
          </a:p>
        </p:txBody>
      </p:sp>
      <p:sp>
        <p:nvSpPr>
          <p:cNvPr id="101" name="Google Shape;101;g13f3837ab7f_4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f3837ab7f_4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3f3837ab7f_4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https://younglinux.info/python/while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Python. Цикл while. Условие завершения цикла. Составное условие. Логические операторы. Порядок выполнения действий - презентация онлайн (ppt-online.org)</a:t>
            </a:r>
            <a:endParaRPr/>
          </a:p>
        </p:txBody>
      </p:sp>
      <p:sp>
        <p:nvSpPr>
          <p:cNvPr id="109" name="Google Shape;109;g13f3837ab7f_4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f3837ab7f_4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3f3837ab7f_4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Цикл while для начинающих. Создание, условие, остановка ~ PythonRu</a:t>
            </a:r>
            <a:endParaRPr/>
          </a:p>
        </p:txBody>
      </p:sp>
      <p:sp>
        <p:nvSpPr>
          <p:cNvPr id="120" name="Google Shape;120;g13f3837ab7f_4_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f3837ab7f_4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f3837ab7f_4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3837ab7f_4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3f3837ab7f_4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https://smartiqa.ru/courses/python/lesson-3</a:t>
            </a:r>
            <a:endParaRPr/>
          </a:p>
        </p:txBody>
      </p:sp>
      <p:sp>
        <p:nvSpPr>
          <p:cNvPr id="138" name="Google Shape;138;g13f3837ab7f_4_4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3837ab7f_4_5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3f3837ab7f_4_5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Цикл while для начинающих. Создание, условие, остановка ~ PythonRu</a:t>
            </a:r>
            <a:endParaRPr/>
          </a:p>
        </p:txBody>
      </p:sp>
      <p:sp>
        <p:nvSpPr>
          <p:cNvPr id="146" name="Google Shape;146;g13f3837ab7f_4_5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f3837ab7f_4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3f3837ab7f_4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39e1acdd32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3871" y="0"/>
            <a:ext cx="7628128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39e1acdd32_1_5"/>
          <p:cNvSpPr txBox="1"/>
          <p:nvPr/>
        </p:nvSpPr>
        <p:spPr>
          <a:xfrm>
            <a:off x="432832" y="5217640"/>
            <a:ext cx="5277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100" u="none" cap="none" strike="noStrike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b="1" i="0" sz="2100" u="none" cap="none" strike="noStrik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2700" rtl="0" algn="l">
              <a:lnSpc>
                <a:spcPct val="1183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g139e1acdd32_1_5"/>
          <p:cNvSpPr txBox="1"/>
          <p:nvPr/>
        </p:nvSpPr>
        <p:spPr>
          <a:xfrm>
            <a:off x="246448" y="3764325"/>
            <a:ext cx="59025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Python.Основы </a:t>
            </a:r>
            <a:br>
              <a:rPr b="1" lang="en-US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Циклы While. For</a:t>
            </a:r>
            <a:endParaRPr b="1" i="0" sz="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" name="Google Shape;88;g139e1acdd32_1_5"/>
          <p:cNvGrpSpPr/>
          <p:nvPr/>
        </p:nvGrpSpPr>
        <p:grpSpPr>
          <a:xfrm>
            <a:off x="-1466279" y="457189"/>
            <a:ext cx="5341486" cy="4469718"/>
            <a:chOff x="324611" y="339525"/>
            <a:chExt cx="4006215" cy="3352372"/>
          </a:xfrm>
        </p:grpSpPr>
        <p:sp>
          <p:nvSpPr>
            <p:cNvPr id="89" name="Google Shape;89;g139e1acdd32_1_5"/>
            <p:cNvSpPr/>
            <p:nvPr/>
          </p:nvSpPr>
          <p:spPr>
            <a:xfrm>
              <a:off x="324611" y="3691897"/>
              <a:ext cx="4006215" cy="0"/>
            </a:xfrm>
            <a:custGeom>
              <a:rect b="b" l="l" r="r" t="t"/>
              <a:pathLst>
                <a:path extrusionOk="0" h="120000" w="4006215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cap="flat" cmpd="sng" w="9525">
              <a:solidFill>
                <a:srgbClr val="242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g139e1acdd32_1_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f3837ab7f_4_678"/>
          <p:cNvSpPr txBox="1"/>
          <p:nvPr>
            <p:ph idx="1" type="body"/>
          </p:nvPr>
        </p:nvSpPr>
        <p:spPr>
          <a:xfrm>
            <a:off x="994979" y="1366349"/>
            <a:ext cx="73431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 = </a:t>
            </a:r>
            <a:r>
              <a:rPr b="1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i &lt; </a:t>
            </a:r>
            <a:r>
              <a:rPr b="1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1"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i += </a:t>
            </a:r>
            <a:r>
              <a:rPr b="1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1"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g13f3837ab7f_4_678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13f3837ab7f_4_678"/>
          <p:cNvSpPr txBox="1"/>
          <p:nvPr>
            <p:ph type="title"/>
          </p:nvPr>
        </p:nvSpPr>
        <p:spPr>
          <a:xfrm>
            <a:off x="634800" y="1299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latin typeface="Montserrat"/>
                <a:ea typeface="Montserrat"/>
                <a:cs typeface="Montserrat"/>
                <a:sym typeface="Montserrat"/>
              </a:rPr>
              <a:t>Пример условия else в цикле while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13f3837ab7f_4_678"/>
          <p:cNvSpPr txBox="1"/>
          <p:nvPr/>
        </p:nvSpPr>
        <p:spPr>
          <a:xfrm>
            <a:off x="9000359" y="1984436"/>
            <a:ext cx="1313700" cy="1569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3f3837ab7f_4_678"/>
          <p:cNvSpPr txBox="1"/>
          <p:nvPr/>
        </p:nvSpPr>
        <p:spPr>
          <a:xfrm>
            <a:off x="488729" y="4747057"/>
            <a:ext cx="1121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</a:t>
            </a:r>
            <a:r>
              <a:rPr b="1" lang="en-US" sz="2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выполняется только после завершения цикла </a:t>
            </a:r>
            <a:r>
              <a:rPr b="1" lang="en-US" sz="2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когда его условное выражение становится ложным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3837ab7f_4_771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g13f3837ab7f_4_771"/>
          <p:cNvSpPr txBox="1"/>
          <p:nvPr>
            <p:ph type="title"/>
          </p:nvPr>
        </p:nvSpPr>
        <p:spPr>
          <a:xfrm>
            <a:off x="1117600" y="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Цикл while. break и continue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g13f3837ab7f_4_7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991" y="1139013"/>
            <a:ext cx="4735512" cy="529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f3837ab7f_4_855"/>
          <p:cNvSpPr txBox="1"/>
          <p:nvPr>
            <p:ph idx="1" type="body"/>
          </p:nvPr>
        </p:nvSpPr>
        <p:spPr>
          <a:xfrm>
            <a:off x="393275" y="1825625"/>
            <a:ext cx="1142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158"/>
              </a:buClr>
              <a:buSzPts val="2800"/>
              <a:buChar char="•"/>
            </a:pPr>
            <a:r>
              <a:rPr lang="en-US"/>
              <a:t>Цикл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преимущественно используется для итерации по последовательности </a:t>
            </a:r>
            <a:r>
              <a:rPr b="1" lang="en-US"/>
              <a:t>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list, tuple, dict, set </a:t>
            </a:r>
            <a:r>
              <a:rPr b="1" lang="en-US"/>
              <a:t>или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-US"/>
              <a:t>)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Char char="•"/>
            </a:pPr>
            <a:r>
              <a:rPr lang="en-US"/>
              <a:t>Общий синтаксис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for...in </a:t>
            </a:r>
            <a:r>
              <a:rPr lang="en-US"/>
              <a:t>в python выглядит следующим образом: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i="0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переменная</a:t>
            </a:r>
            <a:r>
              <a:rPr b="1" i="0" lang="en-US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последовательность</a:t>
            </a:r>
            <a:r>
              <a:rPr b="1" i="0" lang="en-US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действие</a:t>
            </a:r>
            <a:r>
              <a:rPr b="1" i="0" lang="en-US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i="0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действие</a:t>
            </a:r>
            <a:r>
              <a:rPr b="1" i="0" lang="en-US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g13f3837ab7f_4_855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13f3837ab7f_4_855"/>
          <p:cNvSpPr txBox="1"/>
          <p:nvPr>
            <p:ph type="title"/>
          </p:nvPr>
        </p:nvSpPr>
        <p:spPr>
          <a:xfrm>
            <a:off x="473900" y="27087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Цикл for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f3837ab7f_4_938"/>
          <p:cNvSpPr txBox="1"/>
          <p:nvPr>
            <p:ph idx="1" type="body"/>
          </p:nvPr>
        </p:nvSpPr>
        <p:spPr>
          <a:xfrm>
            <a:off x="600765" y="1590261"/>
            <a:ext cx="10902000" cy="4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158"/>
              </a:buClr>
              <a:buSzPts val="2800"/>
              <a:buChar char="•"/>
            </a:pPr>
            <a:r>
              <a:rPr lang="en-US"/>
              <a:t>Даже строки являются итерируемыми объектами и содержат последовательность символов.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Char char="•"/>
            </a:pPr>
            <a:r>
              <a:rPr lang="en-US"/>
              <a:t>Получим буквы слова “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Банан</a:t>
            </a:r>
            <a:r>
              <a:rPr lang="en-US"/>
              <a:t>”: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x </a:t>
            </a:r>
            <a:r>
              <a:rPr b="1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"Банан"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1"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b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0" name="Google Shape;190;g13f3837ab7f_4_938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g13f3837ab7f_4_938"/>
          <p:cNvSpPr txBox="1"/>
          <p:nvPr>
            <p:ph type="title"/>
          </p:nvPr>
        </p:nvSpPr>
        <p:spPr>
          <a:xfrm>
            <a:off x="783375" y="20420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900">
                <a:latin typeface="Montserrat"/>
                <a:ea typeface="Montserrat"/>
                <a:cs typeface="Montserrat"/>
                <a:sym typeface="Montserrat"/>
              </a:rPr>
              <a:t>Цикл For. Итерация по строке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13f3837ab7f_4_938"/>
          <p:cNvSpPr/>
          <p:nvPr/>
        </p:nvSpPr>
        <p:spPr>
          <a:xfrm>
            <a:off x="8755269" y="3052905"/>
            <a:ext cx="2270400" cy="3108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f3837ab7f_4_1023"/>
          <p:cNvSpPr txBox="1"/>
          <p:nvPr>
            <p:ph idx="1" type="body"/>
          </p:nvPr>
        </p:nvSpPr>
        <p:spPr>
          <a:xfrm>
            <a:off x="498652" y="1554561"/>
            <a:ext cx="10504800" cy="4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 = 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'Слово'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letter </a:t>
            </a:r>
            <a:r>
              <a:rPr b="1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word: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1"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(letter)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9" name="Google Shape;199;g13f3837ab7f_4_1023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13f3837ab7f_4_1023"/>
          <p:cNvSpPr txBox="1"/>
          <p:nvPr>
            <p:ph type="title"/>
          </p:nvPr>
        </p:nvSpPr>
        <p:spPr>
          <a:xfrm>
            <a:off x="498650" y="153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700">
                <a:latin typeface="Montserrat"/>
                <a:ea typeface="Montserrat"/>
                <a:cs typeface="Montserrat"/>
                <a:sym typeface="Montserrat"/>
              </a:rPr>
              <a:t>Цикл For. Итерация по строке</a:t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13f3837ab7f_4_1023"/>
          <p:cNvSpPr/>
          <p:nvPr/>
        </p:nvSpPr>
        <p:spPr>
          <a:xfrm>
            <a:off x="8923435" y="2012381"/>
            <a:ext cx="2270400" cy="3108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f3837ab7f_4_1108"/>
          <p:cNvSpPr txBox="1"/>
          <p:nvPr>
            <p:ph idx="1" type="body"/>
          </p:nvPr>
        </p:nvSpPr>
        <p:spPr>
          <a:xfrm>
            <a:off x="532524" y="1214996"/>
            <a:ext cx="112533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# Перебираем элементы словаря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# По-умолчанию цикл проходится по ключам словаря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# Значение по ключу получаем самостоятельно seasons[s]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seasons = {</a:t>
            </a:r>
            <a:r>
              <a:rPr b="1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'Зима'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'Весна’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b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'Лето'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 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'Осень'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s </a:t>
            </a:r>
            <a:r>
              <a:rPr b="1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seasons: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1"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'Номер сезона:'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1" lang="en-US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'Название:'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seasons[s])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8" name="Google Shape;208;g13f3837ab7f_4_1108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13f3837ab7f_4_1108"/>
          <p:cNvSpPr txBox="1"/>
          <p:nvPr>
            <p:ph type="title"/>
          </p:nvPr>
        </p:nvSpPr>
        <p:spPr>
          <a:xfrm>
            <a:off x="399625" y="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700">
                <a:latin typeface="Montserrat"/>
                <a:ea typeface="Montserrat"/>
                <a:cs typeface="Montserrat"/>
                <a:sym typeface="Montserrat"/>
              </a:rPr>
              <a:t>Цикл For. Перебираем элементы словаря</a:t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g13f3837ab7f_4_1108"/>
          <p:cNvSpPr txBox="1"/>
          <p:nvPr/>
        </p:nvSpPr>
        <p:spPr>
          <a:xfrm>
            <a:off x="4013931" y="4083731"/>
            <a:ext cx="3117900" cy="203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Номер сезона: 1 Название: Зима Номер сезона: 2 Название: Весна Номер сезона: 3 Название: Лето Номер сезона: 4 Название: Осень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f3837ab7f_4_1193"/>
          <p:cNvSpPr txBox="1"/>
          <p:nvPr>
            <p:ph idx="1" type="body"/>
          </p:nvPr>
        </p:nvSpPr>
        <p:spPr>
          <a:xfrm>
            <a:off x="512417" y="1214996"/>
            <a:ext cx="115245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fruits = ["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яблоко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банан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вишня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"]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fruits: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g13f3837ab7f_4_1193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13f3837ab7f_4_1193"/>
          <p:cNvSpPr txBox="1"/>
          <p:nvPr>
            <p:ph type="title"/>
          </p:nvPr>
        </p:nvSpPr>
        <p:spPr>
          <a:xfrm>
            <a:off x="374850" y="2413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800">
                <a:latin typeface="Montserrat"/>
                <a:ea typeface="Montserrat"/>
                <a:cs typeface="Montserrat"/>
                <a:sym typeface="Montserrat"/>
              </a:rPr>
              <a:t>Цикл for. Перебираем элементы списка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g13f3837ab7f_4_1193"/>
          <p:cNvSpPr/>
          <p:nvPr/>
        </p:nvSpPr>
        <p:spPr>
          <a:xfrm>
            <a:off x="8823376" y="2980004"/>
            <a:ext cx="2659200" cy="224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яблоко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банан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вишня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f3837ab7f_4_1278"/>
          <p:cNvSpPr txBox="1"/>
          <p:nvPr>
            <p:ph idx="1" type="body"/>
          </p:nvPr>
        </p:nvSpPr>
        <p:spPr>
          <a:xfrm>
            <a:off x="512417" y="1214996"/>
            <a:ext cx="115245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languages = [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"C++"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"Java"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"Python"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languages 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g13f3837ab7f_4_1278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g13f3837ab7f_4_1278"/>
          <p:cNvSpPr txBox="1"/>
          <p:nvPr>
            <p:ph type="title"/>
          </p:nvPr>
        </p:nvSpPr>
        <p:spPr>
          <a:xfrm>
            <a:off x="388650" y="2413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800">
                <a:latin typeface="Montserrat"/>
                <a:ea typeface="Montserrat"/>
                <a:cs typeface="Montserrat"/>
                <a:sym typeface="Montserrat"/>
              </a:rPr>
              <a:t>Цикл for. Перебираем элементы списка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g13f3837ab7f_4_1278"/>
          <p:cNvSpPr/>
          <p:nvPr/>
        </p:nvSpPr>
        <p:spPr>
          <a:xfrm>
            <a:off x="8823376" y="2980004"/>
            <a:ext cx="2659200" cy="26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f3837ab7f_4_1363"/>
          <p:cNvSpPr txBox="1"/>
          <p:nvPr>
            <p:ph idx="1" type="body"/>
          </p:nvPr>
        </p:nvSpPr>
        <p:spPr>
          <a:xfrm>
            <a:off x="371061" y="1214996"/>
            <a:ext cx="116655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158"/>
              </a:buClr>
              <a:buSzPts val="2800"/>
              <a:buChar char="•"/>
            </a:pPr>
            <a:r>
              <a:rPr lang="en-US"/>
              <a:t>Благодаря оператору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мы можем остановить цикл прежде чем он закончится по всем элементам: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Char char="•"/>
            </a:pPr>
            <a:r>
              <a:rPr lang="en-US"/>
              <a:t>Завершим из цикл когда x — “</a:t>
            </a:r>
            <a:r>
              <a:rPr lang="en-US">
                <a:solidFill>
                  <a:srgbClr val="C00000"/>
                </a:solidFill>
              </a:rPr>
              <a:t>банан</a:t>
            </a:r>
            <a:r>
              <a:rPr lang="en-US"/>
              <a:t>”: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fruits = ["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яблоко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банан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вишня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"]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fruits: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x == "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банан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":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g13f3837ab7f_4_1363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g13f3837ab7f_4_1363"/>
          <p:cNvSpPr txBox="1"/>
          <p:nvPr>
            <p:ph type="title"/>
          </p:nvPr>
        </p:nvSpPr>
        <p:spPr>
          <a:xfrm>
            <a:off x="622450" y="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900">
                <a:latin typeface="Montserrat"/>
                <a:ea typeface="Montserrat"/>
                <a:cs typeface="Montserrat"/>
                <a:sym typeface="Montserrat"/>
              </a:rPr>
              <a:t>Цикл For. Оператор break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g13f3837ab7f_4_1363"/>
          <p:cNvSpPr/>
          <p:nvPr/>
        </p:nvSpPr>
        <p:spPr>
          <a:xfrm>
            <a:off x="9000071" y="4379341"/>
            <a:ext cx="2624100" cy="1815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яблоко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банан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3837ab7f_4_0"/>
          <p:cNvSpPr txBox="1"/>
          <p:nvPr>
            <p:ph idx="1" type="body"/>
          </p:nvPr>
        </p:nvSpPr>
        <p:spPr>
          <a:xfrm>
            <a:off x="378375" y="1439400"/>
            <a:ext cx="11231700" cy="5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158"/>
              </a:buClr>
              <a:buSzPts val="2800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Циклы </a:t>
            </a:r>
            <a:r>
              <a:rPr b="1" lang="en-US">
                <a:solidFill>
                  <a:srgbClr val="000080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b="1" lang="en-US">
                <a:solidFill>
                  <a:srgbClr val="000080"/>
                </a:solidFill>
                <a:latin typeface="Montserrat"/>
                <a:ea typeface="Montserrat"/>
                <a:cs typeface="Montserrat"/>
                <a:sym typeface="Montserrat"/>
              </a:rPr>
              <a:t> while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позволяют выполнить одно и то же действие несколько раз подряд.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36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Char char="•"/>
            </a:pPr>
            <a:r>
              <a:rPr b="1" lang="en-US" u="sng">
                <a:solidFill>
                  <a:srgbClr val="000080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b="1" lang="en-US">
                <a:solidFill>
                  <a:srgbClr val="00008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используется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если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известно количество повторений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36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Char char="•"/>
            </a:pPr>
            <a:r>
              <a:rPr b="1" lang="en-US" u="sng">
                <a:solidFill>
                  <a:srgbClr val="000080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-US">
                <a:solidFill>
                  <a:srgbClr val="00008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используется в случаях,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если количество повторений цикла заранее неизвестно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3600"/>
              <a:buNone/>
            </a:pPr>
            <a:r>
              <a:t/>
            </a:r>
            <a:endParaRPr sz="3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6" name="Google Shape;96;g13f3837ab7f_4_0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g13f3837ab7f_4_0"/>
          <p:cNvSpPr txBox="1"/>
          <p:nvPr>
            <p:ph type="title"/>
          </p:nvPr>
        </p:nvSpPr>
        <p:spPr>
          <a:xfrm>
            <a:off x="542825" y="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latin typeface="Montserrat"/>
                <a:ea typeface="Montserrat"/>
                <a:cs typeface="Montserrat"/>
                <a:sym typeface="Montserrat"/>
              </a:rPr>
              <a:t>Циклы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3f3837ab7f_4_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1868775"/>
            <a:ext cx="9409500" cy="40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3f3837ab7f_4_83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13f3837ab7f_4_83"/>
          <p:cNvSpPr txBox="1"/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800">
                <a:latin typeface="Montserrat"/>
                <a:ea typeface="Montserrat"/>
                <a:cs typeface="Montserrat"/>
                <a:sym typeface="Montserrat"/>
              </a:rPr>
              <a:t>Циклы While и For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f3837ab7f_4_168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g13f3837ab7f_4_168"/>
          <p:cNvSpPr txBox="1"/>
          <p:nvPr>
            <p:ph type="title"/>
          </p:nvPr>
        </p:nvSpPr>
        <p:spPr>
          <a:xfrm>
            <a:off x="516250" y="23867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4100">
                <a:latin typeface="Montserrat"/>
                <a:ea typeface="Montserrat"/>
                <a:cs typeface="Montserrat"/>
                <a:sym typeface="Montserrat"/>
              </a:rPr>
              <a:t>Цикл while</a:t>
            </a:r>
            <a:endParaRPr b="1" sz="4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g13f3837ab7f_4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3924" y="1693942"/>
            <a:ext cx="4064352" cy="27332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3f3837ab7f_4_168"/>
          <p:cNvSpPr/>
          <p:nvPr/>
        </p:nvSpPr>
        <p:spPr>
          <a:xfrm>
            <a:off x="7043901" y="1297369"/>
            <a:ext cx="33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блок-схема цикла while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3f3837ab7f_4_168"/>
          <p:cNvSpPr txBox="1"/>
          <p:nvPr/>
        </p:nvSpPr>
        <p:spPr>
          <a:xfrm>
            <a:off x="643352" y="1738721"/>
            <a:ext cx="36756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b="1" lang="en-US" sz="3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повторяет команды, пока верно условие.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3f3837ab7f_4_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352" y="4454460"/>
            <a:ext cx="61531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f3837ab7f_4_255"/>
          <p:cNvSpPr txBox="1"/>
          <p:nvPr>
            <p:ph idx="1" type="body"/>
          </p:nvPr>
        </p:nvSpPr>
        <p:spPr>
          <a:xfrm>
            <a:off x="428107" y="2780270"/>
            <a:ext cx="75459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Выводим </a:t>
            </a:r>
            <a:r>
              <a:rPr lang="en-US">
                <a:solidFill>
                  <a:srgbClr val="000080"/>
                </a:solidFill>
              </a:rPr>
              <a:t>i</a:t>
            </a:r>
            <a:r>
              <a:rPr lang="en-US"/>
              <a:t>, до тех пор, пока </a:t>
            </a:r>
            <a:r>
              <a:rPr lang="en-US">
                <a:solidFill>
                  <a:srgbClr val="000080"/>
                </a:solidFill>
              </a:rPr>
              <a:t>i</a:t>
            </a:r>
            <a:r>
              <a:rPr lang="en-US"/>
              <a:t> будет меньше 6: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 = 1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i &lt; 6: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(i)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i +=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g13f3837ab7f_4_255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13f3837ab7f_4_255"/>
          <p:cNvSpPr txBox="1"/>
          <p:nvPr>
            <p:ph type="title"/>
          </p:nvPr>
        </p:nvSpPr>
        <p:spPr>
          <a:xfrm>
            <a:off x="510750" y="13610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700">
                <a:latin typeface="Montserrat"/>
                <a:ea typeface="Montserrat"/>
                <a:cs typeface="Montserrat"/>
                <a:sym typeface="Montserrat"/>
              </a:rPr>
              <a:t>Цикл while</a:t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13f3837ab7f_4_255"/>
          <p:cNvSpPr txBox="1"/>
          <p:nvPr/>
        </p:nvSpPr>
        <p:spPr>
          <a:xfrm>
            <a:off x="8909483" y="2865444"/>
            <a:ext cx="1981200" cy="3109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f3837ab7f_4_255"/>
          <p:cNvSpPr txBox="1"/>
          <p:nvPr/>
        </p:nvSpPr>
        <p:spPr>
          <a:xfrm>
            <a:off x="510744" y="1304681"/>
            <a:ext cx="11253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помощью цикла </a:t>
            </a:r>
            <a:r>
              <a:rPr b="1" lang="en-US" sz="2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мы можем выполнять действия, пока условие верно.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f3837ab7f_4_341"/>
          <p:cNvSpPr txBox="1"/>
          <p:nvPr>
            <p:ph idx="1" type="body"/>
          </p:nvPr>
        </p:nvSpPr>
        <p:spPr>
          <a:xfrm>
            <a:off x="677333" y="1214996"/>
            <a:ext cx="113595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 =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n &gt; 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n -=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print(n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g13f3837ab7f_4_341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13f3837ab7f_4_341"/>
          <p:cNvSpPr txBox="1"/>
          <p:nvPr>
            <p:ph type="title"/>
          </p:nvPr>
        </p:nvSpPr>
        <p:spPr>
          <a:xfrm>
            <a:off x="625950" y="17605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800">
                <a:latin typeface="Montserrat"/>
                <a:ea typeface="Montserrat"/>
                <a:cs typeface="Montserrat"/>
                <a:sym typeface="Montserrat"/>
              </a:rPr>
              <a:t>Цикл while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3f3837ab7f_4_341"/>
          <p:cNvSpPr/>
          <p:nvPr/>
        </p:nvSpPr>
        <p:spPr>
          <a:xfrm>
            <a:off x="8991600" y="1659963"/>
            <a:ext cx="1913700" cy="3108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3837ab7f_4_425"/>
          <p:cNvSpPr txBox="1"/>
          <p:nvPr>
            <p:ph idx="1" type="body"/>
          </p:nvPr>
        </p:nvSpPr>
        <p:spPr>
          <a:xfrm>
            <a:off x="155171" y="1214996"/>
            <a:ext cx="11770500" cy="52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Цикл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/>
              <a:t> становится бесконечным в случае, когда условие цикла никогда не становится ложным. </a:t>
            </a:r>
            <a:endParaRPr/>
          </a:p>
          <a:p>
            <a:pPr indent="-241934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Примером задачи, для реализации которой необходим бесконечный цикл, может быть, например, создание программы "Часы", которая бесконечно будет обновлять и отображать время. </a:t>
            </a:r>
            <a:endParaRPr/>
          </a:p>
          <a:p>
            <a:pPr indent="-241934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Однако, часто бесконечный цикл является ошибкой начинающего программиста, который забыл добавить изменение условия цикла. Например:</a:t>
            </a:r>
            <a:endParaRPr/>
          </a:p>
          <a:p>
            <a:pPr indent="-15811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1200"/>
              <a:buNone/>
            </a:pPr>
            <a:r>
              <a:t/>
            </a:r>
            <a:endParaRPr sz="1200"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b="1"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 = </a:t>
            </a:r>
            <a:r>
              <a:rPr b="1" lang="en-US" sz="2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F00DB"/>
              </a:buClr>
              <a:buSzPts val="2600"/>
              <a:buNone/>
            </a:pPr>
            <a:r>
              <a:rPr b="1" lang="en-US" sz="26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num &lt; </a:t>
            </a:r>
            <a:r>
              <a:rPr b="1" lang="en-US" sz="2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b="1"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1" lang="en-US" sz="2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У нас бесконечный цикл!'</a:t>
            </a:r>
            <a:r>
              <a:rPr b="1"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15811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1200"/>
              <a:buNone/>
            </a:pPr>
            <a:r>
              <a:t/>
            </a:r>
            <a:endParaRPr sz="1200"/>
          </a:p>
          <a:p>
            <a:pPr indent="-241934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Не спешите запускать данный цикл, иначе ваша программа начнет бесконечное выполнение.</a:t>
            </a:r>
            <a:endParaRPr/>
          </a:p>
        </p:txBody>
      </p:sp>
      <p:sp>
        <p:nvSpPr>
          <p:cNvPr id="141" name="Google Shape;141;g13f3837ab7f_4_425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13f3837ab7f_4_425"/>
          <p:cNvSpPr txBox="1"/>
          <p:nvPr>
            <p:ph type="title"/>
          </p:nvPr>
        </p:nvSpPr>
        <p:spPr>
          <a:xfrm>
            <a:off x="553425" y="7675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Бесконечный цикл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f3837ab7f_4_509"/>
          <p:cNvSpPr txBox="1"/>
          <p:nvPr>
            <p:ph idx="1" type="body"/>
          </p:nvPr>
        </p:nvSpPr>
        <p:spPr>
          <a:xfrm>
            <a:off x="411892" y="1359243"/>
            <a:ext cx="1162470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С помощью оператора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мы можем остановить цикл, даже если условие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 истинно: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Выходите из цикла когда он равен 3: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 = 1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i &lt; 6: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if i == 3: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i +=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13f3837ab7f_4_509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13f3837ab7f_4_509"/>
          <p:cNvSpPr txBox="1"/>
          <p:nvPr>
            <p:ph type="title"/>
          </p:nvPr>
        </p:nvSpPr>
        <p:spPr>
          <a:xfrm>
            <a:off x="494150" y="1656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900">
                <a:latin typeface="Montserrat"/>
                <a:ea typeface="Montserrat"/>
                <a:cs typeface="Montserrat"/>
                <a:sym typeface="Montserrat"/>
              </a:rPr>
              <a:t>Цикл while. Прерывание цикла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13f3837ab7f_4_509"/>
          <p:cNvSpPr txBox="1"/>
          <p:nvPr/>
        </p:nvSpPr>
        <p:spPr>
          <a:xfrm>
            <a:off x="5861223" y="3251988"/>
            <a:ext cx="2162400" cy="2247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3837ab7f_4_594"/>
          <p:cNvSpPr txBox="1"/>
          <p:nvPr>
            <p:ph idx="1" type="body"/>
          </p:nvPr>
        </p:nvSpPr>
        <p:spPr>
          <a:xfrm>
            <a:off x="411892" y="1396314"/>
            <a:ext cx="11220000" cy="4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С помощью оператора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мы можем остановить текущую итерацию и перейти к выполнению следующей: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Продолжайте до следующей итерации пока i равна 3: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3158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 = 0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i &lt; 6: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i += 1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i == 3: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g13f3837ab7f_4_594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13f3837ab7f_4_594"/>
          <p:cNvSpPr txBox="1"/>
          <p:nvPr>
            <p:ph type="title"/>
          </p:nvPr>
        </p:nvSpPr>
        <p:spPr>
          <a:xfrm>
            <a:off x="411900" y="12965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900">
                <a:latin typeface="Montserrat"/>
                <a:ea typeface="Montserrat"/>
                <a:cs typeface="Montserrat"/>
                <a:sym typeface="Montserrat"/>
              </a:rPr>
              <a:t>Цикл while. Оператор continue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13f3837ab7f_4_594"/>
          <p:cNvSpPr txBox="1"/>
          <p:nvPr/>
        </p:nvSpPr>
        <p:spPr>
          <a:xfrm>
            <a:off x="8744465" y="3377806"/>
            <a:ext cx="1849200" cy="3109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2018-04-02T08:21:40Z</dcterms:created>
  <dc:creator>Gubin</dc:creator>
</cp:coreProperties>
</file>