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8" r:id="rId13"/>
    <p:sldId id="269" r:id="rId14"/>
    <p:sldId id="276" r:id="rId15"/>
    <p:sldId id="278" r:id="rId16"/>
    <p:sldId id="277" r:id="rId17"/>
    <p:sldId id="272" r:id="rId18"/>
    <p:sldId id="274" r:id="rId19"/>
    <p:sldId id="273" r:id="rId20"/>
    <p:sldId id="267" r:id="rId21"/>
    <p:sldId id="270" r:id="rId22"/>
    <p:sldId id="271" r:id="rId23"/>
    <p:sldId id="275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f4gUvVKMXY6nnAyrqC+4+O5XC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e1acdd3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139e1acdd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b72961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6b72961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36dccc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6436dccc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b729612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6b729612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b729612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6b729612c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b729612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6b729612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729612c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6b729612c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b729612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6b729612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1">
  <p:cSld name="Пустой слайд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24b19d0d3_0_28"/>
          <p:cNvSpPr txBox="1">
            <a:spLocks noGrp="1"/>
          </p:cNvSpPr>
          <p:nvPr>
            <p:ph type="title"/>
          </p:nvPr>
        </p:nvSpPr>
        <p:spPr>
          <a:xfrm>
            <a:off x="414291" y="30127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624b19d0d3_0_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624b19d0d3_0_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624b19d0d3_0_28"/>
          <p:cNvSpPr txBox="1">
            <a:spLocks noGrp="1"/>
          </p:cNvSpPr>
          <p:nvPr>
            <p:ph type="sldNum" idx="12"/>
          </p:nvPr>
        </p:nvSpPr>
        <p:spPr>
          <a:xfrm>
            <a:off x="9338733" y="-20637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9e1acdd32_1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 b="1" i="0" u="none" strike="noStrike" cap="non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sz="2100" b="1" i="0" u="none" strike="noStrike" cap="non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12700" lvl="0" indent="0" algn="l" rtl="0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139e1acdd32_1_5"/>
          <p:cNvSpPr txBox="1"/>
          <p:nvPr/>
        </p:nvSpPr>
        <p:spPr>
          <a:xfrm>
            <a:off x="246448" y="3592200"/>
            <a:ext cx="59025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Основы статистики в Python</a:t>
            </a:r>
            <a:endParaRPr sz="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93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94" name="Google Shape;94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120000" extrusionOk="0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w="9525" cap="flat" cmpd="sng">
              <a:solidFill>
                <a:srgbClr val="2423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139e1acdd32_1_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4B1D5-053C-48B1-A5AC-6CD525E50C65}"/>
              </a:ext>
            </a:extLst>
          </p:cNvPr>
          <p:cNvSpPr/>
          <p:nvPr/>
        </p:nvSpPr>
        <p:spPr>
          <a:xfrm>
            <a:off x="1111622" y="706433"/>
            <a:ext cx="105200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Мода</a:t>
            </a:r>
          </a:p>
          <a:p>
            <a:endParaRPr lang="ru-RU" sz="2000" dirty="0"/>
          </a:p>
          <a:p>
            <a:r>
              <a:rPr lang="ru-RU" sz="2000" dirty="0"/>
              <a:t>При нормальном распределении центральная тенденция есть не только средняя арифметическая, но и максимальная частота, которая в статистике называется модой или модальным значением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9B52B4-9A0D-4FB2-93E2-3B701A9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2" y="2748742"/>
            <a:ext cx="3756213" cy="12584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56A79-78E6-4391-A49F-DD6CBFB4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26" y="2337649"/>
            <a:ext cx="528711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0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b729612cc_0_28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Меры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разброса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br>
              <a:rPr lang="ru-RU" sz="3000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-RU" sz="30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700" dirty="0"/>
              <a:t>Мера разброса данных относится к идее изменчивости в ваших данных.</a:t>
            </a:r>
            <a:endParaRPr sz="2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16b729612cc_0_28"/>
          <p:cNvSpPr txBox="1">
            <a:spLocks noGrp="1"/>
          </p:cNvSpPr>
          <p:nvPr>
            <p:ph type="body" idx="1"/>
          </p:nvPr>
        </p:nvSpPr>
        <p:spPr>
          <a:xfrm>
            <a:off x="447450" y="18256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1)</a:t>
            </a:r>
            <a:r>
              <a:rPr lang="ru-RU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Размах</a:t>
            </a:r>
            <a:r>
              <a:rPr lang="ru-RU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2000" dirty="0">
                <a:highlight>
                  <a:srgbClr val="FFFFFF"/>
                </a:highlight>
              </a:rPr>
              <a:t>это разность между максимальным и минимальным значениями переменной в наборе данных; этими двумя величинами обозначают их разность</a:t>
            </a:r>
          </a:p>
          <a:p>
            <a:pPr marL="0" lvl="0" indent="0">
              <a:lnSpc>
                <a:spcPct val="100000"/>
              </a:lnSpc>
              <a:buNone/>
            </a:pPr>
            <a:endParaRPr sz="18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2)</a:t>
            </a:r>
            <a:r>
              <a:rPr lang="ru-RU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Стандартное отклонение</a:t>
            </a:r>
            <a:r>
              <a:rPr lang="ru-RU" sz="2000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-RU" sz="2000" dirty="0">
                <a:highlight>
                  <a:srgbClr val="FFFFFF"/>
                </a:highlight>
              </a:rPr>
              <a:t>это измерение среднего расстояния между каждой величиной и средним. То есть, как данные распространяются из среднего</a:t>
            </a:r>
            <a:endParaRPr sz="20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3)</a:t>
            </a:r>
            <a:r>
              <a:rPr lang="ru-RU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Дисперсия</a:t>
            </a:r>
            <a:r>
              <a:rPr lang="ru-RU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последовательности чисел показывает «разброс» данных вокруг среднего значения.</a:t>
            </a:r>
            <a:endParaRPr sz="20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C3EB-DAC1-42A1-B524-6B5A3413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Дисперсия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D17EAE-858E-4484-85FA-AAAB7F9C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3" y="1713577"/>
            <a:ext cx="3256573" cy="1715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7F5DF0-40B3-4DA2-AC03-6E45891B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22" y="2307711"/>
            <a:ext cx="701137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6DD452-8F58-405D-9750-6FCB2A570217}"/>
              </a:ext>
            </a:extLst>
          </p:cNvPr>
          <p:cNvSpPr/>
          <p:nvPr/>
        </p:nvSpPr>
        <p:spPr>
          <a:xfrm>
            <a:off x="984413" y="558807"/>
            <a:ext cx="5607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Стандартное отклонение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3D0AD0-8953-44F6-BA3B-BBF5102C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22" y="1849992"/>
            <a:ext cx="3086531" cy="14098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F0E163-4CA7-4ACF-862C-42D5D7C1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22" y="3904743"/>
            <a:ext cx="7146207" cy="22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FB865-FF18-4943-A886-EBF34C52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Квартили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99E2A-9DA2-4A94-9483-A736ADAB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Квартили делят упорядоченный набор данных на четыре равные части и ссылаются на значения точки </a:t>
            </a:r>
            <a:r>
              <a:rPr lang="ru-RU" i="1" dirty="0"/>
              <a:t>между </a:t>
            </a:r>
            <a:r>
              <a:rPr lang="ru-RU" dirty="0"/>
              <a:t>четверти. Набор данных также можно разделить на </a:t>
            </a:r>
            <a:r>
              <a:rPr lang="ru-RU" dirty="0" err="1"/>
              <a:t>квинтили</a:t>
            </a:r>
            <a:r>
              <a:rPr lang="ru-RU" dirty="0"/>
              <a:t> (пять равных частей) или децили (десять равных частей).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CC529D-E18D-4E0D-B113-4CB887D6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59" y="3828676"/>
            <a:ext cx="4298576" cy="26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CE685E-9B7D-4396-9E79-E709EFBF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77" y="1653989"/>
            <a:ext cx="8164887" cy="430305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28A5A0-7A13-4610-A19E-984FD91A2C2C}"/>
              </a:ext>
            </a:extLst>
          </p:cNvPr>
          <p:cNvSpPr/>
          <p:nvPr/>
        </p:nvSpPr>
        <p:spPr>
          <a:xfrm>
            <a:off x="1826277" y="593176"/>
            <a:ext cx="9469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Графическое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91812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BC137-E7A6-4556-AB3D-A05C55E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Межквартильный</a:t>
            </a:r>
            <a:r>
              <a:rPr lang="ru-RU" dirty="0"/>
              <a:t> диапазон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B1255-5815-4A26-A5A5-DDFAC6677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Межквартильный</a:t>
            </a:r>
            <a:r>
              <a:rPr lang="ru-RU" dirty="0"/>
              <a:t> диапазон часто используется для нахождения выбросов в данных.</a:t>
            </a:r>
          </a:p>
          <a:p>
            <a:endParaRPr lang="ru-RU" dirty="0"/>
          </a:p>
          <a:p>
            <a:r>
              <a:rPr lang="ru-RU" dirty="0"/>
              <a:t>Выбросы здесь определяются как наблюдения, которые падают ниже Q1 - 1,5 IQR или выше Q3 + 1,5 IQR. В рассмотренном выше примере коробчатой ​​диаграммы самое высокое и самое низкое значение в пределах этого предела обозначены бакенбарды коробки и любые выбросы в виде отдельных точек.</a:t>
            </a:r>
          </a:p>
          <a:p>
            <a:endParaRPr lang="ru-RU" dirty="0"/>
          </a:p>
          <a:p>
            <a:r>
              <a:rPr lang="ru-RU" dirty="0"/>
              <a:t>Квартили являются полезным показателем разброса, поскольку на них значительно меньше влияют выбросы или перекос данных, чем на эквивалентные показатели среднего и стандартного отклонения. По этой причине квартили часто указываются вместе со срединными значениями как лучший выбор меры разброса и центральной тенденции соответственно при работе с перекосами и / или данными с выбросами</a:t>
            </a:r>
          </a:p>
        </p:txBody>
      </p:sp>
    </p:spTree>
    <p:extLst>
      <p:ext uri="{BB962C8B-B14F-4D97-AF65-F5344CB8AC3E}">
        <p14:creationId xmlns:p14="http://schemas.microsoft.com/office/powerpoint/2010/main" val="179432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01020-1054-4C57-8CCD-36445E59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Ковариации и корреляции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44ABE8-F094-41B6-B07D-FE96B4A72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Ковариация – это количественная мера, которая представляет, насколько вариации двух переменных соответствуют друг другу. Чтобы быть более конкретным, ковариация сравнивает две переменные с точки зрения отклонений от их среднего (или ожидаемого) значения. Ковариация переменной с самой собой – это дисперсия переменной.</a:t>
            </a:r>
          </a:p>
          <a:p>
            <a:r>
              <a:rPr lang="ru-RU" dirty="0"/>
              <a:t>Корреляция – это нормализация ковариации на стандартное отклонение каждой переменной. Эта нормализация отменяет единицы измерения, и значение корреляции всегда находится между 0 и 1.</a:t>
            </a:r>
          </a:p>
        </p:txBody>
      </p:sp>
    </p:spTree>
    <p:extLst>
      <p:ext uri="{BB962C8B-B14F-4D97-AF65-F5344CB8AC3E}">
        <p14:creationId xmlns:p14="http://schemas.microsoft.com/office/powerpoint/2010/main" val="17038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AD0C6-AFB8-407A-87D7-E66C31E3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корреляция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CA1EE-7DC3-434A-B196-37287C2D5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Линейная корреляция — это когда изменения одной величины пропорциональны изменениям другой. Она может быть:</a:t>
            </a:r>
            <a:br>
              <a:rPr lang="ru-RU" dirty="0"/>
            </a:br>
            <a:endParaRPr lang="ru-RU" dirty="0"/>
          </a:p>
          <a:p>
            <a:pPr marL="685800" indent="-571500">
              <a:buFont typeface="+mj-lt"/>
              <a:buAutoNum type="romanUcPeriod"/>
            </a:pPr>
            <a:r>
              <a:rPr lang="ru-RU" dirty="0"/>
              <a:t>положительной — обе величины растут в одну сторону;</a:t>
            </a:r>
          </a:p>
          <a:p>
            <a:pPr marL="685800" indent="-571500">
              <a:buFont typeface="+mj-lt"/>
              <a:buAutoNum type="romanUcPeriod"/>
            </a:pPr>
            <a:r>
              <a:rPr lang="ru-RU" dirty="0"/>
              <a:t>отрицательной — одна величина растёт, </a:t>
            </a:r>
          </a:p>
          <a:p>
            <a:pPr marL="685800" indent="-571500">
              <a:buFont typeface="+mj-lt"/>
              <a:buAutoNum type="romanUcPeriod"/>
            </a:pPr>
            <a:r>
              <a:rPr lang="ru-RU" dirty="0"/>
              <a:t>другая уменьшается;</a:t>
            </a:r>
            <a:br>
              <a:rPr lang="ru-RU" dirty="0"/>
            </a:br>
            <a:r>
              <a:rPr lang="ru-RU" dirty="0"/>
              <a:t>а также сильной или слабой, независимо от направления.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9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99A36-D94C-4310-B8B7-6505E561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499653"/>
            <a:ext cx="959301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729612cc_0_0"/>
          <p:cNvSpPr txBox="1">
            <a:spLocks noGrp="1"/>
          </p:cNvSpPr>
          <p:nvPr>
            <p:ph type="title"/>
          </p:nvPr>
        </p:nvSpPr>
        <p:spPr>
          <a:xfrm>
            <a:off x="483500" y="238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План занятия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6b729612cc_0_0"/>
          <p:cNvSpPr txBox="1">
            <a:spLocks noGrp="1"/>
          </p:cNvSpPr>
          <p:nvPr>
            <p:ph type="body" idx="1"/>
          </p:nvPr>
        </p:nvSpPr>
        <p:spPr>
          <a:xfrm>
            <a:off x="438450" y="1618350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☑️  </a:t>
            </a:r>
            <a:r>
              <a:rPr lang="en-US" sz="18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Что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представляет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из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себя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статистика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dirty="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☑️  </a:t>
            </a:r>
            <a:r>
              <a:rPr lang="en-US" sz="1800" dirty="0" err="1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Описательная</a:t>
            </a:r>
            <a:r>
              <a:rPr lang="en-US" sz="1800" dirty="0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статистика</a:t>
            </a:r>
            <a:r>
              <a:rPr lang="en-US" sz="1800" dirty="0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☑️  </a:t>
            </a:r>
            <a:r>
              <a:rPr lang="en-US" sz="1800" dirty="0" err="1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Меры</a:t>
            </a:r>
            <a:r>
              <a:rPr lang="en-US" sz="1800" dirty="0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разброса </a:t>
            </a:r>
            <a:r>
              <a:rPr lang="en-US" sz="1800" dirty="0" err="1">
                <a:solidFill>
                  <a:srgbClr val="11111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B2C24-37F2-4CCD-977B-A3D2EA02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7067FF-F8F9-4E54-823A-8CCA75A57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Внешняя форма данных, выраженная в мерах описательной статистики, даёт нам информацию об их характере. В случае числовых данных мы догадываемся о распределении.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3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057F-9DB1-4401-81C4-72F95965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Нормальное распределение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3083E-FBD3-4CA5-A349-560DDBF27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Нормальное распределение (распределением Гаусса или Гаусса — Лапласа) – распространенная разновидность непрерывного распределения вероятностей для случайной величины.</a:t>
            </a:r>
          </a:p>
          <a:p>
            <a:endParaRPr lang="ru-RU" dirty="0"/>
          </a:p>
          <a:p>
            <a:r>
              <a:rPr lang="ru-RU" dirty="0"/>
              <a:t>Нормальное распределение – это ключевая концепция </a:t>
            </a:r>
            <a:r>
              <a:rPr lang="ru-RU" u="sng" dirty="0"/>
              <a:t>Статистики</a:t>
            </a:r>
            <a:r>
              <a:rPr lang="ru-RU" dirty="0"/>
              <a:t> и основа </a:t>
            </a:r>
            <a:r>
              <a:rPr lang="ru-RU" u="sng" dirty="0"/>
              <a:t>Науки о данных (</a:t>
            </a:r>
            <a:r>
              <a:rPr lang="ru-RU" u="sng" dirty="0" err="1"/>
              <a:t>Data</a:t>
            </a:r>
            <a:r>
              <a:rPr lang="ru-RU" u="sng" dirty="0"/>
              <a:t> </a:t>
            </a:r>
            <a:r>
              <a:rPr lang="ru-RU" u="sng" dirty="0" err="1"/>
              <a:t>Science</a:t>
            </a:r>
            <a:r>
              <a:rPr lang="ru-RU" u="sng" dirty="0"/>
              <a:t>)</a:t>
            </a:r>
            <a:r>
              <a:rPr lang="ru-RU" dirty="0"/>
              <a:t>. При выполнении </a:t>
            </a:r>
            <a:r>
              <a:rPr lang="ru-RU" u="sng" dirty="0"/>
              <a:t>Разведочного анализа данных (EDA)</a:t>
            </a:r>
            <a:r>
              <a:rPr lang="ru-RU" dirty="0"/>
              <a:t> мы сначала стремимся найти их распределение вероятностей, и наиболее распространенный ее вид – нормальное распределение.</a:t>
            </a:r>
          </a:p>
        </p:txBody>
      </p:sp>
    </p:spTree>
    <p:extLst>
      <p:ext uri="{BB962C8B-B14F-4D97-AF65-F5344CB8AC3E}">
        <p14:creationId xmlns:p14="http://schemas.microsoft.com/office/powerpoint/2010/main" val="481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4F84D9-6A26-4CB3-824B-BCE97F21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41" y="639406"/>
            <a:ext cx="5324788" cy="49814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DF1528-225B-4E28-90F3-1655D339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59" y="844138"/>
            <a:ext cx="419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F7106-FD61-432B-90E7-9B21FCA0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9B4C2-4C86-4EF8-9FA8-0E2C82022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1899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36dcccb9_0_45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Что такое статистика?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6436dcccb9_0_45"/>
          <p:cNvSpPr txBox="1">
            <a:spLocks noGrp="1"/>
          </p:cNvSpPr>
          <p:nvPr>
            <p:ph type="body" idx="1"/>
          </p:nvPr>
        </p:nvSpPr>
        <p:spPr>
          <a:xfrm>
            <a:off x="447450" y="18256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Статистика </a:t>
            </a: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включает все задачи, связанные со сбором, анализом и интерпретацией данных. 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Также статистика может относиться к отдельным измерениям, которые представляют собой сводную информацию по данным или определенные их аспекты.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b729612cc_0_6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Что такое данные?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16b729612cc_0_6"/>
          <p:cNvSpPr txBox="1">
            <a:spLocks noGrp="1"/>
          </p:cNvSpPr>
          <p:nvPr>
            <p:ph type="body" idx="1"/>
          </p:nvPr>
        </p:nvSpPr>
        <p:spPr>
          <a:xfrm>
            <a:off x="447450" y="18256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Данные</a:t>
            </a: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это совокупность наблюдений за миром, которая может иметь множество вариаций, от качественных до количественных. 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b729612cc_0_12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Ключевые идеи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16b729612cc_0_12"/>
          <p:cNvSpPr txBox="1">
            <a:spLocks noGrp="1"/>
          </p:cNvSpPr>
          <p:nvPr>
            <p:ph type="body" idx="1"/>
          </p:nvPr>
        </p:nvSpPr>
        <p:spPr>
          <a:xfrm>
            <a:off x="447450" y="18256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Статистика — наука о данных;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Данные — набор наблюдений за интересующей нас генеральной совокупностью;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Статистика предоставляет конкретный способ сравнения генеральных совокупностей с помощью чисел, а не неоднозначных описаний.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b="1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729612cc_0_18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Описательная статистика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16b729612cc_0_18"/>
          <p:cNvSpPr txBox="1">
            <a:spLocks noGrp="1"/>
          </p:cNvSpPr>
          <p:nvPr>
            <p:ph type="body" idx="1"/>
          </p:nvPr>
        </p:nvSpPr>
        <p:spPr>
          <a:xfrm>
            <a:off x="447450" y="18256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Описательные статистические данные разбиты на две категории:</a:t>
            </a:r>
            <a:endParaRPr sz="26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6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600"/>
              <a:buFont typeface="Roboto"/>
              <a:buAutoNum type="arabicPeriod"/>
            </a:pPr>
            <a:r>
              <a:rPr lang="en-US" sz="2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Меры центральной тенденции </a:t>
            </a:r>
            <a:endParaRPr sz="26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600"/>
              <a:buFont typeface="Roboto"/>
              <a:buAutoNum type="arabicPeriod"/>
            </a:pPr>
            <a:r>
              <a:rPr lang="en-US" sz="2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Меры изменчивости (распространения)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729612cc_0_23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Меры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центральной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тенденции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Центральная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тенденция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относится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к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идее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есть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одно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число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которое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лучше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всего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суммирует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весь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набор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измерений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число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которое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некотором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роде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является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«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центральным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»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набора</a:t>
            </a: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16b729612cc_0_23"/>
          <p:cNvSpPr txBox="1">
            <a:spLocks noGrp="1"/>
          </p:cNvSpPr>
          <p:nvPr>
            <p:ph type="body" idx="1"/>
          </p:nvPr>
        </p:nvSpPr>
        <p:spPr>
          <a:xfrm>
            <a:off x="447450" y="2043859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1)</a:t>
            </a:r>
            <a:r>
              <a:rPr lang="en-US" sz="2400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Среднее значение</a:t>
            </a:r>
            <a:endParaRPr sz="2400" b="1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highlight>
                  <a:srgbClr val="FFFFFF"/>
                </a:highlight>
              </a:rPr>
              <a:t>Среднее или среднее значение является центральной тенденцией данных, то есть числа, вокруг которого разбросаны целые данные. В некотором смысле, это одно число, которое может оценить значение всего набора данных.</a:t>
            </a:r>
            <a:endParaRPr lang="ru-RU" sz="22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2)</a:t>
            </a:r>
            <a:r>
              <a:rPr lang="en-US" sz="2400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Медиана</a:t>
            </a:r>
            <a:endParaRPr sz="2400" b="1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ru-RU" sz="2200" dirty="0">
                <a:highlight>
                  <a:srgbClr val="FFFFFF"/>
                </a:highlight>
              </a:rPr>
              <a:t>Медиана - это значение, которое делит данные на 2 равные части, т. е. количество терминов с правой стороны от них равно количеству терминов с левой стороны, когда данные расположены </a:t>
            </a:r>
            <a:r>
              <a:rPr lang="ru-RU" sz="2200" b="1" dirty="0">
                <a:highlight>
                  <a:srgbClr val="FFFFFF"/>
                </a:highlight>
              </a:rPr>
              <a:t>в порядке возрастания или убывания.</a:t>
            </a:r>
            <a:endParaRPr lang="ru-RU" sz="22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3)</a:t>
            </a:r>
            <a:r>
              <a:rPr lang="en-US" b="1" dirty="0">
                <a:solidFill>
                  <a:srgbClr val="0F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Мода</a:t>
            </a:r>
            <a:endParaRPr lang="ru-RU" b="1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highlight>
                  <a:srgbClr val="FFFFFF"/>
                </a:highlight>
              </a:rPr>
              <a:t>Мода - значение в наборе данных, которое встречается чаще всего. </a:t>
            </a:r>
            <a:br>
              <a:rPr lang="ru-RU" sz="2000" dirty="0">
                <a:highlight>
                  <a:srgbClr val="FFFFFF"/>
                </a:highlight>
              </a:rPr>
            </a:br>
            <a:endParaRPr sz="20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F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1F9954-0CFF-42AA-91C1-1223D40E536F}"/>
              </a:ext>
            </a:extLst>
          </p:cNvPr>
          <p:cNvSpPr/>
          <p:nvPr/>
        </p:nvSpPr>
        <p:spPr>
          <a:xfrm>
            <a:off x="1299883" y="625315"/>
            <a:ext cx="93636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Среднее значение</a:t>
            </a:r>
            <a:endParaRPr lang="ru-RU" sz="2400" dirty="0">
              <a:solidFill>
                <a:srgbClr val="111111"/>
              </a:solidFill>
              <a:latin typeface="-apple-system"/>
            </a:endParaRPr>
          </a:p>
          <a:p>
            <a:r>
              <a:rPr lang="ru-RU" sz="2400" dirty="0">
                <a:solidFill>
                  <a:srgbClr val="111111"/>
                </a:solidFill>
                <a:latin typeface="-apple-system"/>
              </a:rPr>
              <a:t>Наиболее распространенный способ усреднить набор данных — взять его среднее значение. Среднее значение на самом деле представляет собой один из нескольких способов измерения </a:t>
            </a:r>
            <a:r>
              <a:rPr lang="ru-RU" sz="2400" i="1" dirty="0">
                <a:solidFill>
                  <a:srgbClr val="111111"/>
                </a:solidFill>
                <a:latin typeface="-apple-system"/>
              </a:rPr>
              <a:t>центра распределения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 данных.</a:t>
            </a:r>
          </a:p>
          <a:p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DA01A2-4C6C-412D-9D1B-1EF87B98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3" y="3025588"/>
            <a:ext cx="3554505" cy="246081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1E49ED-3EFD-4805-A526-27621D0E7903}"/>
              </a:ext>
            </a:extLst>
          </p:cNvPr>
          <p:cNvSpPr/>
          <p:nvPr/>
        </p:nvSpPr>
        <p:spPr>
          <a:xfrm>
            <a:off x="4567517" y="2905780"/>
            <a:ext cx="6701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Среднее значение числового ряда вычисляется на </a:t>
            </a:r>
            <a:r>
              <a:rPr lang="ru-RU" sz="1600" dirty="0" err="1"/>
              <a:t>Python</a:t>
            </a:r>
            <a:r>
              <a:rPr lang="ru-RU" sz="1600" dirty="0"/>
              <a:t> следующим образом: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EF41DF-E1FF-44E2-9983-69F25EDB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43" y="4122577"/>
            <a:ext cx="706853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6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040D7E-45CF-47A9-B92F-0D6C426494F6}"/>
              </a:ext>
            </a:extLst>
          </p:cNvPr>
          <p:cNvSpPr/>
          <p:nvPr/>
        </p:nvSpPr>
        <p:spPr>
          <a:xfrm>
            <a:off x="1461246" y="566678"/>
            <a:ext cx="8516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Медиана</a:t>
            </a:r>
          </a:p>
          <a:p>
            <a:endParaRPr lang="ru-RU" sz="2000" dirty="0"/>
          </a:p>
          <a:p>
            <a:r>
              <a:rPr lang="ru-RU" sz="2000" dirty="0"/>
              <a:t>Медиана — это еще одна распространенная описательная статистика для измерения центра распределения последовательности. Если Вы упорядочили все данные от меньшего до наибольшего, то медиана — это значение, которое находится ровно по середине. Если в последовательности число точек данных четное, то медиана определяется, как полу сумма двух срединных значений.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C879ED-EFE6-4D42-A02C-6A59329E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3812940"/>
            <a:ext cx="8139954" cy="23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7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863</Words>
  <Application>Microsoft Office PowerPoint</Application>
  <PresentationFormat>Широкоэкранный</PresentationFormat>
  <Paragraphs>74</Paragraphs>
  <Slides>23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Montserrat</vt:lpstr>
      <vt:lpstr>Roboto</vt:lpstr>
      <vt:lpstr>Verdana</vt:lpstr>
      <vt:lpstr>Тема Office</vt:lpstr>
      <vt:lpstr>Презентация PowerPoint</vt:lpstr>
      <vt:lpstr>План занятия</vt:lpstr>
      <vt:lpstr>Что такое статистика?</vt:lpstr>
      <vt:lpstr>Что такое данные?</vt:lpstr>
      <vt:lpstr>Ключевые идеи</vt:lpstr>
      <vt:lpstr>Описательная статистика</vt:lpstr>
      <vt:lpstr>Меры центральной тенденции  Центральная тенденция относится к идее, что есть одно число, которое лучше всего суммирует весь набор измерений, число, которое в некотором роде является «центральным» для набора.</vt:lpstr>
      <vt:lpstr>Презентация PowerPoint</vt:lpstr>
      <vt:lpstr>Презентация PowerPoint</vt:lpstr>
      <vt:lpstr>Презентация PowerPoint</vt:lpstr>
      <vt:lpstr>Меры разброса данных  Мера разброса данных относится к идее изменчивости в ваших данных.</vt:lpstr>
      <vt:lpstr>Дисперсия</vt:lpstr>
      <vt:lpstr>Презентация PowerPoint</vt:lpstr>
      <vt:lpstr>Квартили </vt:lpstr>
      <vt:lpstr>Презентация PowerPoint</vt:lpstr>
      <vt:lpstr>Межквартильный диапазон</vt:lpstr>
      <vt:lpstr>Ковариации и корреляции </vt:lpstr>
      <vt:lpstr>Линейная корреляция</vt:lpstr>
      <vt:lpstr>Презентация PowerPoint</vt:lpstr>
      <vt:lpstr>Распределение  </vt:lpstr>
      <vt:lpstr>Нормальное распределение 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Gubin</dc:creator>
  <cp:lastModifiedBy>Shoose R</cp:lastModifiedBy>
  <cp:revision>7</cp:revision>
  <dcterms:created xsi:type="dcterms:W3CDTF">2018-04-02T08:21:40Z</dcterms:created>
  <dcterms:modified xsi:type="dcterms:W3CDTF">2022-10-17T13:36:08Z</dcterms:modified>
</cp:coreProperties>
</file>