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89" r:id="rId19"/>
    <p:sldId id="290" r:id="rId20"/>
    <p:sldId id="275" r:id="rId21"/>
    <p:sldId id="276" r:id="rId22"/>
    <p:sldId id="278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Специфика методов машинного обучения при анализе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6ACEE-330D-41E3-B6ED-241B20D52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730" y="3429000"/>
            <a:ext cx="9144000" cy="2906338"/>
          </a:xfrm>
        </p:spPr>
        <p:txBody>
          <a:bodyPr>
            <a:normAutofit/>
          </a:bodyPr>
          <a:lstStyle/>
          <a:p>
            <a:pPr rtl="0"/>
            <a:r>
              <a:rPr lang="en-US" dirty="0" err="1" smtClean="0"/>
              <a:t>Специфика</a:t>
            </a:r>
            <a:r>
              <a:rPr lang="en-US" dirty="0" smtClean="0"/>
              <a:t> </a:t>
            </a:r>
            <a:r>
              <a:rPr lang="ru-RU" dirty="0" smtClean="0"/>
              <a:t>анализа</a:t>
            </a:r>
            <a:r>
              <a:rPr lang="en-US" dirty="0" smtClean="0"/>
              <a:t> временных </a:t>
            </a:r>
            <a:r>
              <a:rPr lang="en-US" dirty="0" err="1" smtClean="0"/>
              <a:t>рядов</a:t>
            </a:r>
            <a:r>
              <a:rPr lang="en-US" dirty="0" smtClean="0"/>
              <a:t> </a:t>
            </a:r>
            <a:r>
              <a:rPr lang="ru-RU" dirty="0" smtClean="0"/>
              <a:t>с </a:t>
            </a:r>
            <a:r>
              <a:rPr lang="en-US" dirty="0" err="1" smtClean="0"/>
              <a:t>использовани</a:t>
            </a:r>
            <a:r>
              <a:rPr lang="ru-RU" dirty="0" smtClean="0"/>
              <a:t>ем</a:t>
            </a:r>
            <a:r>
              <a:rPr lang="en-US" dirty="0" smtClean="0"/>
              <a:t> методов машинного обучения;</a:t>
            </a:r>
          </a:p>
          <a:p>
            <a:pPr rtl="0"/>
            <a:r>
              <a:rPr lang="en-US" dirty="0" smtClean="0"/>
              <a:t>Обзор некоторых проблем анализа временных рядов и их решения с использованием методов машинного обучения;</a:t>
            </a:r>
          </a:p>
          <a:p>
            <a:pPr rtl="0"/>
            <a:r>
              <a:rPr lang="en-US" dirty="0" smtClean="0"/>
              <a:t>Метрики временных рядов;</a:t>
            </a:r>
          </a:p>
          <a:p>
            <a:pPr rtl="0"/>
            <a:r>
              <a:rPr lang="en-US" dirty="0" smtClean="0"/>
              <a:t>Обзор задач кластеризации временных </a:t>
            </a:r>
            <a:r>
              <a:rPr lang="en-US" dirty="0" err="1" smtClean="0"/>
              <a:t>рядов</a:t>
            </a:r>
            <a:r>
              <a:rPr lang="en-US" dirty="0" smtClean="0"/>
              <a:t>;</a:t>
            </a:r>
            <a:endParaRPr lang="ru-RU" dirty="0" smtClean="0"/>
          </a:p>
          <a:p>
            <a:pPr rtl="0"/>
            <a:r>
              <a:rPr lang="ru-RU" dirty="0" smtClean="0"/>
              <a:t>Обзор функций расстояний для временных рядов.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9230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Кластеризация временных рядов, сегментация, поиск паттернов</a:t>
            </a:r>
            <a:r>
              <a:rPr lang="en-US" dirty="0"/>
              <a:t> (</a:t>
            </a:r>
            <a:r>
              <a:rPr lang="en-US" i="1" dirty="0"/>
              <a:t>обучение без учителя</a:t>
            </a:r>
            <a:r>
              <a:rPr lang="en-US" dirty="0"/>
              <a:t>).</a:t>
            </a:r>
            <a:endParaRPr lang="ru-RU" altLang="ru-RU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25" y="2293937"/>
            <a:ext cx="7194550" cy="318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92306"/>
            <a:ext cx="10797988" cy="566569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шумоподавление</a:t>
            </a:r>
            <a:r>
              <a:rPr lang="en-US" sz="2400" b="1" dirty="0"/>
              <a:t> </a:t>
            </a:r>
            <a:r>
              <a:rPr lang="ru-RU" sz="2400" b="1" dirty="0" smtClean="0"/>
              <a:t> </a:t>
            </a:r>
            <a:r>
              <a:rPr lang="en-US" sz="2400" dirty="0" err="1" smtClean="0"/>
              <a:t>белого</a:t>
            </a:r>
            <a:r>
              <a:rPr lang="en-US" sz="2400" dirty="0" smtClean="0"/>
              <a:t> </a:t>
            </a:r>
            <a:r>
              <a:rPr lang="en-US" sz="2400" dirty="0" err="1" smtClean="0"/>
              <a:t>Гауссовск</a:t>
            </a:r>
            <a:r>
              <a:rPr lang="ru-RU" sz="2400" dirty="0" smtClean="0"/>
              <a:t>ого</a:t>
            </a:r>
            <a:r>
              <a:rPr lang="en-US" sz="2400" dirty="0" smtClean="0"/>
              <a:t> </a:t>
            </a:r>
            <a:r>
              <a:rPr lang="ru-RU" sz="2400" dirty="0" smtClean="0"/>
              <a:t>шума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случай</a:t>
            </a:r>
            <a:r>
              <a:rPr lang="en-US" sz="2400" i="1" dirty="0"/>
              <a:t> </a:t>
            </a:r>
            <a:r>
              <a:rPr lang="en-US" sz="2400" i="1" dirty="0" err="1" smtClean="0"/>
              <a:t>обучения</a:t>
            </a:r>
            <a:r>
              <a:rPr lang="ru-RU" sz="2400" i="1" dirty="0" smtClean="0"/>
              <a:t> без учителя</a:t>
            </a:r>
            <a:r>
              <a:rPr lang="en-US" sz="2400" dirty="0" smtClean="0"/>
              <a:t>).</a:t>
            </a:r>
            <a:endParaRPr lang="ru-RU" altLang="ru-RU" sz="1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2185148"/>
            <a:ext cx="8340819" cy="30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9230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Разложение временного ряда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 smtClean="0"/>
              <a:t>тренду</a:t>
            </a:r>
            <a:r>
              <a:rPr lang="en-US" sz="2000" dirty="0"/>
              <a:t>, сезонной части и остаточной части (</a:t>
            </a:r>
            <a:r>
              <a:rPr lang="en-US" sz="2000" i="1" dirty="0"/>
              <a:t>в целом обучение без учителя</a:t>
            </a:r>
            <a:r>
              <a:rPr lang="en-US" sz="2000" dirty="0"/>
              <a:t>).</a:t>
            </a:r>
            <a:endParaRPr lang="ru-RU" altLang="ru-RU" sz="9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9" y="2077441"/>
            <a:ext cx="5667375" cy="38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92306"/>
            <a:ext cx="10797988" cy="5665694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/>
              <a:t>Разложение временного ряда</a:t>
            </a:r>
            <a:r>
              <a:rPr lang="en-US" sz="2000" dirty="0"/>
              <a:t> без каких-либо очевидных паттернов временных рядов (</a:t>
            </a:r>
            <a:r>
              <a:rPr lang="en-US" sz="2000" i="1" dirty="0"/>
              <a:t>в </a:t>
            </a:r>
            <a:r>
              <a:rPr lang="en-US" sz="2000" i="1" dirty="0" smtClean="0"/>
              <a:t>Общее </a:t>
            </a:r>
            <a:r>
              <a:rPr lang="en-US" sz="2000" i="1" dirty="0"/>
              <a:t>обучение без учителя</a:t>
            </a:r>
            <a:r>
              <a:rPr lang="en-US" sz="2000" dirty="0" smtClean="0"/>
              <a:t>),</a:t>
            </a:r>
          </a:p>
          <a:p>
            <a:pPr lvl="1" algn="l" rtl="0"/>
            <a:r>
              <a:rPr lang="en-US" sz="2000" dirty="0" smtClean="0"/>
              <a:t>Если </a:t>
            </a:r>
            <a:r>
              <a:rPr lang="en-US" sz="2000" dirty="0"/>
              <a:t>мы будем оставлять только медленно изменяемые компоненты (или, например, компоненты с наибольшей дисперсией), </a:t>
            </a:r>
            <a:r>
              <a:rPr lang="en-US" sz="2000" dirty="0" err="1" smtClean="0"/>
              <a:t>мы</a:t>
            </a:r>
            <a:r>
              <a:rPr lang="en-US" sz="2000" dirty="0" smtClean="0"/>
              <a:t> </a:t>
            </a:r>
            <a:r>
              <a:rPr lang="en-US" sz="2000" dirty="0"/>
              <a:t>можем передискретизировать данные (понижающая выборка), в этом случае это будет </a:t>
            </a:r>
            <a:r>
              <a:rPr lang="en-US" sz="2000" b="1" dirty="0"/>
              <a:t>Сжатие данных</a:t>
            </a:r>
            <a:r>
              <a:rPr lang="en-US" sz="2000" dirty="0"/>
              <a:t> задача (</a:t>
            </a:r>
            <a:r>
              <a:rPr lang="en-US" sz="2000" i="1" dirty="0"/>
              <a:t>обучение без учителя</a:t>
            </a:r>
            <a:r>
              <a:rPr lang="en-US" sz="2000" dirty="0" smtClean="0"/>
              <a:t>),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97" y="2791192"/>
            <a:ext cx="4490414" cy="413879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2364" y="2791192"/>
            <a:ext cx="72520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если мы узнаем с помощью какой-либо модели или другого источника информации, какие компоненты являются ценными, мы сможем реконструировать ряды </a:t>
            </a:r>
            <a:r>
              <a:rPr lang="en-US" sz="2000" dirty="0" err="1"/>
              <a:t>без</a:t>
            </a:r>
            <a:r>
              <a:rPr lang="en-US" sz="2000" dirty="0"/>
              <a:t> </a:t>
            </a:r>
            <a:r>
              <a:rPr lang="ru-RU" sz="2000" dirty="0" smtClean="0"/>
              <a:t>помех</a:t>
            </a:r>
            <a:r>
              <a:rPr lang="en-US" sz="2000" dirty="0" smtClean="0"/>
              <a:t> </a:t>
            </a:r>
            <a:r>
              <a:rPr lang="en-US" sz="2000" dirty="0"/>
              <a:t>и </a:t>
            </a:r>
            <a:r>
              <a:rPr lang="en-US" sz="2000" dirty="0" err="1"/>
              <a:t>шумов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будет </a:t>
            </a:r>
            <a:r>
              <a:rPr lang="en-US" sz="2000" b="1" dirty="0" err="1" smtClean="0"/>
              <a:t>фильтрация</a:t>
            </a:r>
            <a:r>
              <a:rPr lang="en-US" sz="2000" b="1" dirty="0" smtClean="0"/>
              <a:t> </a:t>
            </a:r>
            <a:r>
              <a:rPr lang="en-US" sz="2000" b="1" dirty="0"/>
              <a:t>временных рядов</a:t>
            </a:r>
            <a:r>
              <a:rPr lang="en-US" sz="2000" dirty="0"/>
              <a:t>) - в этом случае это </a:t>
            </a:r>
            <a:r>
              <a:rPr lang="en-US" sz="2000" dirty="0" err="1"/>
              <a:t>будет</a:t>
            </a:r>
            <a:r>
              <a:rPr lang="en-US" sz="2000" dirty="0"/>
              <a:t> </a:t>
            </a:r>
            <a:r>
              <a:rPr lang="ru-RU" sz="2000" i="1" dirty="0" smtClean="0"/>
              <a:t>обучение с учителем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4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101600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err="1" smtClean="0"/>
              <a:t>Кластеризация</a:t>
            </a:r>
            <a:r>
              <a:rPr lang="en-US" b="1" dirty="0" smtClean="0"/>
              <a:t> </a:t>
            </a:r>
            <a:r>
              <a:rPr lang="en-US" b="1" dirty="0" err="1" smtClean="0"/>
              <a:t>временных</a:t>
            </a:r>
            <a:r>
              <a:rPr lang="en-US" b="1" dirty="0" smtClean="0"/>
              <a:t> </a:t>
            </a:r>
            <a:r>
              <a:rPr lang="en-US" b="1" dirty="0" err="1" smtClean="0"/>
              <a:t>рядов</a:t>
            </a:r>
            <a:r>
              <a:rPr lang="en-US" b="1" dirty="0" smtClean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Задачи</a:t>
            </a:r>
            <a:r>
              <a:rPr lang="en-US" b="1" dirty="0" smtClean="0"/>
              <a:t> </a:t>
            </a:r>
            <a:r>
              <a:rPr lang="en-US" b="1" dirty="0" err="1" smtClean="0"/>
              <a:t>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381126"/>
            <a:ext cx="11137900" cy="495617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Пример использования: Большое количество данные </a:t>
            </a:r>
            <a:r>
              <a:rPr lang="ru-RU" altLang="ru-RU" sz="2000" dirty="0">
                <a:solidFill>
                  <a:srgbClr val="000000"/>
                </a:solidFill>
              </a:rPr>
              <a:t>хранится в </a:t>
            </a:r>
            <a:r>
              <a:rPr lang="ru-RU" altLang="ru-RU" sz="2000" dirty="0" smtClean="0">
                <a:solidFill>
                  <a:srgbClr val="000000"/>
                </a:solidFill>
              </a:rPr>
              <a:t>базе данных с временными метками, необходимо получить  информацию об этих данных – то есть провести кластеризацию.</a:t>
            </a:r>
            <a:endParaRPr lang="en-US" altLang="ru-RU" sz="2000" dirty="0" smtClean="0">
              <a:solidFill>
                <a:srgbClr val="000000"/>
              </a:solidFill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Для </a:t>
            </a:r>
            <a:r>
              <a:rPr lang="ru-RU" altLang="ru-RU" sz="2000" dirty="0">
                <a:solidFill>
                  <a:srgbClr val="000000"/>
                </a:solidFill>
              </a:rPr>
              <a:t>пример,</a:t>
            </a:r>
            <a:endParaRPr lang="ru-RU" altLang="ru-RU" sz="2000" dirty="0"/>
          </a:p>
          <a:p>
            <a:pPr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</a:rPr>
              <a:t>база данных временных рядов </a:t>
            </a:r>
            <a:r>
              <a:rPr lang="ru-RU" altLang="ru-RU" sz="2000" b="1" dirty="0">
                <a:solidFill>
                  <a:srgbClr val="000000"/>
                </a:solidFill>
              </a:rPr>
              <a:t>(TSDB),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</a:rPr>
              <a:t>полученные результаты с датчиков измерения,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</a:rPr>
              <a:t>речь или Музыка </a:t>
            </a:r>
            <a:r>
              <a:rPr lang="ru-RU" altLang="ru-RU" sz="2000" b="1" dirty="0" smtClean="0">
                <a:solidFill>
                  <a:srgbClr val="000000"/>
                </a:solidFill>
              </a:rPr>
              <a:t> - поиск шаблонов.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algn="l" rtl="0"/>
            <a:r>
              <a:rPr lang="ru-RU" sz="2000" dirty="0"/>
              <a:t>П</a:t>
            </a:r>
            <a:r>
              <a:rPr lang="en-US" sz="2000" dirty="0" err="1" smtClean="0"/>
              <a:t>роцесс</a:t>
            </a:r>
            <a:r>
              <a:rPr lang="en-US" sz="2000" dirty="0" smtClean="0"/>
              <a:t> </a:t>
            </a:r>
            <a:r>
              <a:rPr lang="en-US" sz="2000" dirty="0"/>
              <a:t>разделения групп по сходству данных называется кластеризацией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l" rtl="0"/>
            <a:r>
              <a:rPr lang="en-US" sz="2000" i="1" u="sng" dirty="0"/>
              <a:t>Цель кластеризации - выявить структуру в </a:t>
            </a:r>
            <a:r>
              <a:rPr lang="ru-RU" sz="2000" i="1" u="sng" dirty="0" smtClean="0"/>
              <a:t>неразмеченном</a:t>
            </a:r>
            <a:r>
              <a:rPr lang="en-US" sz="2000" i="1" u="sng" dirty="0" smtClean="0"/>
              <a:t> </a:t>
            </a:r>
            <a:r>
              <a:rPr lang="en-US" sz="2000" i="1" u="sng" dirty="0" err="1"/>
              <a:t>наборе</a:t>
            </a:r>
            <a:r>
              <a:rPr lang="en-US" sz="2000" i="1" u="sng" dirty="0"/>
              <a:t> </a:t>
            </a:r>
            <a:r>
              <a:rPr lang="en-US" sz="2000" i="1" u="sng" dirty="0" err="1" smtClean="0"/>
              <a:t>данных</a:t>
            </a:r>
            <a:r>
              <a:rPr lang="en-US" sz="2000" i="1" dirty="0" smtClean="0"/>
              <a:t> </a:t>
            </a:r>
            <a:r>
              <a:rPr lang="en-US" sz="2000" i="1" dirty="0" err="1"/>
              <a:t>путем</a:t>
            </a:r>
            <a:r>
              <a:rPr lang="en-US" sz="2000" i="1" dirty="0"/>
              <a:t> </a:t>
            </a:r>
            <a:r>
              <a:rPr lang="en-US" sz="2000" i="1" dirty="0" err="1" smtClean="0"/>
              <a:t>организации</a:t>
            </a:r>
            <a:r>
              <a:rPr lang="en-US" sz="2000" i="1" dirty="0" smtClean="0"/>
              <a:t> </a:t>
            </a:r>
            <a:r>
              <a:rPr lang="en-US" sz="2000" i="1" dirty="0"/>
              <a:t>данных в однородные группы, где сходство внутри группы-объекта </a:t>
            </a:r>
            <a:r>
              <a:rPr lang="en-US" sz="2000" i="1" dirty="0" err="1"/>
              <a:t>сводится</a:t>
            </a:r>
            <a:r>
              <a:rPr lang="en-US" sz="2000" i="1" dirty="0"/>
              <a:t> </a:t>
            </a:r>
            <a:r>
              <a:rPr lang="ru-RU" sz="2000" i="1" dirty="0" smtClean="0"/>
              <a:t>и</a:t>
            </a:r>
            <a:r>
              <a:rPr lang="en-US" sz="2000" i="1" dirty="0" smtClean="0"/>
              <a:t> </a:t>
            </a:r>
            <a:r>
              <a:rPr lang="en-US" sz="2000" i="1" dirty="0"/>
              <a:t>различие между группами-объектами максимизируется.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4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Задачи 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228724"/>
            <a:ext cx="11137900" cy="5108575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Пример сегментации временных рядов</a:t>
            </a:r>
            <a:endParaRPr lang="ru-RU" altLang="ru-RU" sz="20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54200"/>
            <a:ext cx="5798697" cy="3043237"/>
          </a:xfrm>
          <a:prstGeom prst="rect">
            <a:avLst/>
          </a:prstGeom>
        </p:spPr>
      </p:pic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380727"/>
            <a:ext cx="6178550" cy="33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Специфичность</a:t>
            </a:r>
            <a:r>
              <a:rPr lang="en-US" b="1" dirty="0" smtClean="0"/>
              <a:t> </a:t>
            </a:r>
            <a:r>
              <a:rPr lang="en-US" b="1" dirty="0"/>
              <a:t>кластеризации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600" y="1228724"/>
            <a:ext cx="11137900" cy="510857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Можно выделить несколько подходов к </a:t>
            </a:r>
            <a:r>
              <a:rPr lang="en-US" sz="2000" dirty="0" err="1" smtClean="0"/>
              <a:t>кластеризации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К</a:t>
            </a:r>
            <a:r>
              <a:rPr lang="en-US" sz="2000" b="1" dirty="0" err="1" smtClean="0"/>
              <a:t>ластеризация</a:t>
            </a:r>
            <a:r>
              <a:rPr lang="en-US" sz="2000" b="1" dirty="0" smtClean="0"/>
              <a:t> </a:t>
            </a:r>
            <a:r>
              <a:rPr lang="ru-RU" sz="2000" b="1" dirty="0" smtClean="0"/>
              <a:t>самого</a:t>
            </a:r>
            <a:r>
              <a:rPr lang="en-US" sz="2000" b="1" dirty="0" smtClean="0"/>
              <a:t> </a:t>
            </a:r>
            <a:r>
              <a:rPr lang="ru-RU" sz="2000" b="1" dirty="0" smtClean="0"/>
              <a:t>ряда</a:t>
            </a:r>
            <a:r>
              <a:rPr lang="en-US" sz="2000" b="1" dirty="0" smtClean="0"/>
              <a:t>.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К</a:t>
            </a:r>
            <a:r>
              <a:rPr lang="en-US" sz="2000" b="1" dirty="0" err="1" smtClean="0"/>
              <a:t>ластеризаци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ru-RU" sz="2000" b="1" dirty="0" smtClean="0"/>
              <a:t>признаков ряда</a:t>
            </a:r>
            <a:r>
              <a:rPr lang="en-US" sz="2000" dirty="0" smtClean="0"/>
              <a:t>.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К</a:t>
            </a:r>
            <a:r>
              <a:rPr lang="en-US" sz="2000" b="1" dirty="0" err="1" smtClean="0"/>
              <a:t>ластеризаци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ru-RU" sz="2000" b="1" dirty="0" smtClean="0"/>
              <a:t>моделей ряда</a:t>
            </a:r>
            <a:r>
              <a:rPr lang="en-US" sz="2000" dirty="0" smtClean="0"/>
              <a:t> </a:t>
            </a:r>
            <a:r>
              <a:rPr lang="en-US" sz="2000" dirty="0"/>
              <a:t>(кластеризация на основе модели</a:t>
            </a:r>
            <a:r>
              <a:rPr lang="en-US" sz="2000" dirty="0" smtClean="0"/>
              <a:t>).</a:t>
            </a:r>
          </a:p>
          <a:p>
            <a:pPr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 err="1" smtClean="0"/>
              <a:t>Извлечение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признаков</a:t>
            </a:r>
            <a:r>
              <a:rPr lang="ru-RU" sz="2000" b="1" dirty="0" smtClean="0"/>
              <a:t> -</a:t>
            </a:r>
            <a:r>
              <a:rPr lang="en-US" sz="2000" dirty="0" smtClean="0"/>
              <a:t> </a:t>
            </a:r>
            <a:r>
              <a:rPr lang="ru-RU" sz="2000" dirty="0" smtClean="0"/>
              <a:t>э</a:t>
            </a:r>
            <a:r>
              <a:rPr lang="en-US" sz="2000" dirty="0" err="1" smtClean="0"/>
              <a:t>то</a:t>
            </a:r>
            <a:r>
              <a:rPr lang="en-US" sz="2000" dirty="0" smtClean="0"/>
              <a:t> означает, что мы извлекаем такие показатели и характеристики </a:t>
            </a:r>
            <a:r>
              <a:rPr lang="en-US" sz="2000" dirty="0" err="1" smtClean="0"/>
              <a:t>сегментов</a:t>
            </a:r>
            <a:r>
              <a:rPr lang="en-US" sz="2000" dirty="0" smtClean="0"/>
              <a:t> </a:t>
            </a:r>
            <a:r>
              <a:rPr lang="ru-RU" sz="2000" dirty="0" smtClean="0"/>
              <a:t>ряда</a:t>
            </a:r>
            <a:r>
              <a:rPr lang="en-US" sz="2000" dirty="0" smtClean="0"/>
              <a:t>, как: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 smtClean="0"/>
              <a:t>Точечные особенности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ru-RU" altLang="ru-RU" sz="2000" b="1" dirty="0">
                <a:solidFill>
                  <a:srgbClr val="000000"/>
                </a:solidFill>
              </a:rPr>
              <a:t>Векторное </a:t>
            </a:r>
            <a:r>
              <a:rPr lang="ru-RU" altLang="ru-RU" sz="2000" b="1" dirty="0" smtClean="0">
                <a:solidFill>
                  <a:srgbClr val="000000"/>
                </a:solidFill>
              </a:rPr>
              <a:t>особенности</a:t>
            </a:r>
            <a:endParaRPr lang="en-US" altLang="ru-RU" sz="2000" b="1" dirty="0" smtClean="0">
              <a:solidFill>
                <a:srgbClr val="000000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ru-RU" altLang="ru-RU" sz="2000" b="1" dirty="0" smtClean="0">
                <a:solidFill>
                  <a:srgbClr val="000000"/>
                </a:solidFill>
              </a:rPr>
              <a:t>Параметры моделей.</a:t>
            </a:r>
            <a:endParaRPr lang="ru-RU" altLang="ru-RU" sz="2000" dirty="0"/>
          </a:p>
          <a:p>
            <a:pPr algn="l" rtl="0">
              <a:lnSpc>
                <a:spcPct val="100000"/>
              </a:lnSpc>
              <a:spcBef>
                <a:spcPts val="600"/>
              </a:spcBef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62025" y="4558606"/>
            <a:ext cx="82105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Как правило, под термином кластеризация мы понимаем кластеризацию сегментов временных рядов.</a:t>
            </a:r>
          </a:p>
          <a:p>
            <a:pPr lvl="1"/>
            <a:r>
              <a:rPr lang="ru-RU" sz="2000" dirty="0"/>
              <a:t>Однако в некоторых конкретных случаях мы </a:t>
            </a:r>
            <a:r>
              <a:rPr lang="ru-RU" sz="2000" dirty="0" err="1"/>
              <a:t>кластеризуем</a:t>
            </a:r>
            <a:r>
              <a:rPr lang="ru-RU" sz="2000" dirty="0"/>
              <a:t> точки или полный ряд. </a:t>
            </a:r>
          </a:p>
          <a:p>
            <a:pPr lvl="2"/>
            <a:r>
              <a:rPr lang="ru-RU" i="1" dirty="0"/>
              <a:t>Например, при точечном обнаружении аномалий мы будем использовать кластеризацию точечных значений.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6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Специфичность</a:t>
            </a:r>
            <a:r>
              <a:rPr lang="en-US" b="1" dirty="0" smtClean="0"/>
              <a:t> из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371600"/>
            <a:ext cx="11401425" cy="5016500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/>
              <a:t>Точечные особенности</a:t>
            </a:r>
            <a:endParaRPr lang="en-US" sz="2000" dirty="0"/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среднее значение,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стандартное</a:t>
            </a:r>
            <a:r>
              <a:rPr lang="en-US" sz="2000" dirty="0"/>
              <a:t> </a:t>
            </a:r>
            <a:r>
              <a:rPr lang="ru-RU" sz="2000" dirty="0" smtClean="0"/>
              <a:t>отклонение</a:t>
            </a:r>
            <a:r>
              <a:rPr lang="en-US" sz="2000" dirty="0" smtClean="0"/>
              <a:t>,</a:t>
            </a:r>
            <a:endParaRPr lang="en-US" sz="2000" dirty="0"/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площадь под кривой,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Значения автокорреляции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 smtClean="0"/>
              <a:t>част</a:t>
            </a:r>
            <a:r>
              <a:rPr lang="ru-RU" sz="2000" dirty="0" smtClean="0"/>
              <a:t>ь значений</a:t>
            </a:r>
            <a:r>
              <a:rPr lang="en-US" sz="2000" dirty="0" smtClean="0"/>
              <a:t> </a:t>
            </a:r>
            <a:r>
              <a:rPr lang="en-US" sz="2000" dirty="0"/>
              <a:t>AR лагов,</a:t>
            </a:r>
          </a:p>
          <a:p>
            <a:pPr lvl="1" algn="l" rt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основные частоты (в области спектра или области псевдоспектра, полученные через некоторое время для преобразования частоты, такого как вейвлет или косинусное </a:t>
            </a:r>
            <a:r>
              <a:rPr lang="en-US" sz="2000" dirty="0" err="1"/>
              <a:t>преобразование</a:t>
            </a:r>
            <a:r>
              <a:rPr lang="en-US" sz="2000" dirty="0" smtClean="0"/>
              <a:t>),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Специфичность</a:t>
            </a:r>
            <a:r>
              <a:rPr lang="en-US" b="1" dirty="0" smtClean="0"/>
              <a:t> из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371600"/>
            <a:ext cx="11401425" cy="5016500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000000"/>
                </a:solidFill>
              </a:rPr>
              <a:t>Векторное особенности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/>
              <a:t>сегменты из </a:t>
            </a:r>
            <a:r>
              <a:rPr lang="ru-RU" altLang="ru-RU" sz="2000" dirty="0" smtClean="0"/>
              <a:t>спектра</a:t>
            </a:r>
            <a:endParaRPr lang="ru-RU" altLang="ru-RU" sz="2000" dirty="0"/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 smtClean="0"/>
              <a:t>Признаки </a:t>
            </a:r>
            <a:r>
              <a:rPr lang="ru-RU" altLang="ru-RU" sz="2000" dirty="0"/>
              <a:t>полученный после PCA или </a:t>
            </a:r>
            <a:r>
              <a:rPr lang="ru-RU" altLang="ru-RU" sz="2000" dirty="0" smtClean="0"/>
              <a:t>других методов снижения </a:t>
            </a:r>
            <a:r>
              <a:rPr lang="ru-RU" altLang="ru-RU" sz="2000" dirty="0"/>
              <a:t>метод, </a:t>
            </a:r>
            <a:endParaRPr lang="ru-RU" altLang="ru-RU" sz="2000" dirty="0" smtClean="0"/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 smtClean="0"/>
              <a:t>Значения после грубых аппроксимаций, </a:t>
            </a:r>
            <a:r>
              <a:rPr lang="ru-RU" altLang="ru-RU" sz="2000" dirty="0" err="1" smtClean="0"/>
              <a:t>наример</a:t>
            </a:r>
            <a:r>
              <a:rPr lang="ru-RU" altLang="ru-RU" sz="2000" dirty="0" smtClean="0"/>
              <a:t>, по перцептивно важным точкам </a:t>
            </a:r>
            <a:r>
              <a:rPr lang="ru-RU" altLang="ru-RU" sz="2000" dirty="0"/>
              <a:t>(PIP) или </a:t>
            </a:r>
            <a:r>
              <a:rPr lang="ru-RU" altLang="ru-RU" sz="2000" dirty="0" err="1"/>
              <a:t>Кусочно</a:t>
            </a:r>
            <a:r>
              <a:rPr lang="ru-RU" altLang="ru-RU" sz="2000" dirty="0"/>
              <a:t> Линейный Приближение (PLA).</a:t>
            </a:r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/>
              <a:t>Другие нелинейный </a:t>
            </a:r>
            <a:r>
              <a:rPr lang="ru-RU" altLang="ru-RU" sz="2000" dirty="0" smtClean="0"/>
              <a:t>признаки, например</a:t>
            </a:r>
            <a:r>
              <a:rPr lang="ru-RU" altLang="ru-RU" sz="2000" dirty="0"/>
              <a:t>, </a:t>
            </a:r>
            <a:r>
              <a:rPr lang="ru-RU" altLang="ru-RU" sz="2000" dirty="0" err="1" smtClean="0"/>
              <a:t>векторпа</a:t>
            </a:r>
            <a:r>
              <a:rPr lang="ru-RU" altLang="ru-RU" sz="2000" dirty="0" smtClean="0"/>
              <a:t> полученные </a:t>
            </a:r>
            <a:r>
              <a:rPr lang="ru-RU" altLang="ru-RU" sz="2000" dirty="0"/>
              <a:t>после </a:t>
            </a:r>
            <a:r>
              <a:rPr lang="ru-RU" altLang="ru-RU" sz="2000" dirty="0" err="1" smtClean="0"/>
              <a:t>автоэнкодера</a:t>
            </a:r>
            <a:r>
              <a:rPr lang="ru-RU" altLang="ru-RU" sz="2000" dirty="0" smtClean="0"/>
              <a:t> или другие техник.</a:t>
            </a:r>
            <a:endParaRPr lang="ru-RU" altLang="ru-RU" sz="2000" dirty="0"/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 smtClean="0"/>
              <a:t>Результаты кодирование ряда, например, </a:t>
            </a:r>
            <a:r>
              <a:rPr lang="ru-RU" altLang="ru-RU" sz="2000" dirty="0"/>
              <a:t>сумка из </a:t>
            </a:r>
            <a:r>
              <a:rPr lang="ru-RU" altLang="ru-RU" sz="2000" dirty="0" smtClean="0"/>
              <a:t>символов, </a:t>
            </a:r>
            <a:r>
              <a:rPr lang="ru-RU" altLang="ru-RU" sz="2000" dirty="0"/>
              <a:t>SFA </a:t>
            </a:r>
            <a:r>
              <a:rPr lang="ru-RU" altLang="ru-RU" sz="2000" dirty="0" smtClean="0"/>
              <a:t>символы.</a:t>
            </a:r>
            <a:endParaRPr lang="ru-RU" altLang="ru-RU" sz="2000" dirty="0"/>
          </a:p>
          <a:p>
            <a:pPr lvl="1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dirty="0" smtClean="0"/>
              <a:t>комбинации признаков.</a:t>
            </a:r>
            <a:endParaRPr lang="ru-RU" alt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Специфичность</a:t>
            </a:r>
            <a:r>
              <a:rPr lang="en-US" b="1" dirty="0" smtClean="0"/>
              <a:t> </a:t>
            </a:r>
            <a:r>
              <a:rPr lang="en-US" b="1" dirty="0" err="1" smtClean="0"/>
              <a:t>из</a:t>
            </a:r>
            <a:r>
              <a:rPr lang="en-US" b="1" dirty="0" smtClean="0"/>
              <a:t> </a:t>
            </a:r>
            <a:r>
              <a:rPr lang="en-US" b="1" dirty="0" err="1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343025"/>
            <a:ext cx="11401425" cy="528320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</a:rPr>
              <a:t>кластеризация </a:t>
            </a:r>
            <a:r>
              <a:rPr lang="ru-RU" altLang="ru-RU" sz="2000" b="1" dirty="0" smtClean="0">
                <a:solidFill>
                  <a:srgbClr val="000000"/>
                </a:solidFill>
              </a:rPr>
              <a:t> на основе модели</a:t>
            </a:r>
            <a:endParaRPr lang="ru-RU" altLang="ru-RU" sz="2000" dirty="0"/>
          </a:p>
          <a:p>
            <a:pPr lv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sz="2000" dirty="0"/>
              <a:t>На самом деле это похоже на извлечение признаков, но здесь нам нужно выбрать некоторые предварительные параметры. </a:t>
            </a:r>
            <a:endParaRPr lang="ru-RU" sz="2000" dirty="0" smtClean="0"/>
          </a:p>
          <a:p>
            <a:pPr lv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sz="2000" dirty="0" smtClean="0"/>
              <a:t>Мы </a:t>
            </a:r>
            <a:r>
              <a:rPr lang="ru-RU" sz="2000" dirty="0"/>
              <a:t>можем сначала оценить параметры модели для одного сегмента, пытаясь проанализировать другие сегменты, или мы можем сначала оценить модель для полного набора данных, а затем проанализировать каждую часть, на которую мы разделяем данные.</a:t>
            </a:r>
          </a:p>
          <a:p>
            <a:r>
              <a:rPr lang="ru-RU" sz="2000" b="1" dirty="0"/>
              <a:t>Под моделированием</a:t>
            </a:r>
            <a:r>
              <a:rPr lang="ru-RU" sz="2000" dirty="0"/>
              <a:t>  здесь подразумевается, что мы извлекаем такие параметры сегментов ряда, как:</a:t>
            </a:r>
          </a:p>
          <a:p>
            <a:pPr lvl="1"/>
            <a:r>
              <a:rPr lang="ru-RU" sz="2000" dirty="0"/>
              <a:t>Параметры модели AR, MA (ARMA),</a:t>
            </a:r>
          </a:p>
          <a:p>
            <a:pPr lvl="1"/>
            <a:r>
              <a:rPr lang="ru-RU" sz="2000" dirty="0"/>
              <a:t>частотная фильтрация, адаптивная фильтрация.</a:t>
            </a:r>
          </a:p>
          <a:p>
            <a:pPr lvl="1"/>
            <a:r>
              <a:rPr lang="ru-RU" sz="2000" dirty="0"/>
              <a:t>Коэффициенты некоторой кривой аппроксимации ряда или аналитического (в виде уравнения) </a:t>
            </a:r>
            <a:r>
              <a:rPr lang="ru-RU" sz="2000" dirty="0" smtClean="0"/>
              <a:t>представления ряда.</a:t>
            </a:r>
            <a:endParaRPr lang="ru-RU" sz="2000" dirty="0"/>
          </a:p>
          <a:p>
            <a:pPr lvl="1"/>
            <a:r>
              <a:rPr lang="ru-RU" sz="2000" dirty="0"/>
              <a:t>Другие параметры моделирования (для моделей GARH и др</a:t>
            </a:r>
            <a:r>
              <a:rPr lang="ru-RU" sz="2000" dirty="0" smtClean="0"/>
              <a:t>.).</a:t>
            </a:r>
            <a:r>
              <a:rPr lang="ru-RU" altLang="ru-RU" sz="2000" dirty="0" smtClean="0">
                <a:solidFill>
                  <a:srgbClr val="000000"/>
                </a:solidFill>
              </a:rPr>
              <a:t>.</a:t>
            </a:r>
            <a:endParaRPr lang="ru-RU" alt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0375" y="5702895"/>
            <a:ext cx="8877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i="1" dirty="0"/>
              <a:t>Помимо кластеризации параметров моделирования</a:t>
            </a:r>
            <a:r>
              <a:rPr lang="ru-RU" dirty="0"/>
              <a:t> ,  </a:t>
            </a:r>
            <a:r>
              <a:rPr lang="ru-RU" b="1" dirty="0"/>
              <a:t>остатки после вычитания модели ряда из исходного </a:t>
            </a:r>
            <a:r>
              <a:rPr lang="ru-RU" b="1" dirty="0" smtClean="0"/>
              <a:t>ряди</a:t>
            </a:r>
            <a:r>
              <a:rPr lang="ru-RU" dirty="0"/>
              <a:t> могут быть взяты как признак или как входные данные для извлечения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41551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/>
              <a:t>Задачи</a:t>
            </a:r>
            <a:r>
              <a:rPr lang="en-US" b="1" dirty="0"/>
              <a:t> </a:t>
            </a:r>
            <a:r>
              <a:rPr lang="en-US" b="1" dirty="0" smtClean="0"/>
              <a:t>ML</a:t>
            </a:r>
            <a:r>
              <a:rPr lang="en-US" b="1" dirty="0" smtClean="0"/>
              <a:t> </a:t>
            </a:r>
            <a:r>
              <a:rPr lang="en-US" b="1" dirty="0"/>
              <a:t>в </a:t>
            </a:r>
            <a:r>
              <a:rPr lang="ru-RU" b="1" dirty="0" smtClean="0"/>
              <a:t>анализе временных рядов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92306"/>
            <a:ext cx="10797988" cy="550332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С </a:t>
            </a:r>
            <a:r>
              <a:rPr lang="en-US" sz="2000" dirty="0"/>
              <a:t>точки зрения машинного обучения анализ временных рядов можно разделить на:</a:t>
            </a:r>
          </a:p>
          <a:p>
            <a:pPr algn="l" rtl="0"/>
            <a:r>
              <a:rPr lang="en-US" sz="2000" dirty="0" err="1" smtClean="0"/>
              <a:t>задачи</a:t>
            </a:r>
            <a:r>
              <a:rPr lang="en-US" sz="2000" dirty="0" smtClean="0"/>
              <a:t> </a:t>
            </a:r>
            <a:r>
              <a:rPr lang="en-US" sz="2000" dirty="0"/>
              <a:t>и </a:t>
            </a:r>
            <a:r>
              <a:rPr lang="en-US" sz="2000" dirty="0" err="1"/>
              <a:t>методы</a:t>
            </a:r>
            <a:r>
              <a:rPr lang="en-US" sz="2000" dirty="0"/>
              <a:t> </a:t>
            </a:r>
            <a:r>
              <a:rPr lang="ru-RU" sz="2000" dirty="0" smtClean="0"/>
              <a:t>с учителем </a:t>
            </a:r>
            <a:r>
              <a:rPr lang="en-US" sz="2000" dirty="0" smtClean="0"/>
              <a:t>(</a:t>
            </a:r>
            <a:r>
              <a:rPr lang="en-US" sz="2000" dirty="0" err="1" smtClean="0"/>
              <a:t>точечные</a:t>
            </a:r>
            <a:r>
              <a:rPr lang="en-US" sz="2000" dirty="0" smtClean="0"/>
              <a:t> </a:t>
            </a:r>
            <a:r>
              <a:rPr lang="en-US" sz="2000" dirty="0"/>
              <a:t>оценки, оценка вероятностного распределения).</a:t>
            </a:r>
            <a:br>
              <a:rPr lang="en-US" sz="2000" dirty="0"/>
            </a:br>
            <a:endParaRPr lang="en-US" sz="2000" dirty="0"/>
          </a:p>
          <a:p>
            <a:pPr algn="l" rtl="0"/>
            <a:r>
              <a:rPr lang="en-US" sz="2000" dirty="0"/>
              <a:t>неконтролируемые задачи и </a:t>
            </a:r>
            <a:r>
              <a:rPr lang="en-US" sz="2000" dirty="0" err="1" smtClean="0"/>
              <a:t>методы</a:t>
            </a:r>
            <a:r>
              <a:rPr lang="ru-RU" sz="2000" dirty="0" smtClean="0"/>
              <a:t> (без учителя)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l" rtl="0"/>
            <a:r>
              <a:rPr lang="en-US" sz="2000" dirty="0"/>
              <a:t>другое (например, полу-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 smtClean="0"/>
              <a:t>само</a:t>
            </a:r>
            <a:r>
              <a:rPr lang="ru-RU" sz="2000" dirty="0" smtClean="0"/>
              <a:t>обучение</a:t>
            </a:r>
            <a:r>
              <a:rPr lang="en-US" sz="2000" dirty="0" smtClean="0"/>
              <a:t> </a:t>
            </a:r>
            <a:r>
              <a:rPr lang="en-US" sz="2000" dirty="0"/>
              <a:t>и т. д.).</a:t>
            </a:r>
          </a:p>
        </p:txBody>
      </p:sp>
    </p:spTree>
    <p:extLst>
      <p:ext uri="{BB962C8B-B14F-4D97-AF65-F5344CB8AC3E}">
        <p14:creationId xmlns:p14="http://schemas.microsoft.com/office/powerpoint/2010/main" val="4245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Специфичность</a:t>
            </a:r>
            <a:r>
              <a:rPr lang="en-US" b="1" dirty="0" smtClean="0"/>
              <a:t> из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сегмент</a:t>
            </a:r>
            <a:r>
              <a:rPr lang="ru-RU" dirty="0" err="1" smtClean="0"/>
              <a:t>ации</a:t>
            </a:r>
            <a:r>
              <a:rPr lang="en-US" dirty="0" smtClean="0"/>
              <a:t> </a:t>
            </a:r>
            <a:r>
              <a:rPr lang="en-US" dirty="0"/>
              <a:t>временного ряда и его уменьшение размерности PCA</a:t>
            </a:r>
            <a:endParaRPr lang="ru-RU" alt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592261"/>
            <a:ext cx="9848366" cy="4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Специфика</a:t>
            </a:r>
            <a:r>
              <a:rPr lang="en-US" b="1" dirty="0" smtClean="0"/>
              <a:t>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409698"/>
            <a:ext cx="7261225" cy="4978401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/>
              <a:t>На самом деле может быть </a:t>
            </a:r>
            <a:r>
              <a:rPr lang="en-US" sz="2000" b="1" dirty="0"/>
              <a:t>несколько типов </a:t>
            </a:r>
            <a:r>
              <a:rPr lang="en-US" sz="2000" b="1" dirty="0" err="1"/>
              <a:t>задач</a:t>
            </a:r>
            <a:r>
              <a:rPr lang="en-US" sz="2000" b="1" dirty="0"/>
              <a:t> </a:t>
            </a:r>
            <a:r>
              <a:rPr lang="en-US" sz="2000" b="1" dirty="0" err="1" smtClean="0"/>
              <a:t>кластеризации</a:t>
            </a:r>
            <a:r>
              <a:rPr lang="en-US" sz="2000" dirty="0" smtClean="0"/>
              <a:t> </a:t>
            </a:r>
            <a:r>
              <a:rPr lang="en-US" sz="2000" dirty="0"/>
              <a:t>для временных рядов.</a:t>
            </a:r>
          </a:p>
          <a:p>
            <a:pPr algn="l" rtl="0"/>
            <a:r>
              <a:rPr lang="en-US" sz="2000" b="1" dirty="0"/>
              <a:t>Сходство во времени</a:t>
            </a:r>
            <a:r>
              <a:rPr lang="en-US" sz="2000" dirty="0"/>
              <a:t> (как для 1 и 2 на картинке ниже</a:t>
            </a:r>
            <a:r>
              <a:rPr lang="en-US" sz="2000" dirty="0" smtClean="0"/>
              <a:t>).</a:t>
            </a:r>
          </a:p>
          <a:p>
            <a:pPr algn="l" rtl="0"/>
            <a:r>
              <a:rPr lang="en-US" sz="2000" b="1" dirty="0" smtClean="0"/>
              <a:t>Сходство по форме</a:t>
            </a:r>
            <a:r>
              <a:rPr lang="en-US" sz="2000" dirty="0" smtClean="0"/>
              <a:t> без временной зависимости (как для 3 и 4 на рисунке ниже).</a:t>
            </a:r>
          </a:p>
          <a:p>
            <a:pPr algn="l" rtl="0"/>
            <a:r>
              <a:rPr lang="en-US" sz="2000" b="1" dirty="0" smtClean="0"/>
              <a:t>Сходство в </a:t>
            </a:r>
            <a:r>
              <a:rPr lang="ru-RU" sz="2000" b="1" dirty="0" smtClean="0"/>
              <a:t>поведении</a:t>
            </a:r>
            <a:r>
              <a:rPr lang="en-US" sz="2000" dirty="0" smtClean="0"/>
              <a:t> (например, для 5 и 6 по сезонному периоду и 7 и 8 по тренду (без растущего тренда) на рисунке ниже).</a:t>
            </a:r>
          </a:p>
          <a:p>
            <a:pPr algn="l" rtl="0"/>
            <a:r>
              <a:rPr lang="en-US" sz="2000" i="1" dirty="0" smtClean="0"/>
              <a:t>Выбор типа кластеризации зависит от выбора представления данных или алгоритма поиска подобия.</a:t>
            </a:r>
          </a:p>
          <a:p>
            <a:pPr algn="l" rtl="0"/>
            <a:r>
              <a:rPr lang="en-US" sz="2000" dirty="0" smtClean="0"/>
              <a:t>например, в области спектра сходство формы будет представлено в подобии амплитудного спектра. То же для 5 и 6 </a:t>
            </a:r>
            <a:r>
              <a:rPr lang="ru-RU" sz="2000" dirty="0" smtClean="0"/>
              <a:t>примеров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82" y="1409699"/>
            <a:ext cx="3795418" cy="526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en-US" b="1" dirty="0" smtClean="0"/>
              <a:t>Методы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8946" y="1202644"/>
            <a:ext cx="6165397" cy="5283200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Пример кластеризации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29497" b="36082"/>
          <a:stretch/>
        </p:blipFill>
        <p:spPr>
          <a:xfrm>
            <a:off x="5009243" y="1895088"/>
            <a:ext cx="6515100" cy="39769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70818"/>
          <a:stretch/>
        </p:blipFill>
        <p:spPr>
          <a:xfrm>
            <a:off x="184731" y="1157287"/>
            <a:ext cx="4944092" cy="25586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-1189" t="65091" r="1189" b="2067"/>
          <a:stretch/>
        </p:blipFill>
        <p:spPr>
          <a:xfrm>
            <a:off x="405492" y="3769152"/>
            <a:ext cx="4710629" cy="27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Кластеризация временных рядов.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err="1" smtClean="0"/>
              <a:t>Методы</a:t>
            </a:r>
            <a:r>
              <a:rPr lang="en-US" b="1" dirty="0" smtClean="0"/>
              <a:t> </a:t>
            </a:r>
            <a:r>
              <a:rPr lang="en-US" b="1" dirty="0" err="1" smtClean="0"/>
              <a:t>кластеризация</a:t>
            </a:r>
            <a:r>
              <a:rPr lang="ru-RU" b="1" dirty="0" smtClean="0"/>
              <a:t>. </a:t>
            </a:r>
            <a:r>
              <a:rPr lang="en-US" b="1" dirty="0" smtClean="0"/>
              <a:t>К-</a:t>
            </a:r>
            <a:r>
              <a:rPr lang="en-US" b="1" dirty="0" err="1" smtClean="0"/>
              <a:t>средних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504950"/>
            <a:ext cx="11045825" cy="4883150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/>
              <a:t>Существует множество методов кластеризации,</a:t>
            </a:r>
            <a:r>
              <a:rPr lang="en-US" sz="2000" b="1" dirty="0"/>
              <a:t> самые популярные из них основаны на К-средних и подобных </a:t>
            </a:r>
            <a:r>
              <a:rPr lang="en-US" sz="2000" b="1" dirty="0" err="1"/>
              <a:t>идеях</a:t>
            </a:r>
            <a:r>
              <a:rPr lang="en-US" sz="2000" b="1" dirty="0" smtClean="0"/>
              <a:t>.</a:t>
            </a:r>
            <a:endParaRPr lang="en-US" sz="2000" dirty="0"/>
          </a:p>
          <a:p>
            <a:r>
              <a:rPr lang="en-US" sz="2000" b="1" dirty="0"/>
              <a:t>К-</a:t>
            </a:r>
            <a:r>
              <a:rPr lang="en-US" sz="2000" b="1" dirty="0" err="1"/>
              <a:t>средних</a:t>
            </a:r>
            <a:endParaRPr lang="en-US" sz="2000" dirty="0"/>
          </a:p>
          <a:p>
            <a:pPr algn="l" rtl="0"/>
            <a:r>
              <a:rPr lang="en-US" sz="2000" dirty="0"/>
              <a:t>Метод основан на</a:t>
            </a:r>
          </a:p>
          <a:p>
            <a:pPr lvl="1" algn="l" rtl="0"/>
            <a:r>
              <a:rPr lang="en-US" sz="2000" dirty="0"/>
              <a:t>расчет расстояния между каждой парой точек (или паттернами, множеством точек).</a:t>
            </a:r>
          </a:p>
          <a:p>
            <a:pPr lvl="1" algn="l" rtl="0"/>
            <a:r>
              <a:rPr lang="en-US" sz="2000" dirty="0"/>
              <a:t>точки (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ru-RU" sz="2000" dirty="0" smtClean="0"/>
              <a:t>сегменты</a:t>
            </a:r>
            <a:r>
              <a:rPr lang="en-US" sz="2000" dirty="0" smtClean="0"/>
              <a:t>, </a:t>
            </a:r>
            <a:r>
              <a:rPr lang="en-US" sz="2000" dirty="0"/>
              <a:t>набор точек) группируются путем </a:t>
            </a:r>
            <a:r>
              <a:rPr lang="en-US" sz="2000" dirty="0" err="1"/>
              <a:t>поиска</a:t>
            </a:r>
            <a:r>
              <a:rPr lang="en-US" sz="2000" dirty="0"/>
              <a:t> </a:t>
            </a:r>
            <a:r>
              <a:rPr lang="ru-RU" sz="2000" dirty="0" smtClean="0"/>
              <a:t>их</a:t>
            </a:r>
            <a:r>
              <a:rPr lang="en-US" sz="2000" dirty="0" smtClean="0"/>
              <a:t> </a:t>
            </a:r>
            <a:r>
              <a:rPr lang="en-US" sz="2000" dirty="0"/>
              <a:t>центроидов (минимизация среднего значения расстояния в каждом кластере).</a:t>
            </a:r>
          </a:p>
          <a:p>
            <a:r>
              <a:rPr lang="en-US" sz="2000" dirty="0"/>
              <a:t>Основным недостатком простого метода K-средних с евклидовым расстоянием является его нестабильность к различным изменениям в шаблонах от одного сегмента к другому, например, фазовая </a:t>
            </a:r>
            <a:r>
              <a:rPr lang="en-US" sz="2000" dirty="0" err="1"/>
              <a:t>задержка</a:t>
            </a:r>
            <a:r>
              <a:rPr lang="en-US" sz="2000" dirty="0"/>
              <a:t> </a:t>
            </a:r>
            <a:r>
              <a:rPr lang="ru-RU" sz="2000" dirty="0" smtClean="0"/>
              <a:t>сегмента</a:t>
            </a:r>
            <a:r>
              <a:rPr lang="en-US" sz="2000" dirty="0" smtClean="0"/>
              <a:t>, </a:t>
            </a:r>
            <a:r>
              <a:rPr lang="en-US" sz="2000" dirty="0"/>
              <a:t>сдвиги, скорость изменения или разность уровней </a:t>
            </a:r>
            <a:r>
              <a:rPr lang="en-US" sz="2000" dirty="0" err="1"/>
              <a:t>между</a:t>
            </a:r>
            <a:r>
              <a:rPr lang="en-US" sz="2000" dirty="0"/>
              <a:t> </a:t>
            </a:r>
            <a:r>
              <a:rPr lang="ru-RU" sz="2000" dirty="0" smtClean="0"/>
              <a:t>сегментами </a:t>
            </a:r>
            <a:r>
              <a:rPr lang="ru-RU" sz="2000" dirty="0" err="1" smtClean="0"/>
              <a:t>могуть</a:t>
            </a:r>
            <a:r>
              <a:rPr lang="ru-RU" sz="2000" dirty="0" smtClean="0"/>
              <a:t> тут быть рассмотрены как </a:t>
            </a:r>
            <a:r>
              <a:rPr lang="ru-RU" sz="2000" dirty="0" err="1" smtClean="0"/>
              <a:t>несоотвествие</a:t>
            </a:r>
            <a:r>
              <a:rPr lang="ru-RU" sz="2000" dirty="0" smtClean="0"/>
              <a:t>, но это не всегда так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Таким образом, необходимо использовать другие расстояния.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Кластеризация временных рядов.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Методы</a:t>
            </a:r>
            <a:r>
              <a:rPr lang="en-US" b="1" dirty="0" smtClean="0"/>
              <a:t> </a:t>
            </a:r>
            <a:r>
              <a:rPr lang="en-US" b="1" dirty="0" err="1" smtClean="0"/>
              <a:t>кластеризация</a:t>
            </a:r>
            <a:r>
              <a:rPr lang="ru-RU" b="1" dirty="0" smtClean="0"/>
              <a:t>. </a:t>
            </a:r>
            <a:r>
              <a:rPr lang="en-US" b="1" dirty="0"/>
              <a:t>К-</a:t>
            </a:r>
            <a:r>
              <a:rPr lang="en-US" b="1" dirty="0" err="1"/>
              <a:t>средних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281868"/>
                <a:ext cx="11045825" cy="5106231"/>
              </a:xfrm>
            </p:spPr>
            <p:txBody>
              <a:bodyPr>
                <a:noAutofit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Важнейшим преимуществом метода k-средних является его простота и скорость. </a:t>
                </a:r>
                <a:endParaRPr lang="ru-RU" sz="2000" dirty="0" smtClean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 smtClean="0"/>
                  <a:t>Так </a:t>
                </a:r>
                <a:r>
                  <a:rPr lang="en-US" sz="2000" dirty="0"/>
                  <a:t>его можно применить к большим наборам данных. Однако алгоритм может не давать одинаковых результатов при каждом запуске и не может обрабатывать </a:t>
                </a:r>
                <a:r>
                  <a:rPr lang="en-US" sz="2000" dirty="0" err="1"/>
                  <a:t>выбросы</a:t>
                </a:r>
                <a:r>
                  <a:rPr lang="en-US" sz="2000" dirty="0" smtClean="0"/>
                  <a:t>.</a:t>
                </a:r>
                <a:endParaRPr lang="ru-RU" sz="2000" dirty="0" smtClean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 err="1" smtClean="0"/>
                  <a:t>Помимо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самих расстояний могут быть добавлены дополнительные коэффициенты для учета некоторых параметров. например,</a:t>
                </a:r>
                <a:r>
                  <a:rPr lang="en-US" sz="2000" dirty="0" smtClean="0"/>
                  <a:t>Вычислительная </a:t>
                </a:r>
                <a:r>
                  <a:rPr lang="en-US" sz="2000" dirty="0"/>
                  <a:t>сложность, </a:t>
                </a:r>
                <a:endParaRPr lang="ru-RU" sz="2000" dirty="0" smtClean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 err="1" smtClean="0"/>
                  <a:t>Например</a:t>
                </a:r>
                <a:r>
                  <a:rPr lang="en-US" sz="2000" dirty="0"/>
                  <a:t>, на картинке ниже мы хотим, чтобы зеленый и красный сегменты были в одном кластере, </a:t>
                </a:r>
                <a:r>
                  <a:rPr lang="ru-RU" sz="2000" dirty="0" smtClean="0"/>
                  <a:t>д</a:t>
                </a:r>
                <a:r>
                  <a:rPr lang="en-US" sz="2000" dirty="0" err="1" smtClean="0"/>
                  <a:t>ля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этого мы можем представить вычислительную сложность как:</a:t>
                </a:r>
                <a:endParaRPr lang="ru-RU" sz="2000" dirty="0"/>
              </a:p>
              <a:p>
                <a:pPr marL="0" indent="0" algn="l" rtl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/>
                                  <m:t>max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/>
                                  <m:t>min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)=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𝐶𝐸</m:t>
                    </m:r>
                  </m:oMath>
                </a14:m>
                <a:r>
                  <a:rPr lang="en-US" sz="2000" dirty="0"/>
                  <a:t> сложность, для </a:t>
                </a:r>
                <a:r>
                  <a:rPr lang="en-US" sz="2000" dirty="0" err="1"/>
                  <a:t>единого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времени</a:t>
                </a:r>
                <a:endParaRPr lang="ru-RU" sz="2000" dirty="0" smtClean="0"/>
              </a:p>
              <a:p>
                <a:pPr marL="0" indent="0" algn="ctr" rtl="0">
                  <a:lnSpc>
                    <a:spcPct val="100000"/>
                  </a:lnSpc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281868"/>
                <a:ext cx="11045825" cy="5106231"/>
              </a:xfrm>
              <a:blipFill>
                <a:blip r:embed="rId2"/>
                <a:stretch>
                  <a:fillRect l="-497" t="-597" b="-19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045710"/>
            <a:ext cx="3835400" cy="13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Кластеризация временных рядов.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Методы</a:t>
            </a:r>
            <a:r>
              <a:rPr lang="en-US" b="1" dirty="0" smtClean="0"/>
              <a:t> </a:t>
            </a:r>
            <a:r>
              <a:rPr lang="en-US" b="1" dirty="0" err="1" smtClean="0"/>
              <a:t>кластеризация</a:t>
            </a:r>
            <a:r>
              <a:rPr lang="en-US" b="1" dirty="0" smtClean="0"/>
              <a:t> </a:t>
            </a:r>
            <a:r>
              <a:rPr lang="en-US" b="1" dirty="0"/>
              <a:t>DBSCAN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304924"/>
            <a:ext cx="11045825" cy="5083175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Пространственная кластеризация приложений с шумом на основе плотности (DBSCAN).</a:t>
            </a:r>
            <a:endParaRPr lang="en-US" sz="2000" dirty="0"/>
          </a:p>
          <a:p>
            <a:pPr algn="l" rtl="0"/>
            <a:r>
              <a:rPr lang="en-US" sz="2000" dirty="0"/>
              <a:t>Метод представляет собой модифицированный метод K-средних, </a:t>
            </a:r>
            <a:r>
              <a:rPr lang="en-US" sz="2000" dirty="0" err="1" smtClean="0"/>
              <a:t>но</a:t>
            </a:r>
            <a:endParaRPr lang="ru-RU" sz="2000" dirty="0" smtClean="0"/>
          </a:p>
          <a:p>
            <a:pPr algn="l" rtl="0"/>
            <a:r>
              <a:rPr lang="en-US" sz="2000" b="1" dirty="0" smtClean="0"/>
              <a:t>в </a:t>
            </a:r>
            <a:r>
              <a:rPr lang="en-US" sz="2000" b="1" dirty="0"/>
              <a:t>DBSCAN </a:t>
            </a:r>
            <a:r>
              <a:rPr lang="ru-RU" sz="2000" b="1" dirty="0" smtClean="0"/>
              <a:t>мы задаем  </a:t>
            </a:r>
          </a:p>
          <a:p>
            <a:pPr lvl="1" algn="l" rtl="0"/>
            <a:r>
              <a:rPr lang="en-US" sz="2000" b="1" dirty="0" smtClean="0"/>
              <a:t>максимум </a:t>
            </a:r>
            <a:r>
              <a:rPr lang="en-US" sz="2000" b="1" dirty="0"/>
              <a:t>расстояние (радиус кластера)</a:t>
            </a:r>
          </a:p>
          <a:p>
            <a:pPr lvl="1" algn="l" rtl="0"/>
            <a:r>
              <a:rPr lang="en-US" sz="2000" b="1" dirty="0"/>
              <a:t>и минимальное количество точек в кластере.</a:t>
            </a:r>
          </a:p>
          <a:p>
            <a:pPr algn="l" rtl="0"/>
            <a:r>
              <a:rPr lang="en-US" sz="2000" dirty="0" smtClean="0"/>
              <a:t>Таким образом</a:t>
            </a:r>
            <a:r>
              <a:rPr lang="en-US" sz="2000" dirty="0"/>
              <a:t>, </a:t>
            </a:r>
            <a:r>
              <a:rPr lang="en-US" sz="2000" b="1" dirty="0"/>
              <a:t>Центроиды - это точки, в которых расстояние меньше максимального, а количество экземпляров максимальное (не меньше заданного минимального числа).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71" y="3898900"/>
            <a:ext cx="4636804" cy="29591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85779" y="4850368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oa"/>
              </a:rPr>
              <a:t>Пример кластеризации временных рядов, выполненный DBSCAN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Кластеризация временных рядов. </a:t>
            </a:r>
            <a:r>
              <a:rPr lang="en-US" b="1" dirty="0" smtClean="0"/>
              <a:t>Методы </a:t>
            </a:r>
            <a:r>
              <a:rPr lang="en-US" b="1" dirty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350236"/>
            <a:ext cx="11045825" cy="5037864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Другие методы кластеризации временных рядов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Самоорганизованная </a:t>
            </a:r>
            <a:r>
              <a:rPr lang="en-US" sz="2800" dirty="0" err="1"/>
              <a:t>карта</a:t>
            </a:r>
            <a:r>
              <a:rPr lang="en-US" sz="2800" dirty="0"/>
              <a:t> (</a:t>
            </a:r>
            <a:r>
              <a:rPr lang="en-US" sz="2800" dirty="0" err="1"/>
              <a:t>сеть</a:t>
            </a:r>
            <a:r>
              <a:rPr lang="en-US" sz="2800" dirty="0"/>
              <a:t> К</a:t>
            </a:r>
            <a:r>
              <a:rPr lang="ru-RU" sz="2800" dirty="0" err="1" smtClean="0"/>
              <a:t>охенина</a:t>
            </a:r>
            <a:r>
              <a:rPr lang="en-US" sz="2800" dirty="0" smtClean="0"/>
              <a:t>),</a:t>
            </a:r>
            <a:endParaRPr lang="en-US" sz="2800" dirty="0"/>
          </a:p>
          <a:p>
            <a:pPr lvl="1"/>
            <a:r>
              <a:rPr lang="en-US" sz="2800" dirty="0"/>
              <a:t>Ожидаемая максимизация (EM</a:t>
            </a:r>
            <a:r>
              <a:rPr lang="en-US" sz="2800" dirty="0" smtClean="0"/>
              <a:t>),</a:t>
            </a:r>
            <a:endParaRPr lang="en-US" sz="2800" dirty="0"/>
          </a:p>
          <a:p>
            <a:pPr lvl="1"/>
            <a:r>
              <a:rPr lang="en-US" sz="2800" dirty="0" err="1" smtClean="0"/>
              <a:t>Иерархическ</a:t>
            </a:r>
            <a:r>
              <a:rPr lang="ru-RU" sz="2800" dirty="0" err="1" smtClean="0"/>
              <a:t>ая</a:t>
            </a:r>
            <a:r>
              <a:rPr lang="ru-RU" sz="2800" dirty="0" smtClean="0"/>
              <a:t> </a:t>
            </a:r>
            <a:r>
              <a:rPr lang="en-US" sz="2800" dirty="0" err="1"/>
              <a:t>кластеризация</a:t>
            </a:r>
            <a:r>
              <a:rPr lang="en-US" sz="2800" dirty="0"/>
              <a:t>,</a:t>
            </a:r>
          </a:p>
          <a:p>
            <a:pPr lvl="1"/>
            <a:r>
              <a:rPr lang="en-US" sz="2800" dirty="0"/>
              <a:t>c-mean (кластеризация с нечеткой логикой</a:t>
            </a:r>
            <a:r>
              <a:rPr lang="en-US" sz="2800" dirty="0" smtClean="0"/>
              <a:t>),</a:t>
            </a:r>
            <a:endParaRPr lang="en-US" sz="2800" dirty="0"/>
          </a:p>
          <a:p>
            <a:pPr lvl="1"/>
            <a:r>
              <a:rPr lang="en-US" sz="2800" dirty="0"/>
              <a:t>другие </a:t>
            </a:r>
            <a:r>
              <a:rPr lang="en-US" sz="2800" dirty="0" err="1"/>
              <a:t>более</a:t>
            </a:r>
            <a:r>
              <a:rPr lang="en-US" sz="2800" dirty="0"/>
              <a:t> </a:t>
            </a:r>
            <a:r>
              <a:rPr lang="en-US" sz="2800" dirty="0" err="1" smtClean="0"/>
              <a:t>сложные</a:t>
            </a:r>
            <a:r>
              <a:rPr lang="ru-RU" sz="2800" dirty="0" smtClean="0"/>
              <a:t> методы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06" y="30797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Расстояния для сравнения временных рядов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Выбор</a:t>
            </a:r>
            <a:r>
              <a:rPr lang="en-US" sz="2000" dirty="0" smtClean="0"/>
              <a:t> </a:t>
            </a:r>
            <a:r>
              <a:rPr lang="en-US" sz="2000" dirty="0"/>
              <a:t>правильного расстояния - одна из самых сложных задач во временных рядах, как при кластеризации, так и </a:t>
            </a:r>
            <a:r>
              <a:rPr lang="en-US" sz="2000" dirty="0" err="1"/>
              <a:t>при</a:t>
            </a:r>
            <a:r>
              <a:rPr lang="en-US" sz="2000" dirty="0"/>
              <a:t> </a:t>
            </a:r>
            <a:r>
              <a:rPr lang="en-US" sz="2000" dirty="0" err="1" smtClean="0"/>
              <a:t>классификации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b="1" dirty="0" smtClean="0"/>
              <a:t>О</a:t>
            </a:r>
            <a:r>
              <a:rPr lang="en-US" sz="2000" b="1" dirty="0" err="1" smtClean="0"/>
              <a:t>сновные</a:t>
            </a:r>
            <a:r>
              <a:rPr lang="en-US" sz="2000" b="1" dirty="0" smtClean="0"/>
              <a:t> </a:t>
            </a:r>
            <a:r>
              <a:rPr lang="en-US" sz="2000" b="1" dirty="0" err="1"/>
              <a:t>расстояния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  <a:p>
            <a:pPr lvl="1" algn="l" rtl="0"/>
            <a:r>
              <a:rPr lang="en-US" sz="2000" dirty="0" smtClean="0"/>
              <a:t>Евклидов </a:t>
            </a:r>
            <a:r>
              <a:rPr lang="en-US" sz="2000" dirty="0"/>
              <a:t>Расстояние,</a:t>
            </a:r>
          </a:p>
          <a:p>
            <a:pPr lvl="1"/>
            <a:r>
              <a:rPr lang="en-US" sz="2000" dirty="0"/>
              <a:t>Обобщенное евклидово расстояние и </a:t>
            </a:r>
            <a:r>
              <a:rPr lang="en-US" sz="2000" dirty="0" err="1" smtClean="0"/>
              <a:t>Расстояние</a:t>
            </a:r>
            <a:r>
              <a:rPr lang="ru-RU" sz="2000" dirty="0" smtClean="0"/>
              <a:t> </a:t>
            </a:r>
            <a:r>
              <a:rPr lang="en-US" sz="2000" dirty="0" err="1"/>
              <a:t>Махаланобис</a:t>
            </a:r>
            <a:r>
              <a:rPr lang="en-US" sz="2000" dirty="0"/>
              <a:t>,</a:t>
            </a:r>
          </a:p>
          <a:p>
            <a:pPr lvl="1" algn="l" rtl="0"/>
            <a:r>
              <a:rPr lang="en-US" sz="2000" dirty="0"/>
              <a:t>Среднее расстояние и другие устойчивые типы расстояний,</a:t>
            </a:r>
          </a:p>
          <a:p>
            <a:pPr lvl="1"/>
            <a:r>
              <a:rPr lang="en-US" sz="2000" dirty="0"/>
              <a:t>Среднее абсолютное расстояние и </a:t>
            </a:r>
            <a:r>
              <a:rPr lang="en-US" sz="2000" dirty="0" err="1"/>
              <a:t>др</a:t>
            </a:r>
            <a:r>
              <a:rPr lang="en-US" sz="2000" dirty="0" smtClean="0"/>
              <a:t>.</a:t>
            </a:r>
            <a:r>
              <a:rPr lang="ru-RU" sz="2000" dirty="0" smtClean="0"/>
              <a:t>;</a:t>
            </a:r>
            <a:r>
              <a:rPr lang="en-US" sz="2000" dirty="0" smtClean="0"/>
              <a:t> </a:t>
            </a:r>
            <a:r>
              <a:rPr lang="en-US" sz="2000" dirty="0" err="1" smtClean="0"/>
              <a:t>Расстояни</a:t>
            </a:r>
            <a:r>
              <a:rPr lang="ru-RU" sz="2000" dirty="0" smtClean="0"/>
              <a:t>е </a:t>
            </a:r>
            <a:r>
              <a:rPr lang="en-US" sz="2000" dirty="0" err="1"/>
              <a:t>Минковский</a:t>
            </a:r>
            <a:r>
              <a:rPr lang="en-US" sz="2000" dirty="0"/>
              <a:t>,</a:t>
            </a:r>
          </a:p>
          <a:p>
            <a:pPr lvl="1" algn="l" rtl="0"/>
            <a:r>
              <a:rPr lang="en-US" sz="2000" dirty="0"/>
              <a:t>Среднее абсолютное процентное расстояние,</a:t>
            </a:r>
          </a:p>
          <a:p>
            <a:pPr lvl="1" algn="l" rtl="0"/>
            <a:r>
              <a:rPr lang="en-US" sz="2000" dirty="0"/>
              <a:t>Расстояние корреляции (или косинусное расстояние, коэффициент Пирсона),</a:t>
            </a:r>
          </a:p>
          <a:p>
            <a:pPr lvl="1" algn="l" rtl="0"/>
            <a:r>
              <a:rPr lang="en-US" sz="2000" dirty="0"/>
              <a:t>Расстояния на основе распределения вероятностей,</a:t>
            </a:r>
          </a:p>
          <a:p>
            <a:pPr lvl="1" algn="l" rtl="0"/>
            <a:r>
              <a:rPr lang="en-US" sz="2000" dirty="0"/>
              <a:t>Расстояние динамического искажения времени,</a:t>
            </a:r>
          </a:p>
          <a:p>
            <a:pPr lvl="1" algn="l" rtl="0"/>
            <a:r>
              <a:rPr lang="en-US" sz="2000" dirty="0"/>
              <a:t>более сложные методы, основанные на извлечении признаков и преобразовании признаков.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5230336"/>
            <a:ext cx="1100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 smtClean="0">
                <a:solidFill>
                  <a:srgbClr val="000000"/>
                </a:solidFill>
              </a:rPr>
              <a:t>Примечание. </a:t>
            </a:r>
            <a:r>
              <a:rPr lang="en-US" dirty="0" smtClean="0">
                <a:solidFill>
                  <a:srgbClr val="000000"/>
                </a:solidFill>
              </a:rPr>
              <a:t>В </a:t>
            </a:r>
            <a:r>
              <a:rPr lang="en-US" dirty="0">
                <a:solidFill>
                  <a:srgbClr val="000000"/>
                </a:solidFill>
              </a:rPr>
              <a:t>Основная проблема с расстоянием временных рядов - это </a:t>
            </a:r>
            <a:r>
              <a:rPr lang="en-US" dirty="0" err="1">
                <a:solidFill>
                  <a:srgbClr val="000000"/>
                </a:solidFill>
              </a:rPr>
              <a:t>влияние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колебаний</a:t>
            </a:r>
            <a:r>
              <a:rPr lang="ru-RU" dirty="0" smtClean="0">
                <a:solidFill>
                  <a:srgbClr val="000000"/>
                </a:solidFill>
              </a:rPr>
              <a:t>, флуктуаций и искажений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в </a:t>
            </a:r>
            <a:r>
              <a:rPr lang="en-US" dirty="0" err="1" smtClean="0">
                <a:solidFill>
                  <a:srgbClr val="000000"/>
                </a:solidFill>
              </a:rPr>
              <a:t>сегмент</a:t>
            </a:r>
            <a:r>
              <a:rPr lang="ru-RU" dirty="0" smtClean="0">
                <a:solidFill>
                  <a:srgbClr val="000000"/>
                </a:solidFill>
              </a:rPr>
              <a:t>ах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на полученное значение. </a:t>
            </a:r>
            <a:r>
              <a:rPr lang="ru-RU" dirty="0" smtClean="0">
                <a:solidFill>
                  <a:srgbClr val="000000"/>
                </a:solidFill>
              </a:rPr>
              <a:t>Поэтому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часто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необходимо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использовать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сложные</a:t>
            </a:r>
            <a:r>
              <a:rPr lang="ru-RU" dirty="0" smtClean="0">
                <a:solidFill>
                  <a:srgbClr val="000000"/>
                </a:solidFill>
              </a:rPr>
              <a:t> типы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расстояни</a:t>
            </a:r>
            <a:r>
              <a:rPr lang="ru-RU" dirty="0" smtClean="0">
                <a:solidFill>
                  <a:srgbClr val="000000"/>
                </a:solidFill>
              </a:rPr>
              <a:t>й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или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некоторые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конвейеры извлечения признаков и преобразования </a:t>
            </a:r>
            <a:r>
              <a:rPr lang="en-US" dirty="0" err="1">
                <a:solidFill>
                  <a:srgbClr val="000000"/>
                </a:solidFill>
              </a:rPr>
              <a:t>признаков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в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расстояния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59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l" rtl="0"/>
            <a:r>
              <a:rPr lang="en-US" b="1" dirty="0"/>
              <a:t>Расстояния для сравнения временных рядов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3000"/>
                <a:ext cx="10515600" cy="5524500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Евклидово расстояние: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это расстояние между двумя </a:t>
                </a:r>
                <a:r>
                  <a:rPr lang="en-US" dirty="0" err="1"/>
                  <a:t>сегментами</a:t>
                </a:r>
                <a:r>
                  <a:rPr lang="en-US" dirty="0"/>
                  <a:t> </a:t>
                </a:r>
                <a:r>
                  <a:rPr lang="ru-RU" dirty="0" smtClean="0"/>
                  <a:t>ряда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с </a:t>
                </a:r>
                <a:r>
                  <a:rPr lang="en-US" dirty="0"/>
                  <a:t>длиной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Среднее абсолютное расстояние и др. </a:t>
                </a:r>
                <a:r>
                  <a:rPr lang="en-US" dirty="0" err="1"/>
                  <a:t>Минковский</a:t>
                </a:r>
                <a:r>
                  <a:rPr lang="en-US" dirty="0"/>
                  <a:t> Расстояния,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dirty="0" err="1" smtClean="0"/>
                  <a:t>Обобщенн</a:t>
                </a:r>
                <a:r>
                  <a:rPr lang="ru-RU" dirty="0" err="1" smtClean="0"/>
                  <a:t>ое</a:t>
                </a:r>
                <a:r>
                  <a:rPr lang="en-US" dirty="0" smtClean="0"/>
                  <a:t> </a:t>
                </a:r>
                <a:r>
                  <a:rPr lang="en-US" dirty="0"/>
                  <a:t>Евклидово расстояние и </a:t>
                </a:r>
                <a:r>
                  <a:rPr lang="en-US" dirty="0" err="1"/>
                  <a:t>Махаланобис</a:t>
                </a:r>
                <a:r>
                  <a:rPr lang="en-US" dirty="0"/>
                  <a:t> Расстояние,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весовой коэффициент;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ковариация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- это </a:t>
                </a:r>
                <a:r>
                  <a:rPr lang="en-US" dirty="0" err="1"/>
                  <a:t>Махаланобис</a:t>
                </a:r>
                <a:r>
                  <a:rPr lang="en-US" dirty="0"/>
                  <a:t> Расстояние</a:t>
                </a:r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3000"/>
                <a:ext cx="10515600" cy="5524500"/>
              </a:xfrm>
              <a:blipFill>
                <a:blip r:embed="rId2"/>
                <a:stretch>
                  <a:fillRect l="-174" t="-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Расстояния для сравнения временных рядов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1831" y="948583"/>
                <a:ext cx="11263357" cy="5811139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 smtClean="0"/>
                  <a:t>Абсолютное</a:t>
                </a:r>
                <a:r>
                  <a:rPr lang="en-US" dirty="0" smtClean="0"/>
                  <a:t> </a:t>
                </a:r>
                <a:r>
                  <a:rPr lang="en-US" dirty="0"/>
                  <a:t>процентное расстояние,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dirty="0" smtClean="0"/>
                  <a:t>Медиана </a:t>
                </a:r>
                <a:r>
                  <a:rPr lang="en-US" dirty="0"/>
                  <a:t>Расстояние</a:t>
                </a:r>
                <a:r>
                  <a:rPr lang="en-US" dirty="0" smtClean="0"/>
                  <a:t>: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({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𝑚𝑒𝑑𝑖𝑎𝑛</m:t>
                    </m:r>
                  </m:oMath>
                </a14:m>
                <a:r>
                  <a:rPr lang="en-US" dirty="0"/>
                  <a:t> центральное значение отсортированных </a:t>
                </a:r>
                <a:r>
                  <a:rPr lang="en-US" dirty="0" err="1"/>
                  <a:t>образцов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размера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Более </a:t>
                </a:r>
                <a:r>
                  <a:rPr lang="en-US" dirty="0"/>
                  <a:t>устойчивое расстояние, </a:t>
                </a:r>
                <a:r>
                  <a:rPr lang="ru-RU" dirty="0" smtClean="0"/>
                  <a:t>чем</a:t>
                </a:r>
                <a:r>
                  <a:rPr lang="en-US" dirty="0" smtClean="0"/>
                  <a:t> </a:t>
                </a:r>
                <a:r>
                  <a:rPr lang="en-US" dirty="0"/>
                  <a:t>Евклидово расстояние и Среднее абсолютное расстояние.</a:t>
                </a:r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dirty="0" smtClean="0"/>
                  <a:t>Корреляция </a:t>
                </a:r>
                <a:r>
                  <a:rPr lang="en-US" dirty="0"/>
                  <a:t>Расстояние (или косинусное расстояние, коэффициент Пирсона),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corcof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dirty="0" err="1" smtClean="0"/>
                  <a:t>Вероятност</a:t>
                </a:r>
                <a:r>
                  <a:rPr lang="ru-RU" dirty="0" err="1" smtClean="0"/>
                  <a:t>ное</a:t>
                </a:r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р</a:t>
                </a:r>
                <a:r>
                  <a:rPr lang="en-US" dirty="0" err="1" smtClean="0"/>
                  <a:t>асстояния</a:t>
                </a:r>
                <a:r>
                  <a:rPr lang="en-US" dirty="0" smtClean="0"/>
                  <a:t> </a:t>
                </a:r>
                <a:r>
                  <a:rPr lang="en-US" dirty="0"/>
                  <a:t>на основе распределения. Существует множество методов расчета, например </a:t>
                </a:r>
                <a:r>
                  <a:rPr lang="en-US" dirty="0" err="1"/>
                  <a:t>Кульбак-Лейблер</a:t>
                </a:r>
                <a:r>
                  <a:rPr lang="en-US" dirty="0"/>
                  <a:t> расстояние</a:t>
                </a:r>
                <a:endParaRPr lang="ru-RU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/>
                        <m:t>log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 </a:t>
                </a:r>
                <a:r>
                  <a:rPr lang="en-US" b="1" dirty="0" err="1"/>
                  <a:t>Расстояние</a:t>
                </a:r>
                <a:r>
                  <a:rPr lang="en-US" b="1" dirty="0"/>
                  <a:t> </a:t>
                </a:r>
                <a:r>
                  <a:rPr lang="ru-RU" b="1" dirty="0"/>
                  <a:t>динамической трансформации временной шкалы </a:t>
                </a:r>
                <a:r>
                  <a:rPr lang="en-US" b="1" dirty="0"/>
                  <a:t>(DTW) </a:t>
                </a:r>
                <a:r>
                  <a:rPr lang="en-US" dirty="0" smtClean="0"/>
                  <a:t>, </a:t>
                </a:r>
                <a:r>
                  <a:rPr lang="en-US" dirty="0"/>
                  <a:t>Нелинейный алгоритм, основанный на поиске максимального сходства между точками независимо от их позиции индекса.</a:t>
                </a:r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831" y="948583"/>
                <a:ext cx="11263357" cy="5811139"/>
              </a:xfrm>
              <a:blipFill>
                <a:blip r:embed="rId2"/>
                <a:stretch>
                  <a:fillRect l="-162" t="-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</a:t>
            </a:r>
            <a:r>
              <a:rPr lang="ru-RU" b="1" dirty="0" smtClean="0"/>
              <a:t>Задачи с учителем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err="1" smtClean="0"/>
              <a:t>задача</a:t>
            </a:r>
            <a:r>
              <a:rPr lang="en-US" sz="2000" dirty="0" smtClean="0"/>
              <a:t> </a:t>
            </a:r>
            <a:r>
              <a:rPr lang="ru-RU" sz="2000" dirty="0" smtClean="0"/>
              <a:t>с учителем </a:t>
            </a:r>
            <a:r>
              <a:rPr lang="en-US" sz="2000" dirty="0" err="1" smtClean="0"/>
              <a:t>предполагает</a:t>
            </a:r>
            <a:r>
              <a:rPr lang="en-US" sz="2000" dirty="0"/>
              <a:t>, что у нас есть временные ряды, в которых </a:t>
            </a:r>
            <a:r>
              <a:rPr lang="en-US" sz="2000" dirty="0" err="1"/>
              <a:t>данные</a:t>
            </a:r>
            <a:r>
              <a:rPr lang="en-US" sz="2000" dirty="0"/>
              <a:t> </a:t>
            </a:r>
            <a:r>
              <a:rPr lang="ru-RU" sz="2000" dirty="0" smtClean="0"/>
              <a:t>имеют метки</a:t>
            </a:r>
            <a:r>
              <a:rPr lang="en-US" sz="2000" dirty="0" smtClean="0"/>
              <a:t>. </a:t>
            </a:r>
            <a:endParaRPr lang="ru-RU" sz="2000" dirty="0" smtClean="0"/>
          </a:p>
          <a:p>
            <a:pPr algn="l" rtl="0"/>
            <a:r>
              <a:rPr lang="en-US" sz="2000" dirty="0" err="1" smtClean="0"/>
              <a:t>Типичные</a:t>
            </a:r>
            <a:r>
              <a:rPr lang="en-US" sz="2000" dirty="0" smtClean="0"/>
              <a:t> </a:t>
            </a:r>
            <a:r>
              <a:rPr lang="en-US" sz="2000" dirty="0" err="1" smtClean="0"/>
              <a:t>задачи</a:t>
            </a:r>
            <a:r>
              <a:rPr lang="en-US" sz="2000" dirty="0" smtClean="0"/>
              <a:t>:</a:t>
            </a:r>
          </a:p>
          <a:p>
            <a:pPr algn="l" rtl="0"/>
            <a:r>
              <a:rPr lang="en-US" sz="2000" dirty="0" err="1" smtClean="0"/>
              <a:t>регресс</a:t>
            </a:r>
            <a:r>
              <a:rPr lang="ru-RU" sz="2000" dirty="0" err="1" smtClean="0"/>
              <a:t>ия</a:t>
            </a:r>
            <a:endParaRPr lang="en-US" sz="2000" dirty="0"/>
          </a:p>
          <a:p>
            <a:pPr lvl="1" algn="l" rtl="0"/>
            <a:r>
              <a:rPr lang="en-US" sz="2000" dirty="0"/>
              <a:t>прогноз;</a:t>
            </a:r>
          </a:p>
          <a:p>
            <a:pPr lvl="1" algn="l" rtl="0"/>
            <a:r>
              <a:rPr lang="en-US" sz="2000" dirty="0"/>
              <a:t>оценка параметров;</a:t>
            </a:r>
          </a:p>
          <a:p>
            <a:pPr lvl="1" algn="l" rtl="0"/>
            <a:r>
              <a:rPr lang="en-US" sz="2000" dirty="0"/>
              <a:t>контролируемая фильтрация данных;</a:t>
            </a:r>
          </a:p>
          <a:p>
            <a:pPr lvl="1" algn="l" rtl="0"/>
            <a:r>
              <a:rPr lang="en-US" sz="2000" dirty="0"/>
              <a:t>выделение и </a:t>
            </a:r>
            <a:r>
              <a:rPr lang="en-US" sz="2000" dirty="0" err="1"/>
              <a:t>выбор</a:t>
            </a:r>
            <a:r>
              <a:rPr lang="en-US" sz="2000" dirty="0"/>
              <a:t> </a:t>
            </a:r>
            <a:r>
              <a:rPr lang="ru-RU" sz="2000" dirty="0" smtClean="0"/>
              <a:t>признаков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 rtl="0"/>
            <a:r>
              <a:rPr lang="en-US" sz="2000" dirty="0"/>
              <a:t>классификация (некоторых </a:t>
            </a:r>
            <a:r>
              <a:rPr lang="en-US" sz="2000" dirty="0" err="1"/>
              <a:t>моделей</a:t>
            </a:r>
            <a:r>
              <a:rPr lang="en-US" sz="2000" dirty="0"/>
              <a:t> </a:t>
            </a:r>
            <a:r>
              <a:rPr lang="ru-RU" sz="2000" dirty="0" smtClean="0"/>
              <a:t>ряда</a:t>
            </a:r>
            <a:r>
              <a:rPr lang="en-US" sz="2000" dirty="0" smtClean="0"/>
              <a:t> </a:t>
            </a:r>
            <a:r>
              <a:rPr lang="en-US" sz="2000" dirty="0"/>
              <a:t>или </a:t>
            </a:r>
            <a:r>
              <a:rPr lang="en-US" sz="2000" dirty="0" err="1"/>
              <a:t>поведения</a:t>
            </a:r>
            <a:r>
              <a:rPr lang="en-US" sz="2000" dirty="0"/>
              <a:t> </a:t>
            </a:r>
            <a:r>
              <a:rPr lang="en-US" sz="2000" dirty="0" err="1" smtClean="0"/>
              <a:t>само</a:t>
            </a:r>
            <a:r>
              <a:rPr lang="ru-RU" sz="2000" dirty="0" err="1" smtClean="0"/>
              <a:t>го</a:t>
            </a:r>
            <a:r>
              <a:rPr lang="en-US" sz="2000" dirty="0" smtClean="0"/>
              <a:t> </a:t>
            </a:r>
            <a:r>
              <a:rPr lang="ru-RU" sz="2000" dirty="0" smtClean="0"/>
              <a:t>ряда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 algn="l" rtl="0"/>
            <a:r>
              <a:rPr lang="en-US" sz="2000" dirty="0"/>
              <a:t>классификация паттернов;</a:t>
            </a:r>
          </a:p>
          <a:p>
            <a:pPr lvl="1" algn="l" rtl="0"/>
            <a:r>
              <a:rPr lang="ru-RU" sz="2000" dirty="0" smtClean="0"/>
              <a:t>поиск</a:t>
            </a:r>
            <a:r>
              <a:rPr lang="en-US" sz="2000" dirty="0" smtClean="0"/>
              <a:t> </a:t>
            </a:r>
            <a:r>
              <a:rPr lang="en-US" sz="2000" dirty="0" err="1" smtClean="0"/>
              <a:t>аномали</a:t>
            </a:r>
            <a:r>
              <a:rPr lang="ru-RU" sz="2000" dirty="0" smtClean="0"/>
              <a:t>й и</a:t>
            </a:r>
            <a:r>
              <a:rPr lang="en-US" sz="2000" dirty="0" smtClean="0"/>
              <a:t> </a:t>
            </a:r>
            <a:r>
              <a:rPr lang="en-US" sz="2000" dirty="0"/>
              <a:t>классификации других событий;</a:t>
            </a:r>
          </a:p>
          <a:p>
            <a:pPr lvl="1" algn="l" rtl="0"/>
            <a:r>
              <a:rPr lang="en-US" sz="2000" dirty="0"/>
              <a:t>классификация полных </a:t>
            </a:r>
            <a:r>
              <a:rPr lang="en-US" sz="2000" dirty="0" err="1"/>
              <a:t>временных</a:t>
            </a:r>
            <a:r>
              <a:rPr lang="en-US" sz="2000" dirty="0"/>
              <a:t> </a:t>
            </a:r>
            <a:r>
              <a:rPr lang="en-US" sz="2000" dirty="0" err="1" smtClean="0"/>
              <a:t>рядов</a:t>
            </a:r>
            <a:r>
              <a:rPr lang="ru-RU" sz="2000" dirty="0" smtClean="0"/>
              <a:t> или их сегментов.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0436" y="5201494"/>
            <a:ext cx="107647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Примечание. </a:t>
            </a:r>
            <a:r>
              <a:rPr lang="ru-RU" sz="2000" dirty="0" smtClean="0"/>
              <a:t>З</a:t>
            </a:r>
            <a:r>
              <a:rPr lang="en-US" sz="2000" dirty="0" err="1" smtClean="0"/>
              <a:t>адача</a:t>
            </a:r>
            <a:r>
              <a:rPr lang="en-US" sz="2000" dirty="0" smtClean="0"/>
              <a:t> </a:t>
            </a:r>
            <a:r>
              <a:rPr lang="en-US" sz="2000" dirty="0"/>
              <a:t>оценки параметров может считаться контролируемой, если </a:t>
            </a:r>
            <a:r>
              <a:rPr lang="en-US" sz="2000" dirty="0" err="1"/>
              <a:t>ее</a:t>
            </a:r>
            <a:r>
              <a:rPr lang="en-US" sz="2000" dirty="0"/>
              <a:t> </a:t>
            </a:r>
            <a:r>
              <a:rPr lang="ru-RU" sz="2000" dirty="0" smtClean="0"/>
              <a:t>решение</a:t>
            </a:r>
            <a:r>
              <a:rPr lang="en-US" sz="2000" dirty="0" smtClean="0"/>
              <a:t> </a:t>
            </a:r>
            <a:r>
              <a:rPr lang="en-US" sz="2000" dirty="0" err="1" smtClean="0"/>
              <a:t>основан</a:t>
            </a:r>
            <a:r>
              <a:rPr lang="ru-RU" sz="2000" dirty="0" smtClean="0"/>
              <a:t>о </a:t>
            </a:r>
            <a:r>
              <a:rPr lang="en-US" sz="2000" dirty="0" err="1" smtClean="0"/>
              <a:t>на</a:t>
            </a:r>
            <a:r>
              <a:rPr lang="en-US" sz="2000" dirty="0" smtClean="0"/>
              <a:t> </a:t>
            </a:r>
            <a:r>
              <a:rPr lang="ru-RU" sz="2000" dirty="0" smtClean="0"/>
              <a:t>размеченном</a:t>
            </a:r>
            <a:r>
              <a:rPr lang="en-US" sz="2000" dirty="0" smtClean="0"/>
              <a:t> </a:t>
            </a:r>
            <a:r>
              <a:rPr lang="en-US" sz="2000" dirty="0"/>
              <a:t>наборе данных или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 smtClean="0"/>
              <a:t>определен</a:t>
            </a:r>
            <a:r>
              <a:rPr lang="ru-RU" sz="2000" dirty="0" smtClean="0"/>
              <a:t>а </a:t>
            </a:r>
            <a:r>
              <a:rPr lang="en-US" sz="2000" dirty="0" err="1" smtClean="0"/>
              <a:t>известная</a:t>
            </a:r>
            <a:r>
              <a:rPr lang="en-US" sz="2000" dirty="0" smtClean="0"/>
              <a:t> </a:t>
            </a:r>
            <a:r>
              <a:rPr lang="en-US" sz="2000" dirty="0"/>
              <a:t>параметрическая модель. В другом случае (для непараметрической модели) задача оценки параметров может рассматриваться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ru-RU" sz="2000" dirty="0" smtClean="0"/>
              <a:t>без учителя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Autofit/>
          </a:bodyPr>
          <a:lstStyle/>
          <a:p>
            <a:r>
              <a:rPr lang="en-US" sz="3300" b="1" dirty="0" err="1"/>
              <a:t>Расстояние</a:t>
            </a:r>
            <a:r>
              <a:rPr lang="en-US" sz="3300" b="1" dirty="0"/>
              <a:t> </a:t>
            </a:r>
            <a:r>
              <a:rPr lang="ru-RU" sz="3300" b="1" dirty="0"/>
              <a:t>динамической трансформации временной </a:t>
            </a:r>
            <a:r>
              <a:rPr lang="ru-RU" sz="3300" b="1" dirty="0" smtClean="0"/>
              <a:t>шкалы </a:t>
            </a:r>
            <a:r>
              <a:rPr lang="en-US" sz="3300" b="1" dirty="0" smtClean="0"/>
              <a:t>(DTW</a:t>
            </a:r>
            <a:r>
              <a:rPr lang="en-US" sz="3300" b="1" dirty="0"/>
              <a:t>)</a:t>
            </a:r>
            <a:endParaRPr lang="ru-RU" sz="33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1230594"/>
            <a:ext cx="11579552" cy="5529128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b="1" dirty="0"/>
              <a:t>DTW </a:t>
            </a:r>
            <a:r>
              <a:rPr lang="en-US" sz="2000" b="1" dirty="0" smtClean="0"/>
              <a:t> </a:t>
            </a:r>
            <a:r>
              <a:rPr lang="en-US" sz="2000" dirty="0" smtClean="0"/>
              <a:t>Нелинейный </a:t>
            </a:r>
            <a:r>
              <a:rPr lang="en-US" sz="2000" dirty="0"/>
              <a:t>алгоритм, основанный на поиске максимального сходства между точками независимо от их </a:t>
            </a:r>
            <a:r>
              <a:rPr lang="en-US" sz="2000" dirty="0" err="1"/>
              <a:t>позиции</a:t>
            </a:r>
            <a:r>
              <a:rPr lang="en-US" sz="2000" dirty="0"/>
              <a:t> </a:t>
            </a:r>
            <a:r>
              <a:rPr lang="en-US" sz="2000" dirty="0" smtClean="0"/>
              <a:t>в</a:t>
            </a:r>
            <a:r>
              <a:rPr lang="ru-RU" sz="2000" dirty="0" smtClean="0"/>
              <a:t> сегменте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b="1" dirty="0" err="1" smtClean="0"/>
              <a:t>Алгоритм</a:t>
            </a:r>
            <a:r>
              <a:rPr lang="en-US" sz="2000" b="1" dirty="0" smtClean="0"/>
              <a:t> </a:t>
            </a:r>
            <a:r>
              <a:rPr lang="en-US" sz="2000" b="1" dirty="0"/>
              <a:t>DTW</a:t>
            </a:r>
            <a:r>
              <a:rPr lang="en-US" sz="2000" dirty="0"/>
              <a:t> имеет следующие шаги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Рассчитать </a:t>
            </a:r>
            <a:r>
              <a:rPr lang="en-US" sz="2000" dirty="0"/>
              <a:t>расстояние между первой точкой в ​​</a:t>
            </a:r>
            <a:r>
              <a:rPr lang="en-US" sz="2000" dirty="0" err="1"/>
              <a:t>сегменте</a:t>
            </a:r>
            <a:r>
              <a:rPr lang="en-US" sz="2000" dirty="0"/>
              <a:t> </a:t>
            </a:r>
            <a:r>
              <a:rPr lang="en-US" sz="2000" dirty="0" smtClean="0"/>
              <a:t>и </a:t>
            </a:r>
            <a:r>
              <a:rPr lang="en-US" sz="2000" dirty="0"/>
              <a:t>каждой точкой во </a:t>
            </a:r>
            <a:r>
              <a:rPr lang="en-US" sz="2000" dirty="0" err="1"/>
              <a:t>второй</a:t>
            </a:r>
            <a:r>
              <a:rPr lang="en-US" sz="2000" dirty="0"/>
              <a:t> </a:t>
            </a:r>
            <a:r>
              <a:rPr lang="en-US" sz="2000" dirty="0" err="1"/>
              <a:t>сегменте</a:t>
            </a:r>
            <a:r>
              <a:rPr lang="en-US" sz="2000" dirty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Выбирать </a:t>
            </a:r>
            <a:r>
              <a:rPr lang="en-US" sz="2000" dirty="0"/>
              <a:t>минимум вычисленных значений и сохраните его (это </a:t>
            </a:r>
            <a:r>
              <a:rPr lang="en-US" sz="2000" dirty="0" err="1"/>
              <a:t>этап</a:t>
            </a:r>
            <a:r>
              <a:rPr lang="en-US" sz="2000" dirty="0"/>
              <a:t> </a:t>
            </a:r>
            <a:r>
              <a:rPr lang="en-US" sz="2000" dirty="0" smtClean="0"/>
              <a:t>"</a:t>
            </a:r>
            <a:r>
              <a:rPr lang="ru-RU" sz="2000" b="1" dirty="0"/>
              <a:t> </a:t>
            </a:r>
            <a:r>
              <a:rPr lang="ru-RU" sz="2000" dirty="0"/>
              <a:t>трансформации</a:t>
            </a:r>
            <a:r>
              <a:rPr lang="en-US" sz="2000" dirty="0" smtClean="0"/>
              <a:t> </a:t>
            </a:r>
            <a:r>
              <a:rPr lang="en-US" sz="2000" dirty="0"/>
              <a:t>времени"</a:t>
            </a:r>
            <a:r>
              <a:rPr lang="en-US" sz="2000" dirty="0" smtClean="0"/>
              <a:t>).</a:t>
            </a:r>
            <a:endParaRPr lang="en-US" sz="2000" dirty="0"/>
          </a:p>
          <a:p>
            <a:pPr lvl="1" algn="l" rtl="0"/>
            <a:r>
              <a:rPr lang="en-US" sz="2000" dirty="0"/>
              <a:t>Переходим ко второй точке и повторяем этап 1</a:t>
            </a:r>
            <a:r>
              <a:rPr lang="en-US" sz="2000" dirty="0" smtClean="0"/>
              <a:t>.</a:t>
            </a:r>
          </a:p>
          <a:p>
            <a:pPr lvl="1" algn="l" rtl="0"/>
            <a:r>
              <a:rPr lang="en-US" sz="2000" dirty="0" smtClean="0"/>
              <a:t>Двигаться </a:t>
            </a:r>
            <a:r>
              <a:rPr lang="en-US" sz="2000" dirty="0"/>
              <a:t>пошагово по точкам и повторяем этап 1 до исчерпания всех точек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l" rtl="0"/>
            <a:r>
              <a:rPr lang="en-US" sz="2000" dirty="0"/>
              <a:t>Вычислить и выбрать минимальное расстояние между первой точкой во втором </a:t>
            </a:r>
            <a:r>
              <a:rPr lang="en-US" sz="2000" dirty="0" err="1"/>
              <a:t>сегменте</a:t>
            </a:r>
            <a:r>
              <a:rPr lang="en-US" sz="2000" dirty="0"/>
              <a:t> </a:t>
            </a:r>
            <a:r>
              <a:rPr lang="ru-RU" sz="2000" dirty="0" smtClean="0"/>
              <a:t>ряда</a:t>
            </a:r>
            <a:r>
              <a:rPr lang="en-US" sz="2000" dirty="0" smtClean="0"/>
              <a:t> </a:t>
            </a:r>
            <a:r>
              <a:rPr lang="en-US" sz="2000" dirty="0"/>
              <a:t>и каждой точкой в ​​</a:t>
            </a:r>
            <a:r>
              <a:rPr lang="en-US" sz="2000" dirty="0" err="1"/>
              <a:t>первой</a:t>
            </a:r>
            <a:r>
              <a:rPr lang="en-US" sz="2000" dirty="0"/>
              <a:t> </a:t>
            </a:r>
            <a:r>
              <a:rPr lang="ru-RU" sz="2000" dirty="0" smtClean="0"/>
              <a:t>ряда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l" rtl="0"/>
            <a:r>
              <a:rPr lang="en-US" sz="2000" dirty="0"/>
              <a:t>Двигайтесь шаг за шагом по точкам во втором сегменте и повторяйте этап 3, пока не будут исчерпаны все точки.</a:t>
            </a:r>
          </a:p>
          <a:p>
            <a:pPr lvl="1" algn="l" rtl="0"/>
            <a:r>
              <a:rPr lang="en-US" sz="2000" dirty="0"/>
              <a:t>Просуммируйте все сохраненные минимальные расстояния.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29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733" y="365125"/>
            <a:ext cx="11912837" cy="711645"/>
          </a:xfrm>
        </p:spPr>
        <p:txBody>
          <a:bodyPr>
            <a:noAutofit/>
          </a:bodyPr>
          <a:lstStyle/>
          <a:p>
            <a:r>
              <a:rPr lang="en-US" sz="3200" b="1" dirty="0" err="1"/>
              <a:t>Расстояние</a:t>
            </a:r>
            <a:r>
              <a:rPr lang="en-US" sz="3200" b="1" dirty="0"/>
              <a:t> </a:t>
            </a:r>
            <a:r>
              <a:rPr lang="ru-RU" sz="3200" b="1" dirty="0"/>
              <a:t>динамической трансформации временной шкалы </a:t>
            </a:r>
            <a:r>
              <a:rPr lang="en-US" sz="3200" b="1" dirty="0"/>
              <a:t>(DTW)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1831" y="948583"/>
                <a:ext cx="11263357" cy="581113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 smtClean="0"/>
                  <a:t>Алгоритм DTW формально можно описать как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)=0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/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−1)}</m:t>
                          </m:r>
                        </m:e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𝐷𝑊𝑇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𝑚𝑖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mr>
                    </m:m>
                  </m:oMath>
                </a14:m>
                <a:endParaRPr lang="ru-RU" sz="2000" dirty="0"/>
              </a:p>
              <a:p>
                <a:pPr algn="l" rtl="0"/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:endParaRPr lang="ru-RU" sz="2000" dirty="0" smtClean="0"/>
              </a:p>
              <a:p>
                <a:pPr lvl="1" algn="l" rtl="0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элемент виртуальной матрицы обертывания времени элементами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и размер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  <a:endParaRPr lang="ru-RU" sz="2000" dirty="0" smtClean="0"/>
              </a:p>
              <a:p>
                <a:pPr lvl="1" algn="l" rtl="0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- функция расстояния (например, евклидово расстояние или MAE); </a:t>
                </a:r>
                <a:endParaRPr lang="ru-RU" sz="2000" dirty="0" smtClean="0"/>
              </a:p>
              <a:p>
                <a:pPr lvl="1" algn="l" rtl="0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и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сегменты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ряда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длиной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 smtClean="0"/>
                  <a:t>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соответственно. </a:t>
                </a:r>
                <a:endParaRPr lang="ru-RU" sz="2000" dirty="0" smtClean="0"/>
              </a:p>
              <a:p>
                <a:pPr lvl="1" algn="l" rtl="0"/>
                <a:r>
                  <a:rPr lang="en-US" sz="2000" dirty="0" smtClean="0"/>
                  <a:t>Таким образом </a:t>
                </a:r>
                <a:r>
                  <a:rPr lang="en-US" sz="2000" dirty="0"/>
                  <a:t>здесь длина отрезков может быть не одинаковой; </a:t>
                </a:r>
                <a:endParaRPr lang="ru-RU" sz="2000" dirty="0" smtClean="0"/>
              </a:p>
              <a:p>
                <a:pPr lvl="1" algn="l" rtl="0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- длина построения виртуальной траектории от правого нижнего края матрицы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 в верхнюю левую точку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2000" dirty="0"/>
                  <a:t>) такой, что его сумма минимальна). 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831" y="948583"/>
                <a:ext cx="11263357" cy="5811139"/>
              </a:xfrm>
              <a:blipFill>
                <a:blip r:embed="rId2"/>
                <a:stretch>
                  <a:fillRect l="-487" t="-1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365125"/>
            <a:ext cx="11409733" cy="71164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Расстояние</a:t>
            </a:r>
            <a:r>
              <a:rPr lang="en-US" b="1" dirty="0"/>
              <a:t> </a:t>
            </a:r>
            <a:r>
              <a:rPr lang="ru-RU" b="1" dirty="0"/>
              <a:t>динамической трансформации временной шкалы </a:t>
            </a:r>
            <a:r>
              <a:rPr lang="en-US" b="1" dirty="0"/>
              <a:t>(DTW)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1418602"/>
            <a:ext cx="11263357" cy="53411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расчета DTW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76" y="1435933"/>
            <a:ext cx="6197601" cy="18036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4312381"/>
            <a:ext cx="416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DTW для кластеризации речи.</a:t>
            </a:r>
            <a:endParaRPr lang="ru-RU" dirty="0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84" y="3549797"/>
            <a:ext cx="5883466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 smtClean="0"/>
              <a:t>Метрики точности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1104900"/>
                <a:ext cx="10810875" cy="5227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После его прогноза или оценки его параметров необходимо оценить точность. </a:t>
                </a:r>
                <a:r>
                  <a:rPr lang="ru-RU" dirty="0"/>
                  <a:t>Для этого есть несколько методов, главный из которых: Корень квадратной суммы (RSS):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RSS можно также назвать суммой квадратов ошибок (SSE). Другие техники: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Средняя абсолютная ошибка (</a:t>
                </a:r>
                <a:r>
                  <a:rPr lang="en-US" dirty="0"/>
                  <a:t>MAE):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|,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1104900"/>
                <a:ext cx="10810875" cy="5227534"/>
              </a:xfrm>
              <a:blipFill>
                <a:blip r:embed="rId2"/>
                <a:stretch>
                  <a:fillRect l="-846" t="-2331" r="-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57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/>
              <a:t>Метрики точности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1104900"/>
                <a:ext cx="10810875" cy="4181475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Средняя абсолютная ошибка (</a:t>
                </a:r>
                <a:r>
                  <a:rPr lang="en-US" sz="2400" dirty="0"/>
                  <a:t>MedAE):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𝑀𝑒𝑑𝐴𝐸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|,...,|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Средняя абсолютная процентная ошибка (MAPE):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Симметричная средняя абсолютная ошибка в процентах (sMAPE):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𝑠𝑀𝐴𝑃𝐸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|+|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И многое другое, что можно предложить для сложных случаев.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F5BDAF4-18C5-43D4-984E-207A8674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1104900"/>
                <a:ext cx="10810875" cy="4181475"/>
              </a:xfrm>
              <a:blipFill>
                <a:blip r:embed="rId2"/>
                <a:stretch>
                  <a:fillRect l="-733" t="-20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6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193BF-815D-43FE-BB24-A25ABC65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ru-RU" b="1" dirty="0" smtClean="0"/>
              <a:t>Кросс-</a:t>
            </a:r>
            <a:r>
              <a:rPr lang="ru-RU" b="1" dirty="0" err="1" smtClean="0"/>
              <a:t>валидация</a:t>
            </a:r>
            <a:r>
              <a:rPr lang="ru-RU" b="1" dirty="0" smtClean="0"/>
              <a:t> для временных рядов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BDAF4-18C5-43D4-984E-207A8674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04901"/>
            <a:ext cx="10810875" cy="2743199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Следует отметить, что значение ошибки зависит от параметров (т.е. характеристик) выбранного алгоритма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Эти </a:t>
            </a:r>
            <a:r>
              <a:rPr lang="ru-RU" sz="2400" dirty="0"/>
              <a:t>параметры, как правило, можно оптимизировать, используя некоторую часть серии в качестве тестовой (или </a:t>
            </a:r>
            <a:r>
              <a:rPr lang="ru-RU" sz="2400" dirty="0" err="1"/>
              <a:t>валидационной</a:t>
            </a:r>
            <a:r>
              <a:rPr lang="ru-RU" sz="2400" dirty="0"/>
              <a:t> выборки) в противоположность другой, принимаемой в качестве обучающей. </a:t>
            </a:r>
            <a:endParaRPr lang="ru-RU" sz="2400" dirty="0" smtClean="0"/>
          </a:p>
          <a:p>
            <a:r>
              <a:rPr lang="ru-RU" sz="2400" dirty="0" smtClean="0"/>
              <a:t>Эта </a:t>
            </a:r>
            <a:r>
              <a:rPr lang="ru-RU" sz="2400" dirty="0"/>
              <a:t>процедура известна как перекрестная проверка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По </a:t>
            </a:r>
            <a:r>
              <a:rPr lang="ru-RU" sz="2400" dirty="0"/>
              <a:t>аналогии с k-кратностью может быть введена перекрестная проверка на скользящей основе.</a:t>
            </a:r>
            <a:endParaRPr lang="en-US" dirty="0"/>
          </a:p>
        </p:txBody>
      </p:sp>
      <p:pic>
        <p:nvPicPr>
          <p:cNvPr id="24578" name="Picture 2" descr="image.png">
            <a:extLst>
              <a:ext uri="{FF2B5EF4-FFF2-40B4-BE49-F238E27FC236}">
                <a16:creationId xmlns:a16="http://schemas.microsoft.com/office/drawing/2014/main" id="{A695214E-2515-4C7B-9023-AE926609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434" y="3848100"/>
            <a:ext cx="5734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8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b="1" dirty="0"/>
              <a:t>Задачи ML в TS. </a:t>
            </a:r>
            <a:r>
              <a:rPr lang="en-US" b="1" dirty="0" err="1"/>
              <a:t>Задачи</a:t>
            </a:r>
            <a:r>
              <a:rPr lang="en-US" b="1" dirty="0"/>
              <a:t> </a:t>
            </a:r>
            <a:r>
              <a:rPr lang="ru-RU" b="1" dirty="0" smtClean="0"/>
              <a:t>б</a:t>
            </a:r>
            <a:r>
              <a:rPr lang="en-US" b="1" dirty="0" err="1" smtClean="0"/>
              <a:t>ез</a:t>
            </a:r>
            <a:r>
              <a:rPr lang="en-US" b="1" dirty="0" smtClean="0"/>
              <a:t> </a:t>
            </a:r>
            <a:r>
              <a:rPr lang="ru-RU" b="1" dirty="0" smtClean="0"/>
              <a:t>учителя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000" i="1" dirty="0">
                <a:solidFill>
                  <a:srgbClr val="000000"/>
                </a:solidFill>
              </a:rPr>
              <a:t>Задачи обработки без учителя заключаются в поиске </a:t>
            </a:r>
            <a:r>
              <a:rPr lang="ru-RU" sz="2000" i="1" dirty="0">
                <a:solidFill>
                  <a:srgbClr val="000000"/>
                </a:solidFill>
              </a:rPr>
              <a:t>закономерностей в наборе данных без меток,</a:t>
            </a:r>
          </a:p>
          <a:p>
            <a: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sz="2000" i="1" dirty="0">
                <a:solidFill>
                  <a:srgbClr val="000000"/>
                </a:solidFill>
              </a:rPr>
              <a:t>такие задачи как, например, кластерный анализ или алгоритмы декомпозиции и сжатия данных. </a:t>
            </a:r>
            <a:endParaRPr lang="ru-RU" sz="2000" i="1" dirty="0" smtClean="0">
              <a:solidFill>
                <a:srgbClr val="000000"/>
              </a:solidFill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sz="2000" i="1" dirty="0" smtClean="0">
                <a:solidFill>
                  <a:srgbClr val="000000"/>
                </a:solidFill>
              </a:rPr>
              <a:t>Самыми </a:t>
            </a:r>
            <a:r>
              <a:rPr lang="ru-RU" sz="2000" i="1" dirty="0">
                <a:solidFill>
                  <a:srgbClr val="000000"/>
                </a:solidFill>
              </a:rPr>
              <a:t>популярными задачами в обучении временных рядов без учителя являются: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обнаружение аномалий</a:t>
            </a:r>
            <a:r>
              <a:rPr lang="ru-RU" sz="2000" dirty="0"/>
              <a:t>  (таких как выбросы, пропущенные данные, аномальные шаблоны или </a:t>
            </a:r>
            <a:r>
              <a:rPr lang="ru-RU" sz="2000" dirty="0" smtClean="0"/>
              <a:t>другие</a:t>
            </a:r>
            <a:r>
              <a:rPr lang="ru-RU" sz="20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извлечение признаков</a:t>
            </a:r>
            <a:r>
              <a:rPr lang="ru-RU" sz="2000" dirty="0"/>
              <a:t>  или  </a:t>
            </a:r>
            <a:r>
              <a:rPr lang="ru-RU" sz="2000" b="1" dirty="0" smtClean="0"/>
              <a:t> </a:t>
            </a:r>
            <a:r>
              <a:rPr lang="ru-RU" sz="2000" b="1" dirty="0"/>
              <a:t>декомпозиция временных рядов</a:t>
            </a:r>
            <a:r>
              <a:rPr lang="ru-RU" sz="2000" dirty="0"/>
              <a:t>  ( </a:t>
            </a:r>
            <a:r>
              <a:rPr lang="ru-RU" sz="2000" b="1" dirty="0"/>
              <a:t>декомпозиция</a:t>
            </a:r>
            <a:r>
              <a:rPr lang="ru-RU" sz="2000" dirty="0"/>
              <a:t> тренд-сезонность, PCA, декомпозиция других компонентов</a:t>
            </a:r>
            <a:r>
              <a:rPr lang="ru-RU" sz="2000" dirty="0" smtClean="0"/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Удаление шумов из временных рядов.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b="1" dirty="0" smtClean="0"/>
              <a:t>кластеризация </a:t>
            </a:r>
            <a:r>
              <a:rPr lang="ru-RU" sz="2000" b="1" dirty="0"/>
              <a:t>временных рядов</a:t>
            </a:r>
            <a:r>
              <a:rPr lang="ru-RU" sz="2000" dirty="0"/>
              <a:t>  </a:t>
            </a:r>
            <a:endParaRPr lang="ru-RU" sz="2000" dirty="0" smtClean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ru-RU" alt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b="1" dirty="0"/>
              <a:t>Задачи ML в TS.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000" i="1" dirty="0" smtClean="0">
                <a:solidFill>
                  <a:srgbClr val="000000"/>
                </a:solidFill>
              </a:rPr>
              <a:t>Примечание</a:t>
            </a:r>
            <a:endParaRPr lang="ru-RU" altLang="ru-RU" sz="2000" dirty="0">
              <a:solidFill>
                <a:srgbClr val="000000"/>
              </a:solidFill>
            </a:endParaRPr>
          </a:p>
          <a:p>
            <a:r>
              <a:rPr lang="ru-RU" sz="2000" dirty="0"/>
              <a:t>В некоторых случаях необходимо устранить </a:t>
            </a:r>
            <a:r>
              <a:rPr lang="ru-RU" sz="2000" dirty="0" err="1" smtClean="0"/>
              <a:t>составлюящую</a:t>
            </a:r>
            <a:r>
              <a:rPr lang="ru-RU" sz="2000" dirty="0" smtClean="0"/>
              <a:t> </a:t>
            </a:r>
            <a:r>
              <a:rPr lang="ru-RU" sz="2000" dirty="0"/>
              <a:t>ряда, которая рассматривается как шум или </a:t>
            </a:r>
            <a:r>
              <a:rPr lang="ru-RU" sz="2000" dirty="0" smtClean="0"/>
              <a:t>помеха - </a:t>
            </a:r>
            <a:r>
              <a:rPr lang="ru-RU" sz="2000" dirty="0"/>
              <a:t>эту задачу можно рассматривать как  </a:t>
            </a:r>
            <a:r>
              <a:rPr lang="ru-RU" sz="2000" b="1" dirty="0" smtClean="0"/>
              <a:t>шумоподавление </a:t>
            </a:r>
            <a:r>
              <a:rPr lang="ru-RU" sz="2000" b="1" dirty="0"/>
              <a:t>или </a:t>
            </a:r>
            <a:r>
              <a:rPr lang="ru-RU" sz="2000" b="1" dirty="0" smtClean="0"/>
              <a:t>фильтрацию </a:t>
            </a:r>
            <a:r>
              <a:rPr lang="ru-RU" sz="2000" b="1" dirty="0"/>
              <a:t>временных рядов с учителем.</a:t>
            </a:r>
          </a:p>
          <a:p>
            <a:r>
              <a:rPr lang="ru-RU" sz="2000" dirty="0"/>
              <a:t>В случае, если декомпозиция ряда выполняется на основе некоторой  </a:t>
            </a:r>
            <a:r>
              <a:rPr lang="ru-RU" sz="2000" i="1" dirty="0"/>
              <a:t>априори</a:t>
            </a:r>
            <a:r>
              <a:rPr lang="ru-RU" sz="2000" dirty="0"/>
              <a:t>  известной модели, она должна быть </a:t>
            </a:r>
            <a:r>
              <a:rPr lang="ru-RU" sz="2000" dirty="0" smtClean="0"/>
              <a:t>интерпретирована как задачами обучения с учителем </a:t>
            </a:r>
            <a:r>
              <a:rPr lang="ru-RU" sz="2000" dirty="0"/>
              <a:t>(в частности, контролируемое шумоподавление является примером такой декомпозиции).</a:t>
            </a:r>
          </a:p>
          <a:p>
            <a:r>
              <a:rPr lang="ru-RU" sz="2000" u="sng" dirty="0"/>
              <a:t>Обнаружение аномалии также может выполняться как </a:t>
            </a:r>
            <a:r>
              <a:rPr lang="ru-RU" sz="2000" u="sng" dirty="0" smtClean="0"/>
              <a:t>задача с учителем, </a:t>
            </a:r>
            <a:r>
              <a:rPr lang="ru-RU" sz="2000" u="sng" dirty="0"/>
              <a:t>если данные будут </a:t>
            </a:r>
            <a:r>
              <a:rPr lang="ru-RU" sz="2000" u="sng" dirty="0" smtClean="0"/>
              <a:t>размечены </a:t>
            </a:r>
            <a:r>
              <a:rPr lang="ru-RU" sz="2000" u="sng" dirty="0"/>
              <a:t>как нормальные или аномальные, или как </a:t>
            </a:r>
            <a:r>
              <a:rPr lang="ru-RU" sz="2000" u="sng" dirty="0" smtClean="0"/>
              <a:t>частично-обучение с учителем, </a:t>
            </a:r>
            <a:r>
              <a:rPr lang="ru-RU" sz="2000" u="sng" dirty="0"/>
              <a:t>если </a:t>
            </a:r>
            <a:r>
              <a:rPr lang="ru-RU" sz="2000" u="sng" dirty="0" smtClean="0"/>
              <a:t>будут отмечены </a:t>
            </a:r>
            <a:r>
              <a:rPr lang="ru-RU" sz="2000" u="sng" dirty="0"/>
              <a:t>только </a:t>
            </a:r>
            <a:r>
              <a:rPr lang="ru-RU" sz="2000" u="sng" dirty="0" smtClean="0"/>
              <a:t>нормальные данные.</a:t>
            </a:r>
            <a:endParaRPr lang="ru-RU" sz="20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ru-RU" alt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Прогноз временного </a:t>
            </a:r>
            <a:r>
              <a:rPr lang="en-US" sz="2000" b="1" dirty="0" err="1"/>
              <a:t>ряда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i="1" dirty="0" err="1" smtClean="0"/>
              <a:t>обучение</a:t>
            </a:r>
            <a:r>
              <a:rPr lang="ru-RU" sz="2000" i="1" dirty="0" smtClean="0"/>
              <a:t> с учителем</a:t>
            </a:r>
            <a:r>
              <a:rPr lang="en-US" sz="2000" dirty="0" smtClean="0"/>
              <a:t>) </a:t>
            </a:r>
            <a:r>
              <a:rPr lang="en-US" sz="2000" dirty="0"/>
              <a:t>пример</a:t>
            </a:r>
            <a:endParaRPr lang="ru-RU" alt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4" y="1603375"/>
            <a:ext cx="7165975" cy="39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Оценка </a:t>
            </a:r>
            <a:r>
              <a:rPr lang="en-US" sz="2000" b="1" dirty="0" err="1"/>
              <a:t>параметров</a:t>
            </a:r>
            <a:r>
              <a:rPr lang="en-US" sz="2000" b="1" dirty="0"/>
              <a:t> </a:t>
            </a:r>
            <a:r>
              <a:rPr lang="ru-RU" sz="2000" b="1" dirty="0" smtClean="0"/>
              <a:t>ряда</a:t>
            </a:r>
            <a:r>
              <a:rPr lang="en-US" sz="2000" b="1" dirty="0" smtClean="0"/>
              <a:t> </a:t>
            </a:r>
            <a:r>
              <a:rPr lang="en-US" sz="2000" dirty="0" err="1"/>
              <a:t>пример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обучение с учителем</a:t>
            </a:r>
            <a:r>
              <a:rPr lang="en-US" sz="2000" dirty="0" smtClean="0"/>
              <a:t>)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ru-RU" sz="2000" dirty="0" smtClean="0"/>
              <a:t>оценок </a:t>
            </a:r>
            <a:r>
              <a:rPr lang="en-US" sz="2000" dirty="0" err="1" smtClean="0"/>
              <a:t>параметр</a:t>
            </a:r>
            <a:r>
              <a:rPr lang="ru-RU" sz="2000" dirty="0" err="1" smtClean="0"/>
              <a:t>ов</a:t>
            </a:r>
            <a:endParaRPr lang="ru-RU" sz="2000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i="1" dirty="0" smtClean="0"/>
              <a:t>В этом случае либо </a:t>
            </a:r>
            <a:r>
              <a:rPr lang="en-US" sz="2000" dirty="0" err="1" smtClean="0"/>
              <a:t>известна</a:t>
            </a:r>
            <a:r>
              <a:rPr lang="en-US" sz="2000" dirty="0" smtClean="0"/>
              <a:t> </a:t>
            </a:r>
            <a:r>
              <a:rPr lang="en-US" sz="2000" dirty="0" err="1" smtClean="0"/>
              <a:t>модель</a:t>
            </a:r>
            <a:r>
              <a:rPr lang="en-US" sz="2000" dirty="0" smtClean="0"/>
              <a:t>,</a:t>
            </a:r>
            <a:r>
              <a:rPr lang="ru-RU" sz="2000" dirty="0" smtClean="0"/>
              <a:t> или данные с метками</a:t>
            </a:r>
            <a:r>
              <a:rPr lang="en-US" sz="2000" dirty="0" smtClean="0"/>
              <a:t>.</a:t>
            </a:r>
            <a:endParaRPr lang="ru-RU" altLang="ru-RU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2065337"/>
            <a:ext cx="7781925" cy="31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02993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Классификация данных или данных-паттернов (сегментов данных) </a:t>
            </a:r>
            <a:r>
              <a:rPr lang="en-US" sz="2400" dirty="0" smtClean="0"/>
              <a:t>(</a:t>
            </a:r>
            <a:r>
              <a:rPr lang="ru-RU" sz="2400" i="1" dirty="0" smtClean="0"/>
              <a:t>обучение с учителем</a:t>
            </a:r>
            <a:r>
              <a:rPr lang="en-US" sz="2400" dirty="0" smtClean="0"/>
              <a:t>).</a:t>
            </a:r>
            <a:endParaRPr lang="ru-RU" altLang="ru-RU" sz="1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09517"/>
            <a:ext cx="6715125" cy="34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Задачи ML в TS. Примеры ML в 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92306"/>
            <a:ext cx="10797988" cy="5665694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Обнаружение аномалий</a:t>
            </a:r>
            <a:r>
              <a:rPr lang="en-US" sz="2400" dirty="0"/>
              <a:t> (выбросы, пропущенные данные, ненормальные шаблоны или ненормальное поведение, в </a:t>
            </a:r>
            <a:r>
              <a:rPr lang="en-US" sz="2400" i="1" dirty="0" err="1" smtClean="0"/>
              <a:t>обще</a:t>
            </a:r>
            <a:r>
              <a:rPr lang="ru-RU" sz="2400" i="1" dirty="0" smtClean="0"/>
              <a:t>м</a:t>
            </a:r>
            <a:r>
              <a:rPr lang="en-US" sz="2400" i="1" dirty="0" smtClean="0"/>
              <a:t> </a:t>
            </a:r>
            <a:r>
              <a:rPr lang="en-US" sz="2400" i="1" dirty="0"/>
              <a:t>обучение без учителя</a:t>
            </a:r>
            <a:r>
              <a:rPr lang="en-US" sz="2400" dirty="0"/>
              <a:t>).</a:t>
            </a:r>
            <a:endParaRPr lang="ru-RU" altLang="ru-RU" sz="105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2144786"/>
            <a:ext cx="6175188" cy="44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489680C595D7F4DBC2E94F9C2463AE9" ma:contentTypeVersion="0" ma:contentTypeDescription="Создание документа." ma:contentTypeScope="" ma:versionID="b1825ab652b8899934f626092ba259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60F15-4DF4-4261-9050-5AB4C2992D25}"/>
</file>

<file path=customXml/itemProps2.xml><?xml version="1.0" encoding="utf-8"?>
<ds:datastoreItem xmlns:ds="http://schemas.openxmlformats.org/officeDocument/2006/customXml" ds:itemID="{A55933C1-C13D-4220-83EC-69FECC544571}"/>
</file>

<file path=customXml/itemProps3.xml><?xml version="1.0" encoding="utf-8"?>
<ds:datastoreItem xmlns:ds="http://schemas.openxmlformats.org/officeDocument/2006/customXml" ds:itemID="{4395CB5C-FF13-4A70-ACC2-16B408C3A3D4}"/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1690</Words>
  <Application>Microsoft Office PowerPoint</Application>
  <PresentationFormat>Широкоэкранный</PresentationFormat>
  <Paragraphs>220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georgia</vt:lpstr>
      <vt:lpstr>georgia</vt:lpstr>
      <vt:lpstr>georgoa</vt:lpstr>
      <vt:lpstr>Тема Office</vt:lpstr>
      <vt:lpstr>Специфика методов машинного обучения при анализе временных рядов</vt:lpstr>
      <vt:lpstr>Задачи ML в анализе временных рядов</vt:lpstr>
      <vt:lpstr>Задачи ML в TS. Задачи с учителем</vt:lpstr>
      <vt:lpstr>Задачи ML в TS. Задачи без учителя</vt:lpstr>
      <vt:lpstr>Задачи ML в TS. </vt:lpstr>
      <vt:lpstr>Задачи ML в TS. Примеры ML в TS</vt:lpstr>
      <vt:lpstr>Задачи ML в TS. Примеры ML в TS</vt:lpstr>
      <vt:lpstr>Задачи ML в TS. Примеры ML в TS</vt:lpstr>
      <vt:lpstr>Задачи ML в TS. Примеры ML в TS</vt:lpstr>
      <vt:lpstr>Задачи ML в TS. Примеры ML в TS</vt:lpstr>
      <vt:lpstr>Задачи ML в TS. Примеры ML в TS</vt:lpstr>
      <vt:lpstr>Задачи ML в TS. Примеры ML в TS</vt:lpstr>
      <vt:lpstr>Задачи ML в TS. Примеры ML в TS</vt:lpstr>
      <vt:lpstr>Кластеризация временных рядов.  Задачи кластеризации</vt:lpstr>
      <vt:lpstr>Кластеризация временных рядов. Задачи кластеризации</vt:lpstr>
      <vt:lpstr>Кластеризация временных рядов.  Специфичность кластеризации</vt:lpstr>
      <vt:lpstr>Кластеризация временных рядов.  Специфичность из кластеризация</vt:lpstr>
      <vt:lpstr>Кластеризация временных рядов.  Специфичность из кластеризация</vt:lpstr>
      <vt:lpstr>Кластеризация временных рядов. Специфичность из кластеризация</vt:lpstr>
      <vt:lpstr>Кластеризация временных рядов. Специфичность из кластеризация</vt:lpstr>
      <vt:lpstr>Кластеризация временных рядов.  Специфика кластеризация</vt:lpstr>
      <vt:lpstr>Кластеризация временных рядов. Методы кластеризация</vt:lpstr>
      <vt:lpstr>Кластеризация временных рядов.  Методы кластеризация. К-средних</vt:lpstr>
      <vt:lpstr>Кластеризация временных рядов.  Методы кластеризация. К-средних</vt:lpstr>
      <vt:lpstr>Кластеризация временных рядов.  Методы кластеризация DBSCAN</vt:lpstr>
      <vt:lpstr>Кластеризация временных рядов. Методы кластеризация</vt:lpstr>
      <vt:lpstr>Расстояния для сравнения временных рядов</vt:lpstr>
      <vt:lpstr>Расстояния для сравнения временных рядов</vt:lpstr>
      <vt:lpstr>Расстояния для сравнения временных рядов</vt:lpstr>
      <vt:lpstr>Расстояние динамической трансформации временной шкалы (DTW)</vt:lpstr>
      <vt:lpstr>Расстояние динамической трансформации временной шкалы (DTW)</vt:lpstr>
      <vt:lpstr>Расстояние динамической трансформации временной шкалы (DTW)</vt:lpstr>
      <vt:lpstr>Метрики точности</vt:lpstr>
      <vt:lpstr>Метрики точности</vt:lpstr>
      <vt:lpstr>Кросс-валидация для временных рядов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94</cp:revision>
  <dcterms:created xsi:type="dcterms:W3CDTF">2021-11-21T16:45:21Z</dcterms:created>
  <dcterms:modified xsi:type="dcterms:W3CDTF">2021-12-02T09:32:18Z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0x0101008489680C595D7F4DBC2E94F9C2463AE9</vt:lpwstr>
  </property>
</Properties>
</file>