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6" r:id="rId21"/>
    <p:sldId id="287" r:id="rId22"/>
    <p:sldId id="288" r:id="rId23"/>
    <p:sldId id="275" r:id="rId24"/>
    <p:sldId id="276" r:id="rId25"/>
    <p:sldId id="292" r:id="rId26"/>
    <p:sldId id="293" r:id="rId27"/>
    <p:sldId id="295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9245"/>
            <a:ext cx="9144000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Статистический анализ </a:t>
            </a:r>
            <a:r>
              <a:rPr lang="ru-RU" sz="4800" b="1" dirty="0" smtClean="0"/>
              <a:t/>
            </a:r>
            <a:br>
              <a:rPr lang="ru-RU" sz="4800" b="1" dirty="0" smtClean="0"/>
            </a:br>
            <a:r>
              <a:rPr lang="ru-RU" sz="4800" b="1" dirty="0" smtClean="0"/>
              <a:t>временных </a:t>
            </a:r>
            <a:r>
              <a:rPr lang="ru-RU" sz="4800" b="1" dirty="0"/>
              <a:t>рядов.</a:t>
            </a:r>
            <a:endParaRPr lang="en-US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3903C5-DDDB-4844-A0F0-92211EC40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6845"/>
            <a:ext cx="9144000" cy="3230310"/>
          </a:xfrm>
        </p:spPr>
        <p:txBody>
          <a:bodyPr>
            <a:normAutofit/>
          </a:bodyPr>
          <a:lstStyle/>
          <a:p>
            <a:r>
              <a:rPr lang="ru-RU" dirty="0"/>
              <a:t>Основные статистические характеристики временных </a:t>
            </a:r>
            <a:r>
              <a:rPr lang="ru-RU" dirty="0" smtClean="0"/>
              <a:t>рядов,</a:t>
            </a:r>
          </a:p>
          <a:p>
            <a:r>
              <a:rPr lang="ru-RU" dirty="0" smtClean="0"/>
              <a:t>Понятие корреляции,</a:t>
            </a:r>
          </a:p>
          <a:p>
            <a:r>
              <a:rPr lang="ru-RU" dirty="0" smtClean="0"/>
              <a:t>Анализ стационарности,</a:t>
            </a:r>
          </a:p>
          <a:p>
            <a:r>
              <a:rPr lang="ru-RU" dirty="0" smtClean="0"/>
              <a:t>Особенности анализа временных рядов</a:t>
            </a:r>
            <a:r>
              <a:rPr lang="en-US" dirty="0" smtClean="0"/>
              <a:t> </a:t>
            </a:r>
            <a:r>
              <a:rPr lang="ru-RU" smtClean="0"/>
              <a:t>как статистической задачи.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10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7D957-91ED-4DFD-BF38-CD029733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118"/>
            <a:ext cx="10515600" cy="782357"/>
          </a:xfrm>
        </p:spPr>
        <p:txBody>
          <a:bodyPr/>
          <a:lstStyle/>
          <a:p>
            <a:r>
              <a:rPr lang="ru-RU" b="1" dirty="0" smtClean="0"/>
              <a:t>Корреляция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718F5E-C23C-4099-A406-E529666DEA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165" y="923365"/>
                <a:ext cx="10887635" cy="57105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sz="2400" dirty="0"/>
                  <a:t>Нулевая задержка корреляции соответствует косинусному произведению ряда (угол между </a:t>
                </a:r>
                <a:r>
                  <a:rPr lang="ru-RU" sz="2400" dirty="0" smtClean="0"/>
                  <a:t>ними)</a:t>
                </a:r>
                <a:endParaRPr lang="ru-RU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ru-RU" sz="2400" dirty="0"/>
                  <a:t>где 𝛼 - угол между двумя образцами</a:t>
                </a:r>
                <a:r>
                  <a:rPr lang="ru-RU" sz="2400" dirty="0" smtClean="0"/>
                  <a:t>.</a:t>
                </a:r>
              </a:p>
              <a:p>
                <a:r>
                  <a:rPr lang="ru-RU" sz="2400" dirty="0" smtClean="0"/>
                  <a:t>1 </a:t>
                </a:r>
                <a:r>
                  <a:rPr lang="ru-RU" sz="2400" dirty="0"/>
                  <a:t>означает его </a:t>
                </a:r>
                <a:r>
                  <a:rPr lang="ru-RU" sz="2400" dirty="0" err="1"/>
                  <a:t>коллинеарность</a:t>
                </a:r>
                <a:r>
                  <a:rPr lang="ru-RU" sz="2400" dirty="0"/>
                  <a:t>, а -1 - обратную </a:t>
                </a:r>
                <a:r>
                  <a:rPr lang="ru-RU" sz="2400" dirty="0" err="1" smtClean="0"/>
                  <a:t>коллинеарность</a:t>
                </a:r>
                <a:r>
                  <a:rPr lang="ru-RU" sz="2400" dirty="0" smtClean="0"/>
                  <a:t>. В </a:t>
                </a:r>
                <a:r>
                  <a:rPr lang="ru-RU" sz="2400" dirty="0"/>
                  <a:t>этом случае два ряда 𝑥 и 𝑦 можно рассматривать как два вектора, а косинусное произведение - как его скалярное произведение</a:t>
                </a:r>
                <a:r>
                  <a:rPr lang="ru-RU" sz="2400" dirty="0" smtClean="0"/>
                  <a:t>.</a:t>
                </a:r>
              </a:p>
              <a:p>
                <a:r>
                  <a:rPr lang="ru-RU" sz="2400" dirty="0" smtClean="0"/>
                  <a:t>Значение </a:t>
                </a:r>
                <a:r>
                  <a:rPr lang="ru-RU" sz="2400" dirty="0"/>
                  <a:t>угла 0 означает его ортогональность, при этом все выборки серии статистически линейно независимы</a:t>
                </a:r>
                <a:r>
                  <a:rPr lang="ru-RU" sz="2400" dirty="0" smtClean="0"/>
                  <a:t>.</a:t>
                </a:r>
              </a:p>
              <a:p>
                <a:r>
                  <a:rPr lang="ru-RU" sz="2400" dirty="0" smtClean="0"/>
                  <a:t>Существует </a:t>
                </a:r>
                <a:r>
                  <a:rPr lang="ru-RU" sz="2400" dirty="0"/>
                  <a:t>быстрый метод расчета полной ковариации с использованием быстрого преобразования Фурье</a:t>
                </a:r>
                <a:r>
                  <a:rPr lang="ru-RU" sz="2400" dirty="0" smtClean="0"/>
                  <a:t>.</a:t>
                </a:r>
                <a:endParaRPr lang="ru-RU" sz="2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cov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ifft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fft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,2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)∗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conj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fft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,2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)),2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r>
                  <a:rPr lang="ru-RU" sz="2600" dirty="0"/>
                  <a:t>где </a:t>
                </a:r>
                <a:r>
                  <a:rPr lang="ru-RU" sz="2600" dirty="0" err="1"/>
                  <a:t>fft</a:t>
                </a:r>
                <a:r>
                  <a:rPr lang="ru-RU" sz="2600" dirty="0"/>
                  <a:t> и </a:t>
                </a:r>
                <a:r>
                  <a:rPr lang="ru-RU" sz="2600" dirty="0" err="1"/>
                  <a:t>ifft</a:t>
                </a:r>
                <a:r>
                  <a:rPr lang="ru-RU" sz="2600" dirty="0"/>
                  <a:t> - это прямое и обратное быстрое преобразование Фурье соответственно, оба взяты серией с заполнением нулями до размера 2N.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718F5E-C23C-4099-A406-E529666DE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165" y="923365"/>
                <a:ext cx="10887635" cy="5710517"/>
              </a:xfrm>
              <a:blipFill>
                <a:blip r:embed="rId2"/>
                <a:stretch>
                  <a:fillRect l="-839" t="-20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99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7D957-91ED-4DFD-BF38-CD029733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118"/>
            <a:ext cx="10515600" cy="782357"/>
          </a:xfrm>
        </p:spPr>
        <p:txBody>
          <a:bodyPr/>
          <a:lstStyle/>
          <a:p>
            <a:r>
              <a:rPr lang="ru-RU" b="1" dirty="0"/>
              <a:t>Корреляция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18F5E-C23C-4099-A406-E529666D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5" y="923365"/>
            <a:ext cx="10887635" cy="5710517"/>
          </a:xfrm>
        </p:spPr>
        <p:txBody>
          <a:bodyPr>
            <a:normAutofit/>
          </a:bodyPr>
          <a:lstStyle/>
          <a:p>
            <a:r>
              <a:rPr lang="ru-RU" dirty="0"/>
              <a:t>Пример ACF. Синяя линия показывает уверенность (равную дисперсии).</a:t>
            </a:r>
            <a:endParaRPr lang="en-US" dirty="0"/>
          </a:p>
        </p:txBody>
      </p:sp>
      <p:pic>
        <p:nvPicPr>
          <p:cNvPr id="6146" name="Picture 2" descr="image.png">
            <a:extLst>
              <a:ext uri="{FF2B5EF4-FFF2-40B4-BE49-F238E27FC236}">
                <a16:creationId xmlns:a16="http://schemas.microsoft.com/office/drawing/2014/main" id="{792A2B3B-DAF0-41B1-A600-D67BD4739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47" y="1859547"/>
            <a:ext cx="10394469" cy="306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6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7D957-91ED-4DFD-BF38-CD029733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118"/>
            <a:ext cx="10515600" cy="782357"/>
          </a:xfrm>
        </p:spPr>
        <p:txBody>
          <a:bodyPr/>
          <a:lstStyle/>
          <a:p>
            <a:pPr algn="ctr"/>
            <a:r>
              <a:rPr lang="ru-RU" b="1" dirty="0"/>
              <a:t>Анализ стационарности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18F5E-C23C-4099-A406-E529666D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5" y="923365"/>
            <a:ext cx="10887635" cy="5710517"/>
          </a:xfrm>
        </p:spPr>
        <p:txBody>
          <a:bodyPr>
            <a:normAutofit/>
          </a:bodyPr>
          <a:lstStyle/>
          <a:p>
            <a:r>
              <a:rPr lang="ru-RU" sz="2000" dirty="0"/>
              <a:t>Анализ поведения среднего и стандартного значений временного ряда позволяет выделить следующие случаи</a:t>
            </a:r>
            <a:r>
              <a:rPr lang="ru-RU" sz="2000" dirty="0" smtClean="0"/>
              <a:t>:</a:t>
            </a:r>
          </a:p>
          <a:p>
            <a:r>
              <a:rPr lang="ru-RU" sz="2000" b="1" dirty="0" smtClean="0"/>
              <a:t>Стационарный </a:t>
            </a:r>
            <a:r>
              <a:rPr lang="ru-RU" sz="2000" b="1" dirty="0"/>
              <a:t>ряд </a:t>
            </a:r>
            <a:r>
              <a:rPr lang="ru-RU" sz="2000" dirty="0"/>
              <a:t>- временной ряд называется стационарным, если его статистические свойства не меняются с течением времени. Другими словами, оно имеет постоянное среднее значение и дисперсию, а ковариация зависит только от разницы индексов лагов. Точнее, необходимо добавить, что указанные статистические характеристики не должны быть бесконечными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Предыдущее </a:t>
            </a:r>
            <a:r>
              <a:rPr lang="ru-RU" sz="2000" dirty="0"/>
              <a:t>определение можно назвать </a:t>
            </a:r>
            <a:r>
              <a:rPr lang="ru-RU" sz="2000" dirty="0" smtClean="0"/>
              <a:t>стационарным в слабом смысле.</a:t>
            </a:r>
            <a:br>
              <a:rPr lang="ru-RU" sz="2000" dirty="0" smtClean="0"/>
            </a:br>
            <a:r>
              <a:rPr lang="ru-RU" sz="2000" dirty="0" smtClean="0"/>
              <a:t>Напротив</a:t>
            </a:r>
            <a:r>
              <a:rPr lang="ru-RU" sz="2000" dirty="0"/>
              <a:t>, </a:t>
            </a:r>
            <a:r>
              <a:rPr lang="ru-RU" sz="2000" b="1" dirty="0"/>
              <a:t>сильная стационарность </a:t>
            </a:r>
            <a:r>
              <a:rPr lang="ru-RU" sz="2000" dirty="0"/>
              <a:t>означает, что ряд (и его распределение со статистической точки зрения) не меняются с течением времени</a:t>
            </a:r>
            <a:r>
              <a:rPr lang="ru-RU" sz="2000" dirty="0" smtClean="0"/>
              <a:t>.</a:t>
            </a:r>
          </a:p>
          <a:p>
            <a:r>
              <a:rPr lang="ru-RU" sz="2000" b="1" dirty="0" smtClean="0"/>
              <a:t>Нестационарный </a:t>
            </a:r>
            <a:r>
              <a:rPr lang="ru-RU" sz="2000" b="1" dirty="0"/>
              <a:t>ряд </a:t>
            </a:r>
            <a:r>
              <a:rPr lang="ru-RU" sz="2000" dirty="0"/>
              <a:t>- временной ряд считается нестационарным, если некоторые из его статистических свойств меняются с течением времени. Другими словами, он имеет переменную среднего времени, дисперсию или другие статистические характеристики.</a:t>
            </a:r>
            <a:endParaRPr lang="en-US" dirty="0"/>
          </a:p>
        </p:txBody>
      </p:sp>
      <p:pic>
        <p:nvPicPr>
          <p:cNvPr id="7170" name="Picture 2" descr="image.png">
            <a:extLst>
              <a:ext uri="{FF2B5EF4-FFF2-40B4-BE49-F238E27FC236}">
                <a16:creationId xmlns:a16="http://schemas.microsoft.com/office/drawing/2014/main" id="{0FBAF8A5-46C7-4F6E-B148-B2008975F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35"/>
          <a:stretch/>
        </p:blipFill>
        <p:spPr bwMode="auto">
          <a:xfrm>
            <a:off x="6657175" y="4899422"/>
            <a:ext cx="3872176" cy="173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.png">
            <a:extLst>
              <a:ext uri="{FF2B5EF4-FFF2-40B4-BE49-F238E27FC236}">
                <a16:creationId xmlns:a16="http://schemas.microsoft.com/office/drawing/2014/main" id="{83EEAD69-7AD4-493A-A864-030C93EB5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35"/>
          <a:stretch/>
        </p:blipFill>
        <p:spPr bwMode="auto">
          <a:xfrm>
            <a:off x="1632246" y="5055173"/>
            <a:ext cx="3504446" cy="156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71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7D957-91ED-4DFD-BF38-CD029733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118"/>
            <a:ext cx="10515600" cy="782357"/>
          </a:xfrm>
        </p:spPr>
        <p:txBody>
          <a:bodyPr/>
          <a:lstStyle/>
          <a:p>
            <a:pPr algn="ctr"/>
            <a:r>
              <a:rPr lang="ru-RU" b="1" dirty="0"/>
              <a:t>Анализ стационарности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18F5E-C23C-4099-A406-E529666D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5" y="923365"/>
            <a:ext cx="10887635" cy="5710517"/>
          </a:xfrm>
        </p:spPr>
        <p:txBody>
          <a:bodyPr>
            <a:normAutofit/>
          </a:bodyPr>
          <a:lstStyle/>
          <a:p>
            <a:r>
              <a:rPr lang="ru-RU" sz="2000" i="1" dirty="0"/>
              <a:t>Важно </a:t>
            </a:r>
            <a:r>
              <a:rPr lang="ru-RU" sz="2000" i="1" dirty="0" smtClean="0"/>
              <a:t>отметить. </a:t>
            </a:r>
          </a:p>
          <a:p>
            <a:r>
              <a:rPr lang="ru-RU" sz="2000" dirty="0" smtClean="0"/>
              <a:t>1. В </a:t>
            </a:r>
            <a:r>
              <a:rPr lang="ru-RU" sz="2000" dirty="0"/>
              <a:t>идеале мы хотим иметь стационарный временной </a:t>
            </a:r>
            <a:r>
              <a:rPr lang="ru-RU" sz="2000" dirty="0" smtClean="0"/>
              <a:t>ряд. </a:t>
            </a:r>
            <a:r>
              <a:rPr lang="ru-RU" sz="2000" dirty="0"/>
              <a:t>Поскольку не все серии являются стационарными, мы можем выполнять различные преобразования, чтобы сделать их стационарными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2. Стационарный </a:t>
            </a:r>
            <a:r>
              <a:rPr lang="ru-RU" sz="2000" dirty="0"/>
              <a:t>временной ряд может быть описан только его средним значением и значениями дисперсии (и ковариации), для нестационарных временных рядов существует множество других статистических характеристик</a:t>
            </a:r>
            <a:r>
              <a:rPr lang="ru-RU" sz="2000" dirty="0" smtClean="0"/>
              <a:t>. Мы </a:t>
            </a:r>
            <a:r>
              <a:rPr lang="ru-RU" sz="2000" dirty="0"/>
              <a:t>можем рассматривать стационарное поведение для каждой части временного ряда: тренд, цикличность, сезонность, шумы.</a:t>
            </a:r>
            <a:endParaRPr lang="en-US" sz="2000" dirty="0"/>
          </a:p>
        </p:txBody>
      </p:sp>
      <p:pic>
        <p:nvPicPr>
          <p:cNvPr id="8194" name="Picture 2" descr="image.png">
            <a:extLst>
              <a:ext uri="{FF2B5EF4-FFF2-40B4-BE49-F238E27FC236}">
                <a16:creationId xmlns:a16="http://schemas.microsoft.com/office/drawing/2014/main" id="{6746E3D6-529F-4739-A650-20C1F5C85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217" y="3554833"/>
            <a:ext cx="7817224" cy="307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82E356C-046E-4843-B5D7-DE4EEBFD5CA7}"/>
              </a:ext>
            </a:extLst>
          </p:cNvPr>
          <p:cNvSpPr/>
          <p:nvPr/>
        </p:nvSpPr>
        <p:spPr>
          <a:xfrm>
            <a:off x="752826" y="4545881"/>
            <a:ext cx="30500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Пример </a:t>
            </a:r>
            <a:r>
              <a:rPr lang="ru-RU" dirty="0"/>
              <a:t>нестационарного ряда с разными средними значениями и значениями дисперсии </a:t>
            </a:r>
          </a:p>
        </p:txBody>
      </p:sp>
    </p:spTree>
    <p:extLst>
      <p:ext uri="{BB962C8B-B14F-4D97-AF65-F5344CB8AC3E}">
        <p14:creationId xmlns:p14="http://schemas.microsoft.com/office/powerpoint/2010/main" val="209270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8996F-4EBF-4A42-B1B0-6C20D2DF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934"/>
          </a:xfrm>
        </p:spPr>
        <p:txBody>
          <a:bodyPr/>
          <a:lstStyle/>
          <a:p>
            <a:pPr algn="ctr"/>
            <a:r>
              <a:rPr lang="ru-RU" b="1" dirty="0"/>
              <a:t>Анализ стационарности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E5F075-BD33-4A64-9615-91617839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242920"/>
            <a:ext cx="10515600" cy="460374"/>
          </a:xfrm>
        </p:spPr>
        <p:txBody>
          <a:bodyPr>
            <a:normAutofit/>
          </a:bodyPr>
          <a:lstStyle/>
          <a:p>
            <a:r>
              <a:rPr lang="ru-RU" sz="2000" dirty="0"/>
              <a:t>Пример стационарности линии тренда</a:t>
            </a:r>
            <a:endParaRPr lang="en-US" sz="2000" dirty="0"/>
          </a:p>
        </p:txBody>
      </p:sp>
      <p:pic>
        <p:nvPicPr>
          <p:cNvPr id="9218" name="Picture 2" descr="image.png">
            <a:extLst>
              <a:ext uri="{FF2B5EF4-FFF2-40B4-BE49-F238E27FC236}">
                <a16:creationId xmlns:a16="http://schemas.microsoft.com/office/drawing/2014/main" id="{052CE546-38C8-4545-9CE9-3131E7560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47" y="1703294"/>
            <a:ext cx="47053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45038227-696C-41D4-9A08-38060580E5A9}"/>
              </a:ext>
            </a:extLst>
          </p:cNvPr>
          <p:cNvSpPr txBox="1">
            <a:spLocks/>
          </p:cNvSpPr>
          <p:nvPr/>
        </p:nvSpPr>
        <p:spPr>
          <a:xfrm>
            <a:off x="5127813" y="1255060"/>
            <a:ext cx="6535270" cy="460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Пример сезонной стационарности (в смысле дисперсии)</a:t>
            </a:r>
            <a:endParaRPr lang="en-US" sz="1600" dirty="0"/>
          </a:p>
        </p:txBody>
      </p:sp>
      <p:pic>
        <p:nvPicPr>
          <p:cNvPr id="9220" name="Picture 4" descr="image.png">
            <a:extLst>
              <a:ext uri="{FF2B5EF4-FFF2-40B4-BE49-F238E27FC236}">
                <a16:creationId xmlns:a16="http://schemas.microsoft.com/office/drawing/2014/main" id="{128D129D-DCD4-4354-8157-9D2680DA5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886" y="1741021"/>
            <a:ext cx="3876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7226A53E-F261-4312-BAF5-E1890408B123}"/>
              </a:ext>
            </a:extLst>
          </p:cNvPr>
          <p:cNvSpPr txBox="1">
            <a:spLocks/>
          </p:cNvSpPr>
          <p:nvPr/>
        </p:nvSpPr>
        <p:spPr>
          <a:xfrm>
            <a:off x="488576" y="3820833"/>
            <a:ext cx="10515600" cy="460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Пример сезонной стационарности (в смысле периода сезонности)</a:t>
            </a:r>
            <a:endParaRPr lang="en-US" sz="2000" dirty="0"/>
          </a:p>
        </p:txBody>
      </p:sp>
      <p:pic>
        <p:nvPicPr>
          <p:cNvPr id="9222" name="Picture 6" descr="image.png">
            <a:extLst>
              <a:ext uri="{FF2B5EF4-FFF2-40B4-BE49-F238E27FC236}">
                <a16:creationId xmlns:a16="http://schemas.microsoft.com/office/drawing/2014/main" id="{C99BD1AB-58BB-4B8A-925E-27D84036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790" y="4281207"/>
            <a:ext cx="53911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84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8996F-4EBF-4A42-B1B0-6C20D2DF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934"/>
          </a:xfrm>
        </p:spPr>
        <p:txBody>
          <a:bodyPr/>
          <a:lstStyle/>
          <a:p>
            <a:pPr algn="ctr"/>
            <a:r>
              <a:rPr lang="ru-RU" b="1" dirty="0"/>
              <a:t>Анализ </a:t>
            </a:r>
            <a:r>
              <a:rPr lang="ru-RU" b="1" dirty="0" err="1" smtClean="0"/>
              <a:t>нестационарности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E5F075-BD33-4A64-9615-91617839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242920"/>
            <a:ext cx="10515600" cy="460374"/>
          </a:xfrm>
        </p:spPr>
        <p:txBody>
          <a:bodyPr>
            <a:normAutofit/>
          </a:bodyPr>
          <a:lstStyle/>
          <a:p>
            <a:r>
              <a:rPr lang="ru-RU" sz="2000" dirty="0"/>
              <a:t>Примеры </a:t>
            </a:r>
            <a:r>
              <a:rPr lang="ru-RU" sz="2000" dirty="0" smtClean="0"/>
              <a:t>нестационарных временных рядов</a:t>
            </a:r>
            <a:endParaRPr lang="en-US" sz="2000" dirty="0"/>
          </a:p>
        </p:txBody>
      </p:sp>
      <p:pic>
        <p:nvPicPr>
          <p:cNvPr id="10242" name="Picture 2" descr="image.png">
            <a:extLst>
              <a:ext uri="{FF2B5EF4-FFF2-40B4-BE49-F238E27FC236}">
                <a16:creationId xmlns:a16="http://schemas.microsoft.com/office/drawing/2014/main" id="{DD8C898C-2BC4-4CDA-A79D-0C28B3CBB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849" y="1604123"/>
            <a:ext cx="7157104" cy="470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91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537B0-7966-4E39-93FF-9C938D86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" y="365125"/>
            <a:ext cx="11084859" cy="701675"/>
          </a:xfrm>
        </p:spPr>
        <p:txBody>
          <a:bodyPr/>
          <a:lstStyle/>
          <a:p>
            <a:r>
              <a:rPr lang="ru-RU" dirty="0" smtClean="0"/>
              <a:t>Белый Гауссов шум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8D042F3-0F09-4E1C-8D08-588BCFBDDF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941" y="905854"/>
                <a:ext cx="11545840" cy="4341264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/>
                  <a:t>Одним из наиболее важных случаев стационарного анализа является стационарность шума. </a:t>
                </a:r>
                <a:endParaRPr lang="ru-RU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 smtClean="0"/>
                  <a:t>Шум </a:t>
                </a:r>
                <a:r>
                  <a:rPr lang="ru-RU" dirty="0"/>
                  <a:t>стационарности с независимыми выборками во времени (с автокорреляцией 0) называется шумом белого гаусса (WGN). </a:t>
                </a:r>
                <a:endParaRPr lang="ru-RU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 smtClean="0"/>
                  <a:t>Таким </a:t>
                </a:r>
                <a:r>
                  <a:rPr lang="ru-RU" dirty="0"/>
                  <a:t>образом, WGN - это ряд с 𝑒𝑣 = 0; 𝑣𝑎𝑟 &lt;∞; 𝑐𝑜𝑣 (𝑛) = 𝑠𝑡𝑑⋅𝛿 (𝑘 − 𝑛), </a:t>
                </a:r>
                <a:r>
                  <a:rPr lang="ru-RU" dirty="0" smtClean="0"/>
                  <a:t>где </a:t>
                </a:r>
                <a:r>
                  <a:rPr lang="ru-RU" dirty="0"/>
                  <a:t>𝛿 (𝑘 − 𝑛) = 1, если 𝑘 = 𝑛, и 0 в остальных случаях. </a:t>
                </a:r>
                <a:endParaRPr lang="ru-RU" dirty="0" smtClean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 smtClean="0"/>
                  <a:t>Обратите </a:t>
                </a:r>
                <a:r>
                  <a:rPr lang="ru-RU" dirty="0"/>
                  <a:t>внимание, что дисперсия также может быть названа мощностью шума</a:t>
                </a:r>
                <a:r>
                  <a:rPr lang="ru-RU" dirty="0" smtClean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 smtClean="0"/>
                  <a:t>Если </a:t>
                </a:r>
                <a:r>
                  <a:rPr lang="ru-RU" dirty="0"/>
                  <a:t>WGN имеет </a:t>
                </a:r>
                <a:r>
                  <a:rPr lang="ru-RU" dirty="0" err="1"/>
                  <a:t>const</a:t>
                </a:r>
                <a:r>
                  <a:rPr lang="ru-RU" dirty="0"/>
                  <a:t> </a:t>
                </a:r>
                <a:r>
                  <a:rPr lang="ru-RU" dirty="0" smtClean="0"/>
                  <a:t>среднее и дисперсию, </a:t>
                </a:r>
                <a:r>
                  <a:rPr lang="ru-RU" dirty="0"/>
                  <a:t>ее также можно назвать независимой и идентично распределенной (</a:t>
                </a:r>
                <a:r>
                  <a:rPr lang="ru-RU" dirty="0" err="1"/>
                  <a:t>i.i.d</a:t>
                </a:r>
                <a:r>
                  <a:rPr lang="ru-RU" dirty="0" smtClean="0"/>
                  <a:t>).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 smtClean="0"/>
                  <a:t>Многие </a:t>
                </a:r>
                <a:r>
                  <a:rPr lang="ru-RU" dirty="0"/>
                  <a:t>стационарные процессы (задачи) во временных рядах моделируются как детерминированные на фоне белых гауссовских шумов</a:t>
                </a:r>
                <a:r>
                  <a:rPr lang="ru-RU" dirty="0" smtClean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 smtClean="0"/>
                  <a:t>Обратите </a:t>
                </a:r>
                <a:r>
                  <a:rPr lang="ru-RU" dirty="0"/>
                  <a:t>внимание, что WGN имеет так называемое нормальное распределение с нулевым средним.</a:t>
                </a:r>
                <a:endParaRPr lang="ru-RU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𝑤𝑔𝑛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𝑤𝑔𝑛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𝑤𝑔𝑛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𝑤𝑔𝑛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 smtClean="0"/>
                  <a:t>где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𝑤𝑔𝑛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распределние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8D042F3-0F09-4E1C-8D08-588BCFBDD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941" y="905854"/>
                <a:ext cx="11545840" cy="4341264"/>
              </a:xfrm>
              <a:blipFill>
                <a:blip r:embed="rId2"/>
                <a:stretch>
                  <a:fillRect l="-317" t="-843" r="-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8" name="Picture 4" descr="image.png">
            <a:extLst>
              <a:ext uri="{FF2B5EF4-FFF2-40B4-BE49-F238E27FC236}">
                <a16:creationId xmlns:a16="http://schemas.microsoft.com/office/drawing/2014/main" id="{421DC3E5-7CB6-4B47-B931-566FF314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020" y="4714175"/>
            <a:ext cx="2620308" cy="191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7E8075-377F-4827-AB95-E074F6D4F7F7}"/>
              </a:ext>
            </a:extLst>
          </p:cNvPr>
          <p:cNvSpPr/>
          <p:nvPr/>
        </p:nvSpPr>
        <p:spPr>
          <a:xfrm>
            <a:off x="5932630" y="5032976"/>
            <a:ext cx="3277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Пример </a:t>
            </a:r>
            <a:r>
              <a:rPr lang="ru-RU" dirty="0" err="1"/>
              <a:t>wgn</a:t>
            </a:r>
            <a:r>
              <a:rPr lang="ru-RU" dirty="0"/>
              <a:t> - это когда вы выключаете антенну с телевизора и увидеть так называемый «снег» </a:t>
            </a:r>
          </a:p>
        </p:txBody>
      </p:sp>
      <p:pic>
        <p:nvPicPr>
          <p:cNvPr id="11270" name="Picture 6" descr="image.png">
            <a:extLst>
              <a:ext uri="{FF2B5EF4-FFF2-40B4-BE49-F238E27FC236}">
                <a16:creationId xmlns:a16="http://schemas.microsoft.com/office/drawing/2014/main" id="{8635D9C6-FAAA-48AF-B36E-41034DB9A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0" y="4685921"/>
            <a:ext cx="5190004" cy="208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474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CE0F3-2C94-4D8F-B06A-4C6814DA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005"/>
          </a:xfrm>
        </p:spPr>
        <p:txBody>
          <a:bodyPr/>
          <a:lstStyle/>
          <a:p>
            <a:r>
              <a:rPr lang="ru-RU" dirty="0" smtClean="0"/>
              <a:t>Окрашенный шум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3AB8C8-C05B-4C7E-BEA1-C3CEDD53B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93" y="1145136"/>
            <a:ext cx="10527707" cy="4700133"/>
          </a:xfrm>
        </p:spPr>
        <p:txBody>
          <a:bodyPr>
            <a:normAutofit/>
          </a:bodyPr>
          <a:lstStyle/>
          <a:p>
            <a:r>
              <a:rPr lang="ru-RU" sz="2000" i="1" dirty="0"/>
              <a:t>Пожалуйста, обратите внимание</a:t>
            </a:r>
            <a:r>
              <a:rPr lang="ru-RU" sz="2000" i="1" dirty="0" smtClean="0"/>
              <a:t>:</a:t>
            </a:r>
          </a:p>
          <a:p>
            <a:r>
              <a:rPr lang="ru-RU" sz="2000" dirty="0" smtClean="0"/>
              <a:t>в </a:t>
            </a:r>
            <a:r>
              <a:rPr lang="ru-RU" sz="2000" dirty="0"/>
              <a:t>противоположность </a:t>
            </a:r>
            <a:r>
              <a:rPr lang="ru-RU" sz="2000" dirty="0" err="1"/>
              <a:t>wgn</a:t>
            </a:r>
            <a:r>
              <a:rPr lang="ru-RU" sz="2000" dirty="0"/>
              <a:t> мы можем ввести шумы, которые отличаются от </a:t>
            </a:r>
            <a:r>
              <a:rPr lang="ru-RU" sz="2000" dirty="0" err="1"/>
              <a:t>wgn</a:t>
            </a:r>
            <a:r>
              <a:rPr lang="ru-RU" sz="2000" dirty="0"/>
              <a:t> как цветные шумы, например, это может быть смоделировано как некоторая случайная (стохастическая) сезонность.</a:t>
            </a:r>
            <a:endParaRPr lang="en-US" sz="2000" dirty="0"/>
          </a:p>
        </p:txBody>
      </p:sp>
      <p:pic>
        <p:nvPicPr>
          <p:cNvPr id="12290" name="Picture 2" descr="image.png">
            <a:extLst>
              <a:ext uri="{FF2B5EF4-FFF2-40B4-BE49-F238E27FC236}">
                <a16:creationId xmlns:a16="http://schemas.microsoft.com/office/drawing/2014/main" id="{46504F20-6EF1-4C45-9B6A-AFB9979F8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52" y="2626424"/>
            <a:ext cx="3425265" cy="211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ower spectral density of violet, blue, pink, and red noises. | Download  Scientific Diagram">
            <a:extLst>
              <a:ext uri="{FF2B5EF4-FFF2-40B4-BE49-F238E27FC236}">
                <a16:creationId xmlns:a16="http://schemas.microsoft.com/office/drawing/2014/main" id="{C4EAC8BA-4BE8-4BC8-A8BB-6CA366414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667" y="2720787"/>
            <a:ext cx="4515333" cy="335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Getting a Better Sleep: Pink Noise vs. White Noise – Mondo Frank">
            <a:extLst>
              <a:ext uri="{FF2B5EF4-FFF2-40B4-BE49-F238E27FC236}">
                <a16:creationId xmlns:a16="http://schemas.microsoft.com/office/drawing/2014/main" id="{1ED9F1FE-8424-49B0-AB8F-73EA252B5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312" y="4638955"/>
            <a:ext cx="3831875" cy="221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491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D6645-D83B-4FCE-A2EB-4C47F162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7" y="160026"/>
            <a:ext cx="11013143" cy="1325563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Преобразования нестационарных временных рядов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0C5E1D3-FBD7-4B7D-96DC-57F6A3BF3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657" y="1266295"/>
                <a:ext cx="11700367" cy="379524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ru-RU" dirty="0"/>
                  <a:t>На самом деле почти все временные ряды нестационарны (в той или иной степени). </a:t>
                </a:r>
                <a:endParaRPr lang="ru-RU" dirty="0" smtClean="0"/>
              </a:p>
              <a:p>
                <a:r>
                  <a:rPr lang="ru-RU" dirty="0" smtClean="0"/>
                  <a:t>Однако, </a:t>
                </a:r>
                <a:r>
                  <a:rPr lang="ru-RU" dirty="0"/>
                  <a:t>в зависимости от точности требований в некоторых случаях мы можем аппроксимировать ряд (сделать предположение), что он является стационарным для нашей задачи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примечание:</a:t>
                </a:r>
              </a:p>
              <a:p>
                <a:r>
                  <a:rPr lang="ru-RU" dirty="0" smtClean="0"/>
                  <a:t>Не </a:t>
                </a:r>
                <a:r>
                  <a:rPr lang="ru-RU" dirty="0"/>
                  <a:t>все методы анализа временных рядов требуют стационарности временных </a:t>
                </a:r>
                <a:r>
                  <a:rPr lang="ru-RU" dirty="0" smtClean="0"/>
                  <a:t>рядов.</a:t>
                </a:r>
              </a:p>
              <a:p>
                <a:r>
                  <a:rPr lang="ru-RU" dirty="0" smtClean="0"/>
                  <a:t> В ряде случаев </a:t>
                </a:r>
                <a:r>
                  <a:rPr lang="ru-RU" dirty="0"/>
                  <a:t>можно произвести некоторые преобразования (предварительную обработку) </a:t>
                </a:r>
                <a:r>
                  <a:rPr lang="ru-RU" dirty="0" smtClean="0"/>
                  <a:t>ряда, </a:t>
                </a:r>
                <a:r>
                  <a:rPr lang="ru-RU" dirty="0"/>
                  <a:t>чтобы сделать ее стационарной.Один из самых простых способов преобразовать ряд - взять его численную производную, получив ряд</a:t>
                </a:r>
                <a:endParaRPr lang="ru-RU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sSubSup>
                        <m:sSubSup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b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bSup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..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Степень производной при получении стационарного значения называется параметром интегрирования.</a:t>
                </a:r>
                <a:r>
                  <a:rPr lang="en-US" dirty="0" smtClean="0"/>
                  <a:t>.  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0C5E1D3-FBD7-4B7D-96DC-57F6A3BF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657" y="1266295"/>
                <a:ext cx="11700367" cy="3795246"/>
              </a:xfrm>
              <a:blipFill>
                <a:blip r:embed="rId2"/>
                <a:stretch>
                  <a:fillRect l="-469" t="-3055" r="-156" b="-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5" name="Picture 3" descr="image.png">
            <a:extLst>
              <a:ext uri="{FF2B5EF4-FFF2-40B4-BE49-F238E27FC236}">
                <a16:creationId xmlns:a16="http://schemas.microsoft.com/office/drawing/2014/main" id="{A88DC811-8E90-43BB-95DC-4A03A4CB4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41"/>
          <a:stretch/>
        </p:blipFill>
        <p:spPr bwMode="auto">
          <a:xfrm>
            <a:off x="340657" y="4858359"/>
            <a:ext cx="4586350" cy="176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image.png">
            <a:extLst>
              <a:ext uri="{FF2B5EF4-FFF2-40B4-BE49-F238E27FC236}">
                <a16:creationId xmlns:a16="http://schemas.microsoft.com/office/drawing/2014/main" id="{3E95320C-D830-4BA6-BFB4-DC48F4F90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1141"/>
          <a:stretch/>
        </p:blipFill>
        <p:spPr bwMode="auto">
          <a:xfrm>
            <a:off x="6554624" y="4858359"/>
            <a:ext cx="5014707" cy="192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784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D6645-D83B-4FCE-A2EB-4C47F162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12" y="185831"/>
            <a:ext cx="10779176" cy="1006475"/>
          </a:xfrm>
        </p:spPr>
        <p:txBody>
          <a:bodyPr>
            <a:normAutofit/>
          </a:bodyPr>
          <a:lstStyle/>
          <a:p>
            <a:r>
              <a:rPr lang="ru-RU" sz="3600" b="1" dirty="0"/>
              <a:t>Преобразования нестационарных временных рядов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0C5E1D3-FBD7-4B7D-96DC-57F6A3BF3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286" y="1192306"/>
                <a:ext cx="11177899" cy="246847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ru-RU" dirty="0"/>
                  <a:t>Таким же образом можно выполнить компенсацию сезонности с использованием таких </a:t>
                </a:r>
                <a:r>
                  <a:rPr lang="ru-RU" dirty="0" smtClean="0"/>
                  <a:t>разностей, </a:t>
                </a:r>
                <a:r>
                  <a:rPr lang="ru-RU" dirty="0"/>
                  <a:t>когда ожидается, что </a:t>
                </a:r>
                <a:r>
                  <a:rPr lang="ru-RU" dirty="0" smtClean="0"/>
                  <a:t>значения выборки </a:t>
                </a:r>
                <a:r>
                  <a:rPr lang="ru-RU" dirty="0"/>
                  <a:t>будут иметь одинаковые значения в случае отсутствия тренда</a:t>
                </a:r>
                <a:r>
                  <a:rPr lang="ru-RU" dirty="0" smtClean="0"/>
                  <a:t>.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Sup>
                        <m:sSubSup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.. 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сезонная производная;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период сезона;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- период сезонности второго порядка.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0C5E1D3-FBD7-4B7D-96DC-57F6A3BF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286" y="1192306"/>
                <a:ext cx="11177899" cy="2468470"/>
              </a:xfrm>
              <a:blipFill>
                <a:blip r:embed="rId2"/>
                <a:stretch>
                  <a:fillRect l="-655" t="-5185" b="-32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40" name="Picture 4" descr="image.png">
            <a:extLst>
              <a:ext uri="{FF2B5EF4-FFF2-40B4-BE49-F238E27FC236}">
                <a16:creationId xmlns:a16="http://schemas.microsoft.com/office/drawing/2014/main" id="{9167F457-9850-4C33-81E3-F1B94C814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1" t="33202" r="3671" b="33202"/>
          <a:stretch/>
        </p:blipFill>
        <p:spPr bwMode="auto">
          <a:xfrm>
            <a:off x="4256970" y="3762780"/>
            <a:ext cx="3678059" cy="21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.png">
            <a:extLst>
              <a:ext uri="{FF2B5EF4-FFF2-40B4-BE49-F238E27FC236}">
                <a16:creationId xmlns:a16="http://schemas.microsoft.com/office/drawing/2014/main" id="{A542596D-092A-4320-9A0F-3295612A3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05"/>
          <a:stretch/>
        </p:blipFill>
        <p:spPr bwMode="auto">
          <a:xfrm>
            <a:off x="476012" y="3767759"/>
            <a:ext cx="3780958" cy="212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.png">
            <a:extLst>
              <a:ext uri="{FF2B5EF4-FFF2-40B4-BE49-F238E27FC236}">
                <a16:creationId xmlns:a16="http://schemas.microsoft.com/office/drawing/2014/main" id="{67ACBDEC-31D0-45CE-BAAE-D2D595675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t="66404" r="-9"/>
          <a:stretch/>
        </p:blipFill>
        <p:spPr bwMode="auto">
          <a:xfrm>
            <a:off x="8178145" y="3715528"/>
            <a:ext cx="3678059" cy="21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57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9800D-27F6-45DD-B1D6-B4DFDD4B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91957"/>
          </a:xfrm>
        </p:spPr>
        <p:txBody>
          <a:bodyPr>
            <a:normAutofit/>
          </a:bodyPr>
          <a:lstStyle/>
          <a:p>
            <a:r>
              <a:rPr lang="ru-RU" sz="3600" b="1" dirty="0"/>
              <a:t>Статистические характеристики временного ряда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1BCA071-F169-4FDB-B0C7-5AEACCAEC4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2011" y="1539875"/>
                <a:ext cx="11784651" cy="4972020"/>
              </a:xfrm>
            </p:spPr>
            <p:txBody>
              <a:bodyPr>
                <a:normAutofit/>
              </a:bodyPr>
              <a:lstStyle/>
              <a:p>
                <a:r>
                  <a:rPr lang="ru-RU" sz="2000" b="1" dirty="0"/>
                  <a:t>Основные статистические </a:t>
                </a:r>
                <a:r>
                  <a:rPr lang="ru-RU" sz="2000" b="1" dirty="0" smtClean="0"/>
                  <a:t>характеристики.</a:t>
                </a:r>
              </a:p>
              <a:p>
                <a:r>
                  <a:rPr lang="ru-RU" sz="2000" dirty="0" smtClean="0"/>
                  <a:t>В </a:t>
                </a:r>
                <a:r>
                  <a:rPr lang="ru-RU" sz="2000" dirty="0"/>
                  <a:t>анализе временных рядов мы рассматриваем анализ </a:t>
                </a:r>
                <a:r>
                  <a:rPr lang="ru-RU" sz="2000" dirty="0" smtClean="0"/>
                  <a:t>временного </a:t>
                </a:r>
                <a:r>
                  <a:rPr lang="ru-RU" sz="2000" dirty="0"/>
                  <a:t>как статистическую задачу</a:t>
                </a:r>
                <a:r>
                  <a:rPr lang="ru-RU" sz="2000" dirty="0" smtClean="0"/>
                  <a:t>.</a:t>
                </a:r>
              </a:p>
              <a:p>
                <a:r>
                  <a:rPr lang="ru-RU" sz="2000" dirty="0" smtClean="0"/>
                  <a:t>Благодаря </a:t>
                </a:r>
                <a:r>
                  <a:rPr lang="ru-RU" sz="2000" dirty="0"/>
                  <a:t>такому подходу мы можем ввести следующие характеристики </a:t>
                </a:r>
                <a:r>
                  <a:rPr lang="ru-RU" sz="2000" dirty="0" smtClean="0"/>
                  <a:t>ряда:</a:t>
                </a:r>
              </a:p>
              <a:p>
                <a:r>
                  <a:rPr lang="ru-RU" sz="2000" dirty="0" smtClean="0"/>
                  <a:t>среднее значений (</a:t>
                </a:r>
                <a:r>
                  <a:rPr lang="ru-RU" sz="2000" dirty="0"/>
                  <a:t>или ожидаемое значение),</a:t>
                </a:r>
                <a:endParaRPr lang="ru-RU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𝑒𝑣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/>
                  <a:t>где y - выборки размера N</a:t>
                </a:r>
                <a:r>
                  <a:rPr lang="ru-RU" sz="2000" dirty="0" smtClean="0"/>
                  <a:t>;</a:t>
                </a:r>
              </a:p>
              <a:p>
                <a:r>
                  <a:rPr lang="ru-RU" sz="2000" b="1" dirty="0"/>
                  <a:t>стандартное отклонение (или </a:t>
                </a:r>
                <a:r>
                  <a:rPr lang="ru-RU" sz="2000" b="1" dirty="0" smtClean="0"/>
                  <a:t>корень из </a:t>
                </a:r>
                <a:r>
                  <a:rPr lang="ru-RU" sz="2000" b="1" dirty="0"/>
                  <a:t>дисперсии),</a:t>
                </a:r>
                <a:endParaRPr lang="ru-RU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 dirty="0" err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 err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 dirty="0" err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</a:rPr>
                                    <m:t>𝑒𝑣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𝑠𝑡𝑑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rad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/>
                  <a:t>где </a:t>
                </a:r>
                <a:r>
                  <a:rPr lang="ru-RU" sz="2000" dirty="0" err="1"/>
                  <a:t>var</a:t>
                </a:r>
                <a:r>
                  <a:rPr lang="ru-RU" sz="2000" dirty="0"/>
                  <a:t> - дисперсия; </a:t>
                </a:r>
                <a:r>
                  <a:rPr lang="ru-RU" sz="2000" dirty="0" err="1"/>
                  <a:t>std</a:t>
                </a:r>
                <a:r>
                  <a:rPr lang="ru-RU" sz="2000" dirty="0"/>
                  <a:t> - стандартное </a:t>
                </a:r>
                <a:r>
                  <a:rPr lang="ru-RU" sz="2000" dirty="0" smtClean="0"/>
                  <a:t>отклонение</a:t>
                </a:r>
                <a:endParaRPr lang="en-US" sz="2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1BCA071-F169-4FDB-B0C7-5AEACCAEC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2011" y="1539875"/>
                <a:ext cx="11784651" cy="4972020"/>
              </a:xfrm>
              <a:blipFill>
                <a:blip r:embed="rId2"/>
                <a:stretch>
                  <a:fillRect l="-466" t="-1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AD20E209-C5AC-4D72-B4F0-33FFA9C19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17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193BF-815D-43FE-BB24-A25ABC65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ru-RU" b="1" dirty="0" smtClean="0"/>
              <a:t>Метрики точности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F5BDAF4-18C5-43D4-984E-207A8674A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925" y="1104900"/>
                <a:ext cx="10810875" cy="522753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После его прогноза или оценки его параметров необходимо оценить точность. </a:t>
                </a:r>
                <a:r>
                  <a:rPr lang="ru-RU" dirty="0"/>
                  <a:t>Для этого есть несколько методов, главный из которых: Корень квадратной суммы (RSS):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ru-RU" dirty="0"/>
                  <a:t>RSS можно также назвать суммой квадратов ошибок (SSE). Другие техники: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)=1−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ru-RU" dirty="0"/>
                  <a:t>Средняя абсолютная ошибка (</a:t>
                </a:r>
                <a:r>
                  <a:rPr lang="en-US" dirty="0"/>
                  <a:t>MAE):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|,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F5BDAF4-18C5-43D4-984E-207A8674A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" y="1104900"/>
                <a:ext cx="10810875" cy="5227534"/>
              </a:xfrm>
              <a:blipFill>
                <a:blip r:embed="rId2"/>
                <a:stretch>
                  <a:fillRect l="-846" t="-2331" r="-7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511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193BF-815D-43FE-BB24-A25ABC65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ru-RU" b="1" dirty="0"/>
              <a:t>Метрики точности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F5BDAF4-18C5-43D4-984E-207A8674A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925" y="1104900"/>
                <a:ext cx="10810875" cy="4181475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/>
                  <a:t>Средняя абсолютная ошибка (</a:t>
                </a:r>
                <a:r>
                  <a:rPr lang="en-US" sz="2400" dirty="0"/>
                  <a:t>MedAE):</a:t>
                </a:r>
                <a:endParaRPr lang="ru-RU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𝑀𝑒𝑑𝐴𝐸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|,...,|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  <a:r>
                  <a:rPr lang="ru-RU" sz="2400" dirty="0"/>
                  <a:t>Средняя абсолютная процентная ошибка (MAPE):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  <a:r>
                  <a:rPr lang="ru-RU" sz="2400" dirty="0"/>
                  <a:t>Симметричная средняя абсолютная ошибка в процентах (sMAPE):</a:t>
                </a:r>
                <a:endParaRPr lang="ru-RU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𝑠𝑀𝐴𝑃𝐸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|+|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ru-RU" sz="2400" dirty="0"/>
                  <a:t>И многое другое, что можно предложить для сложных случаев.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F5BDAF4-18C5-43D4-984E-207A8674A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" y="1104900"/>
                <a:ext cx="10810875" cy="4181475"/>
              </a:xfrm>
              <a:blipFill>
                <a:blip r:embed="rId2"/>
                <a:stretch>
                  <a:fillRect l="-733" t="-20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130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193BF-815D-43FE-BB24-A25ABC65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ru-RU" b="1" dirty="0" smtClean="0"/>
              <a:t>Кросс-</a:t>
            </a:r>
            <a:r>
              <a:rPr lang="ru-RU" b="1" dirty="0" err="1" smtClean="0"/>
              <a:t>валидация</a:t>
            </a:r>
            <a:r>
              <a:rPr lang="ru-RU" b="1" dirty="0" smtClean="0"/>
              <a:t> для временных рядов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5BDAF4-18C5-43D4-984E-207A8674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104901"/>
            <a:ext cx="10810875" cy="2743199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Следует отметить, что значение ошибки зависит от параметров (т.е. характеристик) выбранного алгоритма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Эти </a:t>
            </a:r>
            <a:r>
              <a:rPr lang="ru-RU" sz="2400" dirty="0"/>
              <a:t>параметры, как правило, можно оптимизировать, используя некоторую часть серии в качестве тестовой (или </a:t>
            </a:r>
            <a:r>
              <a:rPr lang="ru-RU" sz="2400" dirty="0" err="1"/>
              <a:t>валидационной</a:t>
            </a:r>
            <a:r>
              <a:rPr lang="ru-RU" sz="2400" dirty="0"/>
              <a:t> выборки) в противоположность другой, принимаемой в качестве обучающей. </a:t>
            </a:r>
            <a:endParaRPr lang="ru-RU" sz="2400" dirty="0" smtClean="0"/>
          </a:p>
          <a:p>
            <a:r>
              <a:rPr lang="ru-RU" sz="2400" dirty="0" smtClean="0"/>
              <a:t>Эта </a:t>
            </a:r>
            <a:r>
              <a:rPr lang="ru-RU" sz="2400" dirty="0"/>
              <a:t>процедура известна как перекрестная проверка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По </a:t>
            </a:r>
            <a:r>
              <a:rPr lang="ru-RU" sz="2400" dirty="0"/>
              <a:t>аналогии с k-кратностью может быть введена перекрестная проверка на скользящей основе.</a:t>
            </a:r>
            <a:endParaRPr lang="en-US" dirty="0"/>
          </a:p>
        </p:txBody>
      </p:sp>
      <p:pic>
        <p:nvPicPr>
          <p:cNvPr id="24578" name="Picture 2" descr="image.png">
            <a:extLst>
              <a:ext uri="{FF2B5EF4-FFF2-40B4-BE49-F238E27FC236}">
                <a16:creationId xmlns:a16="http://schemas.microsoft.com/office/drawing/2014/main" id="{A695214E-2515-4C7B-9023-AE9266099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434" y="3848100"/>
            <a:ext cx="57340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848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5EDBE-7C7A-47C1-B934-1D067079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>
            <a:normAutofit/>
          </a:bodyPr>
          <a:lstStyle/>
          <a:p>
            <a:r>
              <a:rPr lang="ru-RU" b="1" dirty="0" smtClean="0"/>
              <a:t>Анализ остатков (невязок) модели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85C2328-73B7-4B3C-A4A2-CBFB214A7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776" y="1255059"/>
                <a:ext cx="10789024" cy="4921904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После выполнения декомпозиции временного ряда или прогноза важно проверить поведение ошибки. Как обычно, мы будем вычислять ошибку предсказания </a:t>
                </a:r>
                <a:r>
                  <a:rPr lang="ru-RU" sz="2000" dirty="0" smtClean="0"/>
                  <a:t>как</a:t>
                </a:r>
                <a:endParaRPr lang="ru-RU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r>
                  <a:rPr lang="ru-RU" sz="2000" dirty="0" smtClean="0"/>
                  <a:t>Где</a:t>
                </a:r>
              </a:p>
              <a:p>
                <a:pPr lvl="1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- значение ошибки для выборки 𝑛</a:t>
                </a:r>
                <a:r>
                  <a:rPr lang="en-US" sz="2000" dirty="0" smtClean="0"/>
                  <a:t>;</a:t>
                </a:r>
                <a:endParaRPr lang="ru-RU" sz="2000" dirty="0" smtClean="0"/>
              </a:p>
              <a:p>
                <a:pPr lvl="1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прогнозируемое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.  </a:t>
                </a:r>
              </a:p>
              <a:p>
                <a:r>
                  <a:rPr lang="ru-RU" sz="2000" dirty="0"/>
                  <a:t>Мы ожидаем, что остаточные ошибки будут случайным белым </a:t>
                </a:r>
                <a:r>
                  <a:rPr lang="ru-RU" sz="2000" dirty="0" err="1"/>
                  <a:t>гауссовским</a:t>
                </a:r>
                <a:r>
                  <a:rPr lang="ru-RU" sz="2000" dirty="0"/>
                  <a:t> шумом - это означает, что модель (то есть прогнозы модели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000" dirty="0"/>
                  <a:t>) захватила всю структуру, и единственная оставшаяся ошибка - это случайные флуктуации во временном ряду, которые нельзя </a:t>
                </a:r>
                <a:r>
                  <a:rPr lang="ru-RU" sz="2000" dirty="0" smtClean="0"/>
                  <a:t>смоделировать </a:t>
                </a:r>
                <a:r>
                  <a:rPr lang="ru-RU" sz="2000" dirty="0"/>
                  <a:t>(или </a:t>
                </a:r>
                <a:r>
                  <a:rPr lang="ru-RU" sz="2000" dirty="0" smtClean="0"/>
                  <a:t>объяснить).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r>
                  <a:rPr lang="ru-RU" sz="2000" dirty="0"/>
                  <a:t>В других случаях (если остатки содержат некоторую структуру или закономерности) это означает, что модель не включает всю возможную информацию</a:t>
                </a:r>
                <a:r>
                  <a:rPr lang="ru-RU" sz="2000" dirty="0" smtClean="0"/>
                  <a:t>.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85C2328-73B7-4B3C-A4A2-CBFB214A7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76" y="1255059"/>
                <a:ext cx="10789024" cy="4921904"/>
              </a:xfrm>
              <a:blipFill>
                <a:blip r:embed="rId2"/>
                <a:stretch>
                  <a:fillRect l="-508" t="-1363" r="-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635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5EDBE-7C7A-47C1-B934-1D067079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>
            <a:normAutofit/>
          </a:bodyPr>
          <a:lstStyle/>
          <a:p>
            <a:r>
              <a:rPr lang="ru-RU" b="1" dirty="0"/>
              <a:t>Анализ остатков (невязок) модели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C2328-73B7-4B3C-A4A2-CBFB214A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76" y="1255059"/>
            <a:ext cx="10789024" cy="4921904"/>
          </a:xfrm>
        </p:spPr>
        <p:txBody>
          <a:bodyPr>
            <a:normAutofit/>
          </a:bodyPr>
          <a:lstStyle/>
          <a:p>
            <a:r>
              <a:rPr lang="ru-RU" sz="2000" dirty="0"/>
              <a:t>Существует несколько методов остаточного </a:t>
            </a:r>
            <a:r>
              <a:rPr lang="ru-RU" sz="2000" dirty="0" smtClean="0"/>
              <a:t>анализа</a:t>
            </a:r>
          </a:p>
          <a:p>
            <a:r>
              <a:rPr lang="ru-RU" sz="2000" b="1" dirty="0" smtClean="0"/>
              <a:t>Визуальный </a:t>
            </a:r>
            <a:r>
              <a:rPr lang="ru-RU" sz="2000" b="1" dirty="0"/>
              <a:t>анализ </a:t>
            </a:r>
            <a:r>
              <a:rPr lang="ru-RU" sz="2000" dirty="0"/>
              <a:t>остатков (во временной или частотной области и ACF остатков, так называемая частичная ACF (PACF), наименее точный метод</a:t>
            </a:r>
            <a:r>
              <a:rPr lang="ru-RU" sz="2000" dirty="0" smtClean="0"/>
              <a:t>).</a:t>
            </a:r>
          </a:p>
          <a:p>
            <a:r>
              <a:rPr lang="ru-RU" sz="2000" b="1" dirty="0" smtClean="0"/>
              <a:t>Сводный </a:t>
            </a:r>
            <a:r>
              <a:rPr lang="ru-RU" sz="2000" b="1" dirty="0"/>
              <a:t>статистический анализ </a:t>
            </a:r>
            <a:r>
              <a:rPr lang="ru-RU" sz="2000" dirty="0"/>
              <a:t>(среднее значение, стандартное значение, поведение, разброс значений).График гистограммы (и его приближение</a:t>
            </a:r>
            <a:r>
              <a:rPr lang="ru-RU" sz="2000" dirty="0" smtClean="0"/>
              <a:t>).</a:t>
            </a:r>
          </a:p>
          <a:p>
            <a:r>
              <a:rPr lang="ru-RU" sz="2000" b="1" dirty="0" smtClean="0"/>
              <a:t>График Q-Q </a:t>
            </a:r>
            <a:r>
              <a:rPr lang="ru-RU" sz="2000" dirty="0" smtClean="0"/>
              <a:t>(</a:t>
            </a:r>
            <a:r>
              <a:rPr lang="ru-RU" sz="2000" dirty="0"/>
              <a:t>график вероятностей, графическое сравнение распределения вероятностей</a:t>
            </a:r>
            <a:r>
              <a:rPr lang="ru-RU" sz="2000" dirty="0" smtClean="0"/>
              <a:t>).</a:t>
            </a:r>
          </a:p>
          <a:p>
            <a:r>
              <a:rPr lang="ru-RU" sz="2000" b="1" dirty="0" smtClean="0"/>
              <a:t>Непараметрическая </a:t>
            </a:r>
            <a:r>
              <a:rPr lang="ru-RU" sz="2000" b="1" dirty="0"/>
              <a:t>проверка статистических гипотез </a:t>
            </a:r>
            <a:r>
              <a:rPr lang="ru-RU" sz="2000" dirty="0"/>
              <a:t>(наиболее популярными являются критерий </a:t>
            </a:r>
            <a:endParaRPr lang="ru-RU" sz="2000" dirty="0" smtClean="0"/>
          </a:p>
          <a:p>
            <a:r>
              <a:rPr lang="ru-RU" sz="2000" dirty="0" smtClean="0"/>
              <a:t>Хи^2, </a:t>
            </a:r>
            <a:r>
              <a:rPr lang="ru-RU" sz="2000" dirty="0"/>
              <a:t>F-критерий, t-критерий, ADF-критерий, критерий Юнга – Бокса</a:t>
            </a:r>
            <a:r>
              <a:rPr lang="ru-RU" sz="2000" dirty="0" smtClean="0"/>
              <a:t>).</a:t>
            </a:r>
          </a:p>
          <a:p>
            <a:r>
              <a:rPr lang="ru-RU" sz="2000" b="1" dirty="0" smtClean="0"/>
              <a:t>Измерение </a:t>
            </a:r>
            <a:r>
              <a:rPr lang="ru-RU" sz="2000" b="1" dirty="0"/>
              <a:t>расстояния между распределениями </a:t>
            </a:r>
            <a:r>
              <a:rPr lang="ru-RU" sz="2000" dirty="0"/>
              <a:t>(параметрическая проверка статистических гипотез)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5773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C678A-DA52-4553-AD05-8B0FF936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65126"/>
            <a:ext cx="11039475" cy="882650"/>
          </a:xfrm>
        </p:spPr>
        <p:txBody>
          <a:bodyPr>
            <a:noAutofit/>
          </a:bodyPr>
          <a:lstStyle/>
          <a:p>
            <a:r>
              <a:rPr lang="ru-RU" altLang="en-US" sz="3600" b="1" dirty="0"/>
              <a:t>Классификация методов анализа временных рядов. Линейные методы</a:t>
            </a:r>
            <a:endParaRPr lang="en-US" sz="3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E9162-5D24-4FDB-A00D-C60A4637D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409141"/>
            <a:ext cx="11039475" cy="4929187"/>
          </a:xfrm>
        </p:spPr>
        <p:txBody>
          <a:bodyPr>
            <a:normAutofit/>
          </a:bodyPr>
          <a:lstStyle/>
          <a:p>
            <a:r>
              <a:rPr lang="ru-RU" sz="2000" b="1" dirty="0"/>
              <a:t>Линейная </a:t>
            </a:r>
            <a:r>
              <a:rPr lang="ru-RU" sz="2000" b="1" dirty="0" smtClean="0"/>
              <a:t>регрессия или задача регрессии, сведенная к </a:t>
            </a:r>
            <a:r>
              <a:rPr lang="ru-RU" sz="2000" b="1" dirty="0"/>
              <a:t>линейной, например полиномиальная регрессия</a:t>
            </a:r>
            <a:r>
              <a:rPr lang="ru-RU" sz="2000" b="1" dirty="0" smtClean="0"/>
              <a:t>.</a:t>
            </a:r>
          </a:p>
          <a:p>
            <a:r>
              <a:rPr lang="ru-RU" sz="2000" b="1" dirty="0" smtClean="0"/>
              <a:t>Авторегрессия </a:t>
            </a:r>
            <a:r>
              <a:rPr lang="ru-RU" sz="2000" b="1" dirty="0"/>
              <a:t>- скользящее </a:t>
            </a:r>
            <a:r>
              <a:rPr lang="ru-RU" sz="2000" b="1" dirty="0" smtClean="0"/>
              <a:t>среднее ARMA </a:t>
            </a:r>
            <a:r>
              <a:rPr lang="ru-RU" sz="2000" b="1" dirty="0"/>
              <a:t>и его варианты, включая ARIMA, SARIMAX, ARIFMA, AR, MA, VAR и т. Д</a:t>
            </a:r>
            <a:r>
              <a:rPr lang="ru-RU" sz="2000" b="1" dirty="0" smtClean="0"/>
              <a:t>.</a:t>
            </a:r>
          </a:p>
          <a:p>
            <a:r>
              <a:rPr lang="ru-RU" sz="2000" b="1" dirty="0" smtClean="0"/>
              <a:t>Анализ </a:t>
            </a:r>
            <a:r>
              <a:rPr lang="ru-RU" sz="2000" b="1" dirty="0" err="1"/>
              <a:t>VAriance</a:t>
            </a:r>
            <a:r>
              <a:rPr lang="ru-RU" sz="2000" b="1" dirty="0"/>
              <a:t> (ANOVA) и его варианты</a:t>
            </a:r>
            <a:r>
              <a:rPr lang="ru-RU" sz="2000" b="1" dirty="0" smtClean="0"/>
              <a:t>, включая </a:t>
            </a:r>
            <a:r>
              <a:rPr lang="ru-RU" sz="2000" b="1" dirty="0"/>
              <a:t>F-тест, многомерный дисперсионный анализ и т. д</a:t>
            </a:r>
            <a:r>
              <a:rPr lang="ru-RU" sz="2000" b="1" dirty="0" smtClean="0"/>
              <a:t>.</a:t>
            </a:r>
          </a:p>
          <a:p>
            <a:r>
              <a:rPr lang="ru-RU" sz="2000" b="1" dirty="0" smtClean="0"/>
              <a:t>Модели </a:t>
            </a:r>
            <a:r>
              <a:rPr lang="ru-RU" sz="2000" b="1" dirty="0"/>
              <a:t>адаптивной фильтрации</a:t>
            </a:r>
            <a:r>
              <a:rPr lang="ru-RU" sz="2000" b="1" dirty="0" smtClean="0"/>
              <a:t>, включая </a:t>
            </a:r>
            <a:r>
              <a:rPr lang="ru-RU" sz="2000" b="1" dirty="0"/>
              <a:t>фильтр Винера, </a:t>
            </a:r>
            <a:r>
              <a:rPr lang="ru-RU" sz="2000" b="1" dirty="0" smtClean="0"/>
              <a:t>фильтр </a:t>
            </a:r>
            <a:r>
              <a:rPr lang="ru-RU" sz="2000" b="1" dirty="0" err="1"/>
              <a:t>Калмана</a:t>
            </a:r>
            <a:r>
              <a:rPr lang="ru-RU" sz="2000" b="1" dirty="0"/>
              <a:t>, линейные адаптивные фильтры, модели скользящего среднего и т. д</a:t>
            </a:r>
            <a:r>
              <a:rPr lang="ru-RU" sz="2000" b="1" dirty="0" smtClean="0"/>
              <a:t>.</a:t>
            </a:r>
          </a:p>
          <a:p>
            <a:r>
              <a:rPr lang="ru-RU" sz="2000" b="1" dirty="0" smtClean="0"/>
              <a:t>Модели разложения, включая </a:t>
            </a:r>
            <a:r>
              <a:rPr lang="ru-RU" sz="2000" b="1" dirty="0"/>
              <a:t>декомпозицию </a:t>
            </a:r>
            <a:r>
              <a:rPr lang="ru-RU" sz="2000" b="1" dirty="0" err="1"/>
              <a:t>Прони</a:t>
            </a:r>
            <a:r>
              <a:rPr lang="ru-RU" sz="2000" b="1" dirty="0"/>
              <a:t>, анализ основных компонентов (PCA), матричный карандашный анализ, динамическое разложение по модам (DMD), анализ сингулярных сигналов (SSA) и т. д</a:t>
            </a:r>
            <a:r>
              <a:rPr lang="ru-RU" sz="2000" b="1" dirty="0" smtClean="0"/>
              <a:t>.</a:t>
            </a:r>
          </a:p>
          <a:p>
            <a:r>
              <a:rPr lang="ru-RU" sz="2000" b="1" dirty="0" smtClean="0"/>
              <a:t>Частотно-временные модели время-частотное </a:t>
            </a:r>
            <a:r>
              <a:rPr lang="ru-RU" sz="2000" b="1" dirty="0"/>
              <a:t>преобразование Фурье, дробное преобразование Фурье и т. д.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080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C678A-DA52-4553-AD05-8B0FF936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65126"/>
            <a:ext cx="11039475" cy="149667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en-US" sz="3600" b="1" dirty="0"/>
              <a:t>Классификация методов анализа временных рядов. Нелинейные </a:t>
            </a:r>
            <a:r>
              <a:rPr lang="ru-RU" altLang="en-US" sz="3600" b="1" dirty="0" smtClean="0"/>
              <a:t>параметрические модели</a:t>
            </a:r>
            <a:endParaRPr lang="en-US" altLang="en-US" sz="3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E9162-5D24-4FDB-A00D-C60A4637D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971" y="1925109"/>
            <a:ext cx="11039475" cy="3588185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Обобщенная </a:t>
            </a:r>
            <a:r>
              <a:rPr lang="ru-RU" sz="2000" dirty="0" err="1"/>
              <a:t>авторегрессионная</a:t>
            </a:r>
            <a:r>
              <a:rPr lang="ru-RU" sz="2000" dirty="0"/>
              <a:t> условная </a:t>
            </a:r>
            <a:r>
              <a:rPr lang="ru-RU" sz="2000" dirty="0" err="1"/>
              <a:t>гетероскедастичность</a:t>
            </a:r>
            <a:r>
              <a:rPr lang="ru-RU" sz="2000" dirty="0"/>
              <a:t> GARCH и его варианты, включая ARCH и т. Д. </a:t>
            </a:r>
            <a:endParaRPr lang="ru-RU" sz="2000" dirty="0" smtClean="0"/>
          </a:p>
          <a:p>
            <a:r>
              <a:rPr lang="ru-RU" sz="2000" dirty="0" smtClean="0"/>
              <a:t>Нелинейные </a:t>
            </a:r>
            <a:r>
              <a:rPr lang="ru-RU" sz="2000" dirty="0"/>
              <a:t>модели авторегрессии (NAR). </a:t>
            </a:r>
            <a:endParaRPr lang="ru-RU" sz="2000" dirty="0" smtClean="0"/>
          </a:p>
          <a:p>
            <a:r>
              <a:rPr lang="ru-RU" sz="2000" dirty="0" smtClean="0"/>
              <a:t>Модели </a:t>
            </a:r>
            <a:r>
              <a:rPr lang="ru-RU" sz="2000" dirty="0"/>
              <a:t>разложения по внутренним </a:t>
            </a:r>
            <a:r>
              <a:rPr lang="ru-RU" sz="2000" dirty="0" smtClean="0"/>
              <a:t>модам, эмпирическая </a:t>
            </a:r>
            <a:r>
              <a:rPr lang="ru-RU" sz="2000" dirty="0" err="1"/>
              <a:t>модовая</a:t>
            </a:r>
            <a:r>
              <a:rPr lang="ru-RU" sz="2000" dirty="0"/>
              <a:t> декомпозиция (EMD), вариационная </a:t>
            </a:r>
            <a:r>
              <a:rPr lang="ru-RU" sz="2000" dirty="0" err="1"/>
              <a:t>модовая</a:t>
            </a:r>
            <a:r>
              <a:rPr lang="ru-RU" sz="2000" dirty="0"/>
              <a:t> декомпозиция (VMD), преобразование гильбертова вибрации (HVT), </a:t>
            </a:r>
            <a:r>
              <a:rPr lang="ru-RU" sz="2000" dirty="0" err="1"/>
              <a:t>эмперическое</a:t>
            </a:r>
            <a:r>
              <a:rPr lang="ru-RU" sz="2000" dirty="0"/>
              <a:t> </a:t>
            </a:r>
            <a:r>
              <a:rPr lang="ru-RU" sz="2000" dirty="0" err="1"/>
              <a:t>вейвлет</a:t>
            </a:r>
            <a:r>
              <a:rPr lang="ru-RU" sz="2000" dirty="0"/>
              <a:t>-преобразование (EWT) и т. д.). </a:t>
            </a:r>
            <a:endParaRPr lang="ru-RU" sz="2000" dirty="0" smtClean="0"/>
          </a:p>
          <a:p>
            <a:r>
              <a:rPr lang="ru-RU" sz="2000" dirty="0" smtClean="0"/>
              <a:t>Временные </a:t>
            </a:r>
            <a:r>
              <a:rPr lang="ru-RU" sz="2000" dirty="0" err="1"/>
              <a:t>псевдочастотные</a:t>
            </a:r>
            <a:r>
              <a:rPr lang="ru-RU" sz="2000" dirty="0"/>
              <a:t> модели </a:t>
            </a:r>
            <a:r>
              <a:rPr lang="ru-RU" sz="2000" dirty="0" err="1"/>
              <a:t>вейвлет</a:t>
            </a:r>
            <a:r>
              <a:rPr lang="ru-RU" sz="2000" dirty="0"/>
              <a:t>-преобразование и т. д.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9F2DBD-FD8F-4860-BE10-17B84EFC2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6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C678A-DA52-4553-AD05-8B0FF936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65126"/>
            <a:ext cx="11039475" cy="1496670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en-US" sz="3600" b="1" dirty="0"/>
              <a:t>Классификация методов анализа временных рядов. Модели машинного обучения (</a:t>
            </a:r>
            <a:r>
              <a:rPr lang="ru-RU" altLang="en-US" sz="3600" b="1" dirty="0" smtClean="0"/>
              <a:t>модели на основе данных)</a:t>
            </a:r>
            <a:endParaRPr lang="en-US" altLang="en-US" sz="3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E9162-5D24-4FDB-A00D-C60A4637D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1718921"/>
            <a:ext cx="11039475" cy="4929187"/>
          </a:xfrm>
        </p:spPr>
        <p:txBody>
          <a:bodyPr>
            <a:normAutofit/>
          </a:bodyPr>
          <a:lstStyle/>
          <a:p>
            <a:r>
              <a:rPr lang="ru-RU" sz="2000" b="1" dirty="0"/>
              <a:t>Классические </a:t>
            </a:r>
            <a:r>
              <a:rPr lang="ru-RU" sz="2000" b="1" dirty="0" smtClean="0"/>
              <a:t>методы </a:t>
            </a:r>
            <a:r>
              <a:rPr lang="ru-RU" sz="2000" b="1" dirty="0" err="1" smtClean="0"/>
              <a:t>knn</a:t>
            </a:r>
            <a:r>
              <a:rPr lang="ru-RU" sz="2000" b="1" dirty="0"/>
              <a:t>, деревья, </a:t>
            </a:r>
            <a:r>
              <a:rPr lang="ru-RU" sz="2000" b="1" dirty="0" err="1"/>
              <a:t>бустинг</a:t>
            </a:r>
            <a:r>
              <a:rPr lang="ru-RU" sz="2000" b="1" dirty="0"/>
              <a:t>, </a:t>
            </a:r>
            <a:r>
              <a:rPr lang="ru-RU" sz="2000" b="1" dirty="0" err="1"/>
              <a:t>svm</a:t>
            </a:r>
            <a:r>
              <a:rPr lang="ru-RU" sz="2000" b="1" dirty="0"/>
              <a:t> и т. д</a:t>
            </a:r>
            <a:r>
              <a:rPr lang="ru-RU" sz="2000" b="1" dirty="0" smtClean="0"/>
              <a:t>.</a:t>
            </a:r>
          </a:p>
          <a:p>
            <a:r>
              <a:rPr lang="ru-RU" sz="2000" b="1" dirty="0" smtClean="0"/>
              <a:t>Глубокие </a:t>
            </a:r>
            <a:r>
              <a:rPr lang="ru-RU" sz="2000" b="1" dirty="0"/>
              <a:t>нейронные </a:t>
            </a:r>
            <a:r>
              <a:rPr lang="ru-RU" sz="2000" b="1" dirty="0" smtClean="0"/>
              <a:t>сети рекуррентные </a:t>
            </a:r>
            <a:r>
              <a:rPr lang="ru-RU" sz="2000" b="1" dirty="0"/>
              <a:t>сети, 1d- и 2d-сверточные сети и т. д</a:t>
            </a:r>
            <a:r>
              <a:rPr lang="ru-RU" sz="2000" b="1" dirty="0" smtClean="0"/>
              <a:t>.</a:t>
            </a:r>
          </a:p>
          <a:p>
            <a:r>
              <a:rPr lang="ru-RU" sz="2000" b="1" dirty="0" smtClean="0"/>
              <a:t>Нелинейные </a:t>
            </a:r>
            <a:r>
              <a:rPr lang="ru-RU" sz="2000" b="1" dirty="0"/>
              <a:t>методы без </a:t>
            </a:r>
            <a:r>
              <a:rPr lang="ru-RU" sz="2000" b="1" dirty="0" smtClean="0"/>
              <a:t>учителя </a:t>
            </a:r>
            <a:r>
              <a:rPr lang="ru-RU" sz="2000" b="1" dirty="0" err="1" smtClean="0"/>
              <a:t>автокодеры</a:t>
            </a:r>
            <a:r>
              <a:rPr lang="ru-RU" sz="2000" b="1" dirty="0"/>
              <a:t>, модели смеси Гаусса, нелинейные PCA, t-</a:t>
            </a:r>
            <a:r>
              <a:rPr lang="ru-RU" sz="2000" b="1" dirty="0" err="1"/>
              <a:t>sne</a:t>
            </a:r>
            <a:r>
              <a:rPr lang="ru-RU" sz="2000" b="1" dirty="0"/>
              <a:t> и т. д.</a:t>
            </a:r>
            <a:endParaRPr 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9F2DBD-FD8F-4860-BE10-17B84EFC2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85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C678A-DA52-4553-AD05-8B0FF936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65126"/>
            <a:ext cx="11039475" cy="1196974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en-US" sz="3600" b="1" dirty="0"/>
              <a:t>Классификация методов анализа временных рядов. Примечание</a:t>
            </a:r>
            <a:endParaRPr lang="en-US" altLang="en-US" sz="3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E9162-5D24-4FDB-A00D-C60A4637D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458384"/>
            <a:ext cx="11039475" cy="4929187"/>
          </a:xfrm>
        </p:spPr>
        <p:txBody>
          <a:bodyPr>
            <a:noAutofit/>
          </a:bodyPr>
          <a:lstStyle/>
          <a:p>
            <a:r>
              <a:rPr lang="ru-RU" sz="2000" dirty="0"/>
              <a:t>в другой классификации мы можем отнести некоторые из вышеперечисленных методов к классу гармонического </a:t>
            </a:r>
            <a:r>
              <a:rPr lang="ru-RU" sz="2000" dirty="0" err="1"/>
              <a:t>анализа:Модели</a:t>
            </a:r>
            <a:r>
              <a:rPr lang="ru-RU" sz="2000" dirty="0"/>
              <a:t> разложения, в том </a:t>
            </a:r>
            <a:r>
              <a:rPr lang="ru-RU" sz="2000" dirty="0" err="1"/>
              <a:t>числеРазложение</a:t>
            </a:r>
            <a:r>
              <a:rPr lang="ru-RU" sz="2000" dirty="0"/>
              <a:t> </a:t>
            </a:r>
            <a:r>
              <a:rPr lang="ru-RU" sz="2000" dirty="0" err="1"/>
              <a:t>Прони,Анализ</a:t>
            </a:r>
            <a:r>
              <a:rPr lang="ru-RU" sz="2000" dirty="0"/>
              <a:t> основных компонентов (PCA),Матричный </a:t>
            </a:r>
            <a:r>
              <a:rPr lang="ru-RU" sz="2000" dirty="0" err="1"/>
              <a:t>карандаш,Разложение</a:t>
            </a:r>
            <a:r>
              <a:rPr lang="ru-RU" sz="2000" dirty="0"/>
              <a:t> по динамическим модам (DMD),анализ сингулярных сигналов (SSA) и т. </a:t>
            </a:r>
            <a:r>
              <a:rPr lang="ru-RU" sz="2000" dirty="0" err="1"/>
              <a:t>д.Частотно</a:t>
            </a:r>
            <a:r>
              <a:rPr lang="ru-RU" sz="2000" dirty="0"/>
              <a:t>-временные </a:t>
            </a:r>
            <a:r>
              <a:rPr lang="ru-RU" sz="2000" dirty="0" err="1"/>
              <a:t>моделикратковременное</a:t>
            </a:r>
            <a:r>
              <a:rPr lang="ru-RU" sz="2000" dirty="0"/>
              <a:t> преобразование Фурье, дробное преобразование Фурье и т. </a:t>
            </a:r>
            <a:r>
              <a:rPr lang="ru-RU" sz="2000" dirty="0" err="1"/>
              <a:t>д.Модели</a:t>
            </a:r>
            <a:r>
              <a:rPr lang="ru-RU" sz="2000" dirty="0"/>
              <a:t> разложения по внутренним </a:t>
            </a:r>
            <a:r>
              <a:rPr lang="ru-RU" sz="2000" dirty="0" err="1"/>
              <a:t>модамэмпирическая</a:t>
            </a:r>
            <a:r>
              <a:rPr lang="ru-RU" sz="2000" dirty="0"/>
              <a:t> </a:t>
            </a:r>
            <a:r>
              <a:rPr lang="ru-RU" sz="2000" dirty="0" err="1"/>
              <a:t>модовая</a:t>
            </a:r>
            <a:r>
              <a:rPr lang="ru-RU" sz="2000" dirty="0"/>
              <a:t> декомпозиция (EMD),разложение по вариационным модам (VMD),Преобразование колебаний Гильберта (HVT),эмпирическое </a:t>
            </a:r>
            <a:r>
              <a:rPr lang="ru-RU" sz="2000" dirty="0" err="1"/>
              <a:t>вейвлет</a:t>
            </a:r>
            <a:r>
              <a:rPr lang="ru-RU" sz="2000" dirty="0"/>
              <a:t>-преобразование (EWT) и т. д.).Временно-</a:t>
            </a:r>
            <a:r>
              <a:rPr lang="ru-RU" sz="2000" dirty="0" err="1"/>
              <a:t>псевдочастотные</a:t>
            </a:r>
            <a:r>
              <a:rPr lang="ru-RU" sz="2000" dirty="0"/>
              <a:t> модели (</a:t>
            </a:r>
            <a:r>
              <a:rPr lang="ru-RU" sz="2000" dirty="0" err="1"/>
              <a:t>вейвлет</a:t>
            </a:r>
            <a:r>
              <a:rPr lang="ru-RU" sz="2000" dirty="0"/>
              <a:t>-преобразование и т. </a:t>
            </a:r>
            <a:r>
              <a:rPr lang="ru-RU" sz="2000"/>
              <a:t>Д.).</a:t>
            </a:r>
            <a:endParaRPr 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9F2DBD-FD8F-4860-BE10-17B84EFC2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20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BC15C-CDFE-49F4-9C5F-F67A9C84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Статистические характеристики временного ряда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12326-14DC-4AFD-B295-51DB5839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29" y="1404283"/>
            <a:ext cx="10515600" cy="4351338"/>
          </a:xfrm>
        </p:spPr>
        <p:txBody>
          <a:bodyPr/>
          <a:lstStyle/>
          <a:p>
            <a:r>
              <a:rPr lang="ru-RU" sz="2000" i="1" dirty="0" smtClean="0"/>
              <a:t>Отметим, </a:t>
            </a:r>
            <a:r>
              <a:rPr lang="ru-RU" sz="2000" i="1" dirty="0" smtClean="0"/>
              <a:t>Кроме </a:t>
            </a:r>
            <a:r>
              <a:rPr lang="ru-RU" sz="2000" i="1" dirty="0" smtClean="0"/>
              <a:t>среднего </a:t>
            </a:r>
            <a:r>
              <a:rPr lang="ru-RU" sz="2000" i="1" dirty="0" smtClean="0"/>
              <a:t>значения </a:t>
            </a:r>
            <a:r>
              <a:rPr lang="ru-RU" sz="2000" i="1" dirty="0"/>
              <a:t>мы можем </a:t>
            </a:r>
            <a:r>
              <a:rPr lang="ru-RU" sz="2000" i="1" dirty="0" smtClean="0"/>
              <a:t>ввести Медиану и Моду </a:t>
            </a:r>
          </a:p>
          <a:p>
            <a:r>
              <a:rPr lang="ru-RU" sz="2000" b="1" dirty="0" smtClean="0"/>
              <a:t>медиана</a:t>
            </a:r>
            <a:r>
              <a:rPr lang="ru-RU" sz="2000" dirty="0" smtClean="0"/>
              <a:t> </a:t>
            </a:r>
            <a:r>
              <a:rPr lang="ru-RU" sz="2000" dirty="0"/>
              <a:t>- это средний балл для набора данных, упорядоченных по порядку величины. Например, учитывая упорядоченный список оценок учащихся, [14 35 45 55 55 56 58 65 87 89 92], медиана составляет 56, потому что это средняя оценка, так как перед ним 5 пунктов, а после него 5 пунктов</a:t>
            </a:r>
            <a:r>
              <a:rPr lang="ru-RU" sz="2000" dirty="0" smtClean="0"/>
              <a:t>.</a:t>
            </a:r>
          </a:p>
          <a:p>
            <a:r>
              <a:rPr lang="ru-RU" sz="2000" b="1" dirty="0" smtClean="0"/>
              <a:t>Мода</a:t>
            </a:r>
            <a:r>
              <a:rPr lang="ru-RU" sz="2000" dirty="0" smtClean="0"/>
              <a:t> - </a:t>
            </a:r>
            <a:r>
              <a:rPr lang="ru-RU" sz="2000" dirty="0"/>
              <a:t>это наиболее частая оценка в нашем наборе данных.</a:t>
            </a:r>
            <a:endParaRPr lang="en-US" dirty="0"/>
          </a:p>
        </p:txBody>
      </p:sp>
      <p:pic>
        <p:nvPicPr>
          <p:cNvPr id="2050" name="Picture 2" descr="image.png">
            <a:extLst>
              <a:ext uri="{FF2B5EF4-FFF2-40B4-BE49-F238E27FC236}">
                <a16:creationId xmlns:a16="http://schemas.microsoft.com/office/drawing/2014/main" id="{96815E37-DAA6-4C15-936B-56A63D7A2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47" y="3906651"/>
            <a:ext cx="571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27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6FD5A-59CF-435D-92BB-40AC6A9E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Статистические характеристики временного ряда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8A1827-E67E-4359-BF78-46A153D3E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143"/>
            <a:ext cx="10515600" cy="4351338"/>
          </a:xfrm>
        </p:spPr>
        <p:txBody>
          <a:bodyPr/>
          <a:lstStyle/>
          <a:p>
            <a:r>
              <a:rPr lang="ru-RU" sz="2000" dirty="0"/>
              <a:t>помимо дисперсии мы можем ввести</a:t>
            </a:r>
            <a:r>
              <a:rPr lang="ru-RU" sz="2000" dirty="0" smtClean="0"/>
              <a:t>:</a:t>
            </a:r>
          </a:p>
          <a:p>
            <a:r>
              <a:rPr lang="ru-RU" sz="2000" b="1" dirty="0" smtClean="0"/>
              <a:t>Среднее </a:t>
            </a:r>
            <a:r>
              <a:rPr lang="ru-RU" sz="2000" b="1" dirty="0"/>
              <a:t>и абсолютное отклонение </a:t>
            </a:r>
            <a:r>
              <a:rPr lang="ru-RU" sz="2000" dirty="0"/>
              <a:t>- разница между средним и другими значениями</a:t>
            </a:r>
            <a:r>
              <a:rPr lang="ru-RU" sz="2000" dirty="0" smtClean="0"/>
              <a:t>.</a:t>
            </a:r>
          </a:p>
          <a:p>
            <a:r>
              <a:rPr lang="ru-RU" sz="2000" b="1" dirty="0" smtClean="0"/>
              <a:t>Асимметрия (коэффициент асимметрии)</a:t>
            </a:r>
            <a:r>
              <a:rPr lang="ru-RU" sz="2000" dirty="0" smtClean="0"/>
              <a:t> </a:t>
            </a:r>
            <a:r>
              <a:rPr lang="ru-RU" sz="2000" dirty="0"/>
              <a:t>- это мера симметрии, или, точнее, ее отсутствие. Распределение или набор данных является симметричным, если он </a:t>
            </a:r>
            <a:r>
              <a:rPr lang="ru-RU" sz="2000" dirty="0" smtClean="0"/>
              <a:t>имеет распределение одинаковое </a:t>
            </a:r>
            <a:r>
              <a:rPr lang="ru-RU" sz="2000" dirty="0"/>
              <a:t>слева и справа от центральной точки</a:t>
            </a:r>
            <a:r>
              <a:rPr lang="ru-RU" sz="2000" dirty="0" smtClean="0"/>
              <a:t>.</a:t>
            </a:r>
          </a:p>
        </p:txBody>
      </p:sp>
      <p:pic>
        <p:nvPicPr>
          <p:cNvPr id="3074" name="Picture 2" descr="Skewness and Kurtosis, in Data Science">
            <a:extLst>
              <a:ext uri="{FF2B5EF4-FFF2-40B4-BE49-F238E27FC236}">
                <a16:creationId xmlns:a16="http://schemas.microsoft.com/office/drawing/2014/main" id="{629E6EBF-EF93-489A-87F6-382733A2A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544" y="2991025"/>
            <a:ext cx="4953000" cy="362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23544" y="332225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Эксцесс (</a:t>
            </a:r>
            <a:r>
              <a:rPr lang="ru-RU" sz="2000" b="1" dirty="0" err="1" smtClean="0"/>
              <a:t>куртозис</a:t>
            </a:r>
            <a:r>
              <a:rPr lang="ru-RU" sz="2000" b="1" dirty="0" smtClean="0"/>
              <a:t>, коэффициент эксцесса ) </a:t>
            </a:r>
            <a:r>
              <a:rPr lang="ru-RU" sz="2000" dirty="0"/>
              <a:t>- это мера того, являются ли данные  распределением с тяжелыми или легкими хвостами по сравнению с нормальным распределением. То есть наборы данных с высоким эксцессом, как правило, имеют тяжелые хвосты или выбросы. Наборы данных с низким эксцессом, как правило, имеют легкие хвосты или отсутствие выбросов.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605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6FD5A-59CF-435D-92BB-40AC6A9E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759"/>
            <a:ext cx="10515600" cy="1325563"/>
          </a:xfrm>
        </p:spPr>
        <p:txBody>
          <a:bodyPr/>
          <a:lstStyle/>
          <a:p>
            <a:r>
              <a:rPr lang="ru-RU" b="1" dirty="0" smtClean="0"/>
              <a:t>Автокорреляционная функция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68A1827-E67E-4359-BF78-46A153D3E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482" y="1272988"/>
                <a:ext cx="10968318" cy="5253318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ru-RU" sz="2000" b="1" dirty="0"/>
                  <a:t>А</a:t>
                </a:r>
                <a:r>
                  <a:rPr lang="ru-RU" sz="2000" b="1" dirty="0" smtClean="0"/>
                  <a:t>втокорреляционная </a:t>
                </a:r>
                <a:r>
                  <a:rPr lang="ru-RU" sz="2000" b="1" dirty="0"/>
                  <a:t>функция (ACF) </a:t>
                </a:r>
                <a:r>
                  <a:rPr lang="ru-RU" sz="2000" dirty="0"/>
                  <a:t>- это степень линейности временного ряда, связанная с отстающей (отложенной) версией самого себя.</a:t>
                </a:r>
                <a:endParaRPr lang="ru-RU" sz="2000" i="1" dirty="0" smtClean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𝑐𝑜𝑟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𝑒𝑣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𝑒𝑣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r>
                  <a:rPr lang="ru-RU" sz="2000" dirty="0"/>
                  <a:t>Пожалуйста, обратите внимание</a:t>
                </a:r>
                <a:r>
                  <a:rPr lang="ru-RU" sz="2000" dirty="0" smtClean="0"/>
                  <a:t>:</a:t>
                </a:r>
              </a:p>
              <a:p>
                <a:r>
                  <a:rPr lang="ru-RU" sz="2000" dirty="0" err="1" smtClean="0"/>
                  <a:t>cor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(𝑘) называется k-м лагом</a:t>
                </a:r>
                <a:r>
                  <a:rPr lang="ru-RU" sz="2000" dirty="0" smtClean="0"/>
                  <a:t>.</a:t>
                </a:r>
              </a:p>
              <a:p>
                <a:r>
                  <a:rPr lang="ru-RU" sz="2000" b="1" dirty="0" smtClean="0"/>
                  <a:t>Корреляция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(или взаимная корреляция) - это степень линейности двух временных рядов, связанная с одним из них с запаздывающей (отложенной) версией другого</a:t>
                </a:r>
                <a:r>
                  <a:rPr lang="ru-RU" sz="2000" dirty="0" smtClean="0"/>
                  <a:t>.</a:t>
                </a:r>
              </a:p>
              <a:p>
                <a:r>
                  <a:rPr lang="ru-RU" sz="2000" b="1" dirty="0" smtClean="0"/>
                  <a:t>Ковариация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(также автоковариация) в общем - это просто версия корреляции</a:t>
                </a:r>
                <a:r>
                  <a:rPr lang="ru-RU" sz="2000" dirty="0" smtClean="0"/>
                  <a:t>.</a:t>
                </a:r>
              </a:p>
              <a:p>
                <a:r>
                  <a:rPr lang="ru-RU" sz="2000" dirty="0" smtClean="0"/>
                  <a:t>Для </a:t>
                </a:r>
                <a:r>
                  <a:rPr lang="ru-RU" sz="2000" dirty="0"/>
                  <a:t>автокорреляции и </a:t>
                </a:r>
                <a:r>
                  <a:rPr lang="ru-RU" sz="2000" dirty="0" smtClean="0"/>
                  <a:t>автоковариации</a:t>
                </a:r>
              </a:p>
              <a:p>
                <a:endParaRPr lang="en-US" sz="20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cov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ev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ev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cov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𝑣𝑎𝑟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68A1827-E67E-4359-BF78-46A153D3E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482" y="1272988"/>
                <a:ext cx="10968318" cy="5253318"/>
              </a:xfrm>
              <a:blipFill>
                <a:blip r:embed="rId2"/>
                <a:stretch>
                  <a:fillRect l="-500" t="-12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18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7D957-91ED-4DFD-BF38-CD029733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42" y="194796"/>
            <a:ext cx="10515600" cy="782357"/>
          </a:xfrm>
        </p:spPr>
        <p:txBody>
          <a:bodyPr/>
          <a:lstStyle/>
          <a:p>
            <a:r>
              <a:rPr lang="ru-RU" b="1" dirty="0"/>
              <a:t>Другие взаимно-ковариационные функции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718F5E-C23C-4099-A406-E529666DEA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483" y="914401"/>
                <a:ext cx="10968318" cy="5844988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3300" dirty="0"/>
                  <a:t>для взаимной корреляции и взаимной </a:t>
                </a:r>
                <a:r>
                  <a:rPr lang="ru-RU" sz="3300" dirty="0" smtClean="0"/>
                  <a:t>-ковариации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cov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ev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ev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cor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std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std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3300" dirty="0"/>
                  <a:t> </a:t>
                </a:r>
                <a:r>
                  <a:rPr lang="ru-RU" sz="3300" dirty="0"/>
                  <a:t>Для некоторых случаев мы рассчитаем корреляцию без </a:t>
                </a:r>
                <a:r>
                  <a:rPr lang="ru-RU" sz="3300" dirty="0" smtClean="0"/>
                  <a:t>вычитания среднего </a:t>
                </a:r>
                <a:r>
                  <a:rPr lang="ru-RU" sz="3300" dirty="0"/>
                  <a:t>значения </a:t>
                </a:r>
                <a:r>
                  <a:rPr lang="ru-RU" sz="3300" dirty="0" smtClean="0"/>
                  <a:t> и </a:t>
                </a:r>
                <a:r>
                  <a:rPr lang="ru-RU" sz="3300" dirty="0"/>
                  <a:t>нормализации как</a:t>
                </a: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cov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 </a:t>
                </a:r>
                <a:r>
                  <a:rPr lang="ru-RU" sz="3300" dirty="0"/>
                  <a:t>Фактически ковариацию можно вычислить как </a:t>
                </a:r>
                <a:r>
                  <a:rPr lang="ru-RU" sz="3300" dirty="0" smtClean="0"/>
                  <a:t>для</a:t>
                </a:r>
                <a:r>
                  <a:rPr lang="ru-RU" sz="3300" dirty="0"/>
                  <a:t> 𝑙𝑎𝑔𝑠</a:t>
                </a:r>
                <a:r>
                  <a:rPr lang="ru-RU" sz="3300" dirty="0" smtClean="0"/>
                  <a:t>, </a:t>
                </a:r>
                <a:r>
                  <a:rPr lang="ru-RU" sz="3300" dirty="0"/>
                  <a:t>так и для −𝑙𝑎𝑔𝑠, например</a:t>
                </a:r>
                <a:endParaRPr lang="en-US" sz="33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cov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𝑓𝑢𝑙𝑙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718F5E-C23C-4099-A406-E529666DE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483" y="914401"/>
                <a:ext cx="10968318" cy="5844988"/>
              </a:xfrm>
              <a:blipFill>
                <a:blip r:embed="rId2"/>
                <a:stretch>
                  <a:fillRect l="-667" t="-730" r="-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97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7D957-91ED-4DFD-BF38-CD029733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357"/>
          </a:xfrm>
        </p:spPr>
        <p:txBody>
          <a:bodyPr/>
          <a:lstStyle/>
          <a:p>
            <a:r>
              <a:rPr lang="ru-RU" b="1" dirty="0" smtClean="0"/>
              <a:t>Другие взаимно-ковариационные функции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718F5E-C23C-4099-A406-E529666DEA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165" y="1147482"/>
                <a:ext cx="10887635" cy="54864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 smtClean="0"/>
                  <a:t> Мы можем назвать </a:t>
                </a:r>
                <a:r>
                  <a:rPr lang="ru-RU" dirty="0"/>
                  <a:t>ранее упомянутую формулу прямой корреляцией, в отличие от прямой здесь показана полная ковариация, 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cov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𝑠𝑎𝑚𝑒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Показано, что упомянутый выше подход может привести к смещению прогноза, поэтому </a:t>
                </a:r>
                <a:r>
                  <a:rPr lang="ru-RU" dirty="0" smtClean="0"/>
                  <a:t>можно </a:t>
                </a:r>
                <a:r>
                  <a:rPr lang="ru-RU" dirty="0"/>
                  <a:t>использовать несмещенную ковариацию</a:t>
                </a:r>
                <a:r>
                  <a:rPr lang="ru-RU" dirty="0" smtClean="0"/>
                  <a:t>.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cov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𝑢𝑛𝑏𝑖𝑎𝑠𝑒𝑑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2200" dirty="0"/>
                  <a:t> </a:t>
                </a:r>
                <a:r>
                  <a:rPr lang="ru-RU" dirty="0"/>
                  <a:t>Корреляция - это степень, в которой два образца линейно зависят друг от друга. </a:t>
                </a:r>
                <a:r>
                  <a:rPr lang="ru-RU" b="1" dirty="0"/>
                  <a:t>Автокорреляция</a:t>
                </a:r>
                <a:r>
                  <a:rPr lang="ru-RU" dirty="0"/>
                  <a:t> - это способность выборок временных рядов быть линейно связанными </a:t>
                </a:r>
                <a:r>
                  <a:rPr lang="ru-RU" dirty="0" smtClean="0"/>
                  <a:t>со своими задержанными отчетами.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718F5E-C23C-4099-A406-E529666DE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165" y="1147482"/>
                <a:ext cx="10887635" cy="5486400"/>
              </a:xfrm>
              <a:blipFill>
                <a:blip r:embed="rId2"/>
                <a:stretch>
                  <a:fillRect l="-839" t="-889" r="-1455" b="-1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47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7D957-91ED-4DFD-BF38-CD029733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357"/>
          </a:xfrm>
        </p:spPr>
        <p:txBody>
          <a:bodyPr/>
          <a:lstStyle/>
          <a:p>
            <a:r>
              <a:rPr lang="ru-RU" b="1" dirty="0"/>
              <a:t>Другие взаимно-ковариационные функции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718F5E-C23C-4099-A406-E529666DEA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165" y="1147482"/>
                <a:ext cx="10887635" cy="5486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Корреляцию и свертку можно геометрически объяснить как относительное пересечение по площади двух фигур, когда одна из них движется в направлении других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Максимум </a:t>
                </a:r>
                <a:r>
                  <a:rPr lang="ru-RU" dirty="0"/>
                  <a:t>корреляции (нормализованная ковариация) равен 1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Это </a:t>
                </a:r>
                <a:r>
                  <a:rPr lang="ru-RU" dirty="0"/>
                  <a:t>означает истинную линейную зависимость. </a:t>
                </a:r>
                <a:endParaRPr lang="ru-RU" dirty="0" smtClean="0"/>
              </a:p>
              <a:p>
                <a:r>
                  <a:rPr lang="ru-RU" dirty="0" smtClean="0"/>
                  <a:t>Противоположный </a:t>
                </a:r>
                <a:r>
                  <a:rPr lang="ru-RU" dirty="0"/>
                  <a:t>случай (-1) означает, что это означает истинную обратную линейную зависимость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Значение </a:t>
                </a:r>
                <a:r>
                  <a:rPr lang="ru-RU" dirty="0"/>
                  <a:t>корреляции 0 означает отсутствие какой-либо линейной связи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Для </a:t>
                </a:r>
                <a:r>
                  <a:rPr lang="ru-RU" dirty="0"/>
                  <a:t>комплексных значений ковариация (и свертка) включает сопряженное произведение</a:t>
                </a: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cov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 </a:t>
                </a:r>
                <a:r>
                  <a:rPr lang="en-US" dirty="0" smtClean="0"/>
                  <a:t>∗ </a:t>
                </a:r>
                <a:r>
                  <a:rPr lang="en-US" dirty="0"/>
                  <a:t>- </a:t>
                </a:r>
                <a:r>
                  <a:rPr lang="ru-RU" dirty="0"/>
                  <a:t>комплексное сопряжение.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718F5E-C23C-4099-A406-E529666DE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165" y="1147482"/>
                <a:ext cx="10887635" cy="5486400"/>
              </a:xfrm>
              <a:blipFill>
                <a:blip r:embed="rId2"/>
                <a:stretch>
                  <a:fillRect l="-839" t="-2222" b="-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75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7D957-91ED-4DFD-BF38-CD029733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357"/>
          </a:xfrm>
        </p:spPr>
        <p:txBody>
          <a:bodyPr/>
          <a:lstStyle/>
          <a:p>
            <a:r>
              <a:rPr lang="ru-RU" b="1" dirty="0" smtClean="0"/>
              <a:t>Свертка</a:t>
            </a:r>
            <a:r>
              <a:rPr lang="en-US" b="1" dirty="0" smtClean="0"/>
              <a:t> </a:t>
            </a:r>
            <a:r>
              <a:rPr lang="ru-RU" b="1" dirty="0" smtClean="0"/>
              <a:t>и</a:t>
            </a:r>
            <a:r>
              <a:rPr lang="en-US" b="1" dirty="0" smtClean="0"/>
              <a:t> </a:t>
            </a:r>
            <a:r>
              <a:rPr lang="ru-RU" b="1" dirty="0" smtClean="0"/>
              <a:t>корреляция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18F5E-C23C-4099-A406-E529666D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5" y="1147483"/>
            <a:ext cx="10887635" cy="247444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Среди всех случаев ковариационного поведения можно выделить конкретный случай, когда значение ковариации зависит только от разницы между индексами лагов </a:t>
            </a:r>
            <a:r>
              <a:rPr lang="ru-RU" dirty="0" smtClean="0"/>
              <a:t>- </a:t>
            </a:r>
            <a:r>
              <a:rPr lang="ru-RU" dirty="0"/>
              <a:t>этот случай мы можем назвать эргодическим процессом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Этот </a:t>
            </a:r>
            <a:r>
              <a:rPr lang="ru-RU" dirty="0"/>
              <a:t>случай соответствует постоянным средним значениям и значениям дисперсии для каждого частичного размера выборки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Операция </a:t>
            </a:r>
            <a:r>
              <a:rPr lang="ru-RU" dirty="0"/>
              <a:t>или наша упрощенная ковариация соответствует свертке, которая берется для </a:t>
            </a:r>
            <a:r>
              <a:rPr lang="ru-RU" dirty="0" smtClean="0"/>
              <a:t>инвертированной версии </a:t>
            </a:r>
            <a:r>
              <a:rPr lang="ru-RU" dirty="0"/>
              <a:t>выборок.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 descr="image.png">
            <a:extLst>
              <a:ext uri="{FF2B5EF4-FFF2-40B4-BE49-F238E27FC236}">
                <a16:creationId xmlns:a16="http://schemas.microsoft.com/office/drawing/2014/main" id="{3CAB9AB1-BDB0-42E1-A515-62CB89A2B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718" y="362192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1B8EB52A-EE89-437F-871A-8691A03428CA}"/>
                  </a:ext>
                </a:extLst>
              </p:cNvPr>
              <p:cNvSpPr/>
              <p:nvPr/>
            </p:nvSpPr>
            <p:spPr>
              <a:xfrm>
                <a:off x="1071282" y="3752850"/>
                <a:ext cx="6378389" cy="1650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conv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cov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1B8EB52A-EE89-437F-871A-8691A034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82" y="3752850"/>
                <a:ext cx="6378389" cy="1650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7996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489680C595D7F4DBC2E94F9C2463AE9" ma:contentTypeVersion="0" ma:contentTypeDescription="Создание документа." ma:contentTypeScope="" ma:versionID="b1825ab652b8899934f626092ba2591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092c53c41ebcaed16a7ceff08f01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07CA0C-67C3-4279-B216-994E5A74F1EA}"/>
</file>

<file path=customXml/itemProps2.xml><?xml version="1.0" encoding="utf-8"?>
<ds:datastoreItem xmlns:ds="http://schemas.openxmlformats.org/officeDocument/2006/customXml" ds:itemID="{B9979BDA-4B36-429E-9433-B231388E1611}"/>
</file>

<file path=customXml/itemProps3.xml><?xml version="1.0" encoding="utf-8"?>
<ds:datastoreItem xmlns:ds="http://schemas.openxmlformats.org/officeDocument/2006/customXml" ds:itemID="{338ECCD4-BBFB-465A-90F1-600CA613D199}"/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1662</Words>
  <Application>Microsoft Office PowerPoint</Application>
  <PresentationFormat>Широкоэкранный</PresentationFormat>
  <Paragraphs>175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Тема Office</vt:lpstr>
      <vt:lpstr>Статистический анализ  временных рядов.</vt:lpstr>
      <vt:lpstr>Статистические характеристики временного ряда</vt:lpstr>
      <vt:lpstr>Статистические характеристики временного ряда</vt:lpstr>
      <vt:lpstr>Статистические характеристики временного ряда</vt:lpstr>
      <vt:lpstr>Автокорреляционная функция</vt:lpstr>
      <vt:lpstr>Другие взаимно-ковариационные функции</vt:lpstr>
      <vt:lpstr>Другие взаимно-ковариационные функции</vt:lpstr>
      <vt:lpstr>Другие взаимно-ковариационные функции</vt:lpstr>
      <vt:lpstr>Свертка и корреляция</vt:lpstr>
      <vt:lpstr>Корреляция</vt:lpstr>
      <vt:lpstr>Корреляция</vt:lpstr>
      <vt:lpstr>Анализ стационарности</vt:lpstr>
      <vt:lpstr>Анализ стационарности</vt:lpstr>
      <vt:lpstr>Анализ стационарности</vt:lpstr>
      <vt:lpstr>Анализ нестационарности</vt:lpstr>
      <vt:lpstr>Белый Гауссов шум</vt:lpstr>
      <vt:lpstr>Окрашенный шум</vt:lpstr>
      <vt:lpstr>Преобразования нестационарных временных рядов</vt:lpstr>
      <vt:lpstr>Преобразования нестационарных временных рядов</vt:lpstr>
      <vt:lpstr>Метрики точности</vt:lpstr>
      <vt:lpstr>Метрики точности</vt:lpstr>
      <vt:lpstr>Кросс-валидация для временных рядов</vt:lpstr>
      <vt:lpstr>Анализ остатков (невязок) модели</vt:lpstr>
      <vt:lpstr>Анализ остатков (невязок) модели</vt:lpstr>
      <vt:lpstr>Классификация методов анализа временных рядов. Линейные методы</vt:lpstr>
      <vt:lpstr>Классификация методов анализа временных рядов. Нелинейные параметрические модели</vt:lpstr>
      <vt:lpstr>Классификация методов анализа временных рядов. Модели машинного обучения (модели на основе данных)</vt:lpstr>
      <vt:lpstr>Классификация методов анализа временных рядов. Примечание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103</cp:revision>
  <dcterms:created xsi:type="dcterms:W3CDTF">2021-10-31T10:57:36Z</dcterms:created>
  <dcterms:modified xsi:type="dcterms:W3CDTF">2021-12-02T05:54:10Z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0x0101008489680C595D7F4DBC2E94F9C2463AE9</vt:lpwstr>
  </property>
</Properties>
</file>