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95" r:id="rId3"/>
    <p:sldId id="318" r:id="rId4"/>
    <p:sldId id="277" r:id="rId5"/>
    <p:sldId id="278" r:id="rId6"/>
    <p:sldId id="280" r:id="rId7"/>
    <p:sldId id="281" r:id="rId8"/>
    <p:sldId id="282" r:id="rId9"/>
    <p:sldId id="283" r:id="rId10"/>
    <p:sldId id="319" r:id="rId11"/>
    <p:sldId id="289" r:id="rId12"/>
    <p:sldId id="290" r:id="rId13"/>
    <p:sldId id="291" r:id="rId14"/>
    <p:sldId id="292" r:id="rId15"/>
    <p:sldId id="293" r:id="rId16"/>
    <p:sldId id="298" r:id="rId17"/>
    <p:sldId id="299" r:id="rId18"/>
    <p:sldId id="300" r:id="rId19"/>
    <p:sldId id="301" r:id="rId20"/>
    <p:sldId id="303" r:id="rId21"/>
    <p:sldId id="302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20" r:id="rId35"/>
    <p:sldId id="321" r:id="rId36"/>
    <p:sldId id="322" r:id="rId37"/>
    <p:sldId id="32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978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Статистический анализ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3903C5-DDDB-4844-A0F0-92211EC4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912" y="3100937"/>
            <a:ext cx="9144000" cy="3454400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невязок (остатков)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Фильтрация скользящим средним и другие методы сглаживания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Линейный регрессионный анализ временных рядов;</a:t>
            </a:r>
          </a:p>
          <a:p>
            <a:r>
              <a:rPr lang="ru-RU" dirty="0"/>
              <a:t>Обзор возможностей </a:t>
            </a:r>
            <a:r>
              <a:rPr lang="ru-RU" dirty="0" smtClean="0"/>
              <a:t>робастной</a:t>
            </a:r>
            <a:r>
              <a:rPr lang="ru-RU" dirty="0" smtClean="0"/>
              <a:t> </a:t>
            </a:r>
            <a:r>
              <a:rPr lang="ru-RU" dirty="0"/>
              <a:t>статистики;</a:t>
            </a:r>
          </a:p>
          <a:p>
            <a:r>
              <a:rPr lang="ru-RU" dirty="0"/>
              <a:t>Особенности моделей </a:t>
            </a:r>
            <a:r>
              <a:rPr lang="ru-RU" dirty="0" smtClean="0"/>
              <a:t>нелинейной адаптивной </a:t>
            </a:r>
            <a:r>
              <a:rPr lang="ru-RU" dirty="0"/>
              <a:t>регрессии.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8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 smtClean="0"/>
              <a:t>Стационарность,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Частичная автокорреляция (</a:t>
            </a:r>
            <a:r>
              <a:rPr lang="en-US" b="1" dirty="0" smtClean="0"/>
              <a:t>P</a:t>
            </a:r>
            <a:r>
              <a:rPr lang="en-US" b="1" dirty="0" smtClean="0"/>
              <a:t>ACF</a:t>
            </a:r>
            <a:r>
              <a:rPr lang="ru-RU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/>
                  <a:t>Один </a:t>
                </a:r>
                <a:r>
                  <a:rPr lang="ru-RU" sz="2000" dirty="0"/>
                  <a:t>из </a:t>
                </a:r>
                <a:r>
                  <a:rPr lang="ru-RU" sz="2000" dirty="0" smtClean="0"/>
                  <a:t>методов проверки стационарности </a:t>
                </a:r>
                <a:r>
                  <a:rPr lang="ru-RU" sz="2000" dirty="0" smtClean="0"/>
                  <a:t> - с </a:t>
                </a:r>
                <a:r>
                  <a:rPr lang="ru-RU" sz="2000" dirty="0"/>
                  <a:t>помощью так называемой функции частичной автокорреляции (PACF):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" y="4122545"/>
            <a:ext cx="3895725" cy="19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96" y="4065301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8021" y="3880635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0221" y="3695969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53204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729" y="1360505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</a:t>
            </a:r>
            <a:r>
              <a:rPr lang="ru-RU" sz="2000" b="1" dirty="0" smtClean="0"/>
              <a:t>с </a:t>
            </a:r>
            <a:r>
              <a:rPr lang="ru-RU" sz="2000" b="1" dirty="0"/>
              <a:t>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нестационарного случая ACF и PACF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79" y="2319742"/>
            <a:ext cx="7981950" cy="42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3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360506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</a:t>
            </a:r>
            <a:r>
              <a:rPr lang="ru-RU" sz="2000" dirty="0" smtClean="0"/>
              <a:t>стационарного </a:t>
            </a:r>
            <a:r>
              <a:rPr lang="ru-RU" sz="2000" dirty="0"/>
              <a:t>случая ACF и PACF</a:t>
            </a:r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225109"/>
            <a:ext cx="8582025" cy="46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Сглаживание. 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200" dirty="0"/>
                  <a:t>Для снижения шума существует множество методов. Простейшая группа приемов основана на идее сглаживания</a:t>
                </a:r>
                <a:r>
                  <a:rPr lang="ru-RU" sz="2200" dirty="0" smtClean="0"/>
                  <a:t>.</a:t>
                </a:r>
              </a:p>
              <a:p>
                <a:r>
                  <a:rPr lang="ru-RU" sz="2200" dirty="0"/>
                  <a:t>Первое, что часто </a:t>
                </a:r>
                <a:r>
                  <a:rPr lang="ru-RU" sz="2200" dirty="0" smtClean="0"/>
                  <a:t>используют </a:t>
                </a:r>
                <a:r>
                  <a:rPr lang="ru-RU" sz="2200" dirty="0"/>
                  <a:t>при сглаживании, - это </a:t>
                </a:r>
                <a:r>
                  <a:rPr lang="ru-RU" sz="2200" dirty="0" smtClean="0"/>
                  <a:t>простое скользящее среднее </a:t>
                </a:r>
                <a:r>
                  <a:rPr lang="ru-RU" sz="2200" dirty="0"/>
                  <a:t>(MA). MA можно определить </a:t>
                </a:r>
                <a:r>
                  <a:rPr lang="ru-RU" sz="2200" dirty="0" smtClean="0"/>
                  <a:t>как</a:t>
                </a: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 smtClean="0"/>
                  <a:t>Или в обратном направлении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 smtClean="0"/>
                  <a:t>где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m </a:t>
                </a:r>
                <a:r>
                  <a:rPr lang="ru-RU" sz="2200" dirty="0" smtClean="0"/>
                  <a:t>порядок сглаживания</a:t>
                </a:r>
                <a:r>
                  <a:rPr lang="en-US" sz="2200" dirty="0" smtClean="0"/>
                  <a:t>.  </a:t>
                </a:r>
                <a:endParaRPr lang="en-US" sz="2200" dirty="0"/>
              </a:p>
              <a:p>
                <a:r>
                  <a:rPr lang="ru-RU" sz="2200" dirty="0"/>
                  <a:t>Скользящее среднее работает из-за предположения, что компоненты временного ряда изменяются со скоростью </a:t>
                </a:r>
                <a:r>
                  <a:rPr lang="ru-RU" sz="2200" dirty="0" smtClean="0"/>
                  <a:t>гораздо медленней, </a:t>
                </a:r>
                <a:r>
                  <a:rPr lang="ru-RU" sz="2200" dirty="0"/>
                  <a:t>чем m выборок (что обычно верно для тренда</a:t>
                </a:r>
                <a:r>
                  <a:rPr lang="ru-RU" sz="2200" dirty="0" smtClean="0"/>
                  <a:t>).</a:t>
                </a:r>
              </a:p>
              <a:p>
                <a:r>
                  <a:rPr lang="ru-RU" sz="2200" dirty="0"/>
                  <a:t>В </a:t>
                </a:r>
                <a:r>
                  <a:rPr lang="ru-RU" sz="2200" dirty="0" smtClean="0"/>
                  <a:t>этом случае </a:t>
                </a:r>
                <a:r>
                  <a:rPr lang="ru-RU" sz="2200" dirty="0"/>
                  <a:t>из-за </a:t>
                </a:r>
                <a:r>
                  <a:rPr lang="ru-RU" sz="2200" dirty="0" smtClean="0"/>
                  <a:t>независимости </a:t>
                </a:r>
                <a:r>
                  <a:rPr lang="ru-RU" sz="2200" dirty="0"/>
                  <a:t>скользящее среднее </a:t>
                </a:r>
                <a:r>
                  <a:rPr lang="ru-RU" sz="2200" dirty="0" smtClean="0"/>
                  <a:t>уменьшает шумы </a:t>
                </a:r>
                <a:r>
                  <a:rPr lang="en-US" sz="2200" dirty="0" smtClean="0"/>
                  <a:t>WGN</a:t>
                </a:r>
                <a:r>
                  <a:rPr lang="ru-RU" sz="2200" dirty="0" smtClean="0"/>
                  <a:t> в 𝑚 раз </a:t>
                </a:r>
                <a:r>
                  <a:rPr lang="ru-RU" sz="2200" dirty="0"/>
                  <a:t>(𝑠𝑡𝑑 в √𝑚 раз).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9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Взвешенное 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Если </a:t>
                </a:r>
                <a:r>
                  <a:rPr lang="ru-RU" sz="2000" dirty="0"/>
                  <a:t>по каким-либо причинам мы не хотим брать единообразно все выборки при усреднении, мы можем взять так называемое взвешенное скользящее среднее (WMA) как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т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акой набор весов, что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Примечание. Слишком большой порядок среднего может привести к ошибке в прогнозе тренда или циклической части</a:t>
                </a:r>
                <a:r>
                  <a:rPr lang="ru-RU" dirty="0"/>
                  <a:t>.</a:t>
                </a:r>
              </a:p>
              <a:p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 descr="image.png">
            <a:extLst>
              <a:ext uri="{FF2B5EF4-FFF2-40B4-BE49-F238E27FC236}">
                <a16:creationId xmlns:a16="http://schemas.microsoft.com/office/drawing/2014/main" id="{B08D9BE4-0AA0-40F7-BC11-A1CB15F2E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 bwMode="auto">
          <a:xfrm>
            <a:off x="504826" y="376509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84DEB80A-93DF-4E1E-AA37-9E29FD3AF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4"/>
          <a:stretch/>
        </p:blipFill>
        <p:spPr bwMode="auto">
          <a:xfrm>
            <a:off x="6096000" y="383222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4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Следующая идея, чтобы уменьшить проблему </a:t>
                </a:r>
                <a:r>
                  <a:rPr lang="ru-RU" sz="2000" dirty="0" err="1"/>
                  <a:t>ma</a:t>
                </a:r>
                <a:r>
                  <a:rPr lang="ru-RU" sz="2000" dirty="0"/>
                  <a:t>, заключается в использовании экспоненциального сглаживания. </a:t>
                </a:r>
                <a:r>
                  <a:rPr lang="ru-RU" sz="2000" dirty="0" err="1"/>
                  <a:t>Одноэкспоненциальное</a:t>
                </a:r>
                <a:r>
                  <a:rPr lang="ru-RU" sz="2000" dirty="0"/>
                  <a:t> сглаживание, SES (или </a:t>
                </a:r>
                <a:r>
                  <a:rPr lang="ru-RU" sz="2000" dirty="0" err="1"/>
                  <a:t>Single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Exponential</a:t>
                </a:r>
                <a:r>
                  <a:rPr lang="ru-RU" sz="2000" dirty="0"/>
                  <a:t> </a:t>
                </a:r>
                <a:r>
                  <a:rPr lang="ru-RU" sz="2000" dirty="0" err="1"/>
                  <a:t>Moving</a:t>
                </a:r>
                <a:r>
                  <a:rPr lang="ru-RU" sz="2000" dirty="0"/>
                  <a:t> </a:t>
                </a:r>
                <a:r>
                  <a:rPr lang="ru-RU" sz="2000" dirty="0" err="1"/>
                  <a:t>Average</a:t>
                </a:r>
                <a:r>
                  <a:rPr lang="ru-RU" sz="2000" dirty="0"/>
                  <a:t>, SEMA)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– это параметр сглаживания</a:t>
                </a:r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is forecast </a:t>
                </a:r>
                <a:r>
                  <a:rPr lang="ru-RU" sz="2000" dirty="0" smtClean="0"/>
                  <a:t>– предсказанное значение. </a:t>
                </a:r>
              </a:p>
              <a:p>
                <a:r>
                  <a:rPr lang="ru-RU" sz="2000" dirty="0"/>
                  <a:t>Обратите внимание, что SEMA хорошо работает для данных с нулевым уровнем, однако для сложных рядов лучше выбрать другие методы.</a:t>
                </a:r>
              </a:p>
              <a:p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en-US" sz="2000" dirty="0" smtClean="0"/>
                  <a:t>.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image.png">
            <a:extLst>
              <a:ext uri="{FF2B5EF4-FFF2-40B4-BE49-F238E27FC236}">
                <a16:creationId xmlns:a16="http://schemas.microsoft.com/office/drawing/2014/main" id="{C9C3A7CA-ABAE-4A48-93DC-A97D24BF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621548"/>
            <a:ext cx="6067425" cy="31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5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Двойное </a:t>
            </a:r>
            <a:r>
              <a:rPr lang="ru-RU" b="1" dirty="0"/>
              <a:t>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 </a:t>
                </a:r>
                <a:r>
                  <a:rPr lang="ru-RU" sz="2000" dirty="0"/>
                  <a:t>Двойное экспоненциальное сглаживание, DES (или двойное экспоненциальное скользящее среднее, DEMA, модель </a:t>
                </a:r>
                <a:r>
                  <a:rPr lang="ru-RU" sz="2000" dirty="0" err="1"/>
                  <a:t>Холта</a:t>
                </a:r>
                <a:r>
                  <a:rPr lang="ru-RU" sz="2000" dirty="0"/>
                  <a:t>)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𝑙𝑒𝑣𝑒𝑙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r>
                  <a:rPr lang="ru-RU" sz="1800" dirty="0" smtClean="0"/>
                  <a:t>где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 smtClean="0"/>
                  <a:t>это дополнительный параметр сглаживания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322" t="-1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E01BEA3-B247-4402-9AF5-2CE64C85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55" y="4095750"/>
            <a:ext cx="4857750" cy="2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800" dirty="0"/>
                  <a:t> </a:t>
                </a:r>
                <a:r>
                  <a:rPr lang="ru-RU" dirty="0"/>
                  <a:t>Тройное экспоненциальное сглаживание (или тройное экспоненциальное скользящее среднее, TEMA, экспоненциальное сглаживание </a:t>
                </a:r>
                <a:r>
                  <a:rPr lang="ru-RU" dirty="0" err="1"/>
                  <a:t>Холта-Винтерса</a:t>
                </a:r>
                <a:r>
                  <a:rPr lang="ru-RU" dirty="0"/>
                  <a:t>, HW</a:t>
                </a:r>
                <a:r>
                  <a:rPr lang="ru-RU" dirty="0" smtClean="0"/>
                  <a:t>):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𝑠𝑒𝑎𝑠𝑜𝑛𝑎𝑙𝑖𝑡𝑦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𝑚𝑜𝑑𝐿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Где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𝛾 </a:t>
                </a:r>
                <a:r>
                  <a:rPr lang="ru-RU" dirty="0"/>
                  <a:t>- параметр тройного сглаживания; </a:t>
                </a:r>
                <a:endParaRPr lang="ru-RU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 </a:t>
                </a:r>
                <a:r>
                  <a:rPr lang="ru-RU" dirty="0"/>
                  <a:t>𝐿 - оценка продолжительности сезона (в выборках</a:t>
                </a:r>
                <a:r>
                  <a:rPr lang="ru-RU" dirty="0" smtClean="0"/>
                  <a:t>);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𝑚 </a:t>
                </a:r>
                <a:r>
                  <a:rPr lang="ru-RU" dirty="0"/>
                  <a:t>- где m может быть любым целым числом, что означает, что мы можем прогнозировать любое количество точек в будущем.</a:t>
                </a:r>
                <a:endParaRPr lang="en-US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161" t="-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3" y="1731946"/>
            <a:ext cx="6959214" cy="34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6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ru-RU" sz="1800" dirty="0"/>
              <a:t>Индекс 𝑛 − 𝐿 + 1 + (𝑚 − 1) 𝑚𝑜𝑑𝐿 в уравнении прогноза для TEMA - это смещение сезонных компонентов от последнего полного сезона из данных наблюдений (т.е. если мы прогнозируем 3-ю точку в 45 сезоне в </a:t>
            </a:r>
            <a:r>
              <a:rPr lang="ru-RU" sz="1800" dirty="0" err="1"/>
              <a:t>В</a:t>
            </a:r>
            <a:r>
              <a:rPr lang="ru-RU" sz="1800" dirty="0"/>
              <a:t> будущем мы не можем использовать сезонные компоненты 44-го сезона в будущем, поскольку этот сезон также является прогнозируемым - мы можем использовать только точки из наблюдаемых данных).</a:t>
            </a:r>
            <a:endParaRPr lang="en-US" sz="1800" dirty="0"/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4" y="2836068"/>
            <a:ext cx="6486525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/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Для ТЕМА можно добавить дополнительные уравнения для оценки значений отклонения</a:t>
                </a:r>
                <a:r>
                  <a:rPr lang="ru-RU" dirty="0" smtClean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ru-RU" i="1" dirty="0" smtClean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∣+(1−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где 𝑑 - ожидаемое отклонение.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  <a:blipFill>
                <a:blip r:embed="rId3"/>
                <a:stretch>
                  <a:fillRect l="-900" t="-1408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4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тройного экспоненциального сглаживания (экспоненциальное сглаживание </a:t>
            </a:r>
            <a:r>
              <a:rPr lang="ru-RU" sz="2000" dirty="0" err="1"/>
              <a:t>Холта-Винтерса</a:t>
            </a:r>
            <a:r>
              <a:rPr lang="ru-RU" sz="2000" dirty="0"/>
              <a:t>)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 для случая </a:t>
            </a:r>
            <a:r>
              <a:rPr lang="ru-RU" sz="2000" dirty="0" smtClean="0"/>
              <a:t>мультипликативного </a:t>
            </a:r>
            <a:r>
              <a:rPr lang="ru-RU" sz="2000" dirty="0"/>
              <a:t>ряда</a:t>
            </a:r>
            <a:r>
              <a:rPr lang="ru-RU" sz="2000" dirty="0" smtClean="0"/>
              <a:t> </a:t>
            </a:r>
            <a:r>
              <a:rPr lang="ru-RU" sz="2000" dirty="0"/>
              <a:t>и для случая </a:t>
            </a:r>
            <a:r>
              <a:rPr lang="ru-RU" sz="2000" dirty="0" smtClean="0"/>
              <a:t>затухающего ряда.</a:t>
            </a:r>
            <a:endParaRPr lang="en-US" sz="2000" dirty="0"/>
          </a:p>
        </p:txBody>
      </p:sp>
      <p:pic>
        <p:nvPicPr>
          <p:cNvPr id="32770" name="Picture 2" descr="image.png">
            <a:extLst>
              <a:ext uri="{FF2B5EF4-FFF2-40B4-BE49-F238E27FC236}">
                <a16:creationId xmlns:a16="http://schemas.microsoft.com/office/drawing/2014/main" id="{8EE6C8F6-B79A-4B57-A34C-9650E6FD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366963"/>
            <a:ext cx="5772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После выполнения декомпозиции временного ряда или прогноза важно проверить поведение ошибки. Как обычно, мы будем вычислять ошибку предсказания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/>
                        <m:t>𝑒</m:t>
                      </m:r>
                      <m:r>
                        <a:rPr lang="en-US" sz="2000" b="0" i="1" smtClean="0"/>
                        <m:t>=</m:t>
                      </m:r>
                      <m:r>
                        <a:rPr lang="en-US" sz="2000" b="0" i="1" smtClean="0"/>
                        <m:t>𝑦</m:t>
                      </m:r>
                      <m:r>
                        <a:rPr lang="en-US" sz="2000" b="0" i="1" smtClean="0"/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/>
                          </m:ctrlPr>
                        </m:accPr>
                        <m:e>
                          <m:r>
                            <a:rPr lang="en-US" sz="2000" b="0" i="1" smtClean="0"/>
                            <m:t>𝑦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/>
                      <m:t>𝑒</m:t>
                    </m:r>
                    <m:r>
                      <a:rPr lang="en-US" sz="2000" i="1"/>
                      <m:t> </m:t>
                    </m:r>
                  </m:oMath>
                </a14:m>
                <a:r>
                  <a:rPr lang="ru-RU" sz="2000" dirty="0"/>
                  <a:t>- значение ошибки для </a:t>
                </a:r>
                <a:r>
                  <a:rPr lang="ru-RU" sz="2000" dirty="0" smtClean="0"/>
                  <a:t>выборки;</a:t>
                </a:r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/>
                        </m:ctrlPr>
                      </m:accPr>
                      <m:e>
                        <m:r>
                          <a:rPr lang="en-US" sz="2000" i="1"/>
                          <m:t>𝑦</m:t>
                        </m:r>
                      </m:e>
                    </m:acc>
                  </m:oMath>
                </a14:m>
                <a:r>
                  <a:rPr lang="ru-RU" sz="2000" dirty="0" smtClean="0"/>
                  <a:t> - прогнозируемое </a:t>
                </a:r>
                <a:r>
                  <a:rPr lang="ru-RU" sz="2000" dirty="0"/>
                  <a:t>значение.</a:t>
                </a:r>
              </a:p>
              <a:p>
                <a:r>
                  <a:rPr lang="ru-RU" sz="2000" dirty="0"/>
                  <a:t>Мы ожидаем, что остаточные ошибки будут случайным белым </a:t>
                </a:r>
                <a:r>
                  <a:rPr lang="ru-RU" sz="2000" dirty="0" err="1"/>
                  <a:t>гауссовским</a:t>
                </a:r>
                <a:r>
                  <a:rPr lang="ru-RU" sz="2000" dirty="0"/>
                  <a:t> шумом - это означает, что модель (то есть прогнозы модели) охватила всю структуру, и единственная оставшаяся ошибка - это случайные флуктуации во временном ряду, которые не могут быть смоделированы (или объяснил).</a:t>
                </a:r>
              </a:p>
              <a:p>
                <a:r>
                  <a:rPr lang="ru-RU" sz="2000" dirty="0"/>
                  <a:t>В других случаях (если остатки содержат некоторую структуру или закономерности) это означает, что модель не включает всю возможную информацию</a:t>
                </a:r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  <a:blipFill>
                <a:blip r:embed="rId2"/>
                <a:stretch>
                  <a:fillRect l="-508" t="-1249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5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 smtClean="0"/>
              <a:t>. </a:t>
            </a:r>
            <a:r>
              <a:rPr lang="ru-RU" b="1" dirty="0" smtClean="0"/>
              <a:t>Модель </a:t>
            </a:r>
            <a:r>
              <a:rPr lang="en-US" b="1" dirty="0" smtClean="0"/>
              <a:t>Error-Trend-Seasonality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экспоненциального сглаживания </a:t>
            </a:r>
            <a:r>
              <a:rPr lang="ru-RU" sz="2000" dirty="0" err="1"/>
              <a:t>Холта-Винтерса</a:t>
            </a:r>
            <a:r>
              <a:rPr lang="ru-RU" sz="2000" dirty="0"/>
              <a:t>,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для случая мультипликативных серий и для случая </a:t>
            </a:r>
            <a:r>
              <a:rPr lang="ru-RU" sz="2000" dirty="0" smtClean="0"/>
              <a:t>затухающих рядов.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обобщенном виде методы сглаживания могут быть объединены в так называемую модель ошибки-тенденции-сезонности (ETS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Модель </a:t>
            </a:r>
            <a:r>
              <a:rPr lang="ru-RU" sz="2000" dirty="0"/>
              <a:t>может быть описана как ETS (Ошибка, Тренд, Сезонность) s = ETS (X, X, X) s, где X может быть N-</a:t>
            </a:r>
            <a:r>
              <a:rPr lang="ru-RU" sz="2000" dirty="0" err="1"/>
              <a:t>None</a:t>
            </a:r>
            <a:r>
              <a:rPr lang="ru-RU" sz="2000" dirty="0"/>
              <a:t>, A-аддитивным, M-мультипликативным, </a:t>
            </a:r>
            <a:r>
              <a:rPr lang="ru-RU" sz="2000" dirty="0" err="1"/>
              <a:t>Ad</a:t>
            </a:r>
            <a:r>
              <a:rPr lang="ru-RU" sz="2000" dirty="0"/>
              <a:t>-аддитивным сбросом, </a:t>
            </a:r>
            <a:r>
              <a:rPr lang="ru-RU" sz="2000" dirty="0" smtClean="0"/>
              <a:t>s-сезонный </a:t>
            </a:r>
            <a:r>
              <a:rPr lang="ru-RU" sz="2000" dirty="0"/>
              <a:t>период, если S не равно </a:t>
            </a:r>
            <a:r>
              <a:rPr lang="ru-RU" sz="2000" dirty="0" err="1"/>
              <a:t>None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С </a:t>
            </a:r>
            <a:r>
              <a:rPr lang="ru-RU" sz="2000" dirty="0"/>
              <a:t>такими обозначениями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Простое </a:t>
            </a:r>
            <a:r>
              <a:rPr lang="ru-RU" sz="2000" dirty="0"/>
              <a:t>экспоненциальное сглаживание соответствует ETS (A, N, N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Тройное </a:t>
            </a:r>
            <a:r>
              <a:rPr lang="ru-RU" sz="2000" dirty="0"/>
              <a:t>экспоненциальное сглаживание соответствует ETS (A, A, A). где 𝜀_𝑡 - ошибка</a:t>
            </a:r>
            <a:r>
              <a:rPr lang="ru-R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34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31746" name="Picture 2" descr="image.png">
            <a:extLst>
              <a:ext uri="{FF2B5EF4-FFF2-40B4-BE49-F238E27FC236}">
                <a16:creationId xmlns:a16="http://schemas.microsoft.com/office/drawing/2014/main" id="{E999FA23-97A6-4F16-9311-538B4CC7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1743074"/>
            <a:ext cx="93535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.png">
            <a:extLst>
              <a:ext uri="{FF2B5EF4-FFF2-40B4-BE49-F238E27FC236}">
                <a16:creationId xmlns:a16="http://schemas.microsoft.com/office/drawing/2014/main" id="{2A1ED743-4884-4D1C-9E70-C20FA33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033838"/>
            <a:ext cx="91916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5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Регрессионный анализ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400" dirty="0" smtClean="0"/>
                  <a:t>Самый простой метод регрессии - линейная регрессия. Этот метод основан на предположении, что тренд имеет следующую модель: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ru-RU" sz="2400" dirty="0" smtClean="0"/>
                  <a:t>где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э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то оценка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коэффициент наклона и смещение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шума (случайного фактора) для выборки </a:t>
                </a:r>
                <a:r>
                  <a:rPr lang="en-US" dirty="0" smtClean="0"/>
                  <a:t>n</a:t>
                </a:r>
                <a:r>
                  <a:rPr lang="en-US" dirty="0"/>
                  <a:t>. </a:t>
                </a:r>
              </a:p>
              <a:p>
                <a:r>
                  <a:rPr lang="ru-RU" sz="2400" dirty="0"/>
                  <a:t>Эта модель </a:t>
                </a:r>
                <a:r>
                  <a:rPr lang="ru-RU" sz="2400" dirty="0" smtClean="0"/>
                  <a:t>справедлива </a:t>
                </a:r>
                <a:r>
                  <a:rPr lang="ru-RU" sz="2400" dirty="0"/>
                  <a:t>для любых линейных временных рядов, например, для линейного тренда. Используя эту модель, можно найти предыдущие и будущие значения образцов. Таким образом, наша задача здесь - найти коэффициенты, которые наилучшим образом аппроксимируют ряды по некоторым критериям.</a:t>
                </a:r>
              </a:p>
              <a:p>
                <a:r>
                  <a:rPr lang="ru-RU" sz="2400" dirty="0"/>
                  <a:t>Последнее означает, что мы должны ввести некоторую метрику для оценки отношения точности при выборе параметров нашей модели. Интуитивно мы можем предположить, что в качестве такой метрики можно выбрать минимум среднего по расстояниям между каждой выборкой и </a:t>
                </a:r>
                <a:r>
                  <a:rPr lang="ru-RU" sz="2400" dirty="0" err="1"/>
                  <a:t>аппроксимационной</a:t>
                </a:r>
                <a:r>
                  <a:rPr lang="ru-RU" sz="2400" dirty="0"/>
                  <a:t> кривой.</a:t>
                </a:r>
              </a:p>
              <a:p>
                <a:pPr lvl="1"/>
                <a:r>
                  <a:rPr lang="ru-RU" sz="2000" dirty="0"/>
                  <a:t>Эта метрика упоминалась выше как.</a:t>
                </a:r>
              </a:p>
              <a:p>
                <a:r>
                  <a:rPr lang="ru-RU" sz="2400" dirty="0"/>
                  <a:t>Ряд аппроксимации в указанной выше форме посредством RSS-минимизации называется </a:t>
                </a:r>
                <a:r>
                  <a:rPr lang="ru-RU" sz="2400" b="1" dirty="0"/>
                  <a:t>методом наименьших квадратов </a:t>
                </a:r>
                <a:r>
                  <a:rPr lang="ru-RU" sz="2400" b="1" dirty="0" smtClean="0"/>
                  <a:t>(МНК, LSM</a:t>
                </a:r>
                <a:r>
                  <a:rPr lang="ru-RU" sz="2400" b="1" dirty="0"/>
                  <a:t>)</a:t>
                </a:r>
                <a:r>
                  <a:rPr lang="ru-RU" sz="2400" dirty="0"/>
                  <a:t> 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590" t="-2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9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</a:t>
            </a:r>
            <a:r>
              <a:rPr lang="ru-RU" b="1" dirty="0" smtClean="0"/>
              <a:t>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Самым простым </a:t>
                </a:r>
                <a:r>
                  <a:rPr lang="ru-RU" dirty="0" smtClean="0"/>
                  <a:t>МНК </a:t>
                </a:r>
                <a:r>
                  <a:rPr lang="ru-RU" dirty="0"/>
                  <a:t>является </a:t>
                </a:r>
                <a:r>
                  <a:rPr lang="ru-RU" dirty="0" smtClean="0"/>
                  <a:t>обычный МНК (</a:t>
                </a:r>
                <a:r>
                  <a:rPr lang="en-US" dirty="0" smtClean="0"/>
                  <a:t>ordinary LSM, </a:t>
                </a:r>
                <a:r>
                  <a:rPr lang="ru-RU" dirty="0" smtClean="0"/>
                  <a:t>OLS</a:t>
                </a:r>
                <a:r>
                  <a:rPr lang="en-US" dirty="0" smtClean="0"/>
                  <a:t>M</a:t>
                </a:r>
                <a:r>
                  <a:rPr lang="ru-RU" dirty="0" smtClean="0"/>
                  <a:t>).</a:t>
                </a:r>
                <a:r>
                  <a:rPr lang="ru-RU" dirty="0"/>
                  <a:t> Задачу OLSM можно представить как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В нашем случае это приводит к следующему</a:t>
                </a:r>
                <a:r>
                  <a:rPr lang="ru-RU" dirty="0" smtClean="0"/>
                  <a:t>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dirty="0"/>
                  <a:t>Эту проблему можно решить аналитически.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966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92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В более общем случае, когда ряд может быть выражен как некоторая линейная комбинация членов, например полиномиальная регрессия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для каждой выборки </a:t>
                </a:r>
                <a:r>
                  <a:rPr lang="ru-RU" dirty="0" smtClean="0"/>
                  <a:t>𝑦𝑛 </a:t>
                </a:r>
                <a:r>
                  <a:rPr lang="ru-RU" dirty="0"/>
                  <a:t>оценка может быть дана </a:t>
                </a:r>
                <a:r>
                  <a:rPr lang="ru-RU" dirty="0" smtClean="0"/>
                  <a:t>как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где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отображение i-го члена, а нулевой член - смещение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  <a:blipFill>
                <a:blip r:embed="rId2"/>
                <a:stretch>
                  <a:fillRect l="-805" t="-3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/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Обратите внимание: решение МНК </a:t>
                </a:r>
                <a:r>
                  <a:rPr lang="ru-RU" dirty="0"/>
                  <a:t>работает для любого симметричного распределения шумов 𝜂, с нулевым средним значением и ограниченной дисперсией, в частности, для гауссовского распределения шума, так что: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&lt;∞,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то есть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𝑊𝐺𝑁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шум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  <a:blipFill>
                <a:blip r:embed="rId3"/>
                <a:stretch>
                  <a:fillRect l="-593" t="-2000" b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0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в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вед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ем вектор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матрицу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(1),...,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тогда можно записать линейную регрессию в следующей форме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 smtClean="0"/>
                  <a:t>где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строка</a:t>
                </a:r>
                <a:r>
                  <a:rPr lang="en-US" sz="2400" dirty="0" smtClean="0"/>
                  <a:t>);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столбец</a:t>
                </a:r>
                <a:r>
                  <a:rPr lang="en-US" sz="2400" dirty="0" smtClean="0"/>
                  <a:t>);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матрица</a:t>
                </a:r>
                <a:r>
                  <a:rPr lang="en-US" sz="2400" dirty="0" smtClean="0"/>
                  <a:t>).</a:t>
                </a:r>
                <a:endParaRPr lang="en-US" sz="2400" dirty="0"/>
              </a:p>
              <a:p>
                <a:r>
                  <a:rPr lang="ru-RU" sz="2400" dirty="0"/>
                  <a:t>Для обсуждаемой модели можно сказать, что или серия имеет 𝑝 + 1 характеристики, или порядок модели.Решение задачи OLS в нашем обобщенном случае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это </a:t>
                </a:r>
                <a:r>
                  <a:rPr lang="ru-RU" dirty="0" err="1" smtClean="0"/>
                  <a:t>псведообратная</a:t>
                </a:r>
                <a:r>
                  <a:rPr lang="ru-RU" dirty="0" smtClean="0"/>
                  <a:t> матрица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  <a:blipFill>
                <a:blip r:embed="rId2"/>
                <a:stretch>
                  <a:fillRect l="-966" t="-2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0BD9A-7621-4C6C-83FB-EF54864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31" y="365126"/>
            <a:ext cx="10806869" cy="8445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Регрессионный анализ. Теорема Гаусса-Маркова.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Теорема Гаусса-Маркова утверждает, что для гауссовского распределения шума OLS обеспечивает статистически эффективную линейную несмещенную оценку </a:t>
                </a:r>
                <a:r>
                  <a:rPr lang="ru-RU" dirty="0" smtClean="0"/>
                  <a:t>(</a:t>
                </a:r>
                <a:r>
                  <a:rPr lang="en-US" dirty="0" smtClean="0"/>
                  <a:t>BLUE</a:t>
                </a:r>
                <a:r>
                  <a:rPr lang="ru-RU" dirty="0" smtClean="0"/>
                  <a:t>) </a:t>
                </a:r>
                <a:r>
                  <a:rPr lang="ru-RU" dirty="0"/>
                  <a:t>с дисперсией этой оценки.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ru-RU" dirty="0"/>
                  <a:t>Более общий случай решения методом наименьших квадратов для немного нестационарного случая - это взвешенное </a:t>
                </a:r>
                <a:r>
                  <a:rPr lang="ru-RU" dirty="0" smtClean="0"/>
                  <a:t>МНК </a:t>
                </a:r>
                <a:r>
                  <a:rPr lang="ru-RU" dirty="0"/>
                  <a:t>(WLS) решение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это матрица весов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Частный случай </a:t>
                </a:r>
                <a:r>
                  <a:rPr lang="ru-RU" dirty="0" smtClean="0"/>
                  <a:t>(обобщенный МНК, </a:t>
                </a:r>
                <a:r>
                  <a:rPr lang="ru-RU" dirty="0"/>
                  <a:t>GLS), когда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в т.ч.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  <a:blipFill>
                <a:blip r:embed="rId2"/>
                <a:stretch>
                  <a:fillRect l="-1060" t="-1972" b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 smtClean="0"/>
              <a:t>Проблема плохой </a:t>
            </a:r>
            <a:r>
              <a:rPr lang="ru-RU" b="1" dirty="0" err="1" smtClean="0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042172"/>
            <a:ext cx="11534775" cy="5305425"/>
          </a:xfrm>
        </p:spPr>
        <p:txBody>
          <a:bodyPr>
            <a:normAutofit/>
          </a:bodyPr>
          <a:lstStyle/>
          <a:p>
            <a:r>
              <a:rPr lang="ru-RU" sz="2000" dirty="0"/>
              <a:t>Одним из основных препятствий для использования обычной регрессии является число плохих условий обрабатываемых данных.</a:t>
            </a:r>
          </a:p>
          <a:p>
            <a:r>
              <a:rPr lang="ru-RU" sz="2000" dirty="0"/>
              <a:t>Плохо обусловленная проблема - относительно высокая изменчивость результатов оценки, вызванная небольшим возмущением (изменением) данных.</a:t>
            </a:r>
          </a:p>
          <a:p>
            <a:r>
              <a:rPr lang="ru-RU" sz="2000" dirty="0"/>
              <a:t>Просьба обратить внимание на то, что плохое или хорошее состояние зависит от числа обратных состояний.</a:t>
            </a:r>
          </a:p>
          <a:p>
            <a:r>
              <a:rPr lang="ru-RU" sz="2000" dirty="0"/>
              <a:t>Номер физического состояния зависит от воздействия шума на серию.</a:t>
            </a:r>
          </a:p>
          <a:p>
            <a:r>
              <a:rPr lang="ru-RU" sz="2000" dirty="0"/>
              <a:t>Таким образом, чем больше отношение детерминированной части к шуму, тем лучше состояние ряда (т.е. меньше влияние возмущения данных результата оценки).</a:t>
            </a:r>
          </a:p>
          <a:p>
            <a:r>
              <a:rPr lang="ru-RU" sz="2000" dirty="0"/>
              <a:t>Проблема плохих условий может неявно проявляться в росте дисперсии и выбросов в прогнозировании регрессии.</a:t>
            </a:r>
          </a:p>
          <a:p>
            <a:r>
              <a:rPr lang="ru-RU" sz="2000" dirty="0"/>
              <a:t> Проблема плохих условий или сильного влияния шума приводит к возможности переобучения аппроксимируемого ряда.</a:t>
            </a:r>
          </a:p>
        </p:txBody>
      </p:sp>
      <p:pic>
        <p:nvPicPr>
          <p:cNvPr id="35842" name="Picture 2" descr="image.png">
            <a:extLst>
              <a:ext uri="{FF2B5EF4-FFF2-40B4-BE49-F238E27FC236}">
                <a16:creationId xmlns:a16="http://schemas.microsoft.com/office/drawing/2014/main" id="{20FA15FC-179C-40EE-9EE2-091AC71F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5123550"/>
            <a:ext cx="4586286" cy="17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1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err="1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Autofit/>
          </a:bodyPr>
          <a:lstStyle/>
          <a:p>
            <a:r>
              <a:rPr lang="ru-RU" sz="2000" dirty="0"/>
              <a:t>Проблема плохих условий или сильного влияния шума приводит к возможности переобучения аппроксимируемого ряда.</a:t>
            </a:r>
          </a:p>
          <a:p>
            <a:r>
              <a:rPr lang="ru-RU" sz="2000" dirty="0"/>
              <a:t>Решения проблемы плохого состояния.</a:t>
            </a:r>
          </a:p>
          <a:p>
            <a:r>
              <a:rPr lang="ru-RU" sz="2000" b="1" dirty="0"/>
              <a:t>Робастная регрессия</a:t>
            </a:r>
            <a:r>
              <a:rPr lang="ru-RU" sz="2000" dirty="0"/>
              <a:t> - это группа эвристически предложенных методов для решения традиционных статистических задач. Эти методы могут быть основаны на изменении критериев (RSS) на другие, которые обеспечивают статистически неэффективные, но более устойчивые к шуму результаты (например, медианная регрессия, MAE-регрессия или так называемые M-оценки).</a:t>
            </a:r>
          </a:p>
          <a:p>
            <a:r>
              <a:rPr lang="ru-RU" sz="2000" b="1" dirty="0"/>
              <a:t>Выбор функций</a:t>
            </a:r>
            <a:r>
              <a:rPr lang="ru-RU" sz="2000" dirty="0"/>
              <a:t> (уменьшение размера) - выберите только ограниченное (уменьшенное) количество функций, доля которых меньше (чем меньше - тем лучше).</a:t>
            </a:r>
          </a:p>
          <a:p>
            <a:r>
              <a:rPr lang="ru-RU" sz="2000" b="1" dirty="0"/>
              <a:t>Преобразование объекта</a:t>
            </a:r>
            <a:r>
              <a:rPr lang="ru-RU" sz="2000" dirty="0"/>
              <a:t> в форму с лучшим состоянием (например, PCA и другие методы декомпозиции).</a:t>
            </a:r>
          </a:p>
          <a:p>
            <a:r>
              <a:rPr lang="ru-RU" sz="2000" b="1" dirty="0"/>
              <a:t>Матричная регуляризация</a:t>
            </a:r>
            <a:r>
              <a:rPr lang="ru-RU" sz="2000" dirty="0"/>
              <a:t> и нормализация (L1 лассо, L2 гребень (Тихонов) и др.).</a:t>
            </a:r>
          </a:p>
        </p:txBody>
      </p:sp>
    </p:spTree>
    <p:extLst>
      <p:ext uri="{BB962C8B-B14F-4D97-AF65-F5344CB8AC3E}">
        <p14:creationId xmlns:p14="http://schemas.microsoft.com/office/powerpoint/2010/main" val="402661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err="1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rmAutofit/>
          </a:bodyPr>
          <a:lstStyle/>
          <a:p>
            <a:r>
              <a:rPr lang="ru-RU" dirty="0"/>
              <a:t>Пример показанного ранее решения задачи с использованием регуляризации L1 и L2</a:t>
            </a:r>
          </a:p>
        </p:txBody>
      </p:sp>
      <p:pic>
        <p:nvPicPr>
          <p:cNvPr id="40962" name="Picture 2" descr="image.png">
            <a:extLst>
              <a:ext uri="{FF2B5EF4-FFF2-40B4-BE49-F238E27FC236}">
                <a16:creationId xmlns:a16="http://schemas.microsoft.com/office/drawing/2014/main" id="{736E5B13-41FA-4862-B2F7-76B1FF97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333441"/>
            <a:ext cx="7877175" cy="3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55058"/>
            <a:ext cx="10789024" cy="53743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Существует </a:t>
            </a:r>
            <a:r>
              <a:rPr lang="ru-RU" sz="2200" dirty="0"/>
              <a:t>несколько </a:t>
            </a:r>
            <a:r>
              <a:rPr lang="ru-RU" sz="2200" b="1" dirty="0"/>
              <a:t>методов остаточного анализа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Визуальный анализ остатков (во временной или частотной области и ACF остатков, так называемая частичная ACF (PACF), наименее точный метод).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Сводный статистический анализ (среднее значение, стандартное значение, поведение, разброс значений).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График гистограммы (и его приближение).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График </a:t>
            </a:r>
            <a:r>
              <a:rPr lang="ru-RU" sz="2200" dirty="0" smtClean="0"/>
              <a:t>Q-Q </a:t>
            </a:r>
            <a:r>
              <a:rPr lang="ru-RU" sz="2200" dirty="0"/>
              <a:t>(график вероятностей, графическое сравнение распределения вероятностей).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Непараметрическая проверка статистических гипотез (наиболее популярными являются критерий </a:t>
            </a:r>
            <a:r>
              <a:rPr lang="ru-RU" sz="2200" dirty="0" smtClean="0"/>
              <a:t>Хи-квадрат, </a:t>
            </a:r>
            <a:r>
              <a:rPr lang="ru-RU" sz="2200" dirty="0"/>
              <a:t>F-критерий, t-критерий, ADF-критерий, критерий Юнга – Бокса).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Измерение расстояния между распределениями (параметрическая проверка статистических гипотез</a:t>
            </a:r>
            <a:r>
              <a:rPr lang="ru-RU" sz="2200" dirty="0" smtClean="0"/>
              <a:t>).</a:t>
            </a:r>
            <a:r>
              <a:rPr lang="ru-RU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978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208755"/>
            <a:ext cx="1129754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Стандартизация, нормализация, 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В дополнение к вышесказанному в некоторых случаях серию можно масштабировать (нормализация и стандартизация):</a:t>
                </a:r>
              </a:p>
              <a:p>
                <a:r>
                  <a:rPr lang="ru-RU" sz="2000" dirty="0"/>
                  <a:t>Стандартизация - преобразовать распределение с нулевым значением и дисперсией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реобразование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 </a:t>
                </a:r>
                <a:endParaRPr lang="ru-RU" sz="2000" dirty="0" smtClean="0"/>
              </a:p>
              <a:p>
                <a:r>
                  <a:rPr lang="en-US" sz="2000" dirty="0" smtClean="0"/>
                  <a:t>Min-max </a:t>
                </a:r>
                <a:r>
                  <a:rPr lang="ru-RU" sz="2000" dirty="0" smtClean="0"/>
                  <a:t>нормализация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После нормализации можно отмасштабировать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К примеру </a:t>
                </a:r>
                <a:r>
                  <a:rPr lang="en-US" sz="2000" dirty="0" smtClean="0"/>
                  <a:t>𝑏 </a:t>
                </a:r>
                <a:r>
                  <a:rPr lang="ru-RU" sz="2000" dirty="0" smtClean="0"/>
                  <a:t>может быть инструментальной погрешностью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а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𝑎 − </a:t>
                </a:r>
                <a:r>
                  <a:rPr lang="ru-RU" sz="2000" dirty="0" smtClean="0"/>
                  <a:t>градировочным коэффициентом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  <a:blipFill>
                <a:blip r:embed="rId2"/>
                <a:stretch>
                  <a:fillRect l="-488" t="-1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 descr="image.png">
            <a:extLst>
              <a:ext uri="{FF2B5EF4-FFF2-40B4-BE49-F238E27FC236}">
                <a16:creationId xmlns:a16="http://schemas.microsoft.com/office/drawing/2014/main" id="{14530441-E286-46D0-BA8B-71C8FF43E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8"/>
          <a:stretch/>
        </p:blipFill>
        <p:spPr bwMode="auto">
          <a:xfrm>
            <a:off x="2674834" y="4698769"/>
            <a:ext cx="7433015" cy="18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4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0696575" cy="470058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Задачу обобщенной регрессии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– это некоторый критерий </a:t>
                </a:r>
                <a:r>
                  <a:rPr lang="en-US" sz="2000" dirty="0" smtClean="0"/>
                  <a:t>(</a:t>
                </a:r>
                <a:r>
                  <a:rPr lang="ru-RU" sz="2000" dirty="0" smtClean="0"/>
                  <a:t>или функция потерь</a:t>
                </a:r>
                <a:r>
                  <a:rPr lang="en-US" sz="2000" dirty="0" smtClean="0"/>
                  <a:t>); </a:t>
                </a:r>
                <a:endParaRPr lang="ru-RU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э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 функция связи некоторых параметров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и входных данных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в т.ч.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ru-RU" sz="2000" dirty="0"/>
                  <a:t>Проблема обобщенной регрессии (в частности, нелинейной регрессии) может возникнуть, если:</a:t>
                </a:r>
              </a:p>
              <a:p>
                <a:r>
                  <a:rPr lang="ru-RU" sz="2000" dirty="0"/>
                  <a:t>данные не могут быть приведены к линейной форме.</a:t>
                </a:r>
              </a:p>
              <a:p>
                <a:r>
                  <a:rPr lang="ru-RU" sz="2000" dirty="0"/>
                  <a:t>часто связь между данными и ответами не может быть сформулирована аналитически, предполагается только, что связь существует, и мы хотим приблизиться.</a:t>
                </a:r>
              </a:p>
              <a:p>
                <a:r>
                  <a:rPr lang="ru-RU" sz="2000" dirty="0"/>
                  <a:t>Мы хотим классифицировать некоторые данные по известным классам.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0696575" cy="4700588"/>
              </a:xfrm>
              <a:blipFill>
                <a:blip r:embed="rId2"/>
                <a:stretch>
                  <a:fillRect l="-513" t="-1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3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dirty="0" smtClean="0"/>
                  <a:t>Нелинейная регрессия может быть решена с использованием метода градиентного спуска, в котором итеративно весовой вектор обновляется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скорость обучения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 smtClean="0"/>
                  <a:t>если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=∑(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то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ru-RU" dirty="0" smtClean="0"/>
                  <a:t>Процедура градиентного спуска требует инициализации вектора весов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первого приближения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ru-RU" dirty="0"/>
                  <a:t>В общем случае результат может зависеть от начальных значений, если предполагается, что функция потерь не будет везде гладкой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в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целом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может </a:t>
                </a:r>
                <a:r>
                  <a:rPr lang="ru-RU" dirty="0" err="1" smtClean="0"/>
                  <a:t>менться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r>
                  <a:rPr lang="ru-RU" dirty="0"/>
                  <a:t>Минимум потерь можно </a:t>
                </a:r>
                <a:r>
                  <a:rPr lang="ru-RU" dirty="0" smtClean="0"/>
                  <a:t>пропустить - это </a:t>
                </a:r>
                <a:r>
                  <a:rPr lang="ru-RU" dirty="0"/>
                  <a:t>зависит от скорости обучения</a:t>
                </a:r>
                <a:r>
                  <a:rPr lang="en-US" dirty="0" smtClean="0"/>
                  <a:t>! </a:t>
                </a:r>
                <a:endParaRPr lang="en-US" dirty="0"/>
              </a:p>
              <a:p>
                <a:r>
                  <a:rPr lang="ru-RU" dirty="0"/>
                  <a:t>Процедура градиентного спуска должна быть непрерывной до достижения состояния 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limited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Cross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validation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techniques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Процедура не гарантирует отсутствие проблем с </a:t>
                </a:r>
                <a:r>
                  <a:rPr lang="ru-RU" dirty="0" smtClean="0"/>
                  <a:t>недостаточным </a:t>
                </a:r>
                <a:r>
                  <a:rPr lang="ru-RU" dirty="0"/>
                  <a:t>/ </a:t>
                </a:r>
                <a:r>
                  <a:rPr lang="ru-RU" dirty="0" smtClean="0"/>
                  <a:t>переобучением.</a:t>
                </a:r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правило, можно использовать модифицированный градиентный спуск (например, стохастический, адаптивный, второго порядка и т. Д.).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  <a:blipFill>
                <a:blip r:embed="rId2"/>
                <a:stretch>
                  <a:fillRect l="-169" t="-1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dirty="0"/>
                  <a:t>Нейронную сеть можно рассматривать как нелинейную регрессию. </a:t>
                </a:r>
                <a:endParaRPr lang="ru-RU" dirty="0" smtClean="0"/>
              </a:p>
              <a:p>
                <a:r>
                  <a:rPr lang="ru-RU" dirty="0" smtClean="0"/>
                  <a:t> </a:t>
                </a:r>
                <a:r>
                  <a:rPr lang="ru-RU" dirty="0"/>
                  <a:t>Теорема </a:t>
                </a:r>
                <a:r>
                  <a:rPr lang="ru-RU" dirty="0" err="1"/>
                  <a:t>Чибенко</a:t>
                </a:r>
                <a:r>
                  <a:rPr lang="ru-RU" dirty="0"/>
                  <a:t>-Хроника (1989) утверждает, что каждая ограниченная функция 𝑓 (𝑥) может быть аппроксимирована следующим решением 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 smtClean="0"/>
                  <a:t>так, что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ошибка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результат аппроксимации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это </a:t>
                </a:r>
                <a:r>
                  <a:rPr lang="ru-RU" dirty="0"/>
                  <a:t>нелинейная регрессия входного слоя (представляет собой скрытый слой в нейронной сети</a:t>
                </a:r>
                <a:r>
                  <a:rPr lang="ru-RU" dirty="0" smtClean="0"/>
                  <a:t>)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вес для каждого вывода скрытого слоя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M </a:t>
                </a:r>
                <a:r>
                  <a:rPr lang="ru-RU" dirty="0"/>
                  <a:t>это количество </a:t>
                </a:r>
                <a:r>
                  <a:rPr lang="ru-RU" dirty="0" err="1" smtClean="0"/>
                  <a:t>связец</a:t>
                </a:r>
                <a:r>
                  <a:rPr lang="ru-RU" dirty="0" smtClean="0"/>
                  <a:t> </a:t>
                </a:r>
                <a:r>
                  <a:rPr lang="ru-RU" dirty="0"/>
                  <a:t>между скрытым и выходным слоями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P </a:t>
                </a:r>
                <a:r>
                  <a:rPr lang="ru-RU" dirty="0"/>
                  <a:t>это номер входной функции</a:t>
                </a:r>
                <a:r>
                  <a:rPr lang="en-US" dirty="0" smtClean="0"/>
                  <a:t>.   </a:t>
                </a:r>
                <a:endParaRPr lang="en-US" dirty="0"/>
              </a:p>
              <a:p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для данных с 𝑝 линейно независимыми характеристиками достаточно 2𝑝 + 1 </a:t>
                </a:r>
                <a:r>
                  <a:rPr lang="ru-RU" dirty="0" smtClean="0"/>
                  <a:t>измерений скрытого </a:t>
                </a:r>
                <a:r>
                  <a:rPr lang="ru-RU" dirty="0"/>
                  <a:t>слоя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  <a:blipFill>
                <a:blip r:embed="rId2"/>
                <a:stretch>
                  <a:fillRect l="-399" t="-2068" b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709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D67FA-1088-43B6-8F2D-8ED735F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85875"/>
            <a:ext cx="10696575" cy="5010150"/>
          </a:xfrm>
        </p:spPr>
        <p:txBody>
          <a:bodyPr>
            <a:noAutofit/>
          </a:bodyPr>
          <a:lstStyle/>
          <a:p>
            <a:r>
              <a:rPr lang="ru-RU" sz="2000" b="1" dirty="0"/>
              <a:t>Стохастическая модель </a:t>
            </a:r>
            <a:r>
              <a:rPr lang="ru-RU" sz="2000" b="1" dirty="0" err="1"/>
              <a:t>Prophet</a:t>
            </a:r>
            <a:endParaRPr lang="ru-RU" sz="2000" dirty="0"/>
          </a:p>
          <a:p>
            <a:r>
              <a:rPr lang="ru-RU" sz="2000" dirty="0"/>
              <a:t>Адаптивная модель бизнес-прогноза </a:t>
            </a:r>
            <a:r>
              <a:rPr lang="ru-RU" sz="2000" dirty="0" err="1"/>
              <a:t>facebook</a:t>
            </a:r>
            <a:endParaRPr lang="ru-RU" sz="2000" dirty="0"/>
          </a:p>
          <a:p>
            <a:pPr algn="just"/>
            <a:r>
              <a:rPr lang="ru-RU" sz="2000" dirty="0"/>
              <a:t>Стандартные методы, такие как ARIMA или </a:t>
            </a:r>
            <a:r>
              <a:rPr lang="ru-RU" sz="2000" dirty="0" err="1"/>
              <a:t>Holt-Winter</a:t>
            </a:r>
            <a:r>
              <a:rPr lang="ru-RU" sz="2000" dirty="0"/>
              <a:t>, генерируют стабильные прогнозы, однако они затрудняют прогнозирование быстрых изменений во временных рядах, особенно когда эти изменения вызваны множественными сезонностями или движущимися редкими событиями (например, праздниками).</a:t>
            </a:r>
          </a:p>
          <a:p>
            <a:pPr algn="just"/>
            <a:r>
              <a:rPr lang="ru-RU" sz="2000" dirty="0"/>
              <a:t>С другой стороны, если известна некоторая обобщенная (параметрическая) модель процесса, то </a:t>
            </a:r>
            <a:r>
              <a:rPr lang="ru-RU" sz="2000" dirty="0" smtClean="0"/>
              <a:t>модель прогноза </a:t>
            </a:r>
            <a:r>
              <a:rPr lang="ru-RU" sz="2000" dirty="0"/>
              <a:t>можно ввести как адаптивную параметрическую.</a:t>
            </a:r>
          </a:p>
          <a:p>
            <a:pPr algn="just"/>
            <a:r>
              <a:rPr lang="ru-RU" sz="2000" dirty="0"/>
              <a:t>Для бизнес-прогнозов, таких как прогнозирование продаж, цен или спроса, модель можно описать как </a:t>
            </a:r>
            <a:endParaRPr lang="ru-RU" sz="2000" dirty="0" smtClean="0"/>
          </a:p>
          <a:p>
            <a:pPr lvl="1" algn="just"/>
            <a:r>
              <a:rPr lang="ru-RU" sz="2000" dirty="0" smtClean="0"/>
              <a:t>детерминированный  тренд </a:t>
            </a:r>
            <a:r>
              <a:rPr lang="ru-RU" sz="2000" dirty="0"/>
              <a:t>с редкими изменениями; </a:t>
            </a:r>
            <a:endParaRPr lang="ru-RU" sz="2000" dirty="0" smtClean="0"/>
          </a:p>
          <a:p>
            <a:pPr lvl="1" algn="just"/>
            <a:r>
              <a:rPr lang="ru-RU" sz="2000" dirty="0" smtClean="0"/>
              <a:t>множественные </a:t>
            </a:r>
            <a:r>
              <a:rPr lang="ru-RU" sz="2000" dirty="0"/>
              <a:t>сезонности (дни, недели, месяц, годы); </a:t>
            </a:r>
            <a:endParaRPr lang="ru-RU" sz="2000" dirty="0" smtClean="0"/>
          </a:p>
          <a:p>
            <a:pPr lvl="1" algn="just"/>
            <a:r>
              <a:rPr lang="ru-RU" sz="2000" dirty="0" smtClean="0"/>
              <a:t>и </a:t>
            </a:r>
            <a:r>
              <a:rPr lang="ru-RU" sz="2000" dirty="0"/>
              <a:t>редкие события, такие как праздники.</a:t>
            </a:r>
          </a:p>
        </p:txBody>
      </p:sp>
    </p:spTree>
    <p:extLst>
      <p:ext uri="{BB962C8B-B14F-4D97-AF65-F5344CB8AC3E}">
        <p14:creationId xmlns:p14="http://schemas.microsoft.com/office/powerpoint/2010/main" val="1494998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Обобщенная адаптивная модель</a:t>
            </a:r>
            <a:r>
              <a:rPr lang="en-US" sz="3600" b="1" dirty="0" smtClean="0"/>
              <a:t> (</a:t>
            </a:r>
            <a:r>
              <a:rPr lang="ru-RU" sz="3600" b="1" dirty="0" smtClean="0"/>
              <a:t>регрессия</a:t>
            </a:r>
            <a:r>
              <a:rPr lang="en-US" sz="3600" b="1" dirty="0" smtClean="0"/>
              <a:t>). </a:t>
            </a:r>
            <a:r>
              <a:rPr lang="en-US" sz="3600" b="1" dirty="0"/>
              <a:t>Prophet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 smtClean="0"/>
                  <a:t>Обозначенные факторы могут быть заданы следующей моделью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h𝑜𝑙𝑦𝑑𝑎𝑦𝑠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или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err="1" smtClean="0"/>
                  <a:t>непереодический</a:t>
                </a:r>
                <a:r>
                  <a:rPr lang="ru-RU" sz="2000" dirty="0" smtClean="0"/>
                  <a:t> кусочно-линейный тренд</a:t>
                </a:r>
                <a:endParaRPr lang="ru-RU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- скорость роста;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настройки скорости, а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- параметр смещения.  </m:t>
                    </m: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логистически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й тренд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уменьшение и увеличение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 насыщением</m:t>
                    </m: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 𝐶, 𝑘, 𝑏 - обучаемые параметры: 𝐶 </a:t>
                </a:r>
                <a:r>
                  <a:rPr lang="ru-RU" sz="2000" dirty="0" smtClean="0"/>
                  <a:t>– коэффициент подъема; </a:t>
                </a:r>
                <a:r>
                  <a:rPr lang="ru-RU" sz="2000" dirty="0"/>
                  <a:t>𝑘 - скорость роста; 𝑏 - параметр смещения. </a:t>
                </a:r>
                <a:endParaRPr lang="ru-RU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smtClean="0"/>
                  <a:t>Отметим, что библиотека </a:t>
                </a:r>
                <a:r>
                  <a:rPr lang="en-US" sz="2000" b="1" dirty="0" smtClean="0"/>
                  <a:t>Facebook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 </a:t>
                </a:r>
                <a:r>
                  <a:rPr lang="en-US" sz="2000" b="1" dirty="0"/>
                  <a:t>Prophet </a:t>
                </a:r>
                <a:r>
                  <a:rPr lang="ru-RU" sz="2000" dirty="0" smtClean="0"/>
                  <a:t>включает </a:t>
                </a:r>
                <a:r>
                  <a:rPr lang="ru-RU" sz="2000" dirty="0"/>
                  <a:t>дополнительную подпрограмму для </a:t>
                </a:r>
                <a:r>
                  <a:rPr lang="ru-RU" sz="2000" dirty="0" smtClean="0"/>
                  <a:t>автоматического выбора </a:t>
                </a:r>
                <a:r>
                  <a:rPr lang="ru-RU" sz="2000" dirty="0"/>
                  <a:t>точки смены тренда по истории. </a:t>
                </a:r>
                <a:r>
                  <a:rPr lang="ru-RU" sz="2000" dirty="0" smtClean="0"/>
                  <a:t>Точку </a:t>
                </a:r>
                <a:r>
                  <a:rPr lang="ru-RU" sz="2000" dirty="0"/>
                  <a:t>смены тренда также можно установить вручную.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 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  <a:blipFill>
                <a:blip r:embed="rId2"/>
                <a:stretch>
                  <a:fillRect l="-463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регулярное периодическое изменение. 6-х дневные сезонности (понедельник, вторник, среда, четверг, пятница, суббота) моделируются как 0 и 1, воскресенье моделируются как линейная комбинация дней предыдущих размеров. неделя, месяц и годы, несколько сезонностей, смоделированных в виде ряда Фурье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– период в днях </a:t>
                </a:r>
                <a:r>
                  <a:rPr lang="en-US" sz="2000" dirty="0" smtClean="0"/>
                  <a:t>(365.25 </a:t>
                </a:r>
                <a:r>
                  <a:rPr lang="ru-RU" sz="2000" dirty="0" smtClean="0"/>
                  <a:t>для года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7 </a:t>
                </a:r>
                <a:r>
                  <a:rPr lang="ru-RU" sz="2000" dirty="0" smtClean="0"/>
                  <a:t>для недели</a:t>
                </a:r>
                <a:r>
                  <a:rPr lang="en-US" sz="2000" dirty="0" smtClean="0"/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оцениваемые параметры</a:t>
                </a:r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pPr lvl="1"/>
                <a:r>
                  <a:rPr lang="ru-RU" sz="1600" dirty="0" smtClean="0"/>
                  <a:t>Отметим, что важно выбрать правильно число компонент иначе можно переобучить модель.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редкие, но регулярные </a:t>
                </a:r>
                <a:r>
                  <a:rPr lang="ru-RU" sz="2000" dirty="0" err="1" smtClean="0"/>
                  <a:t>собыитя</a:t>
                </a:r>
                <a:r>
                  <a:rPr lang="ru-RU" sz="2000" dirty="0" smtClean="0"/>
                  <a:t> 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h𝑜𝑙𝑦𝑑𝑎𝑦𝑠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[1(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),…)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продолжительность выходных; k - нормальное распределение </a:t>
                </a:r>
                <a:r>
                  <a:rPr lang="ru-RU" sz="2000" dirty="0" smtClean="0"/>
                  <a:t>с СКО как параметр </a:t>
                </a:r>
                <a:r>
                  <a:rPr lang="ru-RU" sz="2000" dirty="0"/>
                  <a:t>и нулевым </a:t>
                </a:r>
                <a:r>
                  <a:rPr lang="ru-RU" sz="2000" dirty="0" err="1" smtClean="0"/>
                  <a:t>сдреним</a:t>
                </a:r>
                <a:r>
                  <a:rPr lang="ru-RU" sz="2000" dirty="0" smtClean="0"/>
                  <a:t> значением; </a:t>
                </a:r>
                <a:r>
                  <a:rPr lang="ru-RU" sz="2000" dirty="0"/>
                  <a:t>𝑛𝑜𝑖𝑠𝑒 (𝑥) - </a:t>
                </a:r>
                <a:r>
                  <a:rPr lang="ru-RU" sz="2000" dirty="0" err="1"/>
                  <a:t>i.i.d</a:t>
                </a:r>
                <a:r>
                  <a:rPr lang="ru-RU" sz="2000" dirty="0"/>
                  <a:t>. - </a:t>
                </a:r>
                <a:r>
                  <a:rPr lang="ru-RU" sz="2000" dirty="0" err="1"/>
                  <a:t>Гауссовские</a:t>
                </a:r>
                <a:r>
                  <a:rPr lang="ru-RU" sz="2000" dirty="0"/>
                  <a:t> шумы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/>
                  <a:t>Примечание. </a:t>
                </a:r>
                <a:r>
                  <a:rPr lang="ru-RU" sz="2000" dirty="0"/>
                  <a:t>В некоторых источниках вы можете увидеть следующее </a:t>
                </a:r>
                <a:r>
                  <a:rPr lang="ru-RU" sz="2000" dirty="0" smtClean="0"/>
                  <a:t>обозначение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ru-RU" sz="2000" dirty="0"/>
              </a:p>
              <a:p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являются регрессорами, которые не описываются другими моделями (в уравнении в большинстве источников компонент включает </a:t>
                </a:r>
                <a:r>
                  <a:rPr lang="ru-RU" sz="2000" dirty="0" smtClean="0"/>
                  <a:t>неявно).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lvl="1"/>
                <a:r>
                  <a:rPr lang="ru-RU" sz="1600" dirty="0" smtClean="0"/>
                  <a:t>В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предыд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ущей нотации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 smtClean="0"/>
                  <a:t>часть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  <a:blipFill>
                <a:blip r:embed="rId2"/>
                <a:stretch>
                  <a:fillRect l="-463" t="-1279" b="-1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931492"/>
            <a:ext cx="11835925" cy="5512037"/>
          </a:xfrm>
        </p:spPr>
        <p:txBody>
          <a:bodyPr>
            <a:noAutofit/>
          </a:bodyPr>
          <a:lstStyle/>
          <a:p>
            <a:r>
              <a:rPr lang="ru-RU" sz="2000" b="1" dirty="0"/>
              <a:t>Преимущества пророка</a:t>
            </a:r>
            <a:endParaRPr lang="ru-RU" sz="2000" dirty="0"/>
          </a:p>
          <a:p>
            <a:pPr lvl="1"/>
            <a:r>
              <a:rPr lang="en-US" sz="2000" b="1" dirty="0" smtClean="0"/>
              <a:t>Prophet</a:t>
            </a:r>
            <a:r>
              <a:rPr lang="ru-RU" sz="2000" dirty="0" smtClean="0"/>
              <a:t> может учесть несколько </a:t>
            </a:r>
            <a:r>
              <a:rPr lang="ru-RU" sz="2000" dirty="0"/>
              <a:t>линейных и нелинейных </a:t>
            </a:r>
            <a:r>
              <a:rPr lang="ru-RU" sz="2000" dirty="0" smtClean="0"/>
              <a:t>признаков ряда в </a:t>
            </a:r>
            <a:r>
              <a:rPr lang="ru-RU" sz="2000" dirty="0"/>
              <a:t>качестве </a:t>
            </a:r>
            <a:r>
              <a:rPr lang="ru-RU" sz="2000" dirty="0" smtClean="0"/>
              <a:t>компонент.</a:t>
            </a:r>
            <a:endParaRPr lang="ru-RU" sz="2000" dirty="0"/>
          </a:p>
          <a:p>
            <a:pPr lvl="1"/>
            <a:r>
              <a:rPr lang="ru-RU" sz="2000" dirty="0"/>
              <a:t>Возможность легко моделировать любое количество сезонностей.</a:t>
            </a:r>
          </a:p>
          <a:p>
            <a:pPr lvl="1"/>
            <a:r>
              <a:rPr lang="ru-RU" sz="2000" dirty="0"/>
              <a:t>Возможность работы с пропущенными датами во временных рядах.</a:t>
            </a:r>
          </a:p>
          <a:p>
            <a:pPr lvl="1"/>
            <a:r>
              <a:rPr lang="ru-RU" sz="2000" dirty="0"/>
              <a:t>Легко интегрирует праздники в модель.</a:t>
            </a:r>
          </a:p>
          <a:p>
            <a:pPr lvl="1"/>
            <a:r>
              <a:rPr lang="ru-RU" sz="2000" dirty="0" smtClean="0"/>
              <a:t>Прозрачность </a:t>
            </a:r>
            <a:r>
              <a:rPr lang="ru-RU" sz="2000" dirty="0"/>
              <a:t>модели.</a:t>
            </a:r>
          </a:p>
          <a:p>
            <a:pPr lvl="1"/>
            <a:r>
              <a:rPr lang="ru-RU" sz="2000" dirty="0" smtClean="0"/>
              <a:t>Гибкость моделирования тренда.</a:t>
            </a:r>
            <a:endParaRPr lang="ru-RU" sz="2000" dirty="0"/>
          </a:p>
          <a:p>
            <a:r>
              <a:rPr lang="ru-RU" sz="2000" b="1" dirty="0"/>
              <a:t>Недостатки пророка</a:t>
            </a:r>
            <a:endParaRPr lang="ru-RU" sz="2000" dirty="0"/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допускает </a:t>
            </a:r>
            <a:r>
              <a:rPr lang="ru-RU" sz="2000" dirty="0" err="1"/>
              <a:t>негауссовского</a:t>
            </a:r>
            <a:r>
              <a:rPr lang="ru-RU" sz="2000" dirty="0"/>
              <a:t> распределения шума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принимает во внимание автокорреляцию по невязке (поэтому требуется только распределение гауссова шума).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предполагает поведения стохастического тренда (случайного блуждания).</a:t>
            </a:r>
          </a:p>
          <a:p>
            <a:pPr lvl="1"/>
            <a:r>
              <a:rPr lang="ru-RU" sz="2000" dirty="0"/>
              <a:t>Долгосрочное прогнозирование может быть нестабильным с автоматическим выбором точки </a:t>
            </a:r>
            <a:r>
              <a:rPr lang="ru-RU" sz="2000" dirty="0" smtClean="0"/>
              <a:t>изменения тренда.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7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/>
              <a:t>Анализ невязок (остатков)</a:t>
            </a:r>
            <a:r>
              <a:rPr lang="en-US" dirty="0" smtClean="0"/>
              <a:t>.</a:t>
            </a:r>
            <a:r>
              <a:rPr lang="ru-RU" dirty="0" smtClean="0"/>
              <a:t> АКФ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22205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dirty="0"/>
              <a:t>Анализ невязок (остатков)</a:t>
            </a:r>
            <a:r>
              <a:rPr lang="en-US" dirty="0" smtClean="0"/>
              <a:t>.</a:t>
            </a:r>
            <a:r>
              <a:rPr lang="ru-RU" dirty="0" smtClean="0"/>
              <a:t> Гистограмма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Здесь показана гистограмма и ее нормализованное приближение. Мы можем видеть некоторую погрешность среднего значения и наличие асимметрии (статистический момент 3-го порядка, некоторая асимметрия распределения).</a:t>
            </a:r>
          </a:p>
          <a:p>
            <a:r>
              <a:rPr lang="ru-RU" sz="2000" i="1" dirty="0"/>
              <a:t>Небольшая асимметрия</a:t>
            </a:r>
            <a:r>
              <a:rPr lang="ru-RU" sz="2000" dirty="0"/>
              <a:t>  позволяет предположить, что требуется некоторое улучшение модели.</a:t>
            </a:r>
          </a:p>
          <a:p>
            <a:r>
              <a:rPr lang="ru-RU" sz="2000" i="1" dirty="0"/>
              <a:t>Большая асимметрия</a:t>
            </a:r>
            <a:r>
              <a:rPr lang="ru-RU" sz="2000" dirty="0"/>
              <a:t>  позволяет предположить, что необходимо проверить другую модель или что перед прогнозом (или разложением) необходима некоторая предварительная обработка (логарифм, квадратный корень из данных).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73E0B2CF-6E5B-4C0D-80B3-950B557E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3856290"/>
            <a:ext cx="7277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2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ru-RU" dirty="0"/>
              <a:t>Анализ невязок (остатков)</a:t>
            </a:r>
            <a:r>
              <a:rPr lang="en-US" dirty="0"/>
              <a:t>. </a:t>
            </a:r>
            <a:r>
              <a:rPr lang="en-US" altLang="en-US" dirty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</a:t>
            </a:r>
            <a:r>
              <a:rPr lang="ru-RU" sz="2000" dirty="0" smtClean="0"/>
              <a:t>Q-Q </a:t>
            </a:r>
            <a:r>
              <a:rPr lang="ru-RU" sz="2000" dirty="0"/>
              <a:t>или график квантилей - это метод графического сравнения двух распределений.</a:t>
            </a:r>
          </a:p>
          <a:p>
            <a:r>
              <a:rPr lang="ru-RU" sz="2000" dirty="0"/>
              <a:t>Этот метод можно использовать для визуальной оценки того, насколько похожим или отличным может быть распределение. </a:t>
            </a:r>
            <a:endParaRPr lang="ru-RU" sz="2000" dirty="0" smtClean="0"/>
          </a:p>
          <a:p>
            <a:r>
              <a:rPr lang="ru-RU" sz="2000" u="sng" dirty="0" smtClean="0"/>
              <a:t>В </a:t>
            </a:r>
            <a:r>
              <a:rPr lang="ru-RU" sz="2000" u="sng" dirty="0"/>
              <a:t>остаточном анализе полученные значения распределения упорядочиваются и сравниваются с идеализированным распределением Гаусса. </a:t>
            </a:r>
            <a:endParaRPr lang="ru-RU" sz="2000" u="sng" dirty="0" smtClean="0"/>
          </a:p>
          <a:p>
            <a:r>
              <a:rPr lang="ru-RU" sz="2000" dirty="0" smtClean="0"/>
              <a:t>Сравнение </a:t>
            </a:r>
            <a:r>
              <a:rPr lang="ru-RU" sz="2000" dirty="0"/>
              <a:t>отображается как диаграмма рассеяния (теоретическая по оси x и наблюдаемая по оси y), где соответствие между двумя распределениями показано диагональной линией от нижнего левого угла до верхнего правого угла графика (с угол 45 градусов 𝑦 = </a:t>
            </a:r>
            <a:r>
              <a:rPr lang="ru-RU" sz="2000" dirty="0" smtClean="0"/>
              <a:t>𝑥).</a:t>
            </a:r>
          </a:p>
          <a:p>
            <a:r>
              <a:rPr lang="ru-RU" sz="2000" dirty="0"/>
              <a:t> График </a:t>
            </a:r>
            <a:r>
              <a:rPr lang="ru-RU" sz="2000" dirty="0" smtClean="0"/>
              <a:t>Q-Q </a:t>
            </a:r>
            <a:r>
              <a:rPr lang="ru-RU" sz="2000" dirty="0"/>
              <a:t>может помочь быстро показать отклонения от этого ожидания.</a:t>
            </a:r>
          </a:p>
        </p:txBody>
      </p:sp>
      <p:pic>
        <p:nvPicPr>
          <p:cNvPr id="18434" name="Picture 2" descr="image.png">
            <a:extLst>
              <a:ext uri="{FF2B5EF4-FFF2-40B4-BE49-F238E27FC236}">
                <a16:creationId xmlns:a16="http://schemas.microsoft.com/office/drawing/2014/main" id="{03477BD5-BC06-4399-9AB6-491E5925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76" y="4186720"/>
            <a:ext cx="32385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en-US" altLang="en-US" b="1" dirty="0"/>
              <a:t>Q-Q </a:t>
            </a:r>
            <a:r>
              <a:rPr lang="ru-RU" altLang="en-US" b="1" dirty="0"/>
              <a:t>график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9458" name="Picture 2" descr="image.png">
            <a:extLst>
              <a:ext uri="{FF2B5EF4-FFF2-40B4-BE49-F238E27FC236}">
                <a16:creationId xmlns:a16="http://schemas.microsoft.com/office/drawing/2014/main" id="{704DEF0B-6378-4183-AF25-947553EC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7951"/>
            <a:ext cx="4191000" cy="48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.png">
            <a:extLst>
              <a:ext uri="{FF2B5EF4-FFF2-40B4-BE49-F238E27FC236}">
                <a16:creationId xmlns:a16="http://schemas.microsoft.com/office/drawing/2014/main" id="{F379DE72-FD54-43DA-9E77-A032D7596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1"/>
          <a:stretch/>
        </p:blipFill>
        <p:spPr bwMode="auto">
          <a:xfrm>
            <a:off x="8172450" y="1435169"/>
            <a:ext cx="3384046" cy="28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123D101A-0C41-4918-90D4-57904B409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5"/>
          <a:stretch/>
        </p:blipFill>
        <p:spPr bwMode="auto">
          <a:xfrm>
            <a:off x="4638675" y="1253331"/>
            <a:ext cx="3533775" cy="32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3" y="365125"/>
            <a:ext cx="10832507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altLang="en-US" b="1" dirty="0" smtClean="0"/>
              <a:t>Непараметрические методы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1276349"/>
            <a:ext cx="11458574" cy="4739889"/>
          </a:xfrm>
        </p:spPr>
        <p:txBody>
          <a:bodyPr>
            <a:noAutofit/>
          </a:bodyPr>
          <a:lstStyle/>
          <a:p>
            <a:r>
              <a:rPr lang="ru-RU" sz="2000" dirty="0" smtClean="0"/>
              <a:t>Линии </a:t>
            </a:r>
            <a:r>
              <a:rPr lang="ru-RU" sz="2000" dirty="0"/>
              <a:t>на рисунке показывают уровни, ниже которых (или между + </a:t>
            </a:r>
            <a:r>
              <a:rPr lang="ru-RU" sz="2000" dirty="0" err="1"/>
              <a:t>level</a:t>
            </a:r>
            <a:r>
              <a:rPr lang="ru-RU" sz="2000" dirty="0"/>
              <a:t> и -</a:t>
            </a:r>
            <a:r>
              <a:rPr lang="ru-RU" sz="2000" dirty="0" err="1"/>
              <a:t>level</a:t>
            </a:r>
            <a:r>
              <a:rPr lang="ru-RU" sz="2000" dirty="0"/>
              <a:t>) с достоверностью 95% для непрерывных и 99% для штриховых линий образцы принадлежат белому шуму.</a:t>
            </a:r>
          </a:p>
          <a:p>
            <a:r>
              <a:rPr lang="ru-RU" sz="2000" dirty="0"/>
              <a:t>Значения этих линий получены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 - Бокса - теста, проверяющего, принадлежат ли m </a:t>
            </a:r>
            <a:r>
              <a:rPr lang="ru-RU" sz="2000" dirty="0" smtClean="0"/>
              <a:t>лаг </a:t>
            </a:r>
            <a:r>
              <a:rPr lang="ru-RU" sz="2000" dirty="0"/>
              <a:t>ряда </a:t>
            </a:r>
            <a:r>
              <a:rPr lang="ru-RU" sz="2000" dirty="0" smtClean="0"/>
              <a:t>АКФ </a:t>
            </a:r>
            <a:r>
              <a:rPr lang="ru-RU" sz="2000" dirty="0"/>
              <a:t>белому </a:t>
            </a:r>
            <a:r>
              <a:rPr lang="ru-RU" sz="2000" dirty="0" err="1"/>
              <a:t>гауссовскому</a:t>
            </a:r>
            <a:r>
              <a:rPr lang="ru-RU" sz="2000" dirty="0"/>
              <a:t> шуму с заданным уровнем достоверности. </a:t>
            </a:r>
            <a:endParaRPr lang="ru-RU" sz="2000" dirty="0" smtClean="0"/>
          </a:p>
          <a:p>
            <a:r>
              <a:rPr lang="ru-RU" sz="2000" dirty="0" smtClean="0"/>
              <a:t>Расчетное </a:t>
            </a:r>
            <a:r>
              <a:rPr lang="ru-RU" sz="2000" dirty="0"/>
              <a:t>значение, вычисленное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-Бокса, является так называемым </a:t>
            </a:r>
            <a:r>
              <a:rPr lang="ru-RU" sz="2000" dirty="0" smtClean="0"/>
              <a:t>p-значением (статистической значимостью) </a:t>
            </a:r>
            <a:r>
              <a:rPr lang="ru-RU" sz="2000" dirty="0"/>
              <a:t>по тесту </a:t>
            </a:r>
            <a:r>
              <a:rPr lang="ru-RU" sz="2000" dirty="0" err="1"/>
              <a:t>Льюнга</a:t>
            </a:r>
            <a:r>
              <a:rPr lang="ru-RU" sz="2000" dirty="0"/>
              <a:t>-Бокса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1506" name="Picture 2" descr="image.png">
            <a:extLst>
              <a:ext uri="{FF2B5EF4-FFF2-40B4-BE49-F238E27FC236}">
                <a16:creationId xmlns:a16="http://schemas.microsoft.com/office/drawing/2014/main" id="{BD34C626-9B45-4906-9527-88B5670D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83" y="3303550"/>
            <a:ext cx="4570665" cy="3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6452" y="3621827"/>
            <a:ext cx="6036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Обратите внимание, что может случиться, что доверительный интервал 95% соответствует нормальному распределению, а 99% не соответствует, тогда нужны дополнительные меры анализа, но иногда это значит, что точки с такой ситуацией – это выбросы.  </a:t>
            </a:r>
          </a:p>
        </p:txBody>
      </p:sp>
    </p:spTree>
    <p:extLst>
      <p:ext uri="{BB962C8B-B14F-4D97-AF65-F5344CB8AC3E}">
        <p14:creationId xmlns:p14="http://schemas.microsoft.com/office/powerpoint/2010/main" val="116860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 smtClean="0"/>
              <a:t>Стационарность,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Частичная автокорреляция (</a:t>
            </a:r>
            <a:r>
              <a:rPr lang="en-US" b="1" dirty="0" smtClean="0"/>
              <a:t>P</a:t>
            </a:r>
            <a:r>
              <a:rPr lang="en-US" b="1" dirty="0" smtClean="0"/>
              <a:t>ACF</a:t>
            </a:r>
            <a:r>
              <a:rPr lang="ru-RU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/>
                  <a:t>Один </a:t>
                </a:r>
                <a:r>
                  <a:rPr lang="ru-RU" sz="2000" dirty="0"/>
                  <a:t>из </a:t>
                </a:r>
                <a:r>
                  <a:rPr lang="ru-RU" sz="2000" dirty="0" smtClean="0"/>
                  <a:t>методов проверки стационарности </a:t>
                </a:r>
                <a:r>
                  <a:rPr lang="ru-RU" sz="2000" dirty="0" smtClean="0"/>
                  <a:t> - с </a:t>
                </a:r>
                <a:r>
                  <a:rPr lang="ru-RU" sz="2000" dirty="0"/>
                  <a:t>помощью так называемой функции частичной автокорреляции (PACF):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по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; 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– это частичная ковариация</a:t>
                </a:r>
                <a:r>
                  <a:rPr lang="en-US" sz="2000" dirty="0" smtClean="0"/>
                  <a:t>, </a:t>
                </a:r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  <a:endParaRPr lang="ru-RU" sz="2000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/>
                  <a:t>Например</a:t>
                </a:r>
                <a:r>
                  <a:rPr lang="ru-RU" sz="2000" dirty="0"/>
                  <a:t>, если мы регрессируем переменную Y по </a:t>
                </a:r>
                <a:r>
                  <a:rPr lang="ru-RU" sz="2000" dirty="0" smtClean="0"/>
                  <a:t>переменным </a:t>
                </a:r>
                <a:r>
                  <a:rPr lang="ru-RU" sz="2000" dirty="0"/>
                  <a:t>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01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489680C595D7F4DBC2E94F9C2463AE9" ma:contentTypeVersion="0" ma:contentTypeDescription="Создание документа." ma:contentTypeScope="" ma:versionID="b1825ab652b8899934f626092ba259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65AC51-83E8-41A6-8942-5E9E11CF8558}"/>
</file>

<file path=customXml/itemProps2.xml><?xml version="1.0" encoding="utf-8"?>
<ds:datastoreItem xmlns:ds="http://schemas.openxmlformats.org/officeDocument/2006/customXml" ds:itemID="{0EC30FC2-91F0-488C-9200-1BB2CDC086C7}"/>
</file>

<file path=customXml/itemProps3.xml><?xml version="1.0" encoding="utf-8"?>
<ds:datastoreItem xmlns:ds="http://schemas.openxmlformats.org/officeDocument/2006/customXml" ds:itemID="{DEDBAE47-9F16-455D-9858-58127789D03C}"/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1563</Words>
  <Application>Microsoft Office PowerPoint</Application>
  <PresentationFormat>Широкоэкранный</PresentationFormat>
  <Paragraphs>278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Consolas</vt:lpstr>
      <vt:lpstr>Times New Roman</vt:lpstr>
      <vt:lpstr>Тема Office</vt:lpstr>
      <vt:lpstr>Статистический анализ временных рядов</vt:lpstr>
      <vt:lpstr>Анализ невязок (остатков).</vt:lpstr>
      <vt:lpstr>Анализ невязок (остатков).</vt:lpstr>
      <vt:lpstr>Анализ невязок (остатков). АКФ</vt:lpstr>
      <vt:lpstr>Анализ невязок (остатков). Гистограмма</vt:lpstr>
      <vt:lpstr>Анализ невязок (остатков). Q-Q график</vt:lpstr>
      <vt:lpstr>Анализ невязок (остатков). Q-Q график</vt:lpstr>
      <vt:lpstr>Анализ невязок (остатков).  Непараметрические методы</vt:lpstr>
      <vt:lpstr>Анализ невязок (остатков). Стационарность,  Частичная автокорреляция (PACF)</vt:lpstr>
      <vt:lpstr>Анализ невязок (остатков). Стационарность,  Частичная автокорреляция (PACF)</vt:lpstr>
      <vt:lpstr>Остаточный анализ. Стационарность остатков. Графический метод</vt:lpstr>
      <vt:lpstr>Остаточный анализ. Стационарность остатков. Графический метод</vt:lpstr>
      <vt:lpstr>Сглаживание. Скользящее среднее</vt:lpstr>
      <vt:lpstr>Сглаживание. Взвешенное скользящее среднее</vt:lpstr>
      <vt:lpstr>Сглаживание. Экспоненциальное сглаживание</vt:lpstr>
      <vt:lpstr>Сглаживание.  Двойное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 Модель Error-Trend-Seasonality</vt:lpstr>
      <vt:lpstr>Сглаживание. Модель Error-Trend-Seasonality</vt:lpstr>
      <vt:lpstr>Регрессионный анализ</vt:lpstr>
      <vt:lpstr>Регрессионный анализ. Обычный МНК </vt:lpstr>
      <vt:lpstr>Регрессионный анализ. Обычный МНК </vt:lpstr>
      <vt:lpstr>Регрессионный анализ. Обычный МНК </vt:lpstr>
      <vt:lpstr>Регрессионный анализ. Теорема Гаусса-Маркова.</vt:lpstr>
      <vt:lpstr>Проблема плохой обсуловленности</vt:lpstr>
      <vt:lpstr>Проблема плохой обсуловленности</vt:lpstr>
      <vt:lpstr>Проблема плохой обсуловленности</vt:lpstr>
      <vt:lpstr>Стандартизация, нормализация, масштабирование</vt:lpstr>
      <vt:lpstr>Нелинейная регрессия</vt:lpstr>
      <vt:lpstr>Нелинейная регрессия</vt:lpstr>
      <vt:lpstr>Нелинейная регрессия</vt:lpstr>
      <vt:lpstr>Нелинейная регрессия</vt:lpstr>
      <vt:lpstr>Обобщенная адаптивная модель (регрессия). Prophet</vt:lpstr>
      <vt:lpstr>Обобщенная адаптивная модель (регрессия). Prophet</vt:lpstr>
      <vt:lpstr>Обобщенная адаптивная модель (регрессия).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104</cp:revision>
  <dcterms:created xsi:type="dcterms:W3CDTF">2021-10-31T10:57:36Z</dcterms:created>
  <dcterms:modified xsi:type="dcterms:W3CDTF">2021-12-02T06:50:12Z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0x0101008489680C595D7F4DBC2E94F9C2463AE9</vt:lpwstr>
  </property>
</Properties>
</file>