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9" r:id="rId8"/>
    <p:sldId id="270" r:id="rId9"/>
    <p:sldId id="271" r:id="rId10"/>
    <p:sldId id="262" r:id="rId11"/>
    <p:sldId id="264" r:id="rId12"/>
    <p:sldId id="265" r:id="rId13"/>
    <p:sldId id="266" r:id="rId14"/>
    <p:sldId id="261" r:id="rId15"/>
    <p:sldId id="267" r:id="rId16"/>
    <p:sldId id="272"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07" d="100"/>
          <a:sy n="107" d="100"/>
        </p:scale>
        <p:origin x="84" y="2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F32741-378B-48B8-81E1-95977A2B3DD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2642E42-C67A-472D-BE9F-161B5CB02C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218E841-6085-4EF9-BD4A-BD9FC2E1F584}"/>
              </a:ext>
            </a:extLst>
          </p:cNvPr>
          <p:cNvSpPr>
            <a:spLocks noGrp="1"/>
          </p:cNvSpPr>
          <p:nvPr>
            <p:ph type="dt" sz="half" idx="10"/>
          </p:nvPr>
        </p:nvSpPr>
        <p:spPr/>
        <p:txBody>
          <a:bodyPr/>
          <a:lstStyle/>
          <a:p>
            <a:fld id="{3345F526-5279-42F1-81A3-CF0F35A4A4AF}" type="datetimeFigureOut">
              <a:rPr lang="zh-CN" altLang="en-US" smtClean="0"/>
              <a:t>2021/10/12</a:t>
            </a:fld>
            <a:endParaRPr lang="zh-CN" altLang="en-US"/>
          </a:p>
        </p:txBody>
      </p:sp>
      <p:sp>
        <p:nvSpPr>
          <p:cNvPr id="5" name="页脚占位符 4">
            <a:extLst>
              <a:ext uri="{FF2B5EF4-FFF2-40B4-BE49-F238E27FC236}">
                <a16:creationId xmlns:a16="http://schemas.microsoft.com/office/drawing/2014/main" id="{F6358D0B-072C-4368-8C54-15AD6083DAE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6EFFA91-20C9-43FC-A552-18FE6C0E86A8}"/>
              </a:ext>
            </a:extLst>
          </p:cNvPr>
          <p:cNvSpPr>
            <a:spLocks noGrp="1"/>
          </p:cNvSpPr>
          <p:nvPr>
            <p:ph type="sldNum" sz="quarter" idx="12"/>
          </p:nvPr>
        </p:nvSpPr>
        <p:spPr/>
        <p:txBody>
          <a:bodyPr/>
          <a:lstStyle/>
          <a:p>
            <a:fld id="{2108A34A-F020-4A34-B5CE-99D19FBB72F7}" type="slidenum">
              <a:rPr lang="zh-CN" altLang="en-US" smtClean="0"/>
              <a:t>‹#›</a:t>
            </a:fld>
            <a:endParaRPr lang="zh-CN" altLang="en-US"/>
          </a:p>
        </p:txBody>
      </p:sp>
    </p:spTree>
    <p:extLst>
      <p:ext uri="{BB962C8B-B14F-4D97-AF65-F5344CB8AC3E}">
        <p14:creationId xmlns:p14="http://schemas.microsoft.com/office/powerpoint/2010/main" val="4190329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8C6CF6-C70C-47F5-89C1-A5BBB8602E4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EBF2DA7-780E-4220-BE0E-9A6F8167AF1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60FACD0-4446-44E6-B407-35996C24EFC0}"/>
              </a:ext>
            </a:extLst>
          </p:cNvPr>
          <p:cNvSpPr>
            <a:spLocks noGrp="1"/>
          </p:cNvSpPr>
          <p:nvPr>
            <p:ph type="dt" sz="half" idx="10"/>
          </p:nvPr>
        </p:nvSpPr>
        <p:spPr/>
        <p:txBody>
          <a:bodyPr/>
          <a:lstStyle/>
          <a:p>
            <a:fld id="{3345F526-5279-42F1-81A3-CF0F35A4A4AF}" type="datetimeFigureOut">
              <a:rPr lang="zh-CN" altLang="en-US" smtClean="0"/>
              <a:t>2021/10/12</a:t>
            </a:fld>
            <a:endParaRPr lang="zh-CN" altLang="en-US"/>
          </a:p>
        </p:txBody>
      </p:sp>
      <p:sp>
        <p:nvSpPr>
          <p:cNvPr id="5" name="页脚占位符 4">
            <a:extLst>
              <a:ext uri="{FF2B5EF4-FFF2-40B4-BE49-F238E27FC236}">
                <a16:creationId xmlns:a16="http://schemas.microsoft.com/office/drawing/2014/main" id="{64AAE55F-57EF-41DF-87E3-4060E01C6D7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73CC5C1-1291-4C89-8CE8-B34154E7CA98}"/>
              </a:ext>
            </a:extLst>
          </p:cNvPr>
          <p:cNvSpPr>
            <a:spLocks noGrp="1"/>
          </p:cNvSpPr>
          <p:nvPr>
            <p:ph type="sldNum" sz="quarter" idx="12"/>
          </p:nvPr>
        </p:nvSpPr>
        <p:spPr/>
        <p:txBody>
          <a:bodyPr/>
          <a:lstStyle/>
          <a:p>
            <a:fld id="{2108A34A-F020-4A34-B5CE-99D19FBB72F7}" type="slidenum">
              <a:rPr lang="zh-CN" altLang="en-US" smtClean="0"/>
              <a:t>‹#›</a:t>
            </a:fld>
            <a:endParaRPr lang="zh-CN" altLang="en-US"/>
          </a:p>
        </p:txBody>
      </p:sp>
    </p:spTree>
    <p:extLst>
      <p:ext uri="{BB962C8B-B14F-4D97-AF65-F5344CB8AC3E}">
        <p14:creationId xmlns:p14="http://schemas.microsoft.com/office/powerpoint/2010/main" val="3029277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B07C261-AC49-44AF-8D0D-F9400E1B549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02699BB-7FEE-42DF-9DC8-E6FF7D3387A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B08A6CD-50D1-4E2B-84C7-C7FD493AA572}"/>
              </a:ext>
            </a:extLst>
          </p:cNvPr>
          <p:cNvSpPr>
            <a:spLocks noGrp="1"/>
          </p:cNvSpPr>
          <p:nvPr>
            <p:ph type="dt" sz="half" idx="10"/>
          </p:nvPr>
        </p:nvSpPr>
        <p:spPr/>
        <p:txBody>
          <a:bodyPr/>
          <a:lstStyle/>
          <a:p>
            <a:fld id="{3345F526-5279-42F1-81A3-CF0F35A4A4AF}" type="datetimeFigureOut">
              <a:rPr lang="zh-CN" altLang="en-US" smtClean="0"/>
              <a:t>2021/10/12</a:t>
            </a:fld>
            <a:endParaRPr lang="zh-CN" altLang="en-US"/>
          </a:p>
        </p:txBody>
      </p:sp>
      <p:sp>
        <p:nvSpPr>
          <p:cNvPr id="5" name="页脚占位符 4">
            <a:extLst>
              <a:ext uri="{FF2B5EF4-FFF2-40B4-BE49-F238E27FC236}">
                <a16:creationId xmlns:a16="http://schemas.microsoft.com/office/drawing/2014/main" id="{FFCA0CC3-4474-418B-865C-F0673BBC507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F02AE5D-D542-4223-A2A5-1AAE2547E930}"/>
              </a:ext>
            </a:extLst>
          </p:cNvPr>
          <p:cNvSpPr>
            <a:spLocks noGrp="1"/>
          </p:cNvSpPr>
          <p:nvPr>
            <p:ph type="sldNum" sz="quarter" idx="12"/>
          </p:nvPr>
        </p:nvSpPr>
        <p:spPr/>
        <p:txBody>
          <a:bodyPr/>
          <a:lstStyle/>
          <a:p>
            <a:fld id="{2108A34A-F020-4A34-B5CE-99D19FBB72F7}" type="slidenum">
              <a:rPr lang="zh-CN" altLang="en-US" smtClean="0"/>
              <a:t>‹#›</a:t>
            </a:fld>
            <a:endParaRPr lang="zh-CN" altLang="en-US"/>
          </a:p>
        </p:txBody>
      </p:sp>
    </p:spTree>
    <p:extLst>
      <p:ext uri="{BB962C8B-B14F-4D97-AF65-F5344CB8AC3E}">
        <p14:creationId xmlns:p14="http://schemas.microsoft.com/office/powerpoint/2010/main" val="1145295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49280E-88B5-4CD1-92F0-83A127263AA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761062A-681E-4C4B-B6BA-CAAAA26027B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76D2CF2-CFFE-47D1-B573-CBC7794E24DF}"/>
              </a:ext>
            </a:extLst>
          </p:cNvPr>
          <p:cNvSpPr>
            <a:spLocks noGrp="1"/>
          </p:cNvSpPr>
          <p:nvPr>
            <p:ph type="dt" sz="half" idx="10"/>
          </p:nvPr>
        </p:nvSpPr>
        <p:spPr/>
        <p:txBody>
          <a:bodyPr/>
          <a:lstStyle/>
          <a:p>
            <a:fld id="{3345F526-5279-42F1-81A3-CF0F35A4A4AF}" type="datetimeFigureOut">
              <a:rPr lang="zh-CN" altLang="en-US" smtClean="0"/>
              <a:t>2021/10/12</a:t>
            </a:fld>
            <a:endParaRPr lang="zh-CN" altLang="en-US"/>
          </a:p>
        </p:txBody>
      </p:sp>
      <p:sp>
        <p:nvSpPr>
          <p:cNvPr id="5" name="页脚占位符 4">
            <a:extLst>
              <a:ext uri="{FF2B5EF4-FFF2-40B4-BE49-F238E27FC236}">
                <a16:creationId xmlns:a16="http://schemas.microsoft.com/office/drawing/2014/main" id="{E41731B9-0675-47B7-81EA-AFAC3EB521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3A4C660-C2FB-479C-9D38-D656799A9D25}"/>
              </a:ext>
            </a:extLst>
          </p:cNvPr>
          <p:cNvSpPr>
            <a:spLocks noGrp="1"/>
          </p:cNvSpPr>
          <p:nvPr>
            <p:ph type="sldNum" sz="quarter" idx="12"/>
          </p:nvPr>
        </p:nvSpPr>
        <p:spPr/>
        <p:txBody>
          <a:bodyPr/>
          <a:lstStyle/>
          <a:p>
            <a:fld id="{2108A34A-F020-4A34-B5CE-99D19FBB72F7}" type="slidenum">
              <a:rPr lang="zh-CN" altLang="en-US" smtClean="0"/>
              <a:t>‹#›</a:t>
            </a:fld>
            <a:endParaRPr lang="zh-CN" altLang="en-US"/>
          </a:p>
        </p:txBody>
      </p:sp>
    </p:spTree>
    <p:extLst>
      <p:ext uri="{BB962C8B-B14F-4D97-AF65-F5344CB8AC3E}">
        <p14:creationId xmlns:p14="http://schemas.microsoft.com/office/powerpoint/2010/main" val="3386783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68A04D-07E0-4611-B520-23D5E0BDC46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B54F0E6-F931-4815-B108-7EFB1794E9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7E0DF35-4E18-44CC-A38A-0C9596979E3D}"/>
              </a:ext>
            </a:extLst>
          </p:cNvPr>
          <p:cNvSpPr>
            <a:spLocks noGrp="1"/>
          </p:cNvSpPr>
          <p:nvPr>
            <p:ph type="dt" sz="half" idx="10"/>
          </p:nvPr>
        </p:nvSpPr>
        <p:spPr/>
        <p:txBody>
          <a:bodyPr/>
          <a:lstStyle/>
          <a:p>
            <a:fld id="{3345F526-5279-42F1-81A3-CF0F35A4A4AF}" type="datetimeFigureOut">
              <a:rPr lang="zh-CN" altLang="en-US" smtClean="0"/>
              <a:t>2021/10/12</a:t>
            </a:fld>
            <a:endParaRPr lang="zh-CN" altLang="en-US"/>
          </a:p>
        </p:txBody>
      </p:sp>
      <p:sp>
        <p:nvSpPr>
          <p:cNvPr id="5" name="页脚占位符 4">
            <a:extLst>
              <a:ext uri="{FF2B5EF4-FFF2-40B4-BE49-F238E27FC236}">
                <a16:creationId xmlns:a16="http://schemas.microsoft.com/office/drawing/2014/main" id="{F98F098E-B476-4333-A04C-5EBC4CBA63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589168E-9A6A-453D-A8A6-A1B8F4153284}"/>
              </a:ext>
            </a:extLst>
          </p:cNvPr>
          <p:cNvSpPr>
            <a:spLocks noGrp="1"/>
          </p:cNvSpPr>
          <p:nvPr>
            <p:ph type="sldNum" sz="quarter" idx="12"/>
          </p:nvPr>
        </p:nvSpPr>
        <p:spPr/>
        <p:txBody>
          <a:bodyPr/>
          <a:lstStyle/>
          <a:p>
            <a:fld id="{2108A34A-F020-4A34-B5CE-99D19FBB72F7}" type="slidenum">
              <a:rPr lang="zh-CN" altLang="en-US" smtClean="0"/>
              <a:t>‹#›</a:t>
            </a:fld>
            <a:endParaRPr lang="zh-CN" altLang="en-US"/>
          </a:p>
        </p:txBody>
      </p:sp>
    </p:spTree>
    <p:extLst>
      <p:ext uri="{BB962C8B-B14F-4D97-AF65-F5344CB8AC3E}">
        <p14:creationId xmlns:p14="http://schemas.microsoft.com/office/powerpoint/2010/main" val="1829826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480668-9139-4C7E-9AE6-AF8E77C46A5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97B34FB-CE36-4FBB-879C-E84FEA72557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779D4D7-967B-4F1E-A73D-09F77F58315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B653B68-4D4D-4321-81D1-96ED3FE82194}"/>
              </a:ext>
            </a:extLst>
          </p:cNvPr>
          <p:cNvSpPr>
            <a:spLocks noGrp="1"/>
          </p:cNvSpPr>
          <p:nvPr>
            <p:ph type="dt" sz="half" idx="10"/>
          </p:nvPr>
        </p:nvSpPr>
        <p:spPr/>
        <p:txBody>
          <a:bodyPr/>
          <a:lstStyle/>
          <a:p>
            <a:fld id="{3345F526-5279-42F1-81A3-CF0F35A4A4AF}" type="datetimeFigureOut">
              <a:rPr lang="zh-CN" altLang="en-US" smtClean="0"/>
              <a:t>2021/10/12</a:t>
            </a:fld>
            <a:endParaRPr lang="zh-CN" altLang="en-US"/>
          </a:p>
        </p:txBody>
      </p:sp>
      <p:sp>
        <p:nvSpPr>
          <p:cNvPr id="6" name="页脚占位符 5">
            <a:extLst>
              <a:ext uri="{FF2B5EF4-FFF2-40B4-BE49-F238E27FC236}">
                <a16:creationId xmlns:a16="http://schemas.microsoft.com/office/drawing/2014/main" id="{65A88F11-B168-47E7-9CE6-DE04FA9753F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D6BEA70-AE58-4D24-A52F-3AD9C74992FB}"/>
              </a:ext>
            </a:extLst>
          </p:cNvPr>
          <p:cNvSpPr>
            <a:spLocks noGrp="1"/>
          </p:cNvSpPr>
          <p:nvPr>
            <p:ph type="sldNum" sz="quarter" idx="12"/>
          </p:nvPr>
        </p:nvSpPr>
        <p:spPr/>
        <p:txBody>
          <a:bodyPr/>
          <a:lstStyle/>
          <a:p>
            <a:fld id="{2108A34A-F020-4A34-B5CE-99D19FBB72F7}" type="slidenum">
              <a:rPr lang="zh-CN" altLang="en-US" smtClean="0"/>
              <a:t>‹#›</a:t>
            </a:fld>
            <a:endParaRPr lang="zh-CN" altLang="en-US"/>
          </a:p>
        </p:txBody>
      </p:sp>
    </p:spTree>
    <p:extLst>
      <p:ext uri="{BB962C8B-B14F-4D97-AF65-F5344CB8AC3E}">
        <p14:creationId xmlns:p14="http://schemas.microsoft.com/office/powerpoint/2010/main" val="368021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B0B943-0472-4404-A59E-1BAEEC2A175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0DCD9EA-C5E0-4904-8D04-FA07706ABF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F8625CC-2EA2-4533-B444-3F2EBEF737D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34E123D-E2D9-42EF-9E41-E04916D182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4EB20F8-719B-42D3-BFEE-4BFF509921D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F3CE4E6-FFA1-453B-92CD-FFC8BC83ED5F}"/>
              </a:ext>
            </a:extLst>
          </p:cNvPr>
          <p:cNvSpPr>
            <a:spLocks noGrp="1"/>
          </p:cNvSpPr>
          <p:nvPr>
            <p:ph type="dt" sz="half" idx="10"/>
          </p:nvPr>
        </p:nvSpPr>
        <p:spPr/>
        <p:txBody>
          <a:bodyPr/>
          <a:lstStyle/>
          <a:p>
            <a:fld id="{3345F526-5279-42F1-81A3-CF0F35A4A4AF}" type="datetimeFigureOut">
              <a:rPr lang="zh-CN" altLang="en-US" smtClean="0"/>
              <a:t>2021/10/12</a:t>
            </a:fld>
            <a:endParaRPr lang="zh-CN" altLang="en-US"/>
          </a:p>
        </p:txBody>
      </p:sp>
      <p:sp>
        <p:nvSpPr>
          <p:cNvPr id="8" name="页脚占位符 7">
            <a:extLst>
              <a:ext uri="{FF2B5EF4-FFF2-40B4-BE49-F238E27FC236}">
                <a16:creationId xmlns:a16="http://schemas.microsoft.com/office/drawing/2014/main" id="{8ADFE711-F628-4DF7-A478-DBD822B1A0E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D0B10E5-16C7-422B-AF0E-123B9AA780E4}"/>
              </a:ext>
            </a:extLst>
          </p:cNvPr>
          <p:cNvSpPr>
            <a:spLocks noGrp="1"/>
          </p:cNvSpPr>
          <p:nvPr>
            <p:ph type="sldNum" sz="quarter" idx="12"/>
          </p:nvPr>
        </p:nvSpPr>
        <p:spPr/>
        <p:txBody>
          <a:bodyPr/>
          <a:lstStyle/>
          <a:p>
            <a:fld id="{2108A34A-F020-4A34-B5CE-99D19FBB72F7}" type="slidenum">
              <a:rPr lang="zh-CN" altLang="en-US" smtClean="0"/>
              <a:t>‹#›</a:t>
            </a:fld>
            <a:endParaRPr lang="zh-CN" altLang="en-US"/>
          </a:p>
        </p:txBody>
      </p:sp>
    </p:spTree>
    <p:extLst>
      <p:ext uri="{BB962C8B-B14F-4D97-AF65-F5344CB8AC3E}">
        <p14:creationId xmlns:p14="http://schemas.microsoft.com/office/powerpoint/2010/main" val="2763371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42C297-ED6C-422F-B1D4-4BE2AC034A4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4AF5ABC-A7B6-4606-8583-7F2C208B92D4}"/>
              </a:ext>
            </a:extLst>
          </p:cNvPr>
          <p:cNvSpPr>
            <a:spLocks noGrp="1"/>
          </p:cNvSpPr>
          <p:nvPr>
            <p:ph type="dt" sz="half" idx="10"/>
          </p:nvPr>
        </p:nvSpPr>
        <p:spPr/>
        <p:txBody>
          <a:bodyPr/>
          <a:lstStyle/>
          <a:p>
            <a:fld id="{3345F526-5279-42F1-81A3-CF0F35A4A4AF}" type="datetimeFigureOut">
              <a:rPr lang="zh-CN" altLang="en-US" smtClean="0"/>
              <a:t>2021/10/12</a:t>
            </a:fld>
            <a:endParaRPr lang="zh-CN" altLang="en-US"/>
          </a:p>
        </p:txBody>
      </p:sp>
      <p:sp>
        <p:nvSpPr>
          <p:cNvPr id="4" name="页脚占位符 3">
            <a:extLst>
              <a:ext uri="{FF2B5EF4-FFF2-40B4-BE49-F238E27FC236}">
                <a16:creationId xmlns:a16="http://schemas.microsoft.com/office/drawing/2014/main" id="{F6E845C6-4D2F-41F8-8D43-7339461C95E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E02C5B0-E94C-40C5-A5C0-2629614EB6E6}"/>
              </a:ext>
            </a:extLst>
          </p:cNvPr>
          <p:cNvSpPr>
            <a:spLocks noGrp="1"/>
          </p:cNvSpPr>
          <p:nvPr>
            <p:ph type="sldNum" sz="quarter" idx="12"/>
          </p:nvPr>
        </p:nvSpPr>
        <p:spPr/>
        <p:txBody>
          <a:bodyPr/>
          <a:lstStyle/>
          <a:p>
            <a:fld id="{2108A34A-F020-4A34-B5CE-99D19FBB72F7}" type="slidenum">
              <a:rPr lang="zh-CN" altLang="en-US" smtClean="0"/>
              <a:t>‹#›</a:t>
            </a:fld>
            <a:endParaRPr lang="zh-CN" altLang="en-US"/>
          </a:p>
        </p:txBody>
      </p:sp>
    </p:spTree>
    <p:extLst>
      <p:ext uri="{BB962C8B-B14F-4D97-AF65-F5344CB8AC3E}">
        <p14:creationId xmlns:p14="http://schemas.microsoft.com/office/powerpoint/2010/main" val="3275886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7E3E7A9-AF5B-4AC2-8174-26ECA33D0358}"/>
              </a:ext>
            </a:extLst>
          </p:cNvPr>
          <p:cNvSpPr>
            <a:spLocks noGrp="1"/>
          </p:cNvSpPr>
          <p:nvPr>
            <p:ph type="dt" sz="half" idx="10"/>
          </p:nvPr>
        </p:nvSpPr>
        <p:spPr/>
        <p:txBody>
          <a:bodyPr/>
          <a:lstStyle/>
          <a:p>
            <a:fld id="{3345F526-5279-42F1-81A3-CF0F35A4A4AF}" type="datetimeFigureOut">
              <a:rPr lang="zh-CN" altLang="en-US" smtClean="0"/>
              <a:t>2021/10/12</a:t>
            </a:fld>
            <a:endParaRPr lang="zh-CN" altLang="en-US"/>
          </a:p>
        </p:txBody>
      </p:sp>
      <p:sp>
        <p:nvSpPr>
          <p:cNvPr id="3" name="页脚占位符 2">
            <a:extLst>
              <a:ext uri="{FF2B5EF4-FFF2-40B4-BE49-F238E27FC236}">
                <a16:creationId xmlns:a16="http://schemas.microsoft.com/office/drawing/2014/main" id="{FB1D3D61-C793-40F2-9134-28666A08A14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7B0305F-8D80-40BE-8D7C-5E3567D84C10}"/>
              </a:ext>
            </a:extLst>
          </p:cNvPr>
          <p:cNvSpPr>
            <a:spLocks noGrp="1"/>
          </p:cNvSpPr>
          <p:nvPr>
            <p:ph type="sldNum" sz="quarter" idx="12"/>
          </p:nvPr>
        </p:nvSpPr>
        <p:spPr/>
        <p:txBody>
          <a:bodyPr/>
          <a:lstStyle/>
          <a:p>
            <a:fld id="{2108A34A-F020-4A34-B5CE-99D19FBB72F7}" type="slidenum">
              <a:rPr lang="zh-CN" altLang="en-US" smtClean="0"/>
              <a:t>‹#›</a:t>
            </a:fld>
            <a:endParaRPr lang="zh-CN" altLang="en-US"/>
          </a:p>
        </p:txBody>
      </p:sp>
    </p:spTree>
    <p:extLst>
      <p:ext uri="{BB962C8B-B14F-4D97-AF65-F5344CB8AC3E}">
        <p14:creationId xmlns:p14="http://schemas.microsoft.com/office/powerpoint/2010/main" val="2455496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3DF2F2-67C8-48D6-8A68-25A4222DD01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BD711D2-9D86-49EC-97C4-AE2A29D985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2078CDC-0A89-4CC2-AD87-BF0C49896F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46FA2E7-10D3-460E-AC92-9841F78B70E3}"/>
              </a:ext>
            </a:extLst>
          </p:cNvPr>
          <p:cNvSpPr>
            <a:spLocks noGrp="1"/>
          </p:cNvSpPr>
          <p:nvPr>
            <p:ph type="dt" sz="half" idx="10"/>
          </p:nvPr>
        </p:nvSpPr>
        <p:spPr/>
        <p:txBody>
          <a:bodyPr/>
          <a:lstStyle/>
          <a:p>
            <a:fld id="{3345F526-5279-42F1-81A3-CF0F35A4A4AF}" type="datetimeFigureOut">
              <a:rPr lang="zh-CN" altLang="en-US" smtClean="0"/>
              <a:t>2021/10/12</a:t>
            </a:fld>
            <a:endParaRPr lang="zh-CN" altLang="en-US"/>
          </a:p>
        </p:txBody>
      </p:sp>
      <p:sp>
        <p:nvSpPr>
          <p:cNvPr id="6" name="页脚占位符 5">
            <a:extLst>
              <a:ext uri="{FF2B5EF4-FFF2-40B4-BE49-F238E27FC236}">
                <a16:creationId xmlns:a16="http://schemas.microsoft.com/office/drawing/2014/main" id="{55DFF250-3CA9-4CB0-A7B7-A8145B0A282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6CA9168-552A-4B62-A5F1-D1F4BABABA14}"/>
              </a:ext>
            </a:extLst>
          </p:cNvPr>
          <p:cNvSpPr>
            <a:spLocks noGrp="1"/>
          </p:cNvSpPr>
          <p:nvPr>
            <p:ph type="sldNum" sz="quarter" idx="12"/>
          </p:nvPr>
        </p:nvSpPr>
        <p:spPr/>
        <p:txBody>
          <a:bodyPr/>
          <a:lstStyle/>
          <a:p>
            <a:fld id="{2108A34A-F020-4A34-B5CE-99D19FBB72F7}" type="slidenum">
              <a:rPr lang="zh-CN" altLang="en-US" smtClean="0"/>
              <a:t>‹#›</a:t>
            </a:fld>
            <a:endParaRPr lang="zh-CN" altLang="en-US"/>
          </a:p>
        </p:txBody>
      </p:sp>
    </p:spTree>
    <p:extLst>
      <p:ext uri="{BB962C8B-B14F-4D97-AF65-F5344CB8AC3E}">
        <p14:creationId xmlns:p14="http://schemas.microsoft.com/office/powerpoint/2010/main" val="4274672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BA7B93-230A-46EC-A568-E11A4977990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A5CE09C-8BF0-4E24-B12E-4482EFA607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431DF1C-EE66-422D-9B9B-6A996AFD30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EEE39FC-852A-4A9A-938A-91E796722525}"/>
              </a:ext>
            </a:extLst>
          </p:cNvPr>
          <p:cNvSpPr>
            <a:spLocks noGrp="1"/>
          </p:cNvSpPr>
          <p:nvPr>
            <p:ph type="dt" sz="half" idx="10"/>
          </p:nvPr>
        </p:nvSpPr>
        <p:spPr/>
        <p:txBody>
          <a:bodyPr/>
          <a:lstStyle/>
          <a:p>
            <a:fld id="{3345F526-5279-42F1-81A3-CF0F35A4A4AF}" type="datetimeFigureOut">
              <a:rPr lang="zh-CN" altLang="en-US" smtClean="0"/>
              <a:t>2021/10/12</a:t>
            </a:fld>
            <a:endParaRPr lang="zh-CN" altLang="en-US"/>
          </a:p>
        </p:txBody>
      </p:sp>
      <p:sp>
        <p:nvSpPr>
          <p:cNvPr id="6" name="页脚占位符 5">
            <a:extLst>
              <a:ext uri="{FF2B5EF4-FFF2-40B4-BE49-F238E27FC236}">
                <a16:creationId xmlns:a16="http://schemas.microsoft.com/office/drawing/2014/main" id="{F994C5C9-4E2C-4C32-BF5D-79BE00FA02B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47B6C04-BEEA-4460-8BDA-69350BFB14C0}"/>
              </a:ext>
            </a:extLst>
          </p:cNvPr>
          <p:cNvSpPr>
            <a:spLocks noGrp="1"/>
          </p:cNvSpPr>
          <p:nvPr>
            <p:ph type="sldNum" sz="quarter" idx="12"/>
          </p:nvPr>
        </p:nvSpPr>
        <p:spPr/>
        <p:txBody>
          <a:bodyPr/>
          <a:lstStyle/>
          <a:p>
            <a:fld id="{2108A34A-F020-4A34-B5CE-99D19FBB72F7}" type="slidenum">
              <a:rPr lang="zh-CN" altLang="en-US" smtClean="0"/>
              <a:t>‹#›</a:t>
            </a:fld>
            <a:endParaRPr lang="zh-CN" altLang="en-US"/>
          </a:p>
        </p:txBody>
      </p:sp>
    </p:spTree>
    <p:extLst>
      <p:ext uri="{BB962C8B-B14F-4D97-AF65-F5344CB8AC3E}">
        <p14:creationId xmlns:p14="http://schemas.microsoft.com/office/powerpoint/2010/main" val="578478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63E1D2A-8DED-469F-A8DE-4FC469ED62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E66843E-276B-4CBA-80B7-E07AC7EB46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01816E0-E233-40BB-8A10-84B044841F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45F526-5279-42F1-81A3-CF0F35A4A4AF}" type="datetimeFigureOut">
              <a:rPr lang="zh-CN" altLang="en-US" smtClean="0"/>
              <a:t>2021/10/12</a:t>
            </a:fld>
            <a:endParaRPr lang="zh-CN" altLang="en-US"/>
          </a:p>
        </p:txBody>
      </p:sp>
      <p:sp>
        <p:nvSpPr>
          <p:cNvPr id="5" name="页脚占位符 4">
            <a:extLst>
              <a:ext uri="{FF2B5EF4-FFF2-40B4-BE49-F238E27FC236}">
                <a16:creationId xmlns:a16="http://schemas.microsoft.com/office/drawing/2014/main" id="{DF505928-B6EE-4487-B442-E7A2E4EB74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E2BC650-A2E6-4E85-AFFD-7A1E14888D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08A34A-F020-4A34-B5CE-99D19FBB72F7}" type="slidenum">
              <a:rPr lang="zh-CN" altLang="en-US" smtClean="0"/>
              <a:t>‹#›</a:t>
            </a:fld>
            <a:endParaRPr lang="zh-CN" altLang="en-US"/>
          </a:p>
        </p:txBody>
      </p:sp>
    </p:spTree>
    <p:extLst>
      <p:ext uri="{BB962C8B-B14F-4D97-AF65-F5344CB8AC3E}">
        <p14:creationId xmlns:p14="http://schemas.microsoft.com/office/powerpoint/2010/main" val="2241305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88B238-F91A-443B-BDF6-C9DC5837B60A}"/>
              </a:ext>
            </a:extLst>
          </p:cNvPr>
          <p:cNvSpPr>
            <a:spLocks noGrp="1"/>
          </p:cNvSpPr>
          <p:nvPr>
            <p:ph type="ctrTitle"/>
          </p:nvPr>
        </p:nvSpPr>
        <p:spPr/>
        <p:txBody>
          <a:bodyPr/>
          <a:lstStyle/>
          <a:p>
            <a:r>
              <a:rPr lang="en-CA" altLang="zh-CN" dirty="0"/>
              <a:t>Front Running</a:t>
            </a:r>
            <a:endParaRPr lang="zh-CN" altLang="en-US" dirty="0"/>
          </a:p>
        </p:txBody>
      </p:sp>
      <p:sp>
        <p:nvSpPr>
          <p:cNvPr id="3" name="副标题 2">
            <a:extLst>
              <a:ext uri="{FF2B5EF4-FFF2-40B4-BE49-F238E27FC236}">
                <a16:creationId xmlns:a16="http://schemas.microsoft.com/office/drawing/2014/main" id="{918406DF-ED59-4786-ADA3-F4392FED53FD}"/>
              </a:ext>
            </a:extLst>
          </p:cNvPr>
          <p:cNvSpPr>
            <a:spLocks noGrp="1"/>
          </p:cNvSpPr>
          <p:nvPr>
            <p:ph type="subTitle" idx="1"/>
          </p:nvPr>
        </p:nvSpPr>
        <p:spPr/>
        <p:txBody>
          <a:bodyPr/>
          <a:lstStyle/>
          <a:p>
            <a:r>
              <a:rPr lang="en-CA" altLang="zh-CN" dirty="0"/>
              <a:t>Implementation details</a:t>
            </a:r>
            <a:endParaRPr lang="zh-CN" altLang="en-US" dirty="0"/>
          </a:p>
        </p:txBody>
      </p:sp>
    </p:spTree>
    <p:extLst>
      <p:ext uri="{BB962C8B-B14F-4D97-AF65-F5344CB8AC3E}">
        <p14:creationId xmlns:p14="http://schemas.microsoft.com/office/powerpoint/2010/main" val="1414212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D7AF7C-3A5F-488E-9B7D-96D566F4BF1F}"/>
              </a:ext>
            </a:extLst>
          </p:cNvPr>
          <p:cNvSpPr>
            <a:spLocks noGrp="1"/>
          </p:cNvSpPr>
          <p:nvPr>
            <p:ph type="title"/>
          </p:nvPr>
        </p:nvSpPr>
        <p:spPr>
          <a:xfrm>
            <a:off x="443347" y="270122"/>
            <a:ext cx="3799114" cy="1325563"/>
          </a:xfrm>
        </p:spPr>
        <p:txBody>
          <a:bodyPr/>
          <a:lstStyle/>
          <a:p>
            <a:r>
              <a:rPr lang="en-CA" altLang="zh-CN" dirty="0" err="1"/>
              <a:t>Keyper</a:t>
            </a:r>
            <a:r>
              <a:rPr lang="en-CA" altLang="zh-CN" dirty="0"/>
              <a:t> Activity</a:t>
            </a:r>
            <a:endParaRPr lang="zh-CN" altLang="en-US" dirty="0"/>
          </a:p>
        </p:txBody>
      </p:sp>
      <p:sp>
        <p:nvSpPr>
          <p:cNvPr id="5" name="标题 1">
            <a:extLst>
              <a:ext uri="{FF2B5EF4-FFF2-40B4-BE49-F238E27FC236}">
                <a16:creationId xmlns:a16="http://schemas.microsoft.com/office/drawing/2014/main" id="{1A90BD46-23BF-4C23-B995-30AF6085D44F}"/>
              </a:ext>
            </a:extLst>
          </p:cNvPr>
          <p:cNvSpPr txBox="1">
            <a:spLocks/>
          </p:cNvSpPr>
          <p:nvPr/>
        </p:nvSpPr>
        <p:spPr>
          <a:xfrm>
            <a:off x="7789223" y="270122"/>
            <a:ext cx="279564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altLang="zh-CN" dirty="0"/>
              <a:t>Contracts</a:t>
            </a:r>
            <a:endParaRPr lang="zh-CN" altLang="en-US" dirty="0"/>
          </a:p>
        </p:txBody>
      </p:sp>
      <p:sp>
        <p:nvSpPr>
          <p:cNvPr id="7" name="矩形 6">
            <a:extLst>
              <a:ext uri="{FF2B5EF4-FFF2-40B4-BE49-F238E27FC236}">
                <a16:creationId xmlns:a16="http://schemas.microsoft.com/office/drawing/2014/main" id="{0DA9B94E-9011-48B6-9B51-178F3A883D73}"/>
              </a:ext>
            </a:extLst>
          </p:cNvPr>
          <p:cNvSpPr/>
          <p:nvPr/>
        </p:nvSpPr>
        <p:spPr>
          <a:xfrm>
            <a:off x="5153254" y="4831346"/>
            <a:ext cx="1810987" cy="868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CN" dirty="0"/>
              <a:t>Block 2 Mined</a:t>
            </a:r>
            <a:endParaRPr lang="zh-CN" altLang="en-US" dirty="0"/>
          </a:p>
        </p:txBody>
      </p:sp>
      <p:sp>
        <p:nvSpPr>
          <p:cNvPr id="13" name="文本框 12">
            <a:extLst>
              <a:ext uri="{FF2B5EF4-FFF2-40B4-BE49-F238E27FC236}">
                <a16:creationId xmlns:a16="http://schemas.microsoft.com/office/drawing/2014/main" id="{C08AABC9-F79C-4FEA-B24A-73B6743FFC15}"/>
              </a:ext>
            </a:extLst>
          </p:cNvPr>
          <p:cNvSpPr txBox="1"/>
          <p:nvPr/>
        </p:nvSpPr>
        <p:spPr>
          <a:xfrm>
            <a:off x="5578434" y="4060448"/>
            <a:ext cx="1027215" cy="646331"/>
          </a:xfrm>
          <a:prstGeom prst="rect">
            <a:avLst/>
          </a:prstGeom>
          <a:noFill/>
        </p:spPr>
        <p:txBody>
          <a:bodyPr wrap="square" rtlCol="0">
            <a:spAutoFit/>
          </a:bodyPr>
          <a:lstStyle/>
          <a:p>
            <a:r>
              <a:rPr lang="en-CA" altLang="zh-CN" dirty="0"/>
              <a:t>Mining Block2</a:t>
            </a:r>
            <a:endParaRPr lang="zh-CN" altLang="en-US" dirty="0"/>
          </a:p>
        </p:txBody>
      </p:sp>
      <p:cxnSp>
        <p:nvCxnSpPr>
          <p:cNvPr id="16" name="直接连接符 15">
            <a:extLst>
              <a:ext uri="{FF2B5EF4-FFF2-40B4-BE49-F238E27FC236}">
                <a16:creationId xmlns:a16="http://schemas.microsoft.com/office/drawing/2014/main" id="{898C117E-9629-48B5-8DF6-FBB4CEE46562}"/>
              </a:ext>
            </a:extLst>
          </p:cNvPr>
          <p:cNvCxnSpPr>
            <a:cxnSpLocks/>
          </p:cNvCxnSpPr>
          <p:nvPr/>
        </p:nvCxnSpPr>
        <p:spPr>
          <a:xfrm>
            <a:off x="1760518" y="3498294"/>
            <a:ext cx="93072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6183E81B-8D96-42EE-8033-EF57FA8C352E}"/>
              </a:ext>
            </a:extLst>
          </p:cNvPr>
          <p:cNvCxnSpPr>
            <a:cxnSpLocks/>
          </p:cNvCxnSpPr>
          <p:nvPr/>
        </p:nvCxnSpPr>
        <p:spPr>
          <a:xfrm>
            <a:off x="1358242" y="4831346"/>
            <a:ext cx="93072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DC9E7ACE-A68B-401B-A3A7-4D2A1FAA4D11}"/>
              </a:ext>
            </a:extLst>
          </p:cNvPr>
          <p:cNvCxnSpPr>
            <a:cxnSpLocks/>
          </p:cNvCxnSpPr>
          <p:nvPr/>
        </p:nvCxnSpPr>
        <p:spPr>
          <a:xfrm>
            <a:off x="1760518" y="2648197"/>
            <a:ext cx="93072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E4D90EBA-610A-4D29-A02E-20E7BFE35337}"/>
              </a:ext>
            </a:extLst>
          </p:cNvPr>
          <p:cNvCxnSpPr>
            <a:cxnSpLocks/>
          </p:cNvCxnSpPr>
          <p:nvPr/>
        </p:nvCxnSpPr>
        <p:spPr>
          <a:xfrm>
            <a:off x="1358242" y="5700251"/>
            <a:ext cx="9307284"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3B52DE69-739B-468A-8017-6BD1C3CBAC73}"/>
              </a:ext>
            </a:extLst>
          </p:cNvPr>
          <p:cNvSpPr txBox="1"/>
          <p:nvPr/>
        </p:nvSpPr>
        <p:spPr>
          <a:xfrm>
            <a:off x="7076840" y="2713723"/>
            <a:ext cx="3831498" cy="369332"/>
          </a:xfrm>
          <a:prstGeom prst="rect">
            <a:avLst/>
          </a:prstGeom>
          <a:noFill/>
        </p:spPr>
        <p:txBody>
          <a:bodyPr wrap="none" rtlCol="0">
            <a:spAutoFit/>
          </a:bodyPr>
          <a:lstStyle/>
          <a:p>
            <a:r>
              <a:rPr lang="en-CA" altLang="zh-CN" dirty="0"/>
              <a:t>Commitment for Block 2 been set up</a:t>
            </a:r>
            <a:endParaRPr lang="zh-CN" altLang="en-US" dirty="0"/>
          </a:p>
        </p:txBody>
      </p:sp>
      <p:sp>
        <p:nvSpPr>
          <p:cNvPr id="6" name="文本框 5">
            <a:extLst>
              <a:ext uri="{FF2B5EF4-FFF2-40B4-BE49-F238E27FC236}">
                <a16:creationId xmlns:a16="http://schemas.microsoft.com/office/drawing/2014/main" id="{80104230-1EFB-467A-9A55-080EFBF05680}"/>
              </a:ext>
            </a:extLst>
          </p:cNvPr>
          <p:cNvSpPr txBox="1"/>
          <p:nvPr/>
        </p:nvSpPr>
        <p:spPr>
          <a:xfrm>
            <a:off x="635330" y="2882048"/>
            <a:ext cx="4767943" cy="369332"/>
          </a:xfrm>
          <a:prstGeom prst="rect">
            <a:avLst/>
          </a:prstGeom>
          <a:noFill/>
        </p:spPr>
        <p:txBody>
          <a:bodyPr wrap="square" rtlCol="0">
            <a:spAutoFit/>
          </a:bodyPr>
          <a:lstStyle/>
          <a:p>
            <a:r>
              <a:rPr lang="en-CA" altLang="zh-CN" dirty="0" err="1"/>
              <a:t>Keypers</a:t>
            </a:r>
            <a:r>
              <a:rPr lang="en-CA" altLang="zh-CN" dirty="0"/>
              <a:t> finish generating IBE key for Block 2</a:t>
            </a:r>
            <a:endParaRPr lang="zh-CN" altLang="en-US" dirty="0"/>
          </a:p>
        </p:txBody>
      </p:sp>
      <p:sp>
        <p:nvSpPr>
          <p:cNvPr id="9" name="文本框 8">
            <a:extLst>
              <a:ext uri="{FF2B5EF4-FFF2-40B4-BE49-F238E27FC236}">
                <a16:creationId xmlns:a16="http://schemas.microsoft.com/office/drawing/2014/main" id="{EBD18456-D093-46DC-8D46-5BD0B4F1A5D1}"/>
              </a:ext>
            </a:extLst>
          </p:cNvPr>
          <p:cNvSpPr txBox="1"/>
          <p:nvPr/>
        </p:nvSpPr>
        <p:spPr>
          <a:xfrm>
            <a:off x="736271" y="3992575"/>
            <a:ext cx="4993573" cy="369332"/>
          </a:xfrm>
          <a:prstGeom prst="rect">
            <a:avLst/>
          </a:prstGeom>
          <a:noFill/>
        </p:spPr>
        <p:txBody>
          <a:bodyPr wrap="square" rtlCol="0">
            <a:spAutoFit/>
          </a:bodyPr>
          <a:lstStyle/>
          <a:p>
            <a:r>
              <a:rPr lang="en-CA" altLang="zh-CN" dirty="0" err="1"/>
              <a:t>Keypers</a:t>
            </a:r>
            <a:r>
              <a:rPr lang="en-CA" altLang="zh-CN" dirty="0"/>
              <a:t> send shares of IBE key for Block 2</a:t>
            </a:r>
            <a:endParaRPr lang="zh-CN" altLang="en-US" dirty="0"/>
          </a:p>
        </p:txBody>
      </p:sp>
      <p:sp>
        <p:nvSpPr>
          <p:cNvPr id="11" name="文本框 10">
            <a:extLst>
              <a:ext uri="{FF2B5EF4-FFF2-40B4-BE49-F238E27FC236}">
                <a16:creationId xmlns:a16="http://schemas.microsoft.com/office/drawing/2014/main" id="{D4D6E594-8CE3-4DA1-92A6-94F0A9DC29DC}"/>
              </a:ext>
            </a:extLst>
          </p:cNvPr>
          <p:cNvSpPr txBox="1"/>
          <p:nvPr/>
        </p:nvSpPr>
        <p:spPr>
          <a:xfrm>
            <a:off x="736271" y="3618535"/>
            <a:ext cx="5355771" cy="369332"/>
          </a:xfrm>
          <a:prstGeom prst="rect">
            <a:avLst/>
          </a:prstGeom>
          <a:noFill/>
        </p:spPr>
        <p:txBody>
          <a:bodyPr wrap="square" rtlCol="0">
            <a:spAutoFit/>
          </a:bodyPr>
          <a:lstStyle/>
          <a:p>
            <a:r>
              <a:rPr lang="en-CA" altLang="zh-CN" dirty="0" err="1"/>
              <a:t>Keypers</a:t>
            </a:r>
            <a:r>
              <a:rPr lang="en-CA" altLang="zh-CN" dirty="0"/>
              <a:t> decrypt TX for Block 2 and send transaction</a:t>
            </a:r>
            <a:endParaRPr lang="zh-CN" altLang="en-US" dirty="0"/>
          </a:p>
        </p:txBody>
      </p:sp>
      <p:sp>
        <p:nvSpPr>
          <p:cNvPr id="15" name="文本框 14">
            <a:extLst>
              <a:ext uri="{FF2B5EF4-FFF2-40B4-BE49-F238E27FC236}">
                <a16:creationId xmlns:a16="http://schemas.microsoft.com/office/drawing/2014/main" id="{39A42E75-D09F-4B9C-8DF5-4E413BB16178}"/>
              </a:ext>
            </a:extLst>
          </p:cNvPr>
          <p:cNvSpPr txBox="1"/>
          <p:nvPr/>
        </p:nvSpPr>
        <p:spPr>
          <a:xfrm>
            <a:off x="7076840" y="3059257"/>
            <a:ext cx="3479471" cy="646331"/>
          </a:xfrm>
          <a:prstGeom prst="rect">
            <a:avLst/>
          </a:prstGeom>
          <a:noFill/>
        </p:spPr>
        <p:txBody>
          <a:bodyPr wrap="square" rtlCol="0">
            <a:spAutoFit/>
          </a:bodyPr>
          <a:lstStyle/>
          <a:p>
            <a:r>
              <a:rPr lang="en-CA" altLang="zh-CN" dirty="0"/>
              <a:t>Process TX for </a:t>
            </a:r>
            <a:r>
              <a:rPr lang="en-CA" altLang="zh-CN" dirty="0">
                <a:solidFill>
                  <a:srgbClr val="FF0000"/>
                </a:solidFill>
              </a:rPr>
              <a:t>1-t&lt;=Block &lt;=1 </a:t>
            </a:r>
            <a:r>
              <a:rPr lang="en-CA" altLang="zh-CN" dirty="0"/>
              <a:t>done</a:t>
            </a:r>
            <a:endParaRPr lang="zh-CN" altLang="en-US" dirty="0"/>
          </a:p>
        </p:txBody>
      </p:sp>
      <p:sp>
        <p:nvSpPr>
          <p:cNvPr id="25" name="矩形 24">
            <a:extLst>
              <a:ext uri="{FF2B5EF4-FFF2-40B4-BE49-F238E27FC236}">
                <a16:creationId xmlns:a16="http://schemas.microsoft.com/office/drawing/2014/main" id="{D2881149-35F8-4BFF-B815-E58C689B08BD}"/>
              </a:ext>
            </a:extLst>
          </p:cNvPr>
          <p:cNvSpPr/>
          <p:nvPr/>
        </p:nvSpPr>
        <p:spPr>
          <a:xfrm>
            <a:off x="5153254" y="2638794"/>
            <a:ext cx="1810987" cy="868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CN" dirty="0"/>
              <a:t>Block 1 Mined</a:t>
            </a:r>
            <a:endParaRPr lang="zh-CN" altLang="en-US" dirty="0"/>
          </a:p>
        </p:txBody>
      </p:sp>
      <p:cxnSp>
        <p:nvCxnSpPr>
          <p:cNvPr id="27" name="直接连接符 26">
            <a:extLst>
              <a:ext uri="{FF2B5EF4-FFF2-40B4-BE49-F238E27FC236}">
                <a16:creationId xmlns:a16="http://schemas.microsoft.com/office/drawing/2014/main" id="{EA77243B-5674-49BB-871D-BFD1663B5F39}"/>
              </a:ext>
            </a:extLst>
          </p:cNvPr>
          <p:cNvCxnSpPr>
            <a:stCxn id="25" idx="2"/>
            <a:endCxn id="7" idx="0"/>
          </p:cNvCxnSpPr>
          <p:nvPr/>
        </p:nvCxnSpPr>
        <p:spPr>
          <a:xfrm>
            <a:off x="6058748" y="3507699"/>
            <a:ext cx="0" cy="1323647"/>
          </a:xfrm>
          <a:prstGeom prst="line">
            <a:avLst/>
          </a:prstGeom>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396F856F-BA57-40C2-B990-D3BC72C23845}"/>
              </a:ext>
            </a:extLst>
          </p:cNvPr>
          <p:cNvSpPr txBox="1"/>
          <p:nvPr/>
        </p:nvSpPr>
        <p:spPr>
          <a:xfrm>
            <a:off x="635330" y="5046145"/>
            <a:ext cx="4767943" cy="369332"/>
          </a:xfrm>
          <a:prstGeom prst="rect">
            <a:avLst/>
          </a:prstGeom>
          <a:noFill/>
        </p:spPr>
        <p:txBody>
          <a:bodyPr wrap="square" rtlCol="0">
            <a:spAutoFit/>
          </a:bodyPr>
          <a:lstStyle/>
          <a:p>
            <a:r>
              <a:rPr lang="en-CA" altLang="zh-CN" dirty="0" err="1"/>
              <a:t>Keypers</a:t>
            </a:r>
            <a:r>
              <a:rPr lang="en-CA" altLang="zh-CN" dirty="0"/>
              <a:t> finish generating IBE key for Block 3</a:t>
            </a:r>
            <a:endParaRPr lang="zh-CN" altLang="en-US" dirty="0"/>
          </a:p>
        </p:txBody>
      </p:sp>
      <p:sp>
        <p:nvSpPr>
          <p:cNvPr id="32" name="文本框 31">
            <a:extLst>
              <a:ext uri="{FF2B5EF4-FFF2-40B4-BE49-F238E27FC236}">
                <a16:creationId xmlns:a16="http://schemas.microsoft.com/office/drawing/2014/main" id="{8DE7A221-B6C6-48E8-8C0F-B9F7C9AF8FD1}"/>
              </a:ext>
            </a:extLst>
          </p:cNvPr>
          <p:cNvSpPr txBox="1"/>
          <p:nvPr/>
        </p:nvSpPr>
        <p:spPr>
          <a:xfrm>
            <a:off x="7076840" y="3980154"/>
            <a:ext cx="4620176" cy="369332"/>
          </a:xfrm>
          <a:prstGeom prst="rect">
            <a:avLst/>
          </a:prstGeom>
          <a:noFill/>
        </p:spPr>
        <p:txBody>
          <a:bodyPr wrap="none" rtlCol="0">
            <a:spAutoFit/>
          </a:bodyPr>
          <a:lstStyle/>
          <a:p>
            <a:r>
              <a:rPr lang="en-CA" altLang="zh-CN" dirty="0"/>
              <a:t>User send commitment to future Block &gt;= 3</a:t>
            </a:r>
            <a:endParaRPr lang="zh-CN" altLang="en-US" dirty="0"/>
          </a:p>
        </p:txBody>
      </p:sp>
      <p:sp>
        <p:nvSpPr>
          <p:cNvPr id="34" name="文本框 33">
            <a:extLst>
              <a:ext uri="{FF2B5EF4-FFF2-40B4-BE49-F238E27FC236}">
                <a16:creationId xmlns:a16="http://schemas.microsoft.com/office/drawing/2014/main" id="{FA2605A7-6D1A-4607-9B75-628BAF00E9B0}"/>
              </a:ext>
            </a:extLst>
          </p:cNvPr>
          <p:cNvSpPr txBox="1"/>
          <p:nvPr/>
        </p:nvSpPr>
        <p:spPr>
          <a:xfrm>
            <a:off x="7076840" y="4849058"/>
            <a:ext cx="3831498" cy="369332"/>
          </a:xfrm>
          <a:prstGeom prst="rect">
            <a:avLst/>
          </a:prstGeom>
          <a:noFill/>
        </p:spPr>
        <p:txBody>
          <a:bodyPr wrap="none" rtlCol="0">
            <a:spAutoFit/>
          </a:bodyPr>
          <a:lstStyle/>
          <a:p>
            <a:r>
              <a:rPr lang="en-CA" altLang="zh-CN" dirty="0"/>
              <a:t>Commitment for Block 3 been set up</a:t>
            </a:r>
            <a:endParaRPr lang="zh-CN" altLang="en-US" dirty="0"/>
          </a:p>
        </p:txBody>
      </p:sp>
      <p:sp>
        <p:nvSpPr>
          <p:cNvPr id="35" name="文本框 34">
            <a:extLst>
              <a:ext uri="{FF2B5EF4-FFF2-40B4-BE49-F238E27FC236}">
                <a16:creationId xmlns:a16="http://schemas.microsoft.com/office/drawing/2014/main" id="{06B34AD5-C6D2-41D8-A4B6-148FFD3BEC62}"/>
              </a:ext>
            </a:extLst>
          </p:cNvPr>
          <p:cNvSpPr txBox="1"/>
          <p:nvPr/>
        </p:nvSpPr>
        <p:spPr>
          <a:xfrm>
            <a:off x="7089032" y="5217208"/>
            <a:ext cx="3931905" cy="369332"/>
          </a:xfrm>
          <a:prstGeom prst="rect">
            <a:avLst/>
          </a:prstGeom>
          <a:noFill/>
        </p:spPr>
        <p:txBody>
          <a:bodyPr wrap="square" rtlCol="0">
            <a:spAutoFit/>
          </a:bodyPr>
          <a:lstStyle/>
          <a:p>
            <a:r>
              <a:rPr lang="en-CA" altLang="zh-CN" dirty="0"/>
              <a:t>Process TX for </a:t>
            </a:r>
            <a:r>
              <a:rPr lang="en-CA" altLang="zh-CN" dirty="0">
                <a:solidFill>
                  <a:srgbClr val="FF0000"/>
                </a:solidFill>
              </a:rPr>
              <a:t>2-t&lt;=Block &lt;=2 </a:t>
            </a:r>
            <a:r>
              <a:rPr lang="en-CA" altLang="zh-CN" dirty="0"/>
              <a:t>done</a:t>
            </a:r>
            <a:endParaRPr lang="zh-CN" altLang="en-US" dirty="0"/>
          </a:p>
        </p:txBody>
      </p:sp>
      <p:sp>
        <p:nvSpPr>
          <p:cNvPr id="39" name="文本框 38">
            <a:extLst>
              <a:ext uri="{FF2B5EF4-FFF2-40B4-BE49-F238E27FC236}">
                <a16:creationId xmlns:a16="http://schemas.microsoft.com/office/drawing/2014/main" id="{5483DD18-5881-4990-AAE2-950022890C62}"/>
              </a:ext>
            </a:extLst>
          </p:cNvPr>
          <p:cNvSpPr txBox="1"/>
          <p:nvPr/>
        </p:nvSpPr>
        <p:spPr>
          <a:xfrm>
            <a:off x="6964241" y="1951812"/>
            <a:ext cx="4557658" cy="369332"/>
          </a:xfrm>
          <a:prstGeom prst="rect">
            <a:avLst/>
          </a:prstGeom>
          <a:noFill/>
        </p:spPr>
        <p:txBody>
          <a:bodyPr wrap="none" rtlCol="0">
            <a:spAutoFit/>
          </a:bodyPr>
          <a:lstStyle/>
          <a:p>
            <a:r>
              <a:rPr lang="en-CA" altLang="zh-CN" dirty="0"/>
              <a:t>User send commitment to future Block &gt;= 2</a:t>
            </a:r>
            <a:endParaRPr lang="zh-CN" altLang="en-US" dirty="0"/>
          </a:p>
        </p:txBody>
      </p:sp>
      <p:sp>
        <p:nvSpPr>
          <p:cNvPr id="40" name="文本框 39">
            <a:extLst>
              <a:ext uri="{FF2B5EF4-FFF2-40B4-BE49-F238E27FC236}">
                <a16:creationId xmlns:a16="http://schemas.microsoft.com/office/drawing/2014/main" id="{08A6392D-3F8D-4DCF-AABD-52E04BC29926}"/>
              </a:ext>
            </a:extLst>
          </p:cNvPr>
          <p:cNvSpPr txBox="1"/>
          <p:nvPr/>
        </p:nvSpPr>
        <p:spPr>
          <a:xfrm>
            <a:off x="3414156" y="6187044"/>
            <a:ext cx="247184" cy="369332"/>
          </a:xfrm>
          <a:prstGeom prst="rect">
            <a:avLst/>
          </a:prstGeom>
          <a:noFill/>
        </p:spPr>
        <p:txBody>
          <a:bodyPr wrap="none" rtlCol="0">
            <a:spAutoFit/>
          </a:bodyPr>
          <a:lstStyle/>
          <a:p>
            <a:r>
              <a:rPr lang="en-CA" altLang="zh-CN" dirty="0"/>
              <a:t> </a:t>
            </a:r>
            <a:endParaRPr lang="zh-CN" altLang="en-US" dirty="0"/>
          </a:p>
        </p:txBody>
      </p:sp>
      <p:sp>
        <p:nvSpPr>
          <p:cNvPr id="41" name="椭圆 40">
            <a:extLst>
              <a:ext uri="{FF2B5EF4-FFF2-40B4-BE49-F238E27FC236}">
                <a16:creationId xmlns:a16="http://schemas.microsoft.com/office/drawing/2014/main" id="{6866DF67-C471-47E2-BCA7-5E4074638973}"/>
              </a:ext>
            </a:extLst>
          </p:cNvPr>
          <p:cNvSpPr/>
          <p:nvPr/>
        </p:nvSpPr>
        <p:spPr>
          <a:xfrm>
            <a:off x="4910447" y="320634"/>
            <a:ext cx="2178585" cy="86890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altLang="zh-CN" dirty="0"/>
              <a:t>Soft Mode</a:t>
            </a:r>
            <a:endParaRPr lang="zh-CN" altLang="en-US" dirty="0"/>
          </a:p>
        </p:txBody>
      </p:sp>
      <p:sp>
        <p:nvSpPr>
          <p:cNvPr id="4" name="文本框 3">
            <a:extLst>
              <a:ext uri="{FF2B5EF4-FFF2-40B4-BE49-F238E27FC236}">
                <a16:creationId xmlns:a16="http://schemas.microsoft.com/office/drawing/2014/main" id="{D997F208-2EA5-481A-B3A0-693135734E88}"/>
              </a:ext>
            </a:extLst>
          </p:cNvPr>
          <p:cNvSpPr txBox="1"/>
          <p:nvPr/>
        </p:nvSpPr>
        <p:spPr>
          <a:xfrm>
            <a:off x="1048401" y="5897338"/>
            <a:ext cx="10003059" cy="369332"/>
          </a:xfrm>
          <a:prstGeom prst="rect">
            <a:avLst/>
          </a:prstGeom>
          <a:noFill/>
        </p:spPr>
        <p:txBody>
          <a:bodyPr wrap="none" rtlCol="0">
            <a:spAutoFit/>
          </a:bodyPr>
          <a:lstStyle/>
          <a:p>
            <a:r>
              <a:rPr lang="en-CA" altLang="zh-CN" dirty="0"/>
              <a:t>In soft mode, The TX would reveal itself if not been executed in time, so the robots could front run it</a:t>
            </a:r>
            <a:endParaRPr lang="zh-CN" altLang="en-US" dirty="0"/>
          </a:p>
        </p:txBody>
      </p:sp>
    </p:spTree>
    <p:extLst>
      <p:ext uri="{BB962C8B-B14F-4D97-AF65-F5344CB8AC3E}">
        <p14:creationId xmlns:p14="http://schemas.microsoft.com/office/powerpoint/2010/main" val="3543559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7F06E6-838C-4518-BE1C-ABC7CAD1EED9}"/>
              </a:ext>
            </a:extLst>
          </p:cNvPr>
          <p:cNvSpPr>
            <a:spLocks noGrp="1"/>
          </p:cNvSpPr>
          <p:nvPr>
            <p:ph type="title"/>
          </p:nvPr>
        </p:nvSpPr>
        <p:spPr/>
        <p:txBody>
          <a:bodyPr/>
          <a:lstStyle/>
          <a:p>
            <a:r>
              <a:rPr lang="en-CA" altLang="zh-CN" dirty="0">
                <a:solidFill>
                  <a:srgbClr val="FF0000"/>
                </a:solidFill>
              </a:rPr>
              <a:t>Soft</a:t>
            </a:r>
            <a:r>
              <a:rPr lang="en-CA" altLang="zh-CN" dirty="0"/>
              <a:t> Mode advantage and disadvantage</a:t>
            </a:r>
            <a:endParaRPr lang="zh-CN" altLang="en-US" dirty="0"/>
          </a:p>
        </p:txBody>
      </p:sp>
      <p:sp>
        <p:nvSpPr>
          <p:cNvPr id="3" name="内容占位符 2">
            <a:extLst>
              <a:ext uri="{FF2B5EF4-FFF2-40B4-BE49-F238E27FC236}">
                <a16:creationId xmlns:a16="http://schemas.microsoft.com/office/drawing/2014/main" id="{BB675CB3-0193-4EA8-A22F-075B58447189}"/>
              </a:ext>
            </a:extLst>
          </p:cNvPr>
          <p:cNvSpPr>
            <a:spLocks noGrp="1"/>
          </p:cNvSpPr>
          <p:nvPr>
            <p:ph idx="1"/>
          </p:nvPr>
        </p:nvSpPr>
        <p:spPr/>
        <p:txBody>
          <a:bodyPr>
            <a:normAutofit/>
          </a:bodyPr>
          <a:lstStyle/>
          <a:p>
            <a:pPr marL="0" indent="0">
              <a:buNone/>
            </a:pPr>
            <a:r>
              <a:rPr lang="en-CA" altLang="zh-CN" dirty="0"/>
              <a:t>Dis: TX could be front runed</a:t>
            </a:r>
          </a:p>
          <a:p>
            <a:pPr marL="0" indent="0">
              <a:buNone/>
            </a:pPr>
            <a:endParaRPr lang="en-CA" altLang="zh-CN" dirty="0"/>
          </a:p>
          <a:p>
            <a:pPr marL="0" indent="0">
              <a:buNone/>
            </a:pPr>
            <a:r>
              <a:rPr lang="en-CA" altLang="zh-CN" dirty="0"/>
              <a:t>Adv: TX would be executed with a high probability. Increase the user experience for target contract.</a:t>
            </a:r>
          </a:p>
          <a:p>
            <a:pPr marL="0" indent="0">
              <a:buNone/>
            </a:pPr>
            <a:endParaRPr lang="en-CA" altLang="zh-CN" dirty="0"/>
          </a:p>
          <a:p>
            <a:pPr marL="0" indent="0">
              <a:buNone/>
            </a:pPr>
            <a:r>
              <a:rPr lang="en-CA" altLang="zh-CN" dirty="0"/>
              <a:t>Who use it: Normal user who have never been front runed, who doesn’t worried front running.</a:t>
            </a:r>
            <a:endParaRPr lang="zh-CN" altLang="en-US" dirty="0"/>
          </a:p>
        </p:txBody>
      </p:sp>
    </p:spTree>
    <p:extLst>
      <p:ext uri="{BB962C8B-B14F-4D97-AF65-F5344CB8AC3E}">
        <p14:creationId xmlns:p14="http://schemas.microsoft.com/office/powerpoint/2010/main" val="3589097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72AB4A-3A83-4DE0-8CDD-7ACC91B5703E}"/>
              </a:ext>
            </a:extLst>
          </p:cNvPr>
          <p:cNvSpPr>
            <a:spLocks noGrp="1"/>
          </p:cNvSpPr>
          <p:nvPr>
            <p:ph type="title"/>
          </p:nvPr>
        </p:nvSpPr>
        <p:spPr/>
        <p:txBody>
          <a:bodyPr/>
          <a:lstStyle/>
          <a:p>
            <a:r>
              <a:rPr lang="en-CA" altLang="zh-CN" dirty="0"/>
              <a:t>Why Two modes and Generalization</a:t>
            </a:r>
            <a:endParaRPr lang="zh-CN" altLang="en-US" dirty="0"/>
          </a:p>
        </p:txBody>
      </p:sp>
      <p:sp>
        <p:nvSpPr>
          <p:cNvPr id="3" name="内容占位符 2">
            <a:extLst>
              <a:ext uri="{FF2B5EF4-FFF2-40B4-BE49-F238E27FC236}">
                <a16:creationId xmlns:a16="http://schemas.microsoft.com/office/drawing/2014/main" id="{D20D6C00-A512-43B1-8CE3-CC0AE9334440}"/>
              </a:ext>
            </a:extLst>
          </p:cNvPr>
          <p:cNvSpPr>
            <a:spLocks noGrp="1"/>
          </p:cNvSpPr>
          <p:nvPr>
            <p:ph idx="1"/>
          </p:nvPr>
        </p:nvSpPr>
        <p:spPr/>
        <p:txBody>
          <a:bodyPr/>
          <a:lstStyle/>
          <a:p>
            <a:pPr marL="514350" indent="-514350">
              <a:buAutoNum type="arabicPeriod"/>
            </a:pPr>
            <a:r>
              <a:rPr lang="en-CA" altLang="zh-CN" dirty="0"/>
              <a:t>Lower the transaction flow, so the system won’t crash</a:t>
            </a:r>
          </a:p>
          <a:p>
            <a:pPr marL="514350" indent="-514350">
              <a:buAutoNum type="arabicPeriod"/>
            </a:pPr>
            <a:r>
              <a:rPr lang="en-CA" altLang="zh-CN" dirty="0"/>
              <a:t>Two (or more) modes won’t leak any information, all other would know from commitment transaction is ‘who’ send the transaction without money, to which contract, which function, which mode.</a:t>
            </a:r>
          </a:p>
          <a:p>
            <a:pPr marL="514350" indent="-514350">
              <a:buAutoNum type="arabicPeriod"/>
            </a:pPr>
            <a:r>
              <a:rPr lang="en-CA" altLang="zh-CN" dirty="0"/>
              <a:t>User experience</a:t>
            </a:r>
          </a:p>
          <a:p>
            <a:pPr marL="514350" indent="-514350">
              <a:buAutoNum type="arabicPeriod"/>
            </a:pPr>
            <a:endParaRPr lang="en-CA" altLang="zh-CN" dirty="0"/>
          </a:p>
          <a:p>
            <a:pPr marL="0" indent="0">
              <a:buNone/>
            </a:pPr>
            <a:r>
              <a:rPr lang="en-CA" altLang="zh-CN" dirty="0"/>
              <a:t>Generalization: we could let user decide which ‘t’ they want to use.</a:t>
            </a:r>
          </a:p>
          <a:p>
            <a:pPr marL="0" indent="0">
              <a:buNone/>
            </a:pPr>
            <a:r>
              <a:rPr lang="en-CA" altLang="zh-CN" dirty="0"/>
              <a:t>So, Higher t means less caring about front running, less support fee </a:t>
            </a:r>
            <a:endParaRPr lang="zh-CN" altLang="en-US" dirty="0"/>
          </a:p>
        </p:txBody>
      </p:sp>
    </p:spTree>
    <p:extLst>
      <p:ext uri="{BB962C8B-B14F-4D97-AF65-F5344CB8AC3E}">
        <p14:creationId xmlns:p14="http://schemas.microsoft.com/office/powerpoint/2010/main" val="2092285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a:extLst>
              <a:ext uri="{FF2B5EF4-FFF2-40B4-BE49-F238E27FC236}">
                <a16:creationId xmlns:a16="http://schemas.microsoft.com/office/drawing/2014/main" id="{0E540EA7-39B6-445C-A139-C1638C72E2CC}"/>
              </a:ext>
            </a:extLst>
          </p:cNvPr>
          <p:cNvSpPr/>
          <p:nvPr/>
        </p:nvSpPr>
        <p:spPr>
          <a:xfrm>
            <a:off x="655373" y="3052379"/>
            <a:ext cx="5347076" cy="192651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C7D7AF7C-3A5F-488E-9B7D-96D566F4BF1F}"/>
              </a:ext>
            </a:extLst>
          </p:cNvPr>
          <p:cNvSpPr>
            <a:spLocks noGrp="1"/>
          </p:cNvSpPr>
          <p:nvPr>
            <p:ph type="title"/>
          </p:nvPr>
        </p:nvSpPr>
        <p:spPr>
          <a:xfrm>
            <a:off x="443347" y="270122"/>
            <a:ext cx="3799114" cy="1325563"/>
          </a:xfrm>
        </p:spPr>
        <p:txBody>
          <a:bodyPr/>
          <a:lstStyle/>
          <a:p>
            <a:r>
              <a:rPr lang="en-CA" altLang="zh-CN" dirty="0" err="1"/>
              <a:t>Keyper</a:t>
            </a:r>
            <a:r>
              <a:rPr lang="en-CA" altLang="zh-CN" dirty="0"/>
              <a:t> Activity</a:t>
            </a:r>
            <a:endParaRPr lang="zh-CN" altLang="en-US" dirty="0"/>
          </a:p>
        </p:txBody>
      </p:sp>
      <p:sp>
        <p:nvSpPr>
          <p:cNvPr id="5" name="标题 1">
            <a:extLst>
              <a:ext uri="{FF2B5EF4-FFF2-40B4-BE49-F238E27FC236}">
                <a16:creationId xmlns:a16="http://schemas.microsoft.com/office/drawing/2014/main" id="{1A90BD46-23BF-4C23-B995-30AF6085D44F}"/>
              </a:ext>
            </a:extLst>
          </p:cNvPr>
          <p:cNvSpPr txBox="1">
            <a:spLocks/>
          </p:cNvSpPr>
          <p:nvPr/>
        </p:nvSpPr>
        <p:spPr>
          <a:xfrm>
            <a:off x="7789223" y="270122"/>
            <a:ext cx="279564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altLang="zh-CN" dirty="0"/>
              <a:t>Contracts</a:t>
            </a:r>
            <a:endParaRPr lang="zh-CN" altLang="en-US" dirty="0"/>
          </a:p>
        </p:txBody>
      </p:sp>
      <p:sp>
        <p:nvSpPr>
          <p:cNvPr id="7" name="矩形 6">
            <a:extLst>
              <a:ext uri="{FF2B5EF4-FFF2-40B4-BE49-F238E27FC236}">
                <a16:creationId xmlns:a16="http://schemas.microsoft.com/office/drawing/2014/main" id="{0DA9B94E-9011-48B6-9B51-178F3A883D73}"/>
              </a:ext>
            </a:extLst>
          </p:cNvPr>
          <p:cNvSpPr/>
          <p:nvPr/>
        </p:nvSpPr>
        <p:spPr>
          <a:xfrm>
            <a:off x="5153254" y="4831346"/>
            <a:ext cx="1810987" cy="868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CN" dirty="0"/>
              <a:t>Block 2 Mined</a:t>
            </a:r>
            <a:endParaRPr lang="zh-CN" altLang="en-US" dirty="0"/>
          </a:p>
        </p:txBody>
      </p:sp>
      <p:sp>
        <p:nvSpPr>
          <p:cNvPr id="13" name="文本框 12">
            <a:extLst>
              <a:ext uri="{FF2B5EF4-FFF2-40B4-BE49-F238E27FC236}">
                <a16:creationId xmlns:a16="http://schemas.microsoft.com/office/drawing/2014/main" id="{C08AABC9-F79C-4FEA-B24A-73B6743FFC15}"/>
              </a:ext>
            </a:extLst>
          </p:cNvPr>
          <p:cNvSpPr txBox="1"/>
          <p:nvPr/>
        </p:nvSpPr>
        <p:spPr>
          <a:xfrm>
            <a:off x="5578434" y="4060448"/>
            <a:ext cx="1027215" cy="646331"/>
          </a:xfrm>
          <a:prstGeom prst="rect">
            <a:avLst/>
          </a:prstGeom>
          <a:noFill/>
        </p:spPr>
        <p:txBody>
          <a:bodyPr wrap="square" rtlCol="0">
            <a:spAutoFit/>
          </a:bodyPr>
          <a:lstStyle/>
          <a:p>
            <a:r>
              <a:rPr lang="en-CA" altLang="zh-CN" dirty="0"/>
              <a:t>Mining Block2</a:t>
            </a:r>
            <a:endParaRPr lang="zh-CN" altLang="en-US" dirty="0"/>
          </a:p>
        </p:txBody>
      </p:sp>
      <p:cxnSp>
        <p:nvCxnSpPr>
          <p:cNvPr id="16" name="直接连接符 15">
            <a:extLst>
              <a:ext uri="{FF2B5EF4-FFF2-40B4-BE49-F238E27FC236}">
                <a16:creationId xmlns:a16="http://schemas.microsoft.com/office/drawing/2014/main" id="{898C117E-9629-48B5-8DF6-FBB4CEE46562}"/>
              </a:ext>
            </a:extLst>
          </p:cNvPr>
          <p:cNvCxnSpPr>
            <a:cxnSpLocks/>
          </p:cNvCxnSpPr>
          <p:nvPr/>
        </p:nvCxnSpPr>
        <p:spPr>
          <a:xfrm>
            <a:off x="1760518" y="3498294"/>
            <a:ext cx="93072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6183E81B-8D96-42EE-8033-EF57FA8C352E}"/>
              </a:ext>
            </a:extLst>
          </p:cNvPr>
          <p:cNvCxnSpPr>
            <a:cxnSpLocks/>
          </p:cNvCxnSpPr>
          <p:nvPr/>
        </p:nvCxnSpPr>
        <p:spPr>
          <a:xfrm>
            <a:off x="1358242" y="4831346"/>
            <a:ext cx="93072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DC9E7ACE-A68B-401B-A3A7-4D2A1FAA4D11}"/>
              </a:ext>
            </a:extLst>
          </p:cNvPr>
          <p:cNvCxnSpPr>
            <a:cxnSpLocks/>
          </p:cNvCxnSpPr>
          <p:nvPr/>
        </p:nvCxnSpPr>
        <p:spPr>
          <a:xfrm>
            <a:off x="1760518" y="2648197"/>
            <a:ext cx="93072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E4D90EBA-610A-4D29-A02E-20E7BFE35337}"/>
              </a:ext>
            </a:extLst>
          </p:cNvPr>
          <p:cNvCxnSpPr>
            <a:cxnSpLocks/>
          </p:cNvCxnSpPr>
          <p:nvPr/>
        </p:nvCxnSpPr>
        <p:spPr>
          <a:xfrm>
            <a:off x="1358242" y="5700251"/>
            <a:ext cx="9307284"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3B52DE69-739B-468A-8017-6BD1C3CBAC73}"/>
              </a:ext>
            </a:extLst>
          </p:cNvPr>
          <p:cNvSpPr txBox="1"/>
          <p:nvPr/>
        </p:nvSpPr>
        <p:spPr>
          <a:xfrm>
            <a:off x="7076840" y="2713723"/>
            <a:ext cx="3831498" cy="369332"/>
          </a:xfrm>
          <a:prstGeom prst="rect">
            <a:avLst/>
          </a:prstGeom>
          <a:noFill/>
        </p:spPr>
        <p:txBody>
          <a:bodyPr wrap="none" rtlCol="0">
            <a:spAutoFit/>
          </a:bodyPr>
          <a:lstStyle/>
          <a:p>
            <a:r>
              <a:rPr lang="en-CA" altLang="zh-CN" dirty="0"/>
              <a:t>Commitment for Block 2 been set up</a:t>
            </a:r>
            <a:endParaRPr lang="zh-CN" altLang="en-US" dirty="0"/>
          </a:p>
        </p:txBody>
      </p:sp>
      <p:sp>
        <p:nvSpPr>
          <p:cNvPr id="6" name="文本框 5">
            <a:extLst>
              <a:ext uri="{FF2B5EF4-FFF2-40B4-BE49-F238E27FC236}">
                <a16:creationId xmlns:a16="http://schemas.microsoft.com/office/drawing/2014/main" id="{80104230-1EFB-467A-9A55-080EFBF05680}"/>
              </a:ext>
            </a:extLst>
          </p:cNvPr>
          <p:cNvSpPr txBox="1"/>
          <p:nvPr/>
        </p:nvSpPr>
        <p:spPr>
          <a:xfrm>
            <a:off x="635330" y="2882048"/>
            <a:ext cx="4767943" cy="369332"/>
          </a:xfrm>
          <a:prstGeom prst="rect">
            <a:avLst/>
          </a:prstGeom>
          <a:noFill/>
        </p:spPr>
        <p:txBody>
          <a:bodyPr wrap="square" rtlCol="0">
            <a:spAutoFit/>
          </a:bodyPr>
          <a:lstStyle/>
          <a:p>
            <a:r>
              <a:rPr lang="en-CA" altLang="zh-CN" dirty="0" err="1"/>
              <a:t>Keypers</a:t>
            </a:r>
            <a:r>
              <a:rPr lang="en-CA" altLang="zh-CN" dirty="0"/>
              <a:t> finish generating IBE key for Block 2</a:t>
            </a:r>
            <a:endParaRPr lang="zh-CN" altLang="en-US" dirty="0"/>
          </a:p>
        </p:txBody>
      </p:sp>
      <p:sp>
        <p:nvSpPr>
          <p:cNvPr id="9" name="文本框 8">
            <a:extLst>
              <a:ext uri="{FF2B5EF4-FFF2-40B4-BE49-F238E27FC236}">
                <a16:creationId xmlns:a16="http://schemas.microsoft.com/office/drawing/2014/main" id="{EBD18456-D093-46DC-8D46-5BD0B4F1A5D1}"/>
              </a:ext>
            </a:extLst>
          </p:cNvPr>
          <p:cNvSpPr txBox="1"/>
          <p:nvPr/>
        </p:nvSpPr>
        <p:spPr>
          <a:xfrm>
            <a:off x="736271" y="3992575"/>
            <a:ext cx="4993573" cy="369332"/>
          </a:xfrm>
          <a:prstGeom prst="rect">
            <a:avLst/>
          </a:prstGeom>
          <a:noFill/>
        </p:spPr>
        <p:txBody>
          <a:bodyPr wrap="square" rtlCol="0">
            <a:spAutoFit/>
          </a:bodyPr>
          <a:lstStyle/>
          <a:p>
            <a:r>
              <a:rPr lang="en-CA" altLang="zh-CN" dirty="0" err="1"/>
              <a:t>Keypers</a:t>
            </a:r>
            <a:r>
              <a:rPr lang="en-CA" altLang="zh-CN" dirty="0"/>
              <a:t> send shares of IBE key for Block 2</a:t>
            </a:r>
            <a:endParaRPr lang="zh-CN" altLang="en-US" dirty="0"/>
          </a:p>
        </p:txBody>
      </p:sp>
      <p:sp>
        <p:nvSpPr>
          <p:cNvPr id="11" name="文本框 10">
            <a:extLst>
              <a:ext uri="{FF2B5EF4-FFF2-40B4-BE49-F238E27FC236}">
                <a16:creationId xmlns:a16="http://schemas.microsoft.com/office/drawing/2014/main" id="{D4D6E594-8CE3-4DA1-92A6-94F0A9DC29DC}"/>
              </a:ext>
            </a:extLst>
          </p:cNvPr>
          <p:cNvSpPr txBox="1"/>
          <p:nvPr/>
        </p:nvSpPr>
        <p:spPr>
          <a:xfrm>
            <a:off x="736271" y="3618535"/>
            <a:ext cx="5355771" cy="369332"/>
          </a:xfrm>
          <a:prstGeom prst="rect">
            <a:avLst/>
          </a:prstGeom>
          <a:noFill/>
        </p:spPr>
        <p:txBody>
          <a:bodyPr wrap="square" rtlCol="0">
            <a:spAutoFit/>
          </a:bodyPr>
          <a:lstStyle/>
          <a:p>
            <a:r>
              <a:rPr lang="en-CA" altLang="zh-CN" dirty="0" err="1">
                <a:solidFill>
                  <a:srgbClr val="FF0000"/>
                </a:solidFill>
              </a:rPr>
              <a:t>Keypers</a:t>
            </a:r>
            <a:r>
              <a:rPr lang="en-CA" altLang="zh-CN" dirty="0">
                <a:solidFill>
                  <a:srgbClr val="FF0000"/>
                </a:solidFill>
              </a:rPr>
              <a:t> decrypt TX for Block 2 and send transaction</a:t>
            </a:r>
            <a:endParaRPr lang="zh-CN" altLang="en-US" dirty="0">
              <a:solidFill>
                <a:srgbClr val="FF0000"/>
              </a:solidFill>
            </a:endParaRPr>
          </a:p>
        </p:txBody>
      </p:sp>
      <p:sp>
        <p:nvSpPr>
          <p:cNvPr id="15" name="文本框 14">
            <a:extLst>
              <a:ext uri="{FF2B5EF4-FFF2-40B4-BE49-F238E27FC236}">
                <a16:creationId xmlns:a16="http://schemas.microsoft.com/office/drawing/2014/main" id="{39A42E75-D09F-4B9C-8DF5-4E413BB16178}"/>
              </a:ext>
            </a:extLst>
          </p:cNvPr>
          <p:cNvSpPr txBox="1"/>
          <p:nvPr/>
        </p:nvSpPr>
        <p:spPr>
          <a:xfrm>
            <a:off x="7076840" y="3059257"/>
            <a:ext cx="3479471" cy="646331"/>
          </a:xfrm>
          <a:prstGeom prst="rect">
            <a:avLst/>
          </a:prstGeom>
          <a:noFill/>
        </p:spPr>
        <p:txBody>
          <a:bodyPr wrap="square" rtlCol="0">
            <a:spAutoFit/>
          </a:bodyPr>
          <a:lstStyle/>
          <a:p>
            <a:r>
              <a:rPr lang="en-CA" altLang="zh-CN" dirty="0"/>
              <a:t>Process TX for 1-t&lt;=Block &lt;=1 done</a:t>
            </a:r>
            <a:endParaRPr lang="zh-CN" altLang="en-US" dirty="0"/>
          </a:p>
        </p:txBody>
      </p:sp>
      <p:sp>
        <p:nvSpPr>
          <p:cNvPr id="25" name="矩形 24">
            <a:extLst>
              <a:ext uri="{FF2B5EF4-FFF2-40B4-BE49-F238E27FC236}">
                <a16:creationId xmlns:a16="http://schemas.microsoft.com/office/drawing/2014/main" id="{D2881149-35F8-4BFF-B815-E58C689B08BD}"/>
              </a:ext>
            </a:extLst>
          </p:cNvPr>
          <p:cNvSpPr/>
          <p:nvPr/>
        </p:nvSpPr>
        <p:spPr>
          <a:xfrm>
            <a:off x="5153254" y="2638794"/>
            <a:ext cx="1810987" cy="868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CN" dirty="0"/>
              <a:t>Block 1 Mined</a:t>
            </a:r>
            <a:endParaRPr lang="zh-CN" altLang="en-US" dirty="0"/>
          </a:p>
        </p:txBody>
      </p:sp>
      <p:cxnSp>
        <p:nvCxnSpPr>
          <p:cNvPr id="27" name="直接连接符 26">
            <a:extLst>
              <a:ext uri="{FF2B5EF4-FFF2-40B4-BE49-F238E27FC236}">
                <a16:creationId xmlns:a16="http://schemas.microsoft.com/office/drawing/2014/main" id="{EA77243B-5674-49BB-871D-BFD1663B5F39}"/>
              </a:ext>
            </a:extLst>
          </p:cNvPr>
          <p:cNvCxnSpPr>
            <a:stCxn id="25" idx="2"/>
            <a:endCxn id="7" idx="0"/>
          </p:cNvCxnSpPr>
          <p:nvPr/>
        </p:nvCxnSpPr>
        <p:spPr>
          <a:xfrm>
            <a:off x="6058748" y="3507699"/>
            <a:ext cx="0" cy="1323647"/>
          </a:xfrm>
          <a:prstGeom prst="line">
            <a:avLst/>
          </a:prstGeom>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396F856F-BA57-40C2-B990-D3BC72C23845}"/>
              </a:ext>
            </a:extLst>
          </p:cNvPr>
          <p:cNvSpPr txBox="1"/>
          <p:nvPr/>
        </p:nvSpPr>
        <p:spPr>
          <a:xfrm>
            <a:off x="635330" y="5046145"/>
            <a:ext cx="4767943" cy="369332"/>
          </a:xfrm>
          <a:prstGeom prst="rect">
            <a:avLst/>
          </a:prstGeom>
          <a:noFill/>
        </p:spPr>
        <p:txBody>
          <a:bodyPr wrap="square" rtlCol="0">
            <a:spAutoFit/>
          </a:bodyPr>
          <a:lstStyle/>
          <a:p>
            <a:r>
              <a:rPr lang="en-CA" altLang="zh-CN" dirty="0" err="1"/>
              <a:t>Keypers</a:t>
            </a:r>
            <a:r>
              <a:rPr lang="en-CA" altLang="zh-CN" dirty="0"/>
              <a:t> finish generating IBE key for Block 3</a:t>
            </a:r>
            <a:endParaRPr lang="zh-CN" altLang="en-US" dirty="0"/>
          </a:p>
        </p:txBody>
      </p:sp>
      <p:sp>
        <p:nvSpPr>
          <p:cNvPr id="32" name="文本框 31">
            <a:extLst>
              <a:ext uri="{FF2B5EF4-FFF2-40B4-BE49-F238E27FC236}">
                <a16:creationId xmlns:a16="http://schemas.microsoft.com/office/drawing/2014/main" id="{8DE7A221-B6C6-48E8-8C0F-B9F7C9AF8FD1}"/>
              </a:ext>
            </a:extLst>
          </p:cNvPr>
          <p:cNvSpPr txBox="1"/>
          <p:nvPr/>
        </p:nvSpPr>
        <p:spPr>
          <a:xfrm>
            <a:off x="7076840" y="3980154"/>
            <a:ext cx="4620176" cy="369332"/>
          </a:xfrm>
          <a:prstGeom prst="rect">
            <a:avLst/>
          </a:prstGeom>
          <a:noFill/>
        </p:spPr>
        <p:txBody>
          <a:bodyPr wrap="none" rtlCol="0">
            <a:spAutoFit/>
          </a:bodyPr>
          <a:lstStyle/>
          <a:p>
            <a:r>
              <a:rPr lang="en-CA" altLang="zh-CN" dirty="0"/>
              <a:t>User send commitment to future Block &gt;= 3</a:t>
            </a:r>
            <a:endParaRPr lang="zh-CN" altLang="en-US" dirty="0"/>
          </a:p>
        </p:txBody>
      </p:sp>
      <p:sp>
        <p:nvSpPr>
          <p:cNvPr id="34" name="文本框 33">
            <a:extLst>
              <a:ext uri="{FF2B5EF4-FFF2-40B4-BE49-F238E27FC236}">
                <a16:creationId xmlns:a16="http://schemas.microsoft.com/office/drawing/2014/main" id="{FA2605A7-6D1A-4607-9B75-628BAF00E9B0}"/>
              </a:ext>
            </a:extLst>
          </p:cNvPr>
          <p:cNvSpPr txBox="1"/>
          <p:nvPr/>
        </p:nvSpPr>
        <p:spPr>
          <a:xfrm>
            <a:off x="7076840" y="4849058"/>
            <a:ext cx="3831498" cy="369332"/>
          </a:xfrm>
          <a:prstGeom prst="rect">
            <a:avLst/>
          </a:prstGeom>
          <a:noFill/>
        </p:spPr>
        <p:txBody>
          <a:bodyPr wrap="none" rtlCol="0">
            <a:spAutoFit/>
          </a:bodyPr>
          <a:lstStyle/>
          <a:p>
            <a:r>
              <a:rPr lang="en-CA" altLang="zh-CN" dirty="0"/>
              <a:t>Commitment for Block 3 been set up</a:t>
            </a:r>
            <a:endParaRPr lang="zh-CN" altLang="en-US" dirty="0"/>
          </a:p>
        </p:txBody>
      </p:sp>
      <p:sp>
        <p:nvSpPr>
          <p:cNvPr id="35" name="文本框 34">
            <a:extLst>
              <a:ext uri="{FF2B5EF4-FFF2-40B4-BE49-F238E27FC236}">
                <a16:creationId xmlns:a16="http://schemas.microsoft.com/office/drawing/2014/main" id="{06B34AD5-C6D2-41D8-A4B6-148FFD3BEC62}"/>
              </a:ext>
            </a:extLst>
          </p:cNvPr>
          <p:cNvSpPr txBox="1"/>
          <p:nvPr/>
        </p:nvSpPr>
        <p:spPr>
          <a:xfrm>
            <a:off x="7089032" y="5217208"/>
            <a:ext cx="3931905" cy="369332"/>
          </a:xfrm>
          <a:prstGeom prst="rect">
            <a:avLst/>
          </a:prstGeom>
          <a:noFill/>
        </p:spPr>
        <p:txBody>
          <a:bodyPr wrap="square" rtlCol="0">
            <a:spAutoFit/>
          </a:bodyPr>
          <a:lstStyle/>
          <a:p>
            <a:r>
              <a:rPr lang="en-CA" altLang="zh-CN" dirty="0"/>
              <a:t>Process TX for 2-t&lt;=Block &lt;=2</a:t>
            </a:r>
            <a:r>
              <a:rPr lang="en-CA" altLang="zh-CN" dirty="0">
                <a:solidFill>
                  <a:srgbClr val="FF0000"/>
                </a:solidFill>
              </a:rPr>
              <a:t> </a:t>
            </a:r>
            <a:r>
              <a:rPr lang="en-CA" altLang="zh-CN" dirty="0"/>
              <a:t>done</a:t>
            </a:r>
            <a:endParaRPr lang="zh-CN" altLang="en-US" dirty="0"/>
          </a:p>
        </p:txBody>
      </p:sp>
      <p:sp>
        <p:nvSpPr>
          <p:cNvPr id="39" name="文本框 38">
            <a:extLst>
              <a:ext uri="{FF2B5EF4-FFF2-40B4-BE49-F238E27FC236}">
                <a16:creationId xmlns:a16="http://schemas.microsoft.com/office/drawing/2014/main" id="{5483DD18-5881-4990-AAE2-950022890C62}"/>
              </a:ext>
            </a:extLst>
          </p:cNvPr>
          <p:cNvSpPr txBox="1"/>
          <p:nvPr/>
        </p:nvSpPr>
        <p:spPr>
          <a:xfrm>
            <a:off x="6964241" y="1951812"/>
            <a:ext cx="4557658" cy="369332"/>
          </a:xfrm>
          <a:prstGeom prst="rect">
            <a:avLst/>
          </a:prstGeom>
          <a:noFill/>
        </p:spPr>
        <p:txBody>
          <a:bodyPr wrap="none" rtlCol="0">
            <a:spAutoFit/>
          </a:bodyPr>
          <a:lstStyle/>
          <a:p>
            <a:r>
              <a:rPr lang="en-CA" altLang="zh-CN" dirty="0"/>
              <a:t>User send commitment to future Block &gt;= 2</a:t>
            </a:r>
            <a:endParaRPr lang="zh-CN" altLang="en-US" dirty="0"/>
          </a:p>
        </p:txBody>
      </p:sp>
      <p:sp>
        <p:nvSpPr>
          <p:cNvPr id="40" name="文本框 39">
            <a:extLst>
              <a:ext uri="{FF2B5EF4-FFF2-40B4-BE49-F238E27FC236}">
                <a16:creationId xmlns:a16="http://schemas.microsoft.com/office/drawing/2014/main" id="{08A6392D-3F8D-4DCF-AABD-52E04BC29926}"/>
              </a:ext>
            </a:extLst>
          </p:cNvPr>
          <p:cNvSpPr txBox="1"/>
          <p:nvPr/>
        </p:nvSpPr>
        <p:spPr>
          <a:xfrm>
            <a:off x="3414156" y="6187044"/>
            <a:ext cx="247184" cy="369332"/>
          </a:xfrm>
          <a:prstGeom prst="rect">
            <a:avLst/>
          </a:prstGeom>
          <a:noFill/>
        </p:spPr>
        <p:txBody>
          <a:bodyPr wrap="none" rtlCol="0">
            <a:spAutoFit/>
          </a:bodyPr>
          <a:lstStyle/>
          <a:p>
            <a:r>
              <a:rPr lang="en-CA" altLang="zh-CN" dirty="0"/>
              <a:t> </a:t>
            </a:r>
            <a:endParaRPr lang="zh-CN" altLang="en-US" dirty="0"/>
          </a:p>
        </p:txBody>
      </p:sp>
      <p:sp>
        <p:nvSpPr>
          <p:cNvPr id="41" name="椭圆 40">
            <a:extLst>
              <a:ext uri="{FF2B5EF4-FFF2-40B4-BE49-F238E27FC236}">
                <a16:creationId xmlns:a16="http://schemas.microsoft.com/office/drawing/2014/main" id="{6866DF67-C471-47E2-BCA7-5E4074638973}"/>
              </a:ext>
            </a:extLst>
          </p:cNvPr>
          <p:cNvSpPr/>
          <p:nvPr/>
        </p:nvSpPr>
        <p:spPr>
          <a:xfrm>
            <a:off x="4910447" y="320634"/>
            <a:ext cx="2178585" cy="86890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altLang="zh-CN" dirty="0"/>
              <a:t>Soft Mode</a:t>
            </a:r>
            <a:endParaRPr lang="zh-CN" altLang="en-US" dirty="0"/>
          </a:p>
        </p:txBody>
      </p:sp>
      <p:sp>
        <p:nvSpPr>
          <p:cNvPr id="4" name="文本框 3">
            <a:extLst>
              <a:ext uri="{FF2B5EF4-FFF2-40B4-BE49-F238E27FC236}">
                <a16:creationId xmlns:a16="http://schemas.microsoft.com/office/drawing/2014/main" id="{D997F208-2EA5-481A-B3A0-693135734E88}"/>
              </a:ext>
            </a:extLst>
          </p:cNvPr>
          <p:cNvSpPr txBox="1"/>
          <p:nvPr/>
        </p:nvSpPr>
        <p:spPr>
          <a:xfrm>
            <a:off x="1048401" y="5897338"/>
            <a:ext cx="10003059" cy="369332"/>
          </a:xfrm>
          <a:prstGeom prst="rect">
            <a:avLst/>
          </a:prstGeom>
          <a:noFill/>
        </p:spPr>
        <p:txBody>
          <a:bodyPr wrap="none" rtlCol="0">
            <a:spAutoFit/>
          </a:bodyPr>
          <a:lstStyle/>
          <a:p>
            <a:r>
              <a:rPr lang="en-CA" altLang="zh-CN" dirty="0"/>
              <a:t>In soft mode, The TX would reveal itself if not been executed in time, so the robots could front run it</a:t>
            </a:r>
            <a:endParaRPr lang="zh-CN" altLang="en-US" dirty="0"/>
          </a:p>
        </p:txBody>
      </p:sp>
    </p:spTree>
    <p:extLst>
      <p:ext uri="{BB962C8B-B14F-4D97-AF65-F5344CB8AC3E}">
        <p14:creationId xmlns:p14="http://schemas.microsoft.com/office/powerpoint/2010/main" val="2640680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44C4AB-0509-4A88-9447-B2B206B4F9AA}"/>
              </a:ext>
            </a:extLst>
          </p:cNvPr>
          <p:cNvSpPr>
            <a:spLocks noGrp="1"/>
          </p:cNvSpPr>
          <p:nvPr>
            <p:ph type="title"/>
          </p:nvPr>
        </p:nvSpPr>
        <p:spPr/>
        <p:txBody>
          <a:bodyPr/>
          <a:lstStyle/>
          <a:p>
            <a:r>
              <a:rPr lang="en-CA" altLang="zh-CN" dirty="0"/>
              <a:t>Advanced Protection from miner</a:t>
            </a:r>
            <a:endParaRPr lang="zh-CN" altLang="en-US" dirty="0"/>
          </a:p>
        </p:txBody>
      </p:sp>
      <p:sp>
        <p:nvSpPr>
          <p:cNvPr id="3" name="内容占位符 2">
            <a:extLst>
              <a:ext uri="{FF2B5EF4-FFF2-40B4-BE49-F238E27FC236}">
                <a16:creationId xmlns:a16="http://schemas.microsoft.com/office/drawing/2014/main" id="{C967704C-D4EE-44E2-A7DF-192E5FBD84D5}"/>
              </a:ext>
            </a:extLst>
          </p:cNvPr>
          <p:cNvSpPr>
            <a:spLocks noGrp="1"/>
          </p:cNvSpPr>
          <p:nvPr>
            <p:ph idx="1"/>
          </p:nvPr>
        </p:nvSpPr>
        <p:spPr/>
        <p:txBody>
          <a:bodyPr/>
          <a:lstStyle/>
          <a:p>
            <a:r>
              <a:rPr lang="en-CA" altLang="zh-CN" dirty="0"/>
              <a:t>Packing functionality of process contract</a:t>
            </a:r>
          </a:p>
          <a:p>
            <a:pPr marL="457200" lvl="1" indent="0">
              <a:buNone/>
            </a:pPr>
            <a:r>
              <a:rPr lang="en-CA" altLang="zh-CN" dirty="0"/>
              <a:t>Each </a:t>
            </a:r>
            <a:r>
              <a:rPr lang="en-CA" altLang="zh-CN" dirty="0" err="1"/>
              <a:t>Keyper</a:t>
            </a:r>
            <a:r>
              <a:rPr lang="en-CA" altLang="zh-CN" dirty="0"/>
              <a:t> could pack transactions together; and send the transactions packages to process contract. The contract should process the package in order.</a:t>
            </a:r>
          </a:p>
          <a:p>
            <a:pPr marL="457200" lvl="1" indent="0">
              <a:buNone/>
            </a:pPr>
            <a:endParaRPr lang="en-CA" altLang="zh-CN" dirty="0"/>
          </a:p>
          <a:p>
            <a:pPr lvl="1"/>
            <a:r>
              <a:rPr lang="en-CA" altLang="zh-CN" dirty="0"/>
              <a:t>Ordering: </a:t>
            </a:r>
          </a:p>
          <a:p>
            <a:pPr lvl="2"/>
            <a:r>
              <a:rPr lang="en-CA" altLang="zh-CN" dirty="0"/>
              <a:t>A. Happen inside the contract, more cost, but </a:t>
            </a:r>
            <a:r>
              <a:rPr lang="en-CA" altLang="zh-CN" dirty="0" err="1"/>
              <a:t>keyper’s</a:t>
            </a:r>
            <a:r>
              <a:rPr lang="en-CA" altLang="zh-CN" dirty="0"/>
              <a:t> power is eliminated</a:t>
            </a:r>
          </a:p>
          <a:p>
            <a:pPr lvl="2"/>
            <a:r>
              <a:rPr lang="en-CA" altLang="zh-CN" dirty="0"/>
              <a:t>B. Happen outside the contract, less cost, but </a:t>
            </a:r>
            <a:r>
              <a:rPr lang="en-CA" altLang="zh-CN" dirty="0" err="1"/>
              <a:t>keypers</a:t>
            </a:r>
            <a:r>
              <a:rPr lang="en-CA" altLang="zh-CN" dirty="0"/>
              <a:t> can order them</a:t>
            </a:r>
          </a:p>
          <a:p>
            <a:pPr marL="914400" lvl="2" indent="0">
              <a:buNone/>
            </a:pPr>
            <a:r>
              <a:rPr lang="en-CA" altLang="zh-CN" dirty="0"/>
              <a:t>(Note </a:t>
            </a:r>
            <a:r>
              <a:rPr lang="en-CA" altLang="zh-CN" dirty="0" err="1"/>
              <a:t>keypers’s</a:t>
            </a:r>
            <a:r>
              <a:rPr lang="en-CA" altLang="zh-CN" dirty="0"/>
              <a:t> power about ordering should be equal)</a:t>
            </a:r>
          </a:p>
          <a:p>
            <a:pPr marL="457200" lvl="1" indent="0">
              <a:buNone/>
            </a:pPr>
            <a:r>
              <a:rPr lang="en-CA" altLang="zh-CN" dirty="0"/>
              <a:t>	</a:t>
            </a:r>
          </a:p>
        </p:txBody>
      </p:sp>
    </p:spTree>
    <p:extLst>
      <p:ext uri="{BB962C8B-B14F-4D97-AF65-F5344CB8AC3E}">
        <p14:creationId xmlns:p14="http://schemas.microsoft.com/office/powerpoint/2010/main" val="2637096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F23C21-32EA-4114-A046-216924FBED22}"/>
              </a:ext>
            </a:extLst>
          </p:cNvPr>
          <p:cNvSpPr>
            <a:spLocks noGrp="1"/>
          </p:cNvSpPr>
          <p:nvPr>
            <p:ph type="title"/>
          </p:nvPr>
        </p:nvSpPr>
        <p:spPr/>
        <p:txBody>
          <a:bodyPr/>
          <a:lstStyle/>
          <a:p>
            <a:r>
              <a:rPr lang="en-CA" altLang="zh-CN" dirty="0"/>
              <a:t>Some </a:t>
            </a:r>
            <a:r>
              <a:rPr lang="en-CA" altLang="zh-CN" dirty="0" err="1"/>
              <a:t>Futher</a:t>
            </a:r>
            <a:r>
              <a:rPr lang="en-CA" altLang="zh-CN" dirty="0"/>
              <a:t> Details</a:t>
            </a:r>
            <a:endParaRPr lang="zh-CN" altLang="en-US" dirty="0"/>
          </a:p>
        </p:txBody>
      </p:sp>
      <p:sp>
        <p:nvSpPr>
          <p:cNvPr id="3" name="内容占位符 2">
            <a:extLst>
              <a:ext uri="{FF2B5EF4-FFF2-40B4-BE49-F238E27FC236}">
                <a16:creationId xmlns:a16="http://schemas.microsoft.com/office/drawing/2014/main" id="{2E9BE192-6B50-4ABF-B6EE-11F8E4839CCC}"/>
              </a:ext>
            </a:extLst>
          </p:cNvPr>
          <p:cNvSpPr>
            <a:spLocks noGrp="1"/>
          </p:cNvSpPr>
          <p:nvPr>
            <p:ph idx="1"/>
          </p:nvPr>
        </p:nvSpPr>
        <p:spPr>
          <a:xfrm>
            <a:off x="838200" y="1896877"/>
            <a:ext cx="10515600" cy="3898281"/>
          </a:xfrm>
        </p:spPr>
        <p:txBody>
          <a:bodyPr>
            <a:normAutofit/>
          </a:bodyPr>
          <a:lstStyle/>
          <a:p>
            <a:pPr marL="0" indent="0">
              <a:buNone/>
            </a:pPr>
            <a:endParaRPr lang="en-CA" altLang="zh-CN" dirty="0"/>
          </a:p>
          <a:p>
            <a:r>
              <a:rPr lang="en-CA" altLang="zh-CN" dirty="0"/>
              <a:t>Too many </a:t>
            </a:r>
            <a:r>
              <a:rPr lang="en-CA" altLang="zh-CN" dirty="0" err="1"/>
              <a:t>Keyper</a:t>
            </a:r>
            <a:r>
              <a:rPr lang="en-CA" altLang="zh-CN" dirty="0"/>
              <a:t> transactions</a:t>
            </a:r>
          </a:p>
          <a:p>
            <a:pPr marL="914400" lvl="1" indent="-457200">
              <a:buAutoNum type="arabicPeriod"/>
            </a:pPr>
            <a:r>
              <a:rPr lang="en-CA" altLang="zh-CN" dirty="0"/>
              <a:t>Cross chain smart contract to decide final sending TX </a:t>
            </a:r>
          </a:p>
          <a:p>
            <a:pPr marL="914400" lvl="1" indent="-457200">
              <a:buAutoNum type="arabicPeriod"/>
            </a:pPr>
            <a:r>
              <a:rPr lang="en-CA" altLang="zh-CN" dirty="0"/>
              <a:t>Hash the transaction (exclude sender address), miner automatically only choose those hash label appears most times. Hence random packing is not allowed, instead, the packing for the newest block could only follow consensus rules checked by process contract, one package 30 TX, Put in package following </a:t>
            </a:r>
            <a:r>
              <a:rPr lang="en-CA" altLang="zh-CN" dirty="0" err="1"/>
              <a:t>emiting</a:t>
            </a:r>
            <a:r>
              <a:rPr lang="en-CA" altLang="zh-CN" dirty="0"/>
              <a:t> order checked by process contract. And those transactions for past blocks can accept random packing. </a:t>
            </a:r>
          </a:p>
          <a:p>
            <a:endParaRPr lang="en-CA" altLang="zh-CN" dirty="0"/>
          </a:p>
          <a:p>
            <a:endParaRPr lang="en-CA" altLang="zh-CN" dirty="0"/>
          </a:p>
          <a:p>
            <a:endParaRPr lang="en-CA" altLang="zh-CN" dirty="0"/>
          </a:p>
          <a:p>
            <a:endParaRPr lang="zh-CN" altLang="en-US" dirty="0"/>
          </a:p>
        </p:txBody>
      </p:sp>
    </p:spTree>
    <p:extLst>
      <p:ext uri="{BB962C8B-B14F-4D97-AF65-F5344CB8AC3E}">
        <p14:creationId xmlns:p14="http://schemas.microsoft.com/office/powerpoint/2010/main" val="1716765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485229-8876-4EE6-ABAF-2A6AD6D190E9}"/>
              </a:ext>
            </a:extLst>
          </p:cNvPr>
          <p:cNvSpPr>
            <a:spLocks noGrp="1"/>
          </p:cNvSpPr>
          <p:nvPr>
            <p:ph type="title"/>
          </p:nvPr>
        </p:nvSpPr>
        <p:spPr/>
        <p:txBody>
          <a:bodyPr/>
          <a:lstStyle/>
          <a:p>
            <a:r>
              <a:rPr lang="en-CA" altLang="zh-CN" dirty="0"/>
              <a:t>Details -continue</a:t>
            </a:r>
            <a:endParaRPr lang="zh-CN" altLang="en-US" dirty="0"/>
          </a:p>
        </p:txBody>
      </p:sp>
      <p:sp>
        <p:nvSpPr>
          <p:cNvPr id="3" name="内容占位符 2">
            <a:extLst>
              <a:ext uri="{FF2B5EF4-FFF2-40B4-BE49-F238E27FC236}">
                <a16:creationId xmlns:a16="http://schemas.microsoft.com/office/drawing/2014/main" id="{1A86737C-720B-438F-AE08-CE25A070671F}"/>
              </a:ext>
            </a:extLst>
          </p:cNvPr>
          <p:cNvSpPr>
            <a:spLocks noGrp="1"/>
          </p:cNvSpPr>
          <p:nvPr>
            <p:ph idx="1"/>
          </p:nvPr>
        </p:nvSpPr>
        <p:spPr/>
        <p:txBody>
          <a:bodyPr/>
          <a:lstStyle/>
          <a:p>
            <a:r>
              <a:rPr lang="en-CA" altLang="zh-CN" dirty="0"/>
              <a:t>Encoding and Decoding of Json in solidity, decrease size web3.eth.abi.encodeParameters</a:t>
            </a:r>
          </a:p>
          <a:p>
            <a:endParaRPr lang="en-CA" altLang="zh-CN" dirty="0"/>
          </a:p>
          <a:p>
            <a:r>
              <a:rPr lang="en-CA" altLang="zh-CN" dirty="0"/>
              <a:t>Cross chain contract identification, so Key generation can happen on other chains.</a:t>
            </a:r>
          </a:p>
          <a:p>
            <a:endParaRPr lang="zh-CN" altLang="en-US" dirty="0"/>
          </a:p>
        </p:txBody>
      </p:sp>
    </p:spTree>
    <p:extLst>
      <p:ext uri="{BB962C8B-B14F-4D97-AF65-F5344CB8AC3E}">
        <p14:creationId xmlns:p14="http://schemas.microsoft.com/office/powerpoint/2010/main" val="2790713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238E24-705C-43D1-8B77-8F1A4FDA92BB}"/>
              </a:ext>
            </a:extLst>
          </p:cNvPr>
          <p:cNvSpPr>
            <a:spLocks noGrp="1"/>
          </p:cNvSpPr>
          <p:nvPr>
            <p:ph type="title"/>
          </p:nvPr>
        </p:nvSpPr>
        <p:spPr/>
        <p:txBody>
          <a:bodyPr/>
          <a:lstStyle/>
          <a:p>
            <a:r>
              <a:rPr lang="en-CA" altLang="zh-CN" dirty="0"/>
              <a:t>Information collection – ‘TX’</a:t>
            </a:r>
            <a:endParaRPr lang="zh-CN" altLang="en-US" dirty="0"/>
          </a:p>
        </p:txBody>
      </p:sp>
      <p:sp>
        <p:nvSpPr>
          <p:cNvPr id="3" name="内容占位符 2">
            <a:extLst>
              <a:ext uri="{FF2B5EF4-FFF2-40B4-BE49-F238E27FC236}">
                <a16:creationId xmlns:a16="http://schemas.microsoft.com/office/drawing/2014/main" id="{7DDF5D91-F40C-4227-9A24-63DAC280C9E6}"/>
              </a:ext>
            </a:extLst>
          </p:cNvPr>
          <p:cNvSpPr>
            <a:spLocks noGrp="1"/>
          </p:cNvSpPr>
          <p:nvPr>
            <p:ph idx="1"/>
          </p:nvPr>
        </p:nvSpPr>
        <p:spPr>
          <a:xfrm>
            <a:off x="838200" y="1564368"/>
            <a:ext cx="10515600" cy="4351338"/>
          </a:xfrm>
        </p:spPr>
        <p:txBody>
          <a:bodyPr>
            <a:normAutofit fontScale="85000" lnSpcReduction="20000"/>
          </a:bodyPr>
          <a:lstStyle/>
          <a:p>
            <a:r>
              <a:rPr lang="en-CA" altLang="zh-CN" dirty="0"/>
              <a:t>TX is a Json containing all information needs for target contract but they have to be </a:t>
            </a:r>
            <a:r>
              <a:rPr lang="en-CA" altLang="zh-CN" dirty="0">
                <a:solidFill>
                  <a:srgbClr val="FF0000"/>
                </a:solidFill>
              </a:rPr>
              <a:t>confidential</a:t>
            </a:r>
            <a:r>
              <a:rPr lang="en-CA" altLang="zh-CN" dirty="0"/>
              <a:t>.</a:t>
            </a:r>
          </a:p>
          <a:p>
            <a:endParaRPr lang="en-CA" altLang="zh-CN" dirty="0"/>
          </a:p>
          <a:p>
            <a:r>
              <a:rPr lang="en-CA" altLang="zh-CN" dirty="0"/>
              <a:t>Json field</a:t>
            </a:r>
          </a:p>
          <a:p>
            <a:pPr marL="0" indent="0">
              <a:buNone/>
            </a:pPr>
            <a:r>
              <a:rPr lang="en-CA" altLang="zh-CN" dirty="0"/>
              <a:t> {</a:t>
            </a:r>
          </a:p>
          <a:p>
            <a:pPr marL="0" indent="0">
              <a:buNone/>
            </a:pPr>
            <a:r>
              <a:rPr lang="en-CA" altLang="zh-CN" dirty="0"/>
              <a:t>  to_,      // The target contract address</a:t>
            </a:r>
          </a:p>
          <a:p>
            <a:pPr marL="0" indent="0">
              <a:buNone/>
            </a:pPr>
            <a:r>
              <a:rPr lang="en-CA" altLang="zh-CN" dirty="0"/>
              <a:t>  function name, // The name of function in target contract</a:t>
            </a:r>
          </a:p>
          <a:p>
            <a:pPr marL="0" indent="0">
              <a:buNone/>
            </a:pPr>
            <a:r>
              <a:rPr lang="en-CA" altLang="zh-CN" dirty="0"/>
              <a:t>  block number,  // The expected block this TX wants to be executed</a:t>
            </a:r>
          </a:p>
          <a:p>
            <a:pPr marL="0" indent="0">
              <a:buNone/>
            </a:pPr>
            <a:r>
              <a:rPr lang="en-CA" altLang="zh-CN" dirty="0"/>
              <a:t>  parameter1, </a:t>
            </a:r>
          </a:p>
          <a:p>
            <a:pPr marL="0" indent="0">
              <a:buNone/>
            </a:pPr>
            <a:r>
              <a:rPr lang="en-CA" altLang="zh-CN" dirty="0"/>
              <a:t>  parameter2,</a:t>
            </a:r>
          </a:p>
          <a:p>
            <a:pPr marL="0" indent="0">
              <a:buNone/>
            </a:pPr>
            <a:r>
              <a:rPr lang="en-CA" altLang="zh-CN" dirty="0"/>
              <a:t>}</a:t>
            </a:r>
            <a:endParaRPr lang="zh-CN" altLang="en-US" dirty="0"/>
          </a:p>
        </p:txBody>
      </p:sp>
    </p:spTree>
    <p:extLst>
      <p:ext uri="{BB962C8B-B14F-4D97-AF65-F5344CB8AC3E}">
        <p14:creationId xmlns:p14="http://schemas.microsoft.com/office/powerpoint/2010/main" val="2918938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010552-A45B-497D-ADC3-94A032FB8FDD}"/>
              </a:ext>
            </a:extLst>
          </p:cNvPr>
          <p:cNvSpPr>
            <a:spLocks noGrp="1"/>
          </p:cNvSpPr>
          <p:nvPr>
            <p:ph type="title"/>
          </p:nvPr>
        </p:nvSpPr>
        <p:spPr>
          <a:xfrm>
            <a:off x="838200" y="258762"/>
            <a:ext cx="10515600" cy="1325563"/>
          </a:xfrm>
        </p:spPr>
        <p:txBody>
          <a:bodyPr/>
          <a:lstStyle/>
          <a:p>
            <a:r>
              <a:rPr lang="en-CA" altLang="zh-CN" dirty="0"/>
              <a:t>Execution Flow</a:t>
            </a:r>
            <a:endParaRPr lang="zh-CN" altLang="en-US" dirty="0"/>
          </a:p>
        </p:txBody>
      </p:sp>
      <p:sp>
        <p:nvSpPr>
          <p:cNvPr id="4" name="椭圆 3">
            <a:extLst>
              <a:ext uri="{FF2B5EF4-FFF2-40B4-BE49-F238E27FC236}">
                <a16:creationId xmlns:a16="http://schemas.microsoft.com/office/drawing/2014/main" id="{304A768D-8BA5-4A91-8761-CE37442B3987}"/>
              </a:ext>
            </a:extLst>
          </p:cNvPr>
          <p:cNvSpPr/>
          <p:nvPr/>
        </p:nvSpPr>
        <p:spPr>
          <a:xfrm>
            <a:off x="350321" y="1880609"/>
            <a:ext cx="1810987" cy="7718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CN" dirty="0"/>
              <a:t>Users</a:t>
            </a:r>
          </a:p>
        </p:txBody>
      </p:sp>
      <p:sp>
        <p:nvSpPr>
          <p:cNvPr id="5" name="矩形: 圆角 4">
            <a:extLst>
              <a:ext uri="{FF2B5EF4-FFF2-40B4-BE49-F238E27FC236}">
                <a16:creationId xmlns:a16="http://schemas.microsoft.com/office/drawing/2014/main" id="{30CCC6F8-AB0D-4B35-B765-A88E7FCDFEB7}"/>
              </a:ext>
            </a:extLst>
          </p:cNvPr>
          <p:cNvSpPr/>
          <p:nvPr/>
        </p:nvSpPr>
        <p:spPr>
          <a:xfrm>
            <a:off x="5438900" y="1584325"/>
            <a:ext cx="3823854" cy="124097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altLang="zh-CN" dirty="0"/>
              <a:t>Commitment Contract</a:t>
            </a:r>
            <a:endParaRPr lang="zh-CN" altLang="en-US" dirty="0"/>
          </a:p>
        </p:txBody>
      </p:sp>
      <p:sp>
        <p:nvSpPr>
          <p:cNvPr id="7" name="矩形: 圆角 6">
            <a:extLst>
              <a:ext uri="{FF2B5EF4-FFF2-40B4-BE49-F238E27FC236}">
                <a16:creationId xmlns:a16="http://schemas.microsoft.com/office/drawing/2014/main" id="{099904B9-D56F-40B5-AAEE-91AACF4BF339}"/>
              </a:ext>
            </a:extLst>
          </p:cNvPr>
          <p:cNvSpPr/>
          <p:nvPr/>
        </p:nvSpPr>
        <p:spPr>
          <a:xfrm>
            <a:off x="5438900" y="4212482"/>
            <a:ext cx="3823854" cy="124097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altLang="zh-CN" dirty="0"/>
              <a:t>Process Contract</a:t>
            </a:r>
            <a:endParaRPr lang="zh-CN" altLang="en-US" dirty="0"/>
          </a:p>
        </p:txBody>
      </p:sp>
      <p:sp>
        <p:nvSpPr>
          <p:cNvPr id="9" name="椭圆 8">
            <a:extLst>
              <a:ext uri="{FF2B5EF4-FFF2-40B4-BE49-F238E27FC236}">
                <a16:creationId xmlns:a16="http://schemas.microsoft.com/office/drawing/2014/main" id="{F4A27441-6E62-4FF4-A4E7-54623E9BE366}"/>
              </a:ext>
            </a:extLst>
          </p:cNvPr>
          <p:cNvSpPr/>
          <p:nvPr/>
        </p:nvSpPr>
        <p:spPr>
          <a:xfrm>
            <a:off x="350321" y="4501779"/>
            <a:ext cx="1810987" cy="77189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altLang="zh-CN" dirty="0" err="1"/>
              <a:t>Keypers</a:t>
            </a:r>
            <a:endParaRPr lang="en-CA" altLang="zh-CN" dirty="0"/>
          </a:p>
        </p:txBody>
      </p:sp>
      <p:cxnSp>
        <p:nvCxnSpPr>
          <p:cNvPr id="14" name="直接箭头连接符 13">
            <a:extLst>
              <a:ext uri="{FF2B5EF4-FFF2-40B4-BE49-F238E27FC236}">
                <a16:creationId xmlns:a16="http://schemas.microsoft.com/office/drawing/2014/main" id="{0BBA7833-96DE-471A-9121-CDCE5E87D623}"/>
              </a:ext>
            </a:extLst>
          </p:cNvPr>
          <p:cNvCxnSpPr/>
          <p:nvPr/>
        </p:nvCxnSpPr>
        <p:spPr>
          <a:xfrm flipH="1">
            <a:off x="1573482" y="2628883"/>
            <a:ext cx="3865418" cy="18728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98205C02-E023-44AC-8152-13FA959669BE}"/>
              </a:ext>
            </a:extLst>
          </p:cNvPr>
          <p:cNvSpPr txBox="1"/>
          <p:nvPr/>
        </p:nvSpPr>
        <p:spPr>
          <a:xfrm>
            <a:off x="1830780" y="3004545"/>
            <a:ext cx="1327608" cy="646331"/>
          </a:xfrm>
          <a:prstGeom prst="rect">
            <a:avLst/>
          </a:prstGeom>
          <a:noFill/>
        </p:spPr>
        <p:txBody>
          <a:bodyPr wrap="none" rtlCol="0">
            <a:spAutoFit/>
          </a:bodyPr>
          <a:lstStyle/>
          <a:p>
            <a:r>
              <a:rPr lang="en-CA" altLang="zh-CN" dirty="0"/>
              <a:t>E(TX), </a:t>
            </a:r>
          </a:p>
          <a:p>
            <a:r>
              <a:rPr lang="en-CA" altLang="zh-CN" dirty="0" err="1"/>
              <a:t>msg.sender</a:t>
            </a:r>
            <a:endParaRPr lang="en-CA" altLang="zh-CN" dirty="0"/>
          </a:p>
        </p:txBody>
      </p:sp>
      <p:sp>
        <p:nvSpPr>
          <p:cNvPr id="17" name="箭头: 右 16">
            <a:extLst>
              <a:ext uri="{FF2B5EF4-FFF2-40B4-BE49-F238E27FC236}">
                <a16:creationId xmlns:a16="http://schemas.microsoft.com/office/drawing/2014/main" id="{9313EC67-F02E-4FFC-A868-D2BEDA682447}"/>
              </a:ext>
            </a:extLst>
          </p:cNvPr>
          <p:cNvSpPr/>
          <p:nvPr/>
        </p:nvSpPr>
        <p:spPr>
          <a:xfrm>
            <a:off x="2401786" y="1390743"/>
            <a:ext cx="2897579" cy="16281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altLang="zh-CN" dirty="0"/>
              <a:t>H(TX)</a:t>
            </a:r>
          </a:p>
          <a:p>
            <a:r>
              <a:rPr lang="en-CA" altLang="zh-CN" dirty="0"/>
              <a:t>E(TX)</a:t>
            </a:r>
          </a:p>
          <a:p>
            <a:r>
              <a:rPr lang="en-CA" altLang="zh-CN" dirty="0"/>
              <a:t>Block Number</a:t>
            </a:r>
            <a:endParaRPr lang="zh-CN" altLang="en-US" dirty="0"/>
          </a:p>
        </p:txBody>
      </p:sp>
      <p:sp>
        <p:nvSpPr>
          <p:cNvPr id="18" name="箭头: 右 17">
            <a:extLst>
              <a:ext uri="{FF2B5EF4-FFF2-40B4-BE49-F238E27FC236}">
                <a16:creationId xmlns:a16="http://schemas.microsoft.com/office/drawing/2014/main" id="{96B8DD8E-9074-4E6F-8577-BF139561DE5C}"/>
              </a:ext>
            </a:extLst>
          </p:cNvPr>
          <p:cNvSpPr/>
          <p:nvPr/>
        </p:nvSpPr>
        <p:spPr>
          <a:xfrm>
            <a:off x="2351316" y="3988206"/>
            <a:ext cx="2897579" cy="1675953"/>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CA" altLang="zh-CN" dirty="0"/>
              <a:t>TX </a:t>
            </a:r>
          </a:p>
          <a:p>
            <a:r>
              <a:rPr lang="en-CA" altLang="zh-CN" dirty="0"/>
              <a:t>(owner) </a:t>
            </a:r>
            <a:r>
              <a:rPr lang="en-CA" altLang="zh-CN" dirty="0" err="1"/>
              <a:t>msg.sender</a:t>
            </a:r>
            <a:endParaRPr lang="en-CA" altLang="zh-CN" dirty="0"/>
          </a:p>
          <a:p>
            <a:r>
              <a:rPr lang="en-CA" altLang="zh-CN" dirty="0"/>
              <a:t>Block Number</a:t>
            </a:r>
            <a:endParaRPr lang="zh-CN" altLang="en-US" dirty="0"/>
          </a:p>
        </p:txBody>
      </p:sp>
      <p:cxnSp>
        <p:nvCxnSpPr>
          <p:cNvPr id="20" name="直接箭头连接符 19">
            <a:extLst>
              <a:ext uri="{FF2B5EF4-FFF2-40B4-BE49-F238E27FC236}">
                <a16:creationId xmlns:a16="http://schemas.microsoft.com/office/drawing/2014/main" id="{825B21C1-C4FC-48BD-80E6-68E0BA06FA76}"/>
              </a:ext>
            </a:extLst>
          </p:cNvPr>
          <p:cNvCxnSpPr/>
          <p:nvPr/>
        </p:nvCxnSpPr>
        <p:spPr>
          <a:xfrm flipV="1">
            <a:off x="7024255" y="2909888"/>
            <a:ext cx="0" cy="1240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1D9819FC-C401-4461-87D6-22FB079C9880}"/>
              </a:ext>
            </a:extLst>
          </p:cNvPr>
          <p:cNvSpPr txBox="1"/>
          <p:nvPr/>
        </p:nvSpPr>
        <p:spPr>
          <a:xfrm>
            <a:off x="7112806" y="3345708"/>
            <a:ext cx="2149948" cy="369332"/>
          </a:xfrm>
          <a:prstGeom prst="rect">
            <a:avLst/>
          </a:prstGeom>
          <a:noFill/>
        </p:spPr>
        <p:txBody>
          <a:bodyPr wrap="none" rtlCol="0">
            <a:spAutoFit/>
          </a:bodyPr>
          <a:lstStyle/>
          <a:p>
            <a:r>
              <a:rPr lang="en-CA" altLang="zh-CN" dirty="0"/>
              <a:t>Check Commitment</a:t>
            </a:r>
            <a:endParaRPr lang="zh-CN" altLang="en-US" dirty="0"/>
          </a:p>
        </p:txBody>
      </p:sp>
      <p:cxnSp>
        <p:nvCxnSpPr>
          <p:cNvPr id="23" name="直接箭头连接符 22">
            <a:extLst>
              <a:ext uri="{FF2B5EF4-FFF2-40B4-BE49-F238E27FC236}">
                <a16:creationId xmlns:a16="http://schemas.microsoft.com/office/drawing/2014/main" id="{00A9FD31-0060-45F0-987B-D3A6F3F4BC22}"/>
              </a:ext>
            </a:extLst>
          </p:cNvPr>
          <p:cNvCxnSpPr>
            <a:cxnSpLocks/>
          </p:cNvCxnSpPr>
          <p:nvPr/>
        </p:nvCxnSpPr>
        <p:spPr>
          <a:xfrm>
            <a:off x="9262754" y="3450847"/>
            <a:ext cx="985651" cy="548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043F5BC5-1559-485E-9EA0-0A17F65995BB}"/>
              </a:ext>
            </a:extLst>
          </p:cNvPr>
          <p:cNvSpPr txBox="1"/>
          <p:nvPr/>
        </p:nvSpPr>
        <p:spPr>
          <a:xfrm>
            <a:off x="9642764" y="3336532"/>
            <a:ext cx="2280061" cy="369332"/>
          </a:xfrm>
          <a:prstGeom prst="rect">
            <a:avLst/>
          </a:prstGeom>
          <a:noFill/>
        </p:spPr>
        <p:txBody>
          <a:bodyPr wrap="square" rtlCol="0">
            <a:spAutoFit/>
          </a:bodyPr>
          <a:lstStyle/>
          <a:p>
            <a:r>
              <a:rPr lang="en-CA" altLang="zh-CN" dirty="0"/>
              <a:t>If Pass, function call</a:t>
            </a:r>
            <a:endParaRPr lang="zh-CN" altLang="en-US" dirty="0"/>
          </a:p>
        </p:txBody>
      </p:sp>
      <p:sp>
        <p:nvSpPr>
          <p:cNvPr id="26" name="矩形: 圆角 25">
            <a:extLst>
              <a:ext uri="{FF2B5EF4-FFF2-40B4-BE49-F238E27FC236}">
                <a16:creationId xmlns:a16="http://schemas.microsoft.com/office/drawing/2014/main" id="{E1420317-C8BE-46BB-9D61-DDDCCB12882F}"/>
              </a:ext>
            </a:extLst>
          </p:cNvPr>
          <p:cNvSpPr/>
          <p:nvPr/>
        </p:nvSpPr>
        <p:spPr>
          <a:xfrm>
            <a:off x="9642764" y="4058922"/>
            <a:ext cx="2416628" cy="1240964"/>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CA" altLang="zh-CN" dirty="0"/>
              <a:t>Target Contract</a:t>
            </a:r>
          </a:p>
          <a:p>
            <a:pPr algn="ctr"/>
            <a:endParaRPr lang="zh-CN" altLang="en-US" dirty="0"/>
          </a:p>
        </p:txBody>
      </p:sp>
      <p:cxnSp>
        <p:nvCxnSpPr>
          <p:cNvPr id="28" name="直接箭头连接符 27">
            <a:extLst>
              <a:ext uri="{FF2B5EF4-FFF2-40B4-BE49-F238E27FC236}">
                <a16:creationId xmlns:a16="http://schemas.microsoft.com/office/drawing/2014/main" id="{17921052-5635-438A-B38E-6EEC70920330}"/>
              </a:ext>
            </a:extLst>
          </p:cNvPr>
          <p:cNvCxnSpPr>
            <a:cxnSpLocks/>
          </p:cNvCxnSpPr>
          <p:nvPr/>
        </p:nvCxnSpPr>
        <p:spPr>
          <a:xfrm flipV="1">
            <a:off x="9008430" y="3781694"/>
            <a:ext cx="747149" cy="292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矩形: 圆角 30">
            <a:extLst>
              <a:ext uri="{FF2B5EF4-FFF2-40B4-BE49-F238E27FC236}">
                <a16:creationId xmlns:a16="http://schemas.microsoft.com/office/drawing/2014/main" id="{71F0CCB4-3C97-482F-A193-79689D90D434}"/>
              </a:ext>
            </a:extLst>
          </p:cNvPr>
          <p:cNvSpPr/>
          <p:nvPr/>
        </p:nvSpPr>
        <p:spPr>
          <a:xfrm>
            <a:off x="9642764" y="4738679"/>
            <a:ext cx="2416628" cy="1240964"/>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CA" altLang="zh-CN" dirty="0"/>
              <a:t>Target Contract</a:t>
            </a:r>
          </a:p>
          <a:p>
            <a:pPr algn="ctr"/>
            <a:endParaRPr lang="zh-CN" altLang="en-US" dirty="0"/>
          </a:p>
        </p:txBody>
      </p:sp>
      <p:sp>
        <p:nvSpPr>
          <p:cNvPr id="32" name="矩形: 圆角 31">
            <a:extLst>
              <a:ext uri="{FF2B5EF4-FFF2-40B4-BE49-F238E27FC236}">
                <a16:creationId xmlns:a16="http://schemas.microsoft.com/office/drawing/2014/main" id="{B0D12620-78D5-4B98-8F29-1D48B5F06F9E}"/>
              </a:ext>
            </a:extLst>
          </p:cNvPr>
          <p:cNvSpPr/>
          <p:nvPr/>
        </p:nvSpPr>
        <p:spPr>
          <a:xfrm>
            <a:off x="9642764" y="5453454"/>
            <a:ext cx="2416628" cy="1240964"/>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CA" altLang="zh-CN" dirty="0"/>
              <a:t>Target Contract</a:t>
            </a:r>
          </a:p>
          <a:p>
            <a:pPr algn="ctr"/>
            <a:endParaRPr lang="zh-CN" altLang="en-US" dirty="0"/>
          </a:p>
        </p:txBody>
      </p:sp>
      <p:sp>
        <p:nvSpPr>
          <p:cNvPr id="3" name="文本框 2">
            <a:extLst>
              <a:ext uri="{FF2B5EF4-FFF2-40B4-BE49-F238E27FC236}">
                <a16:creationId xmlns:a16="http://schemas.microsoft.com/office/drawing/2014/main" id="{9C519DBD-9376-49FD-BD68-E0C004AF36B7}"/>
              </a:ext>
            </a:extLst>
          </p:cNvPr>
          <p:cNvSpPr txBox="1"/>
          <p:nvPr/>
        </p:nvSpPr>
        <p:spPr>
          <a:xfrm>
            <a:off x="1105894" y="1241698"/>
            <a:ext cx="4483920" cy="369332"/>
          </a:xfrm>
          <a:prstGeom prst="rect">
            <a:avLst/>
          </a:prstGeom>
          <a:noFill/>
        </p:spPr>
        <p:txBody>
          <a:bodyPr wrap="none" rtlCol="0">
            <a:spAutoFit/>
          </a:bodyPr>
          <a:lstStyle/>
          <a:p>
            <a:r>
              <a:rPr lang="en-CA" altLang="zh-CN" dirty="0"/>
              <a:t>That’s why we do not need signatures in TX</a:t>
            </a:r>
            <a:endParaRPr lang="zh-CN" altLang="en-US" dirty="0"/>
          </a:p>
        </p:txBody>
      </p:sp>
    </p:spTree>
    <p:extLst>
      <p:ext uri="{BB962C8B-B14F-4D97-AF65-F5344CB8AC3E}">
        <p14:creationId xmlns:p14="http://schemas.microsoft.com/office/powerpoint/2010/main" val="360555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58C87C-FF40-42D7-9697-D4C6978B7DF5}"/>
              </a:ext>
            </a:extLst>
          </p:cNvPr>
          <p:cNvSpPr>
            <a:spLocks noGrp="1"/>
          </p:cNvSpPr>
          <p:nvPr>
            <p:ph type="title"/>
          </p:nvPr>
        </p:nvSpPr>
        <p:spPr/>
        <p:txBody>
          <a:bodyPr/>
          <a:lstStyle/>
          <a:p>
            <a:r>
              <a:rPr lang="en-CA" altLang="zh-CN" dirty="0"/>
              <a:t>Consensus of TX</a:t>
            </a:r>
            <a:endParaRPr lang="zh-CN" altLang="en-US" dirty="0"/>
          </a:p>
        </p:txBody>
      </p:sp>
      <p:sp>
        <p:nvSpPr>
          <p:cNvPr id="3" name="内容占位符 2">
            <a:extLst>
              <a:ext uri="{FF2B5EF4-FFF2-40B4-BE49-F238E27FC236}">
                <a16:creationId xmlns:a16="http://schemas.microsoft.com/office/drawing/2014/main" id="{DBF08937-55D9-434E-A962-535410BCE631}"/>
              </a:ext>
            </a:extLst>
          </p:cNvPr>
          <p:cNvSpPr>
            <a:spLocks noGrp="1"/>
          </p:cNvSpPr>
          <p:nvPr>
            <p:ph idx="1"/>
          </p:nvPr>
        </p:nvSpPr>
        <p:spPr>
          <a:xfrm>
            <a:off x="838200" y="1825624"/>
            <a:ext cx="10515600" cy="4747367"/>
          </a:xfrm>
        </p:spPr>
        <p:txBody>
          <a:bodyPr>
            <a:normAutofit fontScale="85000" lnSpcReduction="20000"/>
          </a:bodyPr>
          <a:lstStyle/>
          <a:p>
            <a:pPr marL="514350" indent="-514350">
              <a:buAutoNum type="alphaUcPeriod"/>
            </a:pPr>
            <a:r>
              <a:rPr lang="en-CA" altLang="zh-CN" dirty="0" err="1"/>
              <a:t>Keyper</a:t>
            </a:r>
            <a:r>
              <a:rPr lang="en-CA" altLang="zh-CN" dirty="0"/>
              <a:t> cannot pass wrong owner</a:t>
            </a:r>
          </a:p>
          <a:p>
            <a:pPr marL="514350" indent="-514350">
              <a:buFont typeface="Arial" panose="020B0604020202020204" pitchFamily="34" charset="0"/>
              <a:buAutoNum type="alphaUcPeriod"/>
            </a:pPr>
            <a:r>
              <a:rPr lang="en-CA" altLang="zh-CN" dirty="0" err="1"/>
              <a:t>Keyper</a:t>
            </a:r>
            <a:r>
              <a:rPr lang="en-CA" altLang="zh-CN" dirty="0"/>
              <a:t> cannot modify TX</a:t>
            </a:r>
          </a:p>
          <a:p>
            <a:pPr marL="514350" indent="-514350">
              <a:buFont typeface="Arial" panose="020B0604020202020204" pitchFamily="34" charset="0"/>
              <a:buAutoNum type="alphaUcPeriod"/>
            </a:pPr>
            <a:r>
              <a:rPr lang="en-CA" altLang="zh-CN" dirty="0" err="1"/>
              <a:t>Keyper</a:t>
            </a:r>
            <a:r>
              <a:rPr lang="en-CA" altLang="zh-CN" dirty="0"/>
              <a:t> cannot steal user’s money</a:t>
            </a:r>
          </a:p>
          <a:p>
            <a:pPr marL="514350" indent="-514350">
              <a:buFont typeface="Arial" panose="020B0604020202020204" pitchFamily="34" charset="0"/>
              <a:buAutoNum type="alphaUcPeriod"/>
            </a:pPr>
            <a:r>
              <a:rPr lang="en-CA" altLang="zh-CN" dirty="0"/>
              <a:t>User cannot represents others</a:t>
            </a:r>
          </a:p>
          <a:p>
            <a:pPr marL="0" indent="0">
              <a:buNone/>
            </a:pPr>
            <a:endParaRPr lang="en-CA" altLang="zh-CN" dirty="0"/>
          </a:p>
          <a:p>
            <a:pPr marL="0" indent="0">
              <a:buNone/>
            </a:pPr>
            <a:r>
              <a:rPr lang="en-CA" altLang="zh-CN" dirty="0">
                <a:solidFill>
                  <a:srgbClr val="00B050"/>
                </a:solidFill>
              </a:rPr>
              <a:t>Solution: </a:t>
            </a:r>
          </a:p>
          <a:p>
            <a:pPr marL="0" indent="0">
              <a:buNone/>
            </a:pPr>
            <a:r>
              <a:rPr lang="en-CA" altLang="zh-CN" dirty="0"/>
              <a:t>	After the user send H(TX) to commitment contract, the contract saves H(H(TX) | </a:t>
            </a:r>
            <a:r>
              <a:rPr lang="en-CA" altLang="zh-CN" dirty="0" err="1"/>
              <a:t>msg.sender</a:t>
            </a:r>
            <a:r>
              <a:rPr lang="en-CA" altLang="zh-CN" dirty="0"/>
              <a:t> | </a:t>
            </a:r>
            <a:r>
              <a:rPr lang="en-CA" altLang="zh-CN" dirty="0" err="1"/>
              <a:t>msg.value</a:t>
            </a:r>
            <a:r>
              <a:rPr lang="en-CA" altLang="zh-CN" dirty="0"/>
              <a:t>) as </a:t>
            </a:r>
            <a:r>
              <a:rPr lang="en-CA" altLang="zh-CN" dirty="0">
                <a:solidFill>
                  <a:schemeClr val="accent1"/>
                </a:solidFill>
              </a:rPr>
              <a:t>final commitment</a:t>
            </a:r>
            <a:r>
              <a:rPr lang="en-CA" altLang="zh-CN" dirty="0"/>
              <a:t>.</a:t>
            </a:r>
          </a:p>
          <a:p>
            <a:pPr marL="0" indent="0">
              <a:buNone/>
            </a:pPr>
            <a:r>
              <a:rPr lang="en-CA" altLang="zh-CN" dirty="0"/>
              <a:t>	The process contract uses the received ‘TX’, and ‘owner’ to check H(H(TX)| owner | </a:t>
            </a:r>
            <a:r>
              <a:rPr lang="en-CA" altLang="zh-CN" dirty="0" err="1"/>
              <a:t>TX.value</a:t>
            </a:r>
            <a:r>
              <a:rPr lang="en-CA" altLang="zh-CN" dirty="0"/>
              <a:t>) ?= </a:t>
            </a:r>
            <a:r>
              <a:rPr lang="en-CA" altLang="zh-CN" dirty="0">
                <a:solidFill>
                  <a:schemeClr val="accent1"/>
                </a:solidFill>
              </a:rPr>
              <a:t>final commitment</a:t>
            </a:r>
          </a:p>
          <a:p>
            <a:pPr marL="0" indent="0">
              <a:buNone/>
            </a:pPr>
            <a:endParaRPr lang="en-CA" altLang="zh-CN" dirty="0">
              <a:solidFill>
                <a:schemeClr val="accent1"/>
              </a:solidFill>
            </a:endParaRPr>
          </a:p>
          <a:p>
            <a:pPr marL="0" indent="0">
              <a:buNone/>
            </a:pPr>
            <a:r>
              <a:rPr lang="en-CA" altLang="zh-CN" dirty="0">
                <a:solidFill>
                  <a:srgbClr val="FF0000"/>
                </a:solidFill>
              </a:rPr>
              <a:t>Hence, the commitment check pass if and only if Everything is good.</a:t>
            </a:r>
          </a:p>
          <a:p>
            <a:pPr marL="0" indent="0">
              <a:buNone/>
            </a:pPr>
            <a:r>
              <a:rPr lang="en-CA" altLang="zh-CN" dirty="0">
                <a:solidFill>
                  <a:srgbClr val="FF0000"/>
                </a:solidFill>
              </a:rPr>
              <a:t>And using this ‘TX’ can be trust for real money </a:t>
            </a:r>
            <a:r>
              <a:rPr lang="en-CA" altLang="zh-CN" dirty="0" err="1">
                <a:solidFill>
                  <a:srgbClr val="FF0000"/>
                </a:solidFill>
              </a:rPr>
              <a:t>transfering</a:t>
            </a:r>
            <a:endParaRPr lang="en-CA" altLang="zh-CN" dirty="0">
              <a:solidFill>
                <a:srgbClr val="FF0000"/>
              </a:solidFill>
            </a:endParaRPr>
          </a:p>
          <a:p>
            <a:pPr marL="0" indent="0">
              <a:buNone/>
            </a:pPr>
            <a:endParaRPr lang="en-CA" altLang="zh-CN" dirty="0">
              <a:solidFill>
                <a:srgbClr val="FF0000"/>
              </a:solidFill>
            </a:endParaRPr>
          </a:p>
        </p:txBody>
      </p:sp>
    </p:spTree>
    <p:extLst>
      <p:ext uri="{BB962C8B-B14F-4D97-AF65-F5344CB8AC3E}">
        <p14:creationId xmlns:p14="http://schemas.microsoft.com/office/powerpoint/2010/main" val="3771339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D7AF7C-3A5F-488E-9B7D-96D566F4BF1F}"/>
              </a:ext>
            </a:extLst>
          </p:cNvPr>
          <p:cNvSpPr>
            <a:spLocks noGrp="1"/>
          </p:cNvSpPr>
          <p:nvPr>
            <p:ph type="title"/>
          </p:nvPr>
        </p:nvSpPr>
        <p:spPr>
          <a:xfrm>
            <a:off x="443347" y="270122"/>
            <a:ext cx="3799114" cy="1325563"/>
          </a:xfrm>
        </p:spPr>
        <p:txBody>
          <a:bodyPr/>
          <a:lstStyle/>
          <a:p>
            <a:r>
              <a:rPr lang="en-CA" altLang="zh-CN" dirty="0" err="1"/>
              <a:t>Keyper</a:t>
            </a:r>
            <a:r>
              <a:rPr lang="en-CA" altLang="zh-CN" dirty="0"/>
              <a:t> Activity</a:t>
            </a:r>
            <a:endParaRPr lang="zh-CN" altLang="en-US" dirty="0"/>
          </a:p>
        </p:txBody>
      </p:sp>
      <p:sp>
        <p:nvSpPr>
          <p:cNvPr id="5" name="标题 1">
            <a:extLst>
              <a:ext uri="{FF2B5EF4-FFF2-40B4-BE49-F238E27FC236}">
                <a16:creationId xmlns:a16="http://schemas.microsoft.com/office/drawing/2014/main" id="{1A90BD46-23BF-4C23-B995-30AF6085D44F}"/>
              </a:ext>
            </a:extLst>
          </p:cNvPr>
          <p:cNvSpPr txBox="1">
            <a:spLocks/>
          </p:cNvSpPr>
          <p:nvPr/>
        </p:nvSpPr>
        <p:spPr>
          <a:xfrm>
            <a:off x="7789223" y="270122"/>
            <a:ext cx="279564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altLang="zh-CN" dirty="0"/>
              <a:t>Contracts</a:t>
            </a:r>
            <a:endParaRPr lang="zh-CN" altLang="en-US" dirty="0"/>
          </a:p>
        </p:txBody>
      </p:sp>
      <p:sp>
        <p:nvSpPr>
          <p:cNvPr id="7" name="矩形 6">
            <a:extLst>
              <a:ext uri="{FF2B5EF4-FFF2-40B4-BE49-F238E27FC236}">
                <a16:creationId xmlns:a16="http://schemas.microsoft.com/office/drawing/2014/main" id="{0DA9B94E-9011-48B6-9B51-178F3A883D73}"/>
              </a:ext>
            </a:extLst>
          </p:cNvPr>
          <p:cNvSpPr/>
          <p:nvPr/>
        </p:nvSpPr>
        <p:spPr>
          <a:xfrm>
            <a:off x="5153254" y="4831346"/>
            <a:ext cx="1810987" cy="868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CN" dirty="0"/>
              <a:t>Block 2 Mined</a:t>
            </a:r>
            <a:endParaRPr lang="zh-CN" altLang="en-US" dirty="0"/>
          </a:p>
        </p:txBody>
      </p:sp>
      <p:sp>
        <p:nvSpPr>
          <p:cNvPr id="13" name="文本框 12">
            <a:extLst>
              <a:ext uri="{FF2B5EF4-FFF2-40B4-BE49-F238E27FC236}">
                <a16:creationId xmlns:a16="http://schemas.microsoft.com/office/drawing/2014/main" id="{C08AABC9-F79C-4FEA-B24A-73B6743FFC15}"/>
              </a:ext>
            </a:extLst>
          </p:cNvPr>
          <p:cNvSpPr txBox="1"/>
          <p:nvPr/>
        </p:nvSpPr>
        <p:spPr>
          <a:xfrm>
            <a:off x="5578434" y="4060448"/>
            <a:ext cx="1027215" cy="646331"/>
          </a:xfrm>
          <a:prstGeom prst="rect">
            <a:avLst/>
          </a:prstGeom>
          <a:noFill/>
        </p:spPr>
        <p:txBody>
          <a:bodyPr wrap="square" rtlCol="0">
            <a:spAutoFit/>
          </a:bodyPr>
          <a:lstStyle/>
          <a:p>
            <a:r>
              <a:rPr lang="en-CA" altLang="zh-CN" dirty="0"/>
              <a:t>Mining Block2</a:t>
            </a:r>
            <a:endParaRPr lang="zh-CN" altLang="en-US" dirty="0"/>
          </a:p>
        </p:txBody>
      </p:sp>
      <p:cxnSp>
        <p:nvCxnSpPr>
          <p:cNvPr id="16" name="直接连接符 15">
            <a:extLst>
              <a:ext uri="{FF2B5EF4-FFF2-40B4-BE49-F238E27FC236}">
                <a16:creationId xmlns:a16="http://schemas.microsoft.com/office/drawing/2014/main" id="{898C117E-9629-48B5-8DF6-FBB4CEE46562}"/>
              </a:ext>
            </a:extLst>
          </p:cNvPr>
          <p:cNvCxnSpPr>
            <a:cxnSpLocks/>
          </p:cNvCxnSpPr>
          <p:nvPr/>
        </p:nvCxnSpPr>
        <p:spPr>
          <a:xfrm>
            <a:off x="1760518" y="3498294"/>
            <a:ext cx="93072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6183E81B-8D96-42EE-8033-EF57FA8C352E}"/>
              </a:ext>
            </a:extLst>
          </p:cNvPr>
          <p:cNvCxnSpPr>
            <a:cxnSpLocks/>
          </p:cNvCxnSpPr>
          <p:nvPr/>
        </p:nvCxnSpPr>
        <p:spPr>
          <a:xfrm>
            <a:off x="1358242" y="4831346"/>
            <a:ext cx="93072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DC9E7ACE-A68B-401B-A3A7-4D2A1FAA4D11}"/>
              </a:ext>
            </a:extLst>
          </p:cNvPr>
          <p:cNvCxnSpPr>
            <a:cxnSpLocks/>
          </p:cNvCxnSpPr>
          <p:nvPr/>
        </p:nvCxnSpPr>
        <p:spPr>
          <a:xfrm>
            <a:off x="1760518" y="2648197"/>
            <a:ext cx="93072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E4D90EBA-610A-4D29-A02E-20E7BFE35337}"/>
              </a:ext>
            </a:extLst>
          </p:cNvPr>
          <p:cNvCxnSpPr>
            <a:cxnSpLocks/>
          </p:cNvCxnSpPr>
          <p:nvPr/>
        </p:nvCxnSpPr>
        <p:spPr>
          <a:xfrm>
            <a:off x="1358242" y="5700251"/>
            <a:ext cx="9307284"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3B52DE69-739B-468A-8017-6BD1C3CBAC73}"/>
              </a:ext>
            </a:extLst>
          </p:cNvPr>
          <p:cNvSpPr txBox="1"/>
          <p:nvPr/>
        </p:nvSpPr>
        <p:spPr>
          <a:xfrm>
            <a:off x="7076840" y="2713723"/>
            <a:ext cx="3831498" cy="369332"/>
          </a:xfrm>
          <a:prstGeom prst="rect">
            <a:avLst/>
          </a:prstGeom>
          <a:noFill/>
        </p:spPr>
        <p:txBody>
          <a:bodyPr wrap="none" rtlCol="0">
            <a:spAutoFit/>
          </a:bodyPr>
          <a:lstStyle/>
          <a:p>
            <a:r>
              <a:rPr lang="en-CA" altLang="zh-CN" dirty="0"/>
              <a:t>Commitment for Block 2 been set up</a:t>
            </a:r>
            <a:endParaRPr lang="zh-CN" altLang="en-US" dirty="0"/>
          </a:p>
        </p:txBody>
      </p:sp>
      <p:sp>
        <p:nvSpPr>
          <p:cNvPr id="6" name="文本框 5">
            <a:extLst>
              <a:ext uri="{FF2B5EF4-FFF2-40B4-BE49-F238E27FC236}">
                <a16:creationId xmlns:a16="http://schemas.microsoft.com/office/drawing/2014/main" id="{80104230-1EFB-467A-9A55-080EFBF05680}"/>
              </a:ext>
            </a:extLst>
          </p:cNvPr>
          <p:cNvSpPr txBox="1"/>
          <p:nvPr/>
        </p:nvSpPr>
        <p:spPr>
          <a:xfrm>
            <a:off x="635330" y="2882048"/>
            <a:ext cx="4767943" cy="369332"/>
          </a:xfrm>
          <a:prstGeom prst="rect">
            <a:avLst/>
          </a:prstGeom>
          <a:noFill/>
        </p:spPr>
        <p:txBody>
          <a:bodyPr wrap="square" rtlCol="0">
            <a:spAutoFit/>
          </a:bodyPr>
          <a:lstStyle/>
          <a:p>
            <a:r>
              <a:rPr lang="en-CA" altLang="zh-CN" dirty="0" err="1"/>
              <a:t>Keypers</a:t>
            </a:r>
            <a:r>
              <a:rPr lang="en-CA" altLang="zh-CN" dirty="0"/>
              <a:t> can generate IBE key for Block 2</a:t>
            </a:r>
            <a:endParaRPr lang="zh-CN" altLang="en-US" dirty="0"/>
          </a:p>
        </p:txBody>
      </p:sp>
      <p:sp>
        <p:nvSpPr>
          <p:cNvPr id="9" name="文本框 8">
            <a:extLst>
              <a:ext uri="{FF2B5EF4-FFF2-40B4-BE49-F238E27FC236}">
                <a16:creationId xmlns:a16="http://schemas.microsoft.com/office/drawing/2014/main" id="{EBD18456-D093-46DC-8D46-5BD0B4F1A5D1}"/>
              </a:ext>
            </a:extLst>
          </p:cNvPr>
          <p:cNvSpPr txBox="1"/>
          <p:nvPr/>
        </p:nvSpPr>
        <p:spPr>
          <a:xfrm>
            <a:off x="730333" y="3992575"/>
            <a:ext cx="4993573" cy="369332"/>
          </a:xfrm>
          <a:prstGeom prst="rect">
            <a:avLst/>
          </a:prstGeom>
          <a:noFill/>
        </p:spPr>
        <p:txBody>
          <a:bodyPr wrap="square" rtlCol="0">
            <a:spAutoFit/>
          </a:bodyPr>
          <a:lstStyle/>
          <a:p>
            <a:r>
              <a:rPr lang="en-CA" altLang="zh-CN" dirty="0" err="1"/>
              <a:t>Keypers</a:t>
            </a:r>
            <a:r>
              <a:rPr lang="en-CA" altLang="zh-CN" dirty="0"/>
              <a:t> send shares of IBE key for Block 3</a:t>
            </a:r>
            <a:endParaRPr lang="zh-CN" altLang="en-US" dirty="0"/>
          </a:p>
        </p:txBody>
      </p:sp>
      <p:sp>
        <p:nvSpPr>
          <p:cNvPr id="11" name="文本框 10">
            <a:extLst>
              <a:ext uri="{FF2B5EF4-FFF2-40B4-BE49-F238E27FC236}">
                <a16:creationId xmlns:a16="http://schemas.microsoft.com/office/drawing/2014/main" id="{D4D6E594-8CE3-4DA1-92A6-94F0A9DC29DC}"/>
              </a:ext>
            </a:extLst>
          </p:cNvPr>
          <p:cNvSpPr txBox="1"/>
          <p:nvPr/>
        </p:nvSpPr>
        <p:spPr>
          <a:xfrm>
            <a:off x="736271" y="3618535"/>
            <a:ext cx="5355771" cy="369332"/>
          </a:xfrm>
          <a:prstGeom prst="rect">
            <a:avLst/>
          </a:prstGeom>
          <a:noFill/>
        </p:spPr>
        <p:txBody>
          <a:bodyPr wrap="square" rtlCol="0">
            <a:spAutoFit/>
          </a:bodyPr>
          <a:lstStyle/>
          <a:p>
            <a:r>
              <a:rPr lang="en-CA" altLang="zh-CN" dirty="0" err="1"/>
              <a:t>Keypers</a:t>
            </a:r>
            <a:r>
              <a:rPr lang="en-CA" altLang="zh-CN" dirty="0"/>
              <a:t> decrypt E(TX) for Block 2 and send TX</a:t>
            </a:r>
            <a:endParaRPr lang="zh-CN" altLang="en-US" dirty="0"/>
          </a:p>
        </p:txBody>
      </p:sp>
      <p:sp>
        <p:nvSpPr>
          <p:cNvPr id="15" name="文本框 14">
            <a:extLst>
              <a:ext uri="{FF2B5EF4-FFF2-40B4-BE49-F238E27FC236}">
                <a16:creationId xmlns:a16="http://schemas.microsoft.com/office/drawing/2014/main" id="{39A42E75-D09F-4B9C-8DF5-4E413BB16178}"/>
              </a:ext>
            </a:extLst>
          </p:cNvPr>
          <p:cNvSpPr txBox="1"/>
          <p:nvPr/>
        </p:nvSpPr>
        <p:spPr>
          <a:xfrm>
            <a:off x="7076840" y="3059257"/>
            <a:ext cx="3479471" cy="369332"/>
          </a:xfrm>
          <a:prstGeom prst="rect">
            <a:avLst/>
          </a:prstGeom>
          <a:noFill/>
        </p:spPr>
        <p:txBody>
          <a:bodyPr wrap="square" rtlCol="0">
            <a:spAutoFit/>
          </a:bodyPr>
          <a:lstStyle/>
          <a:p>
            <a:r>
              <a:rPr lang="en-CA" altLang="zh-CN" dirty="0"/>
              <a:t>Process TX for Block 1 done</a:t>
            </a:r>
            <a:endParaRPr lang="zh-CN" altLang="en-US" dirty="0"/>
          </a:p>
        </p:txBody>
      </p:sp>
      <p:sp>
        <p:nvSpPr>
          <p:cNvPr id="25" name="矩形 24">
            <a:extLst>
              <a:ext uri="{FF2B5EF4-FFF2-40B4-BE49-F238E27FC236}">
                <a16:creationId xmlns:a16="http://schemas.microsoft.com/office/drawing/2014/main" id="{D2881149-35F8-4BFF-B815-E58C689B08BD}"/>
              </a:ext>
            </a:extLst>
          </p:cNvPr>
          <p:cNvSpPr/>
          <p:nvPr/>
        </p:nvSpPr>
        <p:spPr>
          <a:xfrm>
            <a:off x="5153254" y="2638794"/>
            <a:ext cx="1810987" cy="868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CN" dirty="0"/>
              <a:t>Block 1 Mined</a:t>
            </a:r>
            <a:endParaRPr lang="zh-CN" altLang="en-US" dirty="0"/>
          </a:p>
        </p:txBody>
      </p:sp>
      <p:cxnSp>
        <p:nvCxnSpPr>
          <p:cNvPr id="27" name="直接连接符 26">
            <a:extLst>
              <a:ext uri="{FF2B5EF4-FFF2-40B4-BE49-F238E27FC236}">
                <a16:creationId xmlns:a16="http://schemas.microsoft.com/office/drawing/2014/main" id="{EA77243B-5674-49BB-871D-BFD1663B5F39}"/>
              </a:ext>
            </a:extLst>
          </p:cNvPr>
          <p:cNvCxnSpPr>
            <a:stCxn id="25" idx="2"/>
            <a:endCxn id="7" idx="0"/>
          </p:cNvCxnSpPr>
          <p:nvPr/>
        </p:nvCxnSpPr>
        <p:spPr>
          <a:xfrm>
            <a:off x="6058748" y="3507699"/>
            <a:ext cx="0" cy="1323647"/>
          </a:xfrm>
          <a:prstGeom prst="line">
            <a:avLst/>
          </a:prstGeom>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396F856F-BA57-40C2-B990-D3BC72C23845}"/>
              </a:ext>
            </a:extLst>
          </p:cNvPr>
          <p:cNvSpPr txBox="1"/>
          <p:nvPr/>
        </p:nvSpPr>
        <p:spPr>
          <a:xfrm>
            <a:off x="635330" y="5046145"/>
            <a:ext cx="4767943" cy="369332"/>
          </a:xfrm>
          <a:prstGeom prst="rect">
            <a:avLst/>
          </a:prstGeom>
          <a:noFill/>
        </p:spPr>
        <p:txBody>
          <a:bodyPr wrap="square" rtlCol="0">
            <a:spAutoFit/>
          </a:bodyPr>
          <a:lstStyle/>
          <a:p>
            <a:r>
              <a:rPr lang="en-CA" altLang="zh-CN" dirty="0" err="1"/>
              <a:t>Keypers</a:t>
            </a:r>
            <a:r>
              <a:rPr lang="en-CA" altLang="zh-CN" dirty="0"/>
              <a:t> can generate IBE key for Block 3</a:t>
            </a:r>
            <a:endParaRPr lang="zh-CN" altLang="en-US" dirty="0"/>
          </a:p>
        </p:txBody>
      </p:sp>
      <p:sp>
        <p:nvSpPr>
          <p:cNvPr id="32" name="文本框 31">
            <a:extLst>
              <a:ext uri="{FF2B5EF4-FFF2-40B4-BE49-F238E27FC236}">
                <a16:creationId xmlns:a16="http://schemas.microsoft.com/office/drawing/2014/main" id="{8DE7A221-B6C6-48E8-8C0F-B9F7C9AF8FD1}"/>
              </a:ext>
            </a:extLst>
          </p:cNvPr>
          <p:cNvSpPr txBox="1"/>
          <p:nvPr/>
        </p:nvSpPr>
        <p:spPr>
          <a:xfrm>
            <a:off x="7076840" y="3980154"/>
            <a:ext cx="4620176" cy="369332"/>
          </a:xfrm>
          <a:prstGeom prst="rect">
            <a:avLst/>
          </a:prstGeom>
          <a:noFill/>
        </p:spPr>
        <p:txBody>
          <a:bodyPr wrap="none" rtlCol="0">
            <a:spAutoFit/>
          </a:bodyPr>
          <a:lstStyle/>
          <a:p>
            <a:r>
              <a:rPr lang="en-CA" altLang="zh-CN" dirty="0"/>
              <a:t>User send commitment to future Block &gt;= 3</a:t>
            </a:r>
            <a:endParaRPr lang="zh-CN" altLang="en-US" dirty="0"/>
          </a:p>
        </p:txBody>
      </p:sp>
      <p:sp>
        <p:nvSpPr>
          <p:cNvPr id="34" name="文本框 33">
            <a:extLst>
              <a:ext uri="{FF2B5EF4-FFF2-40B4-BE49-F238E27FC236}">
                <a16:creationId xmlns:a16="http://schemas.microsoft.com/office/drawing/2014/main" id="{FA2605A7-6D1A-4607-9B75-628BAF00E9B0}"/>
              </a:ext>
            </a:extLst>
          </p:cNvPr>
          <p:cNvSpPr txBox="1"/>
          <p:nvPr/>
        </p:nvSpPr>
        <p:spPr>
          <a:xfrm>
            <a:off x="7076840" y="4849058"/>
            <a:ext cx="3831498" cy="369332"/>
          </a:xfrm>
          <a:prstGeom prst="rect">
            <a:avLst/>
          </a:prstGeom>
          <a:noFill/>
        </p:spPr>
        <p:txBody>
          <a:bodyPr wrap="none" rtlCol="0">
            <a:spAutoFit/>
          </a:bodyPr>
          <a:lstStyle/>
          <a:p>
            <a:r>
              <a:rPr lang="en-CA" altLang="zh-CN" dirty="0"/>
              <a:t>Commitment for Block 3 been set up</a:t>
            </a:r>
            <a:endParaRPr lang="zh-CN" altLang="en-US" dirty="0"/>
          </a:p>
        </p:txBody>
      </p:sp>
      <p:sp>
        <p:nvSpPr>
          <p:cNvPr id="35" name="文本框 34">
            <a:extLst>
              <a:ext uri="{FF2B5EF4-FFF2-40B4-BE49-F238E27FC236}">
                <a16:creationId xmlns:a16="http://schemas.microsoft.com/office/drawing/2014/main" id="{06B34AD5-C6D2-41D8-A4B6-148FFD3BEC62}"/>
              </a:ext>
            </a:extLst>
          </p:cNvPr>
          <p:cNvSpPr txBox="1"/>
          <p:nvPr/>
        </p:nvSpPr>
        <p:spPr>
          <a:xfrm>
            <a:off x="7089032" y="5217208"/>
            <a:ext cx="3479471" cy="369332"/>
          </a:xfrm>
          <a:prstGeom prst="rect">
            <a:avLst/>
          </a:prstGeom>
          <a:noFill/>
        </p:spPr>
        <p:txBody>
          <a:bodyPr wrap="square" rtlCol="0">
            <a:spAutoFit/>
          </a:bodyPr>
          <a:lstStyle/>
          <a:p>
            <a:r>
              <a:rPr lang="en-CA" altLang="zh-CN" dirty="0">
                <a:solidFill>
                  <a:srgbClr val="FF0000"/>
                </a:solidFill>
              </a:rPr>
              <a:t>Process TX for Block 2 done</a:t>
            </a:r>
            <a:endParaRPr lang="zh-CN" altLang="en-US" dirty="0">
              <a:solidFill>
                <a:srgbClr val="FF0000"/>
              </a:solidFill>
            </a:endParaRPr>
          </a:p>
        </p:txBody>
      </p:sp>
      <p:sp>
        <p:nvSpPr>
          <p:cNvPr id="39" name="文本框 38">
            <a:extLst>
              <a:ext uri="{FF2B5EF4-FFF2-40B4-BE49-F238E27FC236}">
                <a16:creationId xmlns:a16="http://schemas.microsoft.com/office/drawing/2014/main" id="{5483DD18-5881-4990-AAE2-950022890C62}"/>
              </a:ext>
            </a:extLst>
          </p:cNvPr>
          <p:cNvSpPr txBox="1"/>
          <p:nvPr/>
        </p:nvSpPr>
        <p:spPr>
          <a:xfrm>
            <a:off x="6964241" y="1951812"/>
            <a:ext cx="4557658" cy="369332"/>
          </a:xfrm>
          <a:prstGeom prst="rect">
            <a:avLst/>
          </a:prstGeom>
          <a:noFill/>
        </p:spPr>
        <p:txBody>
          <a:bodyPr wrap="none" rtlCol="0">
            <a:spAutoFit/>
          </a:bodyPr>
          <a:lstStyle/>
          <a:p>
            <a:r>
              <a:rPr lang="en-CA" altLang="zh-CN" dirty="0">
                <a:solidFill>
                  <a:srgbClr val="FF0000"/>
                </a:solidFill>
              </a:rPr>
              <a:t>User send commitment </a:t>
            </a:r>
            <a:r>
              <a:rPr lang="en-CA" altLang="zh-CN" dirty="0"/>
              <a:t>to future Block &gt;= 2</a:t>
            </a:r>
            <a:endParaRPr lang="zh-CN" altLang="en-US" dirty="0"/>
          </a:p>
        </p:txBody>
      </p:sp>
      <p:sp>
        <p:nvSpPr>
          <p:cNvPr id="40" name="文本框 39">
            <a:extLst>
              <a:ext uri="{FF2B5EF4-FFF2-40B4-BE49-F238E27FC236}">
                <a16:creationId xmlns:a16="http://schemas.microsoft.com/office/drawing/2014/main" id="{08A6392D-3F8D-4DCF-AABD-52E04BC29926}"/>
              </a:ext>
            </a:extLst>
          </p:cNvPr>
          <p:cNvSpPr txBox="1"/>
          <p:nvPr/>
        </p:nvSpPr>
        <p:spPr>
          <a:xfrm>
            <a:off x="3414156" y="6187044"/>
            <a:ext cx="247184" cy="369332"/>
          </a:xfrm>
          <a:prstGeom prst="rect">
            <a:avLst/>
          </a:prstGeom>
          <a:noFill/>
        </p:spPr>
        <p:txBody>
          <a:bodyPr wrap="none" rtlCol="0">
            <a:spAutoFit/>
          </a:bodyPr>
          <a:lstStyle/>
          <a:p>
            <a:r>
              <a:rPr lang="en-CA" altLang="zh-CN" dirty="0"/>
              <a:t> </a:t>
            </a:r>
            <a:endParaRPr lang="zh-CN" altLang="en-US" dirty="0"/>
          </a:p>
        </p:txBody>
      </p:sp>
      <p:sp>
        <p:nvSpPr>
          <p:cNvPr id="41" name="椭圆 40">
            <a:extLst>
              <a:ext uri="{FF2B5EF4-FFF2-40B4-BE49-F238E27FC236}">
                <a16:creationId xmlns:a16="http://schemas.microsoft.com/office/drawing/2014/main" id="{6866DF67-C471-47E2-BCA7-5E4074638973}"/>
              </a:ext>
            </a:extLst>
          </p:cNvPr>
          <p:cNvSpPr/>
          <p:nvPr/>
        </p:nvSpPr>
        <p:spPr>
          <a:xfrm>
            <a:off x="4910447" y="320634"/>
            <a:ext cx="2178585" cy="86890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altLang="zh-CN" dirty="0"/>
              <a:t>Strict Mode</a:t>
            </a:r>
            <a:endParaRPr lang="zh-CN" altLang="en-US" dirty="0"/>
          </a:p>
        </p:txBody>
      </p:sp>
      <p:sp>
        <p:nvSpPr>
          <p:cNvPr id="42" name="文本框 41">
            <a:extLst>
              <a:ext uri="{FF2B5EF4-FFF2-40B4-BE49-F238E27FC236}">
                <a16:creationId xmlns:a16="http://schemas.microsoft.com/office/drawing/2014/main" id="{6C2A7E1D-FF6B-4C7B-B359-BD51A0B025BE}"/>
              </a:ext>
            </a:extLst>
          </p:cNvPr>
          <p:cNvSpPr txBox="1"/>
          <p:nvPr/>
        </p:nvSpPr>
        <p:spPr>
          <a:xfrm>
            <a:off x="504992" y="1556694"/>
            <a:ext cx="4722768" cy="369332"/>
          </a:xfrm>
          <a:prstGeom prst="rect">
            <a:avLst/>
          </a:prstGeom>
          <a:noFill/>
        </p:spPr>
        <p:txBody>
          <a:bodyPr wrap="none" rtlCol="0">
            <a:spAutoFit/>
          </a:bodyPr>
          <a:lstStyle/>
          <a:p>
            <a:r>
              <a:rPr lang="en-CA" altLang="zh-CN" dirty="0">
                <a:solidFill>
                  <a:srgbClr val="00B050"/>
                </a:solidFill>
              </a:rPr>
              <a:t>Cross Chain? Identity of </a:t>
            </a:r>
            <a:r>
              <a:rPr lang="en-CA" altLang="zh-CN" dirty="0" err="1">
                <a:solidFill>
                  <a:srgbClr val="00B050"/>
                </a:solidFill>
              </a:rPr>
              <a:t>Keyper</a:t>
            </a:r>
            <a:r>
              <a:rPr lang="en-CA" altLang="zh-CN" dirty="0">
                <a:solidFill>
                  <a:srgbClr val="00B050"/>
                </a:solidFill>
              </a:rPr>
              <a:t> in two chains?</a:t>
            </a:r>
            <a:endParaRPr lang="zh-CN" altLang="en-US" dirty="0">
              <a:solidFill>
                <a:srgbClr val="00B050"/>
              </a:solidFill>
            </a:endParaRPr>
          </a:p>
        </p:txBody>
      </p:sp>
    </p:spTree>
    <p:extLst>
      <p:ext uri="{BB962C8B-B14F-4D97-AF65-F5344CB8AC3E}">
        <p14:creationId xmlns:p14="http://schemas.microsoft.com/office/powerpoint/2010/main" val="1876608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7F06E6-838C-4518-BE1C-ABC7CAD1EED9}"/>
              </a:ext>
            </a:extLst>
          </p:cNvPr>
          <p:cNvSpPr>
            <a:spLocks noGrp="1"/>
          </p:cNvSpPr>
          <p:nvPr>
            <p:ph type="title"/>
          </p:nvPr>
        </p:nvSpPr>
        <p:spPr/>
        <p:txBody>
          <a:bodyPr/>
          <a:lstStyle/>
          <a:p>
            <a:r>
              <a:rPr lang="en-CA" altLang="zh-CN" dirty="0">
                <a:solidFill>
                  <a:srgbClr val="FF0000"/>
                </a:solidFill>
              </a:rPr>
              <a:t>Strict</a:t>
            </a:r>
            <a:r>
              <a:rPr lang="en-CA" altLang="zh-CN" dirty="0"/>
              <a:t> Mode advantage and disadvantage</a:t>
            </a:r>
            <a:endParaRPr lang="zh-CN" altLang="en-US" dirty="0"/>
          </a:p>
        </p:txBody>
      </p:sp>
      <p:sp>
        <p:nvSpPr>
          <p:cNvPr id="3" name="内容占位符 2">
            <a:extLst>
              <a:ext uri="{FF2B5EF4-FFF2-40B4-BE49-F238E27FC236}">
                <a16:creationId xmlns:a16="http://schemas.microsoft.com/office/drawing/2014/main" id="{BB675CB3-0193-4EA8-A22F-075B58447189}"/>
              </a:ext>
            </a:extLst>
          </p:cNvPr>
          <p:cNvSpPr>
            <a:spLocks noGrp="1"/>
          </p:cNvSpPr>
          <p:nvPr>
            <p:ph idx="1"/>
          </p:nvPr>
        </p:nvSpPr>
        <p:spPr/>
        <p:txBody>
          <a:bodyPr>
            <a:normAutofit/>
          </a:bodyPr>
          <a:lstStyle/>
          <a:p>
            <a:pPr marL="0" indent="0">
              <a:buNone/>
            </a:pPr>
            <a:r>
              <a:rPr lang="en-CA" altLang="zh-CN" dirty="0"/>
              <a:t>Dis: The TX processing transaction might not been picked up by miner in time, then the user would loss all gas fee for setting commitment.</a:t>
            </a:r>
          </a:p>
          <a:p>
            <a:pPr marL="0" indent="0">
              <a:buNone/>
            </a:pPr>
            <a:endParaRPr lang="en-CA" altLang="zh-CN" dirty="0"/>
          </a:p>
          <a:p>
            <a:pPr marL="0" indent="0">
              <a:buNone/>
            </a:pPr>
            <a:r>
              <a:rPr lang="en-CA" altLang="zh-CN" dirty="0"/>
              <a:t>Adv: The TX won’t be front runed by any robot, because anyone saw the TX have to make commitment first.</a:t>
            </a:r>
          </a:p>
          <a:p>
            <a:pPr marL="0" indent="0">
              <a:buNone/>
            </a:pPr>
            <a:endParaRPr lang="en-CA" altLang="zh-CN" dirty="0"/>
          </a:p>
          <a:p>
            <a:pPr marL="0" indent="0">
              <a:buNone/>
            </a:pPr>
            <a:r>
              <a:rPr lang="en-CA" altLang="zh-CN" dirty="0"/>
              <a:t>Who use it: Big money transaction, which worried about </a:t>
            </a:r>
            <a:r>
              <a:rPr lang="en-CA" altLang="zh-CN" dirty="0" err="1"/>
              <a:t>frount</a:t>
            </a:r>
            <a:r>
              <a:rPr lang="en-CA" altLang="zh-CN" dirty="0"/>
              <a:t> running, doesn’t care about small gas fee. </a:t>
            </a:r>
            <a:endParaRPr lang="zh-CN" altLang="en-US" dirty="0"/>
          </a:p>
        </p:txBody>
      </p:sp>
    </p:spTree>
    <p:extLst>
      <p:ext uri="{BB962C8B-B14F-4D97-AF65-F5344CB8AC3E}">
        <p14:creationId xmlns:p14="http://schemas.microsoft.com/office/powerpoint/2010/main" val="2756567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74260C-D6EA-4905-B8B9-551D62DA4E95}"/>
              </a:ext>
            </a:extLst>
          </p:cNvPr>
          <p:cNvSpPr>
            <a:spLocks noGrp="1"/>
          </p:cNvSpPr>
          <p:nvPr>
            <p:ph type="title"/>
          </p:nvPr>
        </p:nvSpPr>
        <p:spPr/>
        <p:txBody>
          <a:bodyPr/>
          <a:lstStyle/>
          <a:p>
            <a:r>
              <a:rPr lang="en-CA" altLang="zh-CN" dirty="0" err="1"/>
              <a:t>Keyper</a:t>
            </a:r>
            <a:r>
              <a:rPr lang="en-CA" altLang="zh-CN" dirty="0"/>
              <a:t> motivation</a:t>
            </a:r>
            <a:endParaRPr lang="zh-CN" altLang="en-US" dirty="0"/>
          </a:p>
        </p:txBody>
      </p:sp>
      <p:sp>
        <p:nvSpPr>
          <p:cNvPr id="3" name="内容占位符 2">
            <a:extLst>
              <a:ext uri="{FF2B5EF4-FFF2-40B4-BE49-F238E27FC236}">
                <a16:creationId xmlns:a16="http://schemas.microsoft.com/office/drawing/2014/main" id="{BA7F5D14-8F3F-4F5E-B529-2298638A77E8}"/>
              </a:ext>
            </a:extLst>
          </p:cNvPr>
          <p:cNvSpPr>
            <a:spLocks noGrp="1"/>
          </p:cNvSpPr>
          <p:nvPr>
            <p:ph idx="1"/>
          </p:nvPr>
        </p:nvSpPr>
        <p:spPr/>
        <p:txBody>
          <a:bodyPr/>
          <a:lstStyle/>
          <a:p>
            <a:r>
              <a:rPr lang="en-CA" altLang="zh-CN" dirty="0"/>
              <a:t>User should pay a small amount of fees to support </a:t>
            </a:r>
            <a:r>
              <a:rPr lang="en-CA" altLang="zh-CN" dirty="0" err="1"/>
              <a:t>keypers</a:t>
            </a:r>
            <a:endParaRPr lang="en-CA" altLang="zh-CN" dirty="0"/>
          </a:p>
          <a:p>
            <a:endParaRPr lang="en-CA" altLang="zh-CN" dirty="0"/>
          </a:p>
          <a:p>
            <a:r>
              <a:rPr lang="en-CA" altLang="zh-CN" dirty="0" err="1"/>
              <a:t>Keyper</a:t>
            </a:r>
            <a:r>
              <a:rPr lang="en-CA" altLang="zh-CN" dirty="0"/>
              <a:t> who always submit wrong messages should be kicked out of t-n group</a:t>
            </a:r>
          </a:p>
          <a:p>
            <a:endParaRPr lang="en-CA" altLang="zh-CN" dirty="0"/>
          </a:p>
          <a:p>
            <a:r>
              <a:rPr lang="en-CA" altLang="zh-CN" dirty="0" err="1"/>
              <a:t>Keypers</a:t>
            </a:r>
            <a:r>
              <a:rPr lang="en-CA" altLang="zh-CN" dirty="0"/>
              <a:t> should have reward for:</a:t>
            </a:r>
          </a:p>
          <a:p>
            <a:pPr lvl="1"/>
            <a:r>
              <a:rPr lang="en-CA" altLang="zh-CN" dirty="0"/>
              <a:t>Participating in generating key for each block</a:t>
            </a:r>
          </a:p>
          <a:p>
            <a:pPr lvl="1"/>
            <a:r>
              <a:rPr lang="en-CA" altLang="zh-CN" dirty="0"/>
              <a:t>Successfully processed the transaction</a:t>
            </a:r>
          </a:p>
          <a:p>
            <a:pPr lvl="1"/>
            <a:r>
              <a:rPr lang="en-CA" altLang="zh-CN" dirty="0"/>
              <a:t>Tried processing, but that TX has been processed</a:t>
            </a:r>
          </a:p>
        </p:txBody>
      </p:sp>
    </p:spTree>
    <p:extLst>
      <p:ext uri="{BB962C8B-B14F-4D97-AF65-F5344CB8AC3E}">
        <p14:creationId xmlns:p14="http://schemas.microsoft.com/office/powerpoint/2010/main" val="3836012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9AB42F-2A20-4842-9759-32A0F43E6ACC}"/>
              </a:ext>
            </a:extLst>
          </p:cNvPr>
          <p:cNvSpPr>
            <a:spLocks noGrp="1"/>
          </p:cNvSpPr>
          <p:nvPr>
            <p:ph type="title"/>
          </p:nvPr>
        </p:nvSpPr>
        <p:spPr/>
        <p:txBody>
          <a:bodyPr/>
          <a:lstStyle/>
          <a:p>
            <a:r>
              <a:rPr lang="en-CA" altLang="zh-CN" dirty="0" err="1"/>
              <a:t>Keyper’s</a:t>
            </a:r>
            <a:r>
              <a:rPr lang="en-CA" altLang="zh-CN" dirty="0"/>
              <a:t> reward</a:t>
            </a:r>
            <a:endParaRPr lang="zh-CN" altLang="en-US" dirty="0"/>
          </a:p>
        </p:txBody>
      </p:sp>
      <p:sp>
        <p:nvSpPr>
          <p:cNvPr id="3" name="内容占位符 2">
            <a:extLst>
              <a:ext uri="{FF2B5EF4-FFF2-40B4-BE49-F238E27FC236}">
                <a16:creationId xmlns:a16="http://schemas.microsoft.com/office/drawing/2014/main" id="{5C4252AC-25AD-4A35-AB89-6A518C77F9B5}"/>
              </a:ext>
            </a:extLst>
          </p:cNvPr>
          <p:cNvSpPr>
            <a:spLocks noGrp="1"/>
          </p:cNvSpPr>
          <p:nvPr>
            <p:ph idx="1"/>
          </p:nvPr>
        </p:nvSpPr>
        <p:spPr>
          <a:xfrm>
            <a:off x="594756" y="1885001"/>
            <a:ext cx="10515600" cy="5418324"/>
          </a:xfrm>
        </p:spPr>
        <p:txBody>
          <a:bodyPr>
            <a:normAutofit/>
          </a:bodyPr>
          <a:lstStyle/>
          <a:p>
            <a:pPr marL="0" indent="0">
              <a:buNone/>
            </a:pPr>
            <a:r>
              <a:rPr lang="en-CA" altLang="zh-CN" dirty="0"/>
              <a:t>User pays ‘gas fee for commitment’ + ‘</a:t>
            </a:r>
            <a:r>
              <a:rPr lang="en-CA" altLang="zh-CN" dirty="0">
                <a:solidFill>
                  <a:schemeClr val="accent1"/>
                </a:solidFill>
              </a:rPr>
              <a:t>value</a:t>
            </a:r>
            <a:r>
              <a:rPr lang="en-CA" altLang="zh-CN" dirty="0"/>
              <a:t>’ + ‘support money’</a:t>
            </a:r>
          </a:p>
          <a:p>
            <a:pPr marL="0" indent="0">
              <a:buNone/>
            </a:pPr>
            <a:endParaRPr lang="en-CA" altLang="zh-CN" dirty="0"/>
          </a:p>
          <a:p>
            <a:pPr marL="0" indent="0">
              <a:buNone/>
            </a:pPr>
            <a:r>
              <a:rPr lang="en-CA" altLang="zh-CN" dirty="0" err="1"/>
              <a:t>Keyper</a:t>
            </a:r>
            <a:r>
              <a:rPr lang="en-CA" altLang="zh-CN" dirty="0"/>
              <a:t> pays ‘gas fee for process’ + ‘</a:t>
            </a:r>
            <a:r>
              <a:rPr lang="en-CA" altLang="zh-CN" dirty="0">
                <a:solidFill>
                  <a:schemeClr val="accent1"/>
                </a:solidFill>
              </a:rPr>
              <a:t>value</a:t>
            </a:r>
            <a:r>
              <a:rPr lang="en-CA" altLang="zh-CN" dirty="0"/>
              <a:t>’ +</a:t>
            </a:r>
          </a:p>
          <a:p>
            <a:pPr marL="0" indent="0">
              <a:buNone/>
            </a:pPr>
            <a:r>
              <a:rPr lang="en-CA" altLang="zh-CN" dirty="0"/>
              <a:t>  		 ‘Gas fee for generating key’ //Better if not ETH</a:t>
            </a:r>
          </a:p>
          <a:p>
            <a:pPr marL="0" indent="0">
              <a:buNone/>
            </a:pPr>
            <a:endParaRPr lang="en-CA" altLang="zh-CN" dirty="0"/>
          </a:p>
          <a:p>
            <a:pPr marL="0" indent="0">
              <a:buNone/>
            </a:pPr>
            <a:endParaRPr lang="zh-CN" altLang="en-US" dirty="0"/>
          </a:p>
        </p:txBody>
      </p:sp>
    </p:spTree>
    <p:extLst>
      <p:ext uri="{BB962C8B-B14F-4D97-AF65-F5344CB8AC3E}">
        <p14:creationId xmlns:p14="http://schemas.microsoft.com/office/powerpoint/2010/main" val="800592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9AB42F-2A20-4842-9759-32A0F43E6ACC}"/>
              </a:ext>
            </a:extLst>
          </p:cNvPr>
          <p:cNvSpPr>
            <a:spLocks noGrp="1"/>
          </p:cNvSpPr>
          <p:nvPr>
            <p:ph type="title"/>
          </p:nvPr>
        </p:nvSpPr>
        <p:spPr/>
        <p:txBody>
          <a:bodyPr/>
          <a:lstStyle/>
          <a:p>
            <a:r>
              <a:rPr lang="en-CA" altLang="zh-CN" dirty="0" err="1"/>
              <a:t>Keyper’s</a:t>
            </a:r>
            <a:r>
              <a:rPr lang="en-CA" altLang="zh-CN" dirty="0"/>
              <a:t> reward</a:t>
            </a:r>
            <a:endParaRPr lang="zh-CN" altLang="en-US" dirty="0"/>
          </a:p>
        </p:txBody>
      </p:sp>
      <p:sp>
        <p:nvSpPr>
          <p:cNvPr id="3" name="内容占位符 2">
            <a:extLst>
              <a:ext uri="{FF2B5EF4-FFF2-40B4-BE49-F238E27FC236}">
                <a16:creationId xmlns:a16="http://schemas.microsoft.com/office/drawing/2014/main" id="{5C4252AC-25AD-4A35-AB89-6A518C77F9B5}"/>
              </a:ext>
            </a:extLst>
          </p:cNvPr>
          <p:cNvSpPr>
            <a:spLocks noGrp="1"/>
          </p:cNvSpPr>
          <p:nvPr>
            <p:ph idx="1"/>
          </p:nvPr>
        </p:nvSpPr>
        <p:spPr>
          <a:xfrm>
            <a:off x="594756" y="1885001"/>
            <a:ext cx="10515600" cy="5418324"/>
          </a:xfrm>
        </p:spPr>
        <p:txBody>
          <a:bodyPr>
            <a:normAutofit fontScale="92500" lnSpcReduction="20000"/>
          </a:bodyPr>
          <a:lstStyle/>
          <a:p>
            <a:pPr marL="0" indent="0">
              <a:buNone/>
            </a:pPr>
            <a:r>
              <a:rPr lang="en-CA" altLang="zh-CN" dirty="0"/>
              <a:t>A general idea is that</a:t>
            </a:r>
          </a:p>
          <a:p>
            <a:pPr marL="0" indent="0">
              <a:buNone/>
            </a:pPr>
            <a:r>
              <a:rPr lang="en-CA" altLang="zh-CN" dirty="0"/>
              <a:t>	Participate in generating key = Gas fee for generating key</a:t>
            </a:r>
          </a:p>
          <a:p>
            <a:pPr marL="0" indent="0">
              <a:buNone/>
            </a:pPr>
            <a:r>
              <a:rPr lang="en-CA" altLang="zh-CN" dirty="0"/>
              <a:t>	 </a:t>
            </a:r>
          </a:p>
          <a:p>
            <a:pPr marL="0" indent="0">
              <a:buNone/>
            </a:pPr>
            <a:r>
              <a:rPr lang="en-CA" altLang="zh-CN" dirty="0"/>
              <a:t>	Process Transaction pass commitment but has been executed = gas fee for process + \epsilon</a:t>
            </a:r>
          </a:p>
          <a:p>
            <a:pPr marL="0" indent="0">
              <a:buNone/>
            </a:pPr>
            <a:r>
              <a:rPr lang="en-CA" altLang="zh-CN" dirty="0"/>
              <a:t>	</a:t>
            </a:r>
          </a:p>
          <a:p>
            <a:pPr marL="0" indent="0">
              <a:buNone/>
            </a:pPr>
            <a:r>
              <a:rPr lang="en-CA" altLang="zh-CN" dirty="0"/>
              <a:t>	</a:t>
            </a:r>
          </a:p>
          <a:p>
            <a:pPr marL="0" indent="0">
              <a:buNone/>
            </a:pPr>
            <a:r>
              <a:rPr lang="en-CA" altLang="zh-CN" dirty="0"/>
              <a:t>	Successfully execute one TX reward = </a:t>
            </a:r>
          </a:p>
          <a:p>
            <a:pPr marL="0" indent="0">
              <a:buNone/>
            </a:pPr>
            <a:r>
              <a:rPr lang="en-CA" altLang="zh-CN" dirty="0"/>
              <a:t>				remaining money/total TX amount</a:t>
            </a:r>
          </a:p>
          <a:p>
            <a:pPr marL="0" indent="0">
              <a:buNone/>
            </a:pPr>
            <a:endParaRPr lang="en-CA" altLang="zh-CN" dirty="0"/>
          </a:p>
          <a:p>
            <a:pPr marL="0" indent="0">
              <a:buNone/>
            </a:pPr>
            <a:r>
              <a:rPr lang="en-CA" altLang="zh-CN" dirty="0">
                <a:solidFill>
                  <a:srgbClr val="FF0000"/>
                </a:solidFill>
              </a:rPr>
              <a:t>Hence, </a:t>
            </a:r>
            <a:r>
              <a:rPr lang="en-CA" altLang="zh-CN" dirty="0" err="1">
                <a:solidFill>
                  <a:srgbClr val="FF0000"/>
                </a:solidFill>
              </a:rPr>
              <a:t>Keyper</a:t>
            </a:r>
            <a:r>
              <a:rPr lang="en-CA" altLang="zh-CN" dirty="0">
                <a:solidFill>
                  <a:srgbClr val="FF0000"/>
                </a:solidFill>
              </a:rPr>
              <a:t> is encouraged to send process contract transactions.</a:t>
            </a:r>
          </a:p>
          <a:p>
            <a:pPr marL="0" indent="0">
              <a:buNone/>
            </a:pPr>
            <a:r>
              <a:rPr lang="en-CA" altLang="zh-CN" dirty="0">
                <a:solidFill>
                  <a:srgbClr val="FF0000"/>
                </a:solidFill>
              </a:rPr>
              <a:t>	And they are encouraged to pack transactions.</a:t>
            </a:r>
          </a:p>
          <a:p>
            <a:pPr marL="0" indent="0">
              <a:buNone/>
            </a:pPr>
            <a:r>
              <a:rPr lang="en-CA" altLang="zh-CN" dirty="0"/>
              <a:t>	</a:t>
            </a:r>
          </a:p>
          <a:p>
            <a:pPr marL="0" indent="0">
              <a:buNone/>
            </a:pPr>
            <a:endParaRPr lang="zh-CN" altLang="en-US" dirty="0"/>
          </a:p>
        </p:txBody>
      </p:sp>
    </p:spTree>
    <p:extLst>
      <p:ext uri="{BB962C8B-B14F-4D97-AF65-F5344CB8AC3E}">
        <p14:creationId xmlns:p14="http://schemas.microsoft.com/office/powerpoint/2010/main" val="308237221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336</TotalTime>
  <Words>1173</Words>
  <Application>Microsoft Office PowerPoint</Application>
  <PresentationFormat>宽屏</PresentationFormat>
  <Paragraphs>164</Paragraphs>
  <Slides>16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16</vt:i4>
      </vt:variant>
    </vt:vector>
  </HeadingPairs>
  <TitlesOfParts>
    <vt:vector size="20" baseType="lpstr">
      <vt:lpstr>等线</vt:lpstr>
      <vt:lpstr>等线 Light</vt:lpstr>
      <vt:lpstr>Arial</vt:lpstr>
      <vt:lpstr>Office 主题​​</vt:lpstr>
      <vt:lpstr>Front Running</vt:lpstr>
      <vt:lpstr>Information collection – ‘TX’</vt:lpstr>
      <vt:lpstr>Execution Flow</vt:lpstr>
      <vt:lpstr>Consensus of TX</vt:lpstr>
      <vt:lpstr>Keyper Activity</vt:lpstr>
      <vt:lpstr>Strict Mode advantage and disadvantage</vt:lpstr>
      <vt:lpstr>Keyper motivation</vt:lpstr>
      <vt:lpstr>Keyper’s reward</vt:lpstr>
      <vt:lpstr>Keyper’s reward</vt:lpstr>
      <vt:lpstr>Keyper Activity</vt:lpstr>
      <vt:lpstr>Soft Mode advantage and disadvantage</vt:lpstr>
      <vt:lpstr>Why Two modes and Generalization</vt:lpstr>
      <vt:lpstr>Keyper Activity</vt:lpstr>
      <vt:lpstr>Advanced Protection from miner</vt:lpstr>
      <vt:lpstr>Some Futher Details</vt:lpstr>
      <vt:lpstr>Details -continue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Front Running</dc:title>
  <dc:creator>zhang bohan</dc:creator>
  <cp:lastModifiedBy>zhang bohan</cp:lastModifiedBy>
  <cp:revision>21</cp:revision>
  <dcterms:created xsi:type="dcterms:W3CDTF">2021-10-11T17:22:21Z</dcterms:created>
  <dcterms:modified xsi:type="dcterms:W3CDTF">2021-10-12T15:41:34Z</dcterms:modified>
</cp:coreProperties>
</file>