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3" r:id="rId6"/>
    <p:sldId id="257" r:id="rId7"/>
    <p:sldId id="258" r:id="rId8"/>
    <p:sldId id="267" r:id="rId9"/>
    <p:sldId id="268" r:id="rId10"/>
    <p:sldId id="269" r:id="rId11"/>
    <p:sldId id="281" r:id="rId12"/>
    <p:sldId id="270" r:id="rId13"/>
    <p:sldId id="282" r:id="rId14"/>
    <p:sldId id="284" r:id="rId15"/>
    <p:sldId id="271" r:id="rId16"/>
    <p:sldId id="259" r:id="rId17"/>
    <p:sldId id="275" r:id="rId18"/>
    <p:sldId id="280" r:id="rId19"/>
    <p:sldId id="276" r:id="rId20"/>
    <p:sldId id="277" r:id="rId21"/>
    <p:sldId id="265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A4062-0139-40BC-92F2-71FC11210D89}" v="322" dt="2024-04-23T05:17:03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6/21/2024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3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7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2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5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8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3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3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0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6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ed.stlouisfed.org/series/HDTGPDUSQ163N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883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Forecasting &amp; Risk Analysis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476" y="4597767"/>
            <a:ext cx="9823048" cy="544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Group 6: Zach Biery, Eric </a:t>
            </a:r>
            <a:r>
              <a:rPr lang="en-US" b="1" dirty="0" err="1">
                <a:solidFill>
                  <a:schemeClr val="bg1"/>
                </a:solidFill>
              </a:rPr>
              <a:t>Wimmel</a:t>
            </a:r>
            <a:r>
              <a:rPr lang="en-US" b="1" dirty="0">
                <a:solidFill>
                  <a:schemeClr val="bg1"/>
                </a:solidFill>
              </a:rPr>
              <a:t>, Jacob Lesko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74CC-4016-2F0F-EF59-496B7BE5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66" y="386828"/>
            <a:ext cx="10515600" cy="1325563"/>
          </a:xfrm>
        </p:spPr>
        <p:txBody>
          <a:bodyPr/>
          <a:lstStyle/>
          <a:p>
            <a:r>
              <a:rPr lang="en-US" b="1" dirty="0"/>
              <a:t>4. HOLT-WINTERS (CONTINUED)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DD51AA8-97F5-9980-C7A9-5FFF23D0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95" y="1858266"/>
            <a:ext cx="5935663" cy="2961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The damped additive model (Model 3) performed the best according to the Information Criteria</a:t>
            </a:r>
          </a:p>
          <a:p>
            <a:r>
              <a:rPr lang="en-US" sz="2400" dirty="0"/>
              <a:t>This can be explained by simply looking at the trend within the data</a:t>
            </a:r>
          </a:p>
          <a:p>
            <a:pPr lvl="1"/>
            <a:r>
              <a:rPr lang="en-US" sz="1800" dirty="0"/>
              <a:t>The effect of the trend diminishes over time as the trend component bottoms-out, approaching a constant value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4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DBF71-DF3C-D434-3791-2152CE8F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81F9D-4449-CE2A-B664-F9453F1A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95" y="4819849"/>
            <a:ext cx="5489348" cy="681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AFE134-CA8A-0C20-88DE-49B7259F7489}"/>
              </a:ext>
            </a:extLst>
          </p:cNvPr>
          <p:cNvSpPr/>
          <p:nvPr/>
        </p:nvSpPr>
        <p:spPr>
          <a:xfrm>
            <a:off x="2872315" y="4819849"/>
            <a:ext cx="1242485" cy="681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3E912-2733-04D0-3E72-ED869594E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09" y="1614670"/>
            <a:ext cx="5463272" cy="33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8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E606-D863-05A7-3069-72002421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531" y="398092"/>
            <a:ext cx="12449061" cy="64633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/>
              <a:t>5. AUTOREGRESSIVE INTEGRATED MOVING AVERAGE (ARIMA)</a:t>
            </a:r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C0114CA-0C9D-AD6E-7553-C7B3CFF89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35172"/>
            <a:ext cx="3687810" cy="178077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CE484-2A8A-505D-B011-2B511899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7" name="Picture 6" descr="A line graph with numbers&#10;&#10;Description automatically generated">
            <a:extLst>
              <a:ext uri="{FF2B5EF4-FFF2-40B4-BE49-F238E27FC236}">
                <a16:creationId xmlns:a16="http://schemas.microsoft.com/office/drawing/2014/main" id="{36A9D18C-BC29-B002-2BB0-55D55DBA5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4"/>
          <a:stretch/>
        </p:blipFill>
        <p:spPr>
          <a:xfrm>
            <a:off x="8083013" y="2178706"/>
            <a:ext cx="4062079" cy="1780772"/>
          </a:xfrm>
          <a:prstGeom prst="rect">
            <a:avLst/>
          </a:prstGeom>
        </p:spPr>
      </p:pic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1A4F842E-3038-324F-B9D1-250B830CF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984" y="4386357"/>
            <a:ext cx="4579108" cy="1878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6DDD5D-FE79-45C1-0691-F3338145064B}"/>
              </a:ext>
            </a:extLst>
          </p:cNvPr>
          <p:cNvSpPr txBox="1"/>
          <p:nvPr/>
        </p:nvSpPr>
        <p:spPr>
          <a:xfrm>
            <a:off x="446621" y="1532442"/>
            <a:ext cx="3651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/>
              </a:rPr>
              <a:t>Data was non-stationary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FF868C-8FD2-828E-0E4C-0667940209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0"/>
          <a:stretch/>
        </p:blipFill>
        <p:spPr>
          <a:xfrm>
            <a:off x="3734718" y="2117568"/>
            <a:ext cx="4211070" cy="17807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843C7A-644B-8C96-7B10-2B4C0280AB6B}"/>
              </a:ext>
            </a:extLst>
          </p:cNvPr>
          <p:cNvSpPr txBox="1"/>
          <p:nvPr/>
        </p:nvSpPr>
        <p:spPr>
          <a:xfrm>
            <a:off x="4796016" y="1499402"/>
            <a:ext cx="23255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1</a:t>
            </a:r>
            <a:r>
              <a:rPr lang="en-US" baseline="30000" dirty="0">
                <a:cs typeface="Arial"/>
              </a:rPr>
              <a:t>st</a:t>
            </a:r>
            <a:r>
              <a:rPr lang="en-US" dirty="0">
                <a:cs typeface="Arial"/>
              </a:rPr>
              <a:t> order differencing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D106EB-1D01-8F30-F304-2C9D5CA4BB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63"/>
          <a:stretch/>
        </p:blipFill>
        <p:spPr>
          <a:xfrm>
            <a:off x="46908" y="2178706"/>
            <a:ext cx="3394672" cy="1744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CF36DD-FCFC-B31A-D90E-3B7174357F8C}"/>
              </a:ext>
            </a:extLst>
          </p:cNvPr>
          <p:cNvSpPr txBox="1"/>
          <p:nvPr/>
        </p:nvSpPr>
        <p:spPr>
          <a:xfrm>
            <a:off x="838200" y="1524479"/>
            <a:ext cx="21959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Original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BE1FB-D22A-99A5-D8DE-68264B817981}"/>
              </a:ext>
            </a:extLst>
          </p:cNvPr>
          <p:cNvSpPr txBox="1"/>
          <p:nvPr/>
        </p:nvSpPr>
        <p:spPr>
          <a:xfrm>
            <a:off x="8805613" y="1532442"/>
            <a:ext cx="23255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2</a:t>
            </a:r>
            <a:r>
              <a:rPr lang="en-US" baseline="30000" dirty="0">
                <a:cs typeface="Arial"/>
              </a:rPr>
              <a:t>nd</a:t>
            </a:r>
            <a:r>
              <a:rPr lang="en-US" dirty="0">
                <a:cs typeface="Arial"/>
              </a:rPr>
              <a:t>  order differencing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187052-AE3A-A073-8700-BD5EEB1482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7239" y="4464317"/>
            <a:ext cx="3820501" cy="16866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6DC30C-CAD1-18D4-E8F6-F16ED8ABC7E9}"/>
              </a:ext>
            </a:extLst>
          </p:cNvPr>
          <p:cNvSpPr txBox="1"/>
          <p:nvPr/>
        </p:nvSpPr>
        <p:spPr>
          <a:xfrm>
            <a:off x="4718195" y="3779006"/>
            <a:ext cx="23255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  <a:p>
            <a:pPr algn="ctr"/>
            <a:r>
              <a:rPr lang="en-US" b="1" u="sng" dirty="0">
                <a:cs typeface="Arial"/>
              </a:rPr>
              <a:t>ACF Plots</a:t>
            </a:r>
            <a:endParaRPr lang="en-US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E58B8-372A-B566-C63E-37B582041C1C}"/>
              </a:ext>
            </a:extLst>
          </p:cNvPr>
          <p:cNvSpPr txBox="1"/>
          <p:nvPr/>
        </p:nvSpPr>
        <p:spPr>
          <a:xfrm>
            <a:off x="4718280" y="1029776"/>
            <a:ext cx="23255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  <a:p>
            <a:pPr algn="ctr"/>
            <a:r>
              <a:rPr lang="en-US" b="1" u="sng" dirty="0">
                <a:cs typeface="Arial"/>
              </a:rPr>
              <a:t>Time Series Plots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8759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E606-D863-05A7-3069-72002421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1490" y="-1015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5. ARIMA (CONTINUED)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CE484-2A8A-505D-B011-2B511899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31314E-1460-239D-88EF-6E22BDD2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90" y="1278034"/>
            <a:ext cx="6719372" cy="35804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Before any models were fitted, differencing was used to make the data stationary</a:t>
            </a:r>
          </a:p>
          <a:p>
            <a:r>
              <a:rPr lang="en-US" dirty="0"/>
              <a:t>Three ARIMA models were fit: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ARIMA (1,2,1)</a:t>
            </a:r>
          </a:p>
          <a:p>
            <a:pPr lvl="2"/>
            <a:r>
              <a:rPr lang="en-US" dirty="0"/>
              <a:t>Order determined by examining ACF &amp; PACF plots, no seasonal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ARIMA (1,2,1)(1,0,1)</a:t>
            </a:r>
          </a:p>
          <a:p>
            <a:pPr lvl="2"/>
            <a:r>
              <a:rPr lang="en-US" dirty="0"/>
              <a:t>Same order as Model 1 but with added seasonal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ARIMA (0,1,0)(0,1,1)</a:t>
            </a:r>
          </a:p>
          <a:p>
            <a:pPr lvl="2"/>
            <a:r>
              <a:rPr lang="en-US" dirty="0"/>
              <a:t>Order and seasonal determined by R using auto ARIMA function</a:t>
            </a:r>
          </a:p>
          <a:p>
            <a:r>
              <a:rPr lang="en-US" dirty="0"/>
              <a:t>Model 2 performed the best out of these models</a:t>
            </a:r>
          </a:p>
          <a:p>
            <a:pPr lvl="2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1F0D78-57AC-5913-511D-A99866FED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75"/>
          <a:stretch/>
        </p:blipFill>
        <p:spPr>
          <a:xfrm>
            <a:off x="7702726" y="31219"/>
            <a:ext cx="3806755" cy="20389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70913D-E6F5-5347-BC30-996EF75DB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75" y="2070187"/>
            <a:ext cx="3782106" cy="20389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F3B5CF-C05F-D0D0-4053-B5DC3F04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725" y="4232309"/>
            <a:ext cx="3806756" cy="25944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1DF04B-98C9-BE97-C460-5CC09051F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92" y="5025263"/>
            <a:ext cx="5772968" cy="112136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BE7E022-D90D-1AAF-6280-455D73016408}"/>
              </a:ext>
            </a:extLst>
          </p:cNvPr>
          <p:cNvSpPr/>
          <p:nvPr/>
        </p:nvSpPr>
        <p:spPr>
          <a:xfrm>
            <a:off x="3169771" y="5025263"/>
            <a:ext cx="1666634" cy="11213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4D44-72FC-0BF8-346C-4ACFF4D1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62" y="182809"/>
            <a:ext cx="11126118" cy="1325563"/>
          </a:xfrm>
        </p:spPr>
        <p:txBody>
          <a:bodyPr/>
          <a:lstStyle/>
          <a:p>
            <a:r>
              <a:rPr lang="en-US" b="1" dirty="0"/>
              <a:t>SELECTED MODEL &amp; PARAMETER ESTIMATES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97EB9-FE27-1E43-529E-5CE77ED3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86"/>
            <a:ext cx="10515600" cy="4351338"/>
          </a:xfrm>
        </p:spPr>
        <p:txBody>
          <a:bodyPr/>
          <a:lstStyle/>
          <a:p>
            <a:r>
              <a:rPr lang="en-US" dirty="0"/>
              <a:t>Took the best performing model from all 5 model types and compared the AIC values</a:t>
            </a:r>
          </a:p>
          <a:p>
            <a:r>
              <a:rPr lang="en-US" b="1" dirty="0"/>
              <a:t>ARIMA (1,2,1)(1,0,1) – 2</a:t>
            </a:r>
            <a:r>
              <a:rPr lang="en-US" b="1" baseline="30000" dirty="0"/>
              <a:t>nd</a:t>
            </a:r>
            <a:r>
              <a:rPr lang="en-US" b="1" dirty="0"/>
              <a:t> ARIMA model – performed the best </a:t>
            </a:r>
            <a:r>
              <a:rPr lang="en-US" dirty="0"/>
              <a:t>overall because it had the lowest AIC (-405) and BIC (-394)</a:t>
            </a:r>
          </a:p>
          <a:p>
            <a:r>
              <a:rPr lang="en-US" dirty="0"/>
              <a:t>The parameters for this model are as follows: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Order</a:t>
            </a:r>
            <a:r>
              <a:rPr lang="en-US" dirty="0"/>
              <a:t>: p = 1, d = 2, q = 1; </a:t>
            </a:r>
            <a:r>
              <a:rPr lang="en-US" i="1" dirty="0"/>
              <a:t>Seasonal</a:t>
            </a:r>
            <a:r>
              <a:rPr lang="en-US" dirty="0"/>
              <a:t>: P = 1, D = 0, Q =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65CE2-E4ED-54A1-D1F3-F7B6C40B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6438E-DC2E-7758-F635-B461D52F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70" y="4601167"/>
            <a:ext cx="5849459" cy="19770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BE6471-21F4-945D-6F7D-041548EDFC5C}"/>
              </a:ext>
            </a:extLst>
          </p:cNvPr>
          <p:cNvSpPr/>
          <p:nvPr/>
        </p:nvSpPr>
        <p:spPr>
          <a:xfrm>
            <a:off x="3171270" y="6202322"/>
            <a:ext cx="5849459" cy="3759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345E-3F9F-0B13-6AB3-B52A6CF8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11" y="-4578"/>
            <a:ext cx="10515600" cy="1325563"/>
          </a:xfrm>
        </p:spPr>
        <p:txBody>
          <a:bodyPr/>
          <a:lstStyle/>
          <a:p>
            <a:r>
              <a:rPr lang="en-US" b="1" dirty="0"/>
              <a:t>MODEL DIAGNOSTICS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705FD-7EF2-A81F-CD6E-2D86AE8B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63A77-2499-4CA0-7DD0-E4E7EC52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4" y="1270947"/>
            <a:ext cx="6256427" cy="5228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1C0EC0-95BE-3112-6D6E-0304E4F38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90"/>
          <a:stretch/>
        </p:blipFill>
        <p:spPr>
          <a:xfrm>
            <a:off x="7094627" y="69615"/>
            <a:ext cx="4747562" cy="3271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4C1696-F8FA-60FB-004D-A722B2906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11" y="3380560"/>
            <a:ext cx="4747562" cy="32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6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1B55-D503-EDB7-8B3E-9585BC8B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486" y="286583"/>
            <a:ext cx="5004114" cy="800100"/>
          </a:xfrm>
        </p:spPr>
        <p:txBody>
          <a:bodyPr wrap="square" anchor="t">
            <a:normAutofit/>
          </a:bodyPr>
          <a:lstStyle/>
          <a:p>
            <a:r>
              <a:rPr lang="en-US" sz="4400" b="1" dirty="0"/>
              <a:t>FORECAST,   H = 12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26541E6-1D60-B104-AA61-AB427BD9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B5196-16D7-710C-D201-3EAE712E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6" y="1218503"/>
            <a:ext cx="8105549" cy="5493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3B28BB-284B-FD71-2936-25CF73AA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916" y="2107806"/>
            <a:ext cx="2872884" cy="33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2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006-39B0-F337-C55F-4A49197C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INTERPRETATION OF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42D42-6A60-BE07-F4E3-4F304D91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All predictions seem to project a slight decrease in the Debt to GDP ratio in the coming quarters</a:t>
            </a:r>
          </a:p>
          <a:p>
            <a:r>
              <a:rPr lang="en-US">
                <a:cs typeface="Arial"/>
              </a:rPr>
              <a:t>As the predictions are farther out in time, the confidence intervals become more distant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</a:rPr>
              <a:t>This is especially true for the 95% confidence interval, which is to be expected</a:t>
            </a:r>
          </a:p>
          <a:p>
            <a:r>
              <a:rPr lang="en-US">
                <a:cs typeface="Arial"/>
              </a:rPr>
              <a:t>The model's predictions seem to capture the overall trend and seasonality of the dataset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A481CF-09F2-AA2B-4425-4BA9312A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348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3A1A-2713-9D44-C532-82D89B7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469C6-14F7-464F-C4AA-690423E2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Arial"/>
              </a:rPr>
              <a:t>Informs policymakers of how the Debt to GDP ratio may look in the future, allowing for </a:t>
            </a:r>
            <a:r>
              <a:rPr lang="en-US" b="1" dirty="0">
                <a:cs typeface="Arial"/>
              </a:rPr>
              <a:t>better economic planning and policy decisions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Arial"/>
              </a:rPr>
              <a:t>Using the model consistently will allow for updated forecasts of how recently implemented policies may be impacting the economy, and what to change</a:t>
            </a:r>
          </a:p>
          <a:p>
            <a:r>
              <a:rPr lang="en-US" dirty="0">
                <a:cs typeface="Arial"/>
              </a:rPr>
              <a:t>Allows investors to make </a:t>
            </a:r>
            <a:r>
              <a:rPr lang="en-US" b="1" dirty="0">
                <a:cs typeface="Arial"/>
              </a:rPr>
              <a:t>more knowledgeable predictions of how markets will look </a:t>
            </a:r>
            <a:r>
              <a:rPr lang="en-US" dirty="0">
                <a:cs typeface="Arial"/>
              </a:rPr>
              <a:t>in the United States and internationally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Arial"/>
              </a:rPr>
              <a:t>Better predictions of Debt to GDP ratio and other economic indicators allow investors to make more informed decisions of where and how to invest their money</a:t>
            </a:r>
          </a:p>
          <a:p>
            <a:r>
              <a:rPr lang="en-US" dirty="0">
                <a:cs typeface="Arial"/>
              </a:rPr>
              <a:t>Helps prevents economic instability by </a:t>
            </a:r>
            <a:r>
              <a:rPr lang="en-US" b="1" dirty="0">
                <a:cs typeface="Arial"/>
              </a:rPr>
              <a:t>giving economists, investors, and policymakers better insight into the direction of the economy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6BAD9-D96C-3C3B-3587-FAA936F4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211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2B9B-7CA1-A163-D3B6-7F2BF545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D8AA9-AD98-1AA5-5DF8-0B40C6F7F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Arial"/>
              </a:rPr>
              <a:t>Dataset was limited to what was publicly available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Arial"/>
              </a:rPr>
              <a:t>Because this data is collected quarterly and it only dates back to 2005, it has &lt;80 data points total</a:t>
            </a:r>
          </a:p>
          <a:p>
            <a:r>
              <a:rPr lang="en-US" dirty="0">
                <a:cs typeface="Arial"/>
              </a:rPr>
              <a:t>Models assume that things will remain similar in the US economy, monetary policy, and international trade/relations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Arial"/>
              </a:rPr>
              <a:t>This is not always a good assumption, as seen by recent interest rate hikes</a:t>
            </a:r>
          </a:p>
          <a:p>
            <a:r>
              <a:rPr lang="en-US" dirty="0">
                <a:cs typeface="Arial"/>
              </a:rPr>
              <a:t>Could have further tuned parameters for each model to increase accuracy</a:t>
            </a:r>
          </a:p>
          <a:p>
            <a:r>
              <a:rPr lang="en-US" dirty="0">
                <a:cs typeface="Arial"/>
              </a:rPr>
              <a:t>Only evaluated models based on AIC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Arial"/>
              </a:rPr>
              <a:t>Could have additionally considered other metrics, which could have changed our analysis of the models and their predictions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EAF40-21FF-19D6-75AA-846E8E56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9025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476" y="3429000"/>
            <a:ext cx="9823048" cy="544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82355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F23A-E725-EF34-5697-FA7BCDD3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72" y="162756"/>
            <a:ext cx="3932237" cy="800100"/>
          </a:xfrm>
        </p:spPr>
        <p:txBody>
          <a:bodyPr wrap="square" anchor="t">
            <a:normAutofit/>
          </a:bodyPr>
          <a:lstStyle/>
          <a:p>
            <a:r>
              <a:rPr lang="en-US" sz="4400" b="1" dirty="0"/>
              <a:t>DATA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8340C-DC01-00B0-A949-6105517B2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4652" y="5702213"/>
            <a:ext cx="10609136" cy="6463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For our project, we are analyzing data from the St. Louis FRED website </a:t>
            </a:r>
          </a:p>
          <a:p>
            <a:r>
              <a:rPr lang="en-US" sz="1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https://fred.stlouisfed.org/series/HDTGPDUSQ163N</a:t>
            </a:r>
            <a:endParaRPr lang="en-US" sz="1600" dirty="0">
              <a:solidFill>
                <a:schemeClr val="accent1"/>
              </a:solidFill>
              <a:cs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600" dirty="0">
              <a:solidFill>
                <a:schemeClr val="bg1"/>
              </a:solidFill>
              <a:cs typeface="Arial"/>
            </a:endParaRPr>
          </a:p>
          <a:p>
            <a:endParaRPr lang="en-US" sz="1600" dirty="0">
              <a:solidFill>
                <a:schemeClr val="bg1"/>
              </a:solidFill>
              <a:cs typeface="Arial"/>
            </a:endParaRPr>
          </a:p>
          <a:p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7483E-AE32-E75C-6945-3C819F26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pic>
        <p:nvPicPr>
          <p:cNvPr id="5" name="Picture 4" descr="A graph showing the growth of the united states&#10;&#10;Description automatically generated">
            <a:extLst>
              <a:ext uri="{FF2B5EF4-FFF2-40B4-BE49-F238E27FC236}">
                <a16:creationId xmlns:a16="http://schemas.microsoft.com/office/drawing/2014/main" id="{126AF0AB-816A-064A-B072-FF0002C3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52" y="1498464"/>
            <a:ext cx="9994082" cy="409757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C1E7A-9298-1D8D-8B85-678D886043D7}"/>
              </a:ext>
            </a:extLst>
          </p:cNvPr>
          <p:cNvSpPr txBox="1"/>
          <p:nvPr/>
        </p:nvSpPr>
        <p:spPr>
          <a:xfrm>
            <a:off x="825120" y="1069121"/>
            <a:ext cx="669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Household Debt to GDP ratio from 2005-2023</a:t>
            </a:r>
            <a:endParaRPr lang="en-US" sz="2000" b="1" dirty="0">
              <a:cs typeface="Arial"/>
            </a:endParaRP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0319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D309-E690-18A9-738C-8699F027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85" y="271560"/>
            <a:ext cx="6697337" cy="1325563"/>
          </a:xfrm>
        </p:spPr>
        <p:txBody>
          <a:bodyPr/>
          <a:lstStyle/>
          <a:p>
            <a:r>
              <a:rPr lang="en-US" b="1" dirty="0"/>
              <a:t>DETAILS &amp;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95F6D-2B76-4760-B18E-6FD777D3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5" y="1597123"/>
            <a:ext cx="6917037" cy="49468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Household debt-to-GDP ratio measures the overall level of household indebtedness as a share of a country’s GDP</a:t>
            </a:r>
          </a:p>
          <a:p>
            <a:pPr lvl="1"/>
            <a:r>
              <a:rPr lang="en-US" sz="2000" dirty="0"/>
              <a:t>Higher ratios indicate recessionary periods &amp; financial instability</a:t>
            </a:r>
          </a:p>
          <a:p>
            <a:endParaRPr lang="en-US" sz="2400" dirty="0"/>
          </a:p>
          <a:p>
            <a:r>
              <a:rPr lang="en-US" sz="2400" b="1" dirty="0"/>
              <a:t>2005-2010</a:t>
            </a:r>
            <a:r>
              <a:rPr lang="en-US" sz="2400" dirty="0"/>
              <a:t>: Great Recession/Housing Bubble</a:t>
            </a:r>
          </a:p>
          <a:p>
            <a:pPr lvl="1"/>
            <a:r>
              <a:rPr lang="en-US" sz="2000" dirty="0"/>
              <a:t>Massive spike in household debt &amp; reduced GDP</a:t>
            </a:r>
          </a:p>
          <a:p>
            <a:r>
              <a:rPr lang="en-US" sz="2400" b="1" dirty="0"/>
              <a:t>2010-2019</a:t>
            </a:r>
            <a:r>
              <a:rPr lang="en-US" sz="2400" dirty="0"/>
              <a:t>: Expansionary Economic Phase</a:t>
            </a:r>
          </a:p>
          <a:p>
            <a:pPr lvl="1"/>
            <a:r>
              <a:rPr lang="en-US" sz="2000" dirty="0"/>
              <a:t>Consumer debt decreases</a:t>
            </a:r>
          </a:p>
          <a:p>
            <a:r>
              <a:rPr lang="en-US" sz="2400" b="1" dirty="0"/>
              <a:t>2019-2022</a:t>
            </a:r>
            <a:r>
              <a:rPr lang="en-US" sz="2400" dirty="0"/>
              <a:t>: Covid Pandemic</a:t>
            </a:r>
          </a:p>
          <a:p>
            <a:pPr lvl="1"/>
            <a:r>
              <a:rPr lang="en-US" sz="2000" dirty="0"/>
              <a:t>Small spike in household debt &amp; reduced output</a:t>
            </a:r>
          </a:p>
          <a:p>
            <a:r>
              <a:rPr lang="en-US" sz="2400" b="1" dirty="0">
                <a:cs typeface="Arial"/>
              </a:rPr>
              <a:t>2023-Present:</a:t>
            </a:r>
            <a:r>
              <a:rPr lang="en-US" sz="2400" dirty="0">
                <a:cs typeface="Arial"/>
              </a:rPr>
              <a:t> Pandemic Recovery</a:t>
            </a:r>
          </a:p>
          <a:p>
            <a:endParaRPr lang="en-US" sz="2400" dirty="0">
              <a:cs typeface="Arial"/>
            </a:endParaRPr>
          </a:p>
          <a:p>
            <a:pPr marL="0" indent="0">
              <a:buNone/>
            </a:pPr>
            <a:endParaRPr lang="en-US" sz="2400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717211-0581-F30E-BC33-07441BDD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99412-C2BE-D6FF-B6D7-3A12CA94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72" y="3944201"/>
            <a:ext cx="4927045" cy="2220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49ADBB-D9BB-A684-37A0-DF5C79BB5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172" y="1502260"/>
            <a:ext cx="4939008" cy="22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3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08D4-0D7C-B500-6FAF-897A0FF3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76" y="288007"/>
            <a:ext cx="10515600" cy="1325563"/>
          </a:xfrm>
        </p:spPr>
        <p:txBody>
          <a:bodyPr/>
          <a:lstStyle/>
          <a:p>
            <a:r>
              <a:rPr lang="en-US" b="1" dirty="0"/>
              <a:t>MODEL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C9891-D0A6-7B92-16F6-24AF1DDA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82" y="1532131"/>
            <a:ext cx="11181618" cy="51469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/>
              <a:t>To predict the level of household indebtedness for the coming years we have created the following models: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Moving Average (MA)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Simple Exponential Smoothing (SES)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De-seasonalized Linear Exponential Smoothing (LES)</a:t>
            </a:r>
            <a:endParaRPr lang="en-US" sz="1800" dirty="0"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Holt-Winters </a:t>
            </a:r>
            <a:endParaRPr lang="en-US" sz="1800" dirty="0"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Autoregressive integrated moving average (ARIMA)</a:t>
            </a:r>
            <a:endParaRPr lang="en-US" sz="1800" dirty="0">
              <a:cs typeface="Arial"/>
            </a:endParaRP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400" dirty="0"/>
              <a:t>Models were primarily evaluated using Information Criterion, both AIC &amp; BIC</a:t>
            </a:r>
            <a:endParaRPr lang="en-US" sz="2400" dirty="0">
              <a:cs typeface="Arial"/>
            </a:endParaRPr>
          </a:p>
          <a:p>
            <a:pPr lvl="1"/>
            <a:r>
              <a:rPr lang="en-US" sz="2000" dirty="0">
                <a:cs typeface="Arial"/>
              </a:rPr>
              <a:t>Penalizes model complexity, which is beneficial to ensure data is not overfit</a:t>
            </a:r>
          </a:p>
          <a:p>
            <a:pPr lvl="1"/>
            <a:r>
              <a:rPr lang="en-US" sz="2000" dirty="0">
                <a:cs typeface="Arial"/>
              </a:rPr>
              <a:t>Less computationally intensive – faster to implement</a:t>
            </a:r>
            <a:endParaRPr lang="en-US" sz="2000" dirty="0"/>
          </a:p>
          <a:p>
            <a:pPr lvl="1"/>
            <a:r>
              <a:rPr lang="en-US" sz="2000" dirty="0">
                <a:cs typeface="Arial"/>
              </a:rPr>
              <a:t>Allows for all the data to be used</a:t>
            </a:r>
            <a:endParaRPr lang="en-US" sz="2000" dirty="0"/>
          </a:p>
          <a:p>
            <a:pPr lvl="1"/>
            <a:r>
              <a:rPr lang="en-US" sz="2000" dirty="0">
                <a:cs typeface="Arial"/>
              </a:rPr>
              <a:t>Less receptive to skewing by outliers in data</a:t>
            </a:r>
            <a:endParaRPr lang="en-US" sz="2000" dirty="0"/>
          </a:p>
          <a:p>
            <a:pPr lvl="1"/>
            <a:r>
              <a:rPr lang="en-US" sz="2000" dirty="0">
                <a:cs typeface="Arial"/>
              </a:rPr>
              <a:t>Better for evaluating smaller sample sizes – data contained just 75 observations</a:t>
            </a:r>
          </a:p>
          <a:p>
            <a:pPr lvl="1"/>
            <a:endParaRPr lang="en-US" sz="2000" dirty="0">
              <a:cs typeface="Arial"/>
            </a:endParaRPr>
          </a:p>
          <a:p>
            <a:r>
              <a:rPr lang="en-US" sz="2400" dirty="0">
                <a:cs typeface="Arial"/>
              </a:rPr>
              <a:t>MSE &amp; MAE were used to further evaluate the best performing models according to AIC</a:t>
            </a:r>
          </a:p>
          <a:p>
            <a:pPr lvl="1"/>
            <a:r>
              <a:rPr lang="en-US" sz="1800" dirty="0"/>
              <a:t>Estimation (~75%) : 2005 Q1 – 2018 Q4</a:t>
            </a:r>
            <a:endParaRPr lang="en-US" dirty="0"/>
          </a:p>
          <a:p>
            <a:pPr lvl="1"/>
            <a:r>
              <a:rPr lang="en-US" sz="1800" dirty="0"/>
              <a:t>Holdout (~25%) : 2019 Q1 – 2023 Q3</a:t>
            </a:r>
            <a:endParaRPr lang="en-US" sz="1800" dirty="0">
              <a:cs typeface="Arial"/>
            </a:endParaRP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CBCF18-7882-5D43-4396-40D29FD5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964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098-1344-D9D7-CD5F-32634C68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295199"/>
            <a:ext cx="10515600" cy="1325563"/>
          </a:xfrm>
        </p:spPr>
        <p:txBody>
          <a:bodyPr/>
          <a:lstStyle/>
          <a:p>
            <a:r>
              <a:rPr lang="en-US" b="1" dirty="0"/>
              <a:t>1. MOVING AVERAGE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5B42F-A282-072A-3A49-5116A9AC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A4FFA8-82A2-286A-9E87-D8A24168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235" y="1620762"/>
            <a:ext cx="6338729" cy="2909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9A25A4-69AD-0828-3DF4-6F4AE836BDC5}"/>
              </a:ext>
            </a:extLst>
          </p:cNvPr>
          <p:cNvSpPr txBox="1"/>
          <p:nvPr/>
        </p:nvSpPr>
        <p:spPr>
          <a:xfrm>
            <a:off x="475338" y="1797032"/>
            <a:ext cx="4753428" cy="34778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Applied Moving Average (MA) models with orders 1, 3, 5, and 7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 Utilized rolling origin estimation method to forecast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Model 1 with order 1 performed best according to AIC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All models lagged behind data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Did not produce good fits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Nature of moving averages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252AE-BCC1-A8FA-FFE7-729467C9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47" y="4703864"/>
            <a:ext cx="5738441" cy="8106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24C91A-3D5A-561E-F9D4-7C36D98E3A00}"/>
              </a:ext>
            </a:extLst>
          </p:cNvPr>
          <p:cNvSpPr/>
          <p:nvPr/>
        </p:nvSpPr>
        <p:spPr>
          <a:xfrm>
            <a:off x="6353661" y="4703863"/>
            <a:ext cx="1277225" cy="810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9FAD-9DAB-B2B5-4271-8EBF5F69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94" y="542925"/>
            <a:ext cx="11214100" cy="5355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SIMPLE EXPONENTIAL SMOOTHING (SES)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C722A-BB76-68FA-20C6-729CD821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6" y="1825625"/>
            <a:ext cx="61030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Created 4 models with a different smoothing parameter (alpha): 0.1, 0.5, 0.9 &amp; 0.74</a:t>
            </a:r>
          </a:p>
          <a:p>
            <a:pPr lvl="1"/>
            <a:r>
              <a:rPr lang="en-US" sz="1600" dirty="0"/>
              <a:t>0.74 was chosen by R</a:t>
            </a:r>
          </a:p>
          <a:p>
            <a:r>
              <a:rPr lang="en-US" sz="2400" dirty="0"/>
              <a:t>Model 4 (a = 0.74) performed best according to AIC</a:t>
            </a:r>
          </a:p>
          <a:p>
            <a:r>
              <a:rPr lang="en-US" sz="2400" dirty="0"/>
              <a:t>Model 2 (a = 0.5) performed best according to holdout RMSE &amp; MAE</a:t>
            </a:r>
          </a:p>
          <a:p>
            <a:r>
              <a:rPr lang="en-US" sz="2400" dirty="0">
                <a:cs typeface="Arial"/>
              </a:rPr>
              <a:t>All models produced forecasts that led (opposed to lagged) the data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ADCB9F-2050-CC83-CACE-08137FF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80865-D5BF-5C01-4936-D9FF3FBD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73" y="1425467"/>
            <a:ext cx="5435742" cy="2687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54647-EA79-470D-4F39-2C09D10E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998" y="4385278"/>
            <a:ext cx="4537059" cy="1624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6BB0EE-5B8C-4D55-7628-8247F8C8360D}"/>
              </a:ext>
            </a:extLst>
          </p:cNvPr>
          <p:cNvSpPr/>
          <p:nvPr/>
        </p:nvSpPr>
        <p:spPr>
          <a:xfrm>
            <a:off x="7077997" y="5584371"/>
            <a:ext cx="4537060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7C50-FF71-9EFF-D6C6-B3DD04D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87" y="394300"/>
            <a:ext cx="10079665" cy="1325563"/>
          </a:xfrm>
        </p:spPr>
        <p:txBody>
          <a:bodyPr/>
          <a:lstStyle/>
          <a:p>
            <a:pPr algn="ctr"/>
            <a:r>
              <a:rPr lang="en-US" b="1" dirty="0"/>
              <a:t>3. DESEASONAL LINEAR EXPONENTIAL SMOOTING (LES)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6E1F8-9463-C49B-AD52-9562064B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6" y="1825624"/>
            <a:ext cx="5534354" cy="473406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Arial"/>
              </a:rPr>
              <a:t>Data was </a:t>
            </a:r>
            <a:r>
              <a:rPr lang="en-US" dirty="0" err="1">
                <a:cs typeface="Arial"/>
              </a:rPr>
              <a:t>deseasonalized</a:t>
            </a:r>
            <a:r>
              <a:rPr lang="en-US" dirty="0">
                <a:cs typeface="Arial"/>
              </a:rPr>
              <a:t> using two approaches</a:t>
            </a:r>
          </a:p>
          <a:p>
            <a:pPr marL="514350" indent="-514350">
              <a:buAutoNum type="arabicPeriod"/>
            </a:pPr>
            <a:r>
              <a:rPr lang="en-US" dirty="0">
                <a:cs typeface="Arial"/>
              </a:rPr>
              <a:t>Forecasting Decomposition</a:t>
            </a:r>
          </a:p>
          <a:p>
            <a:pPr lvl="1"/>
            <a:r>
              <a:rPr lang="en-US" dirty="0">
                <a:cs typeface="Arial"/>
              </a:rPr>
              <a:t>Decomposed into trend, seasonality, &amp; residuals</a:t>
            </a:r>
          </a:p>
          <a:p>
            <a:pPr lvl="1"/>
            <a:r>
              <a:rPr lang="en-US" dirty="0">
                <a:cs typeface="Arial"/>
              </a:rPr>
              <a:t>Removed seasonal component</a:t>
            </a:r>
          </a:p>
          <a:p>
            <a:pPr lvl="1"/>
            <a:r>
              <a:rPr lang="en-US" dirty="0">
                <a:cs typeface="Arial"/>
              </a:rPr>
              <a:t>Fit model</a:t>
            </a:r>
          </a:p>
          <a:p>
            <a:pPr marL="514350" indent="-514350">
              <a:buAutoNum type="arabicPeriod"/>
            </a:pPr>
            <a:r>
              <a:rPr lang="en-US" dirty="0">
                <a:cs typeface="Arial"/>
              </a:rPr>
              <a:t>Pure Decomposition</a:t>
            </a:r>
          </a:p>
          <a:p>
            <a:pPr lvl="1"/>
            <a:r>
              <a:rPr lang="en-US" dirty="0">
                <a:cs typeface="Arial"/>
              </a:rPr>
              <a:t>Create a centered moving average</a:t>
            </a:r>
          </a:p>
          <a:p>
            <a:pPr lvl="1"/>
            <a:r>
              <a:rPr lang="en-US" dirty="0">
                <a:cs typeface="Arial"/>
              </a:rPr>
              <a:t>Detrend</a:t>
            </a:r>
          </a:p>
          <a:p>
            <a:pPr lvl="1"/>
            <a:r>
              <a:rPr lang="en-US" dirty="0">
                <a:cs typeface="Arial"/>
              </a:rPr>
              <a:t>Produce seasonal factors</a:t>
            </a:r>
          </a:p>
          <a:p>
            <a:pPr lvl="1"/>
            <a:r>
              <a:rPr lang="en-US" dirty="0" err="1">
                <a:cs typeface="Arial"/>
              </a:rPr>
              <a:t>Deseasonalize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cs typeface="Arial"/>
              </a:rPr>
              <a:t>Fit model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Model 1 (forecasting decomposition) performed best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D7E889-837B-83A2-28CF-CCE3A120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3C1D9-99AF-5A5E-1D94-ED9460936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19" y="1719863"/>
            <a:ext cx="5493032" cy="35307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38D2F-D3C2-E1DC-BE57-761A6FEAD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54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5283" y="5367548"/>
            <a:ext cx="4216429" cy="11057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2F640F-36DB-E4D7-CD1D-E27D5E7F03A7}"/>
              </a:ext>
            </a:extLst>
          </p:cNvPr>
          <p:cNvSpPr/>
          <p:nvPr/>
        </p:nvSpPr>
        <p:spPr>
          <a:xfrm>
            <a:off x="7532914" y="5342988"/>
            <a:ext cx="1741714" cy="11057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7C50-FF71-9EFF-D6C6-B3DD04D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87" y="394300"/>
            <a:ext cx="10079665" cy="1325563"/>
          </a:xfrm>
        </p:spPr>
        <p:txBody>
          <a:bodyPr/>
          <a:lstStyle/>
          <a:p>
            <a:pPr algn="ctr"/>
            <a:r>
              <a:rPr lang="en-US" b="1" dirty="0"/>
              <a:t>3. DESEASONAL LES (CONTINUED)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6E1F8-9463-C49B-AD52-9562064B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6" y="1719863"/>
            <a:ext cx="4760005" cy="47340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Arial"/>
              </a:rPr>
              <a:t>These models outperformed expectations</a:t>
            </a:r>
          </a:p>
          <a:p>
            <a:pPr lvl="1"/>
            <a:r>
              <a:rPr lang="en-US" dirty="0">
                <a:cs typeface="Arial"/>
              </a:rPr>
              <a:t>Outperformed Holt-Winters models</a:t>
            </a:r>
          </a:p>
          <a:p>
            <a:r>
              <a:rPr lang="en-US" dirty="0" err="1">
                <a:cs typeface="Arial"/>
              </a:rPr>
              <a:t>Deseasonalization</a:t>
            </a:r>
            <a:r>
              <a:rPr lang="en-US" dirty="0">
                <a:cs typeface="Arial"/>
              </a:rPr>
              <a:t> assumes a constant pattern/seasonal trend</a:t>
            </a:r>
          </a:p>
          <a:p>
            <a:pPr lvl="1"/>
            <a:r>
              <a:rPr lang="en-US" dirty="0">
                <a:cs typeface="Arial"/>
              </a:rPr>
              <a:t>In contrast, Holt-Winters methods dynamically adjust seasonal components </a:t>
            </a:r>
          </a:p>
          <a:p>
            <a:r>
              <a:rPr lang="en-US" b="1" dirty="0">
                <a:cs typeface="Arial"/>
              </a:rPr>
              <a:t>Seasonal component does not need to be updated</a:t>
            </a:r>
            <a:r>
              <a:rPr lang="en-US" dirty="0">
                <a:cs typeface="Arial"/>
              </a:rPr>
              <a:t> or adjusted for this data due to its constant seasonal pattern</a:t>
            </a:r>
          </a:p>
          <a:p>
            <a:pPr lvl="1"/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D7E889-837B-83A2-28CF-CCE3A120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2ABF37-A42E-88AD-7058-9627F530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959" y="1993416"/>
            <a:ext cx="6480320" cy="40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5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74CC-4016-2F0F-EF59-496B7BE5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66" y="386828"/>
            <a:ext cx="10515600" cy="1325563"/>
          </a:xfrm>
        </p:spPr>
        <p:txBody>
          <a:bodyPr/>
          <a:lstStyle/>
          <a:p>
            <a:r>
              <a:rPr lang="en-US" b="1" dirty="0"/>
              <a:t>4. HOLT-WINTERS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DD51AA8-97F5-9980-C7A9-5FFF23D0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6" y="1555987"/>
            <a:ext cx="10687105" cy="49151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Created 3 models using Holt-Winters methods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Additive model</a:t>
            </a:r>
          </a:p>
          <a:p>
            <a:pPr lvl="2"/>
            <a:r>
              <a:rPr lang="en-US" sz="1600" dirty="0"/>
              <a:t>Parameters: alpha = 0.15, beta = 0.136, gamma = 0.0001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Additive model (No Seasonal)</a:t>
            </a:r>
          </a:p>
          <a:p>
            <a:pPr lvl="2"/>
            <a:r>
              <a:rPr lang="en-US" sz="1600" dirty="0"/>
              <a:t>Parameters: alpha = 0.306, beta = 0.145</a:t>
            </a:r>
          </a:p>
          <a:p>
            <a:pPr lvl="2"/>
            <a:r>
              <a:rPr lang="en-US" sz="1600" dirty="0"/>
              <a:t>This model was tested because gamma was negligible in the additive model (see “gamma” above)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Damped Additive Model</a:t>
            </a:r>
          </a:p>
          <a:p>
            <a:pPr lvl="2"/>
            <a:r>
              <a:rPr lang="en-US" sz="1600" dirty="0"/>
              <a:t>Parameters: alpha = 0.405, beta = 0.131, gamma = 0.004, phi = 0.804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Multiplicative model</a:t>
            </a:r>
          </a:p>
          <a:p>
            <a:pPr lvl="2"/>
            <a:r>
              <a:rPr lang="en-US" sz="1600" dirty="0"/>
              <a:t>Parameters: alpha = 0.578, beta = 0.126, gamma = 0.1311</a:t>
            </a:r>
          </a:p>
          <a:p>
            <a:r>
              <a:rPr lang="en-US" sz="2400" dirty="0"/>
              <a:t>Expected - but did not receive - good performance due to Holt-Winters natural ability to capture seasonality</a:t>
            </a:r>
          </a:p>
          <a:p>
            <a:pPr lvl="1"/>
            <a:r>
              <a:rPr lang="en-US" sz="2000" dirty="0"/>
              <a:t>Models did not perform well due to the constant seasonal pattern</a:t>
            </a:r>
          </a:p>
          <a:p>
            <a:pPr lvl="1"/>
            <a:r>
              <a:rPr lang="en-US" sz="2000" dirty="0"/>
              <a:t>Seasonal effects did not need to be updated, resulting in low seasonal smoothing parameters (gamma) across the board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4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DBF71-DF3C-D434-3791-2152CE8F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196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591</TotalTime>
  <Words>1183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Courier New</vt:lpstr>
      <vt:lpstr>Office Theme</vt:lpstr>
      <vt:lpstr>Forecasting &amp; Risk Analysis  Final Project</vt:lpstr>
      <vt:lpstr>DATA SOURCE</vt:lpstr>
      <vt:lpstr>DETAILS &amp; VISUALIZATION</vt:lpstr>
      <vt:lpstr>MODEL DEVELOPMENT</vt:lpstr>
      <vt:lpstr>1. MOVING AVERAGE</vt:lpstr>
      <vt:lpstr>2. SIMPLE EXPONENTIAL SMOOTHING (SES)</vt:lpstr>
      <vt:lpstr>3. DESEASONAL LINEAR EXPONENTIAL SMOOTING (LES)</vt:lpstr>
      <vt:lpstr>3. DESEASONAL LES (CONTINUED)</vt:lpstr>
      <vt:lpstr>4. HOLT-WINTERS</vt:lpstr>
      <vt:lpstr>4. HOLT-WINTERS (CONTINUED)</vt:lpstr>
      <vt:lpstr>5. AUTOREGRESSIVE INTEGRATED MOVING AVERAGE (ARIMA)</vt:lpstr>
      <vt:lpstr>5. ARIMA (CONTINUED)</vt:lpstr>
      <vt:lpstr>SELECTED MODEL &amp; PARAMETER ESTIMATES</vt:lpstr>
      <vt:lpstr>MODEL DIAGNOSTICS</vt:lpstr>
      <vt:lpstr>FORECAST,   H = 12</vt:lpstr>
      <vt:lpstr>INTERPRETATION OF RESULTS</vt:lpstr>
      <vt:lpstr>POTENTIAL IMPACT</vt:lpstr>
      <vt:lpstr>LIMITATIONS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Jacob Lesko</dc:creator>
  <cp:lastModifiedBy>Biery, Zachary</cp:lastModifiedBy>
  <cp:revision>13</cp:revision>
  <dcterms:created xsi:type="dcterms:W3CDTF">2024-04-15T14:31:00Z</dcterms:created>
  <dcterms:modified xsi:type="dcterms:W3CDTF">2024-06-21T12:25:19Z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