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74" r:id="rId2"/>
    <p:sldId id="257" r:id="rId3"/>
    <p:sldId id="258" r:id="rId4"/>
    <p:sldId id="259" r:id="rId5"/>
    <p:sldId id="270" r:id="rId6"/>
    <p:sldId id="272" r:id="rId7"/>
    <p:sldId id="261" r:id="rId8"/>
    <p:sldId id="262" r:id="rId9"/>
    <p:sldId id="263" r:id="rId10"/>
    <p:sldId id="265" r:id="rId11"/>
    <p:sldId id="266" r:id="rId12"/>
    <p:sldId id="267" r:id="rId13"/>
    <p:sldId id="268" r:id="rId14"/>
    <p:sldId id="273"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69" d="100"/>
          <a:sy n="69" d="100"/>
        </p:scale>
        <p:origin x="69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D1BF7B-36F9-4FC2-8520-44E123003F6A}" type="datetimeFigureOut">
              <a:rPr lang="vi-VN" smtClean="0"/>
              <a:t>11/11/2019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AB267-D184-49B3-BC6F-DC228B2D5F2D}" type="slidenum">
              <a:rPr lang="vi-VN" smtClean="0"/>
              <a:t>‹#›</a:t>
            </a:fld>
            <a:endParaRPr lang="vi-VN"/>
          </a:p>
        </p:txBody>
      </p:sp>
    </p:spTree>
    <p:extLst>
      <p:ext uri="{BB962C8B-B14F-4D97-AF65-F5344CB8AC3E}">
        <p14:creationId xmlns:p14="http://schemas.microsoft.com/office/powerpoint/2010/main" val="1421949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Truyền</a:t>
            </a:r>
            <a:r>
              <a:rPr lang="en-US" dirty="0"/>
              <a:t> 1234 14 15</a:t>
            </a:r>
          </a:p>
          <a:p>
            <a:r>
              <a:rPr lang="en-US" dirty="0" err="1"/>
              <a:t>Tùng</a:t>
            </a:r>
            <a:r>
              <a:rPr lang="en-US" dirty="0"/>
              <a:t> 5 11 12 13</a:t>
            </a:r>
          </a:p>
          <a:p>
            <a:r>
              <a:rPr lang="en-US" dirty="0" err="1"/>
              <a:t>Triết</a:t>
            </a:r>
            <a:r>
              <a:rPr lang="en-US" dirty="0"/>
              <a:t>  6789 10</a:t>
            </a:r>
          </a:p>
        </p:txBody>
      </p:sp>
      <p:sp>
        <p:nvSpPr>
          <p:cNvPr id="4" name="Slide Number Placeholder 3"/>
          <p:cNvSpPr>
            <a:spLocks noGrp="1"/>
          </p:cNvSpPr>
          <p:nvPr>
            <p:ph type="sldNum" sz="quarter" idx="5"/>
          </p:nvPr>
        </p:nvSpPr>
        <p:spPr/>
        <p:txBody>
          <a:bodyPr/>
          <a:lstStyle/>
          <a:p>
            <a:fld id="{75F7C8C6-6303-467F-9972-1764CB6CED92}" type="slidenum">
              <a:rPr lang="en-US" smtClean="0"/>
              <a:t>1</a:t>
            </a:fld>
            <a:endParaRPr lang="en-US"/>
          </a:p>
        </p:txBody>
      </p:sp>
    </p:spTree>
    <p:extLst>
      <p:ext uri="{BB962C8B-B14F-4D97-AF65-F5344CB8AC3E}">
        <p14:creationId xmlns:p14="http://schemas.microsoft.com/office/powerpoint/2010/main" val="69553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assistant, also known as AI assistant or digital assistant, is an application program designed to "understand" voice commands in natural language and perform tasks for users. . These tasks include reading text messages or email addresses, searching for phone numbers, scheduling, making phone calls and reminding end users about appointments.</a:t>
            </a:r>
            <a:endParaRPr lang="vi-VN" dirty="0"/>
          </a:p>
        </p:txBody>
      </p:sp>
      <p:sp>
        <p:nvSpPr>
          <p:cNvPr id="4" name="Slide Number Placeholder 3"/>
          <p:cNvSpPr>
            <a:spLocks noGrp="1"/>
          </p:cNvSpPr>
          <p:nvPr>
            <p:ph type="sldNum" sz="quarter" idx="5"/>
          </p:nvPr>
        </p:nvSpPr>
        <p:spPr/>
        <p:txBody>
          <a:bodyPr/>
          <a:lstStyle/>
          <a:p>
            <a:fld id="{84DAB267-D184-49B3-BC6F-DC228B2D5F2D}" type="slidenum">
              <a:rPr lang="vi-VN" smtClean="0"/>
              <a:t>3</a:t>
            </a:fld>
            <a:endParaRPr lang="vi-VN"/>
          </a:p>
        </p:txBody>
      </p:sp>
    </p:spTree>
    <p:extLst>
      <p:ext uri="{BB962C8B-B14F-4D97-AF65-F5344CB8AC3E}">
        <p14:creationId xmlns:p14="http://schemas.microsoft.com/office/powerpoint/2010/main" val="204203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Rated as the "oldest" virtual assistant in the world when it was launched in 2011, Siri on iPhone has been built-in on devices of the famous technology tycoon Apple so that users can control via voice. talk. You can interact with iPhone without touching the screen. Instead, you just need to speak, Siri will answer or you can command Siri</a:t>
            </a:r>
            <a:endParaRPr lang="vi-VN" dirty="0"/>
          </a:p>
        </p:txBody>
      </p:sp>
      <p:sp>
        <p:nvSpPr>
          <p:cNvPr id="4" name="Slide Number Placeholder 3"/>
          <p:cNvSpPr>
            <a:spLocks noGrp="1"/>
          </p:cNvSpPr>
          <p:nvPr>
            <p:ph type="sldNum" sz="quarter" idx="5"/>
          </p:nvPr>
        </p:nvSpPr>
        <p:spPr/>
        <p:txBody>
          <a:bodyPr/>
          <a:lstStyle/>
          <a:p>
            <a:fld id="{84DAB267-D184-49B3-BC6F-DC228B2D5F2D}" type="slidenum">
              <a:rPr lang="vi-VN" smtClean="0"/>
              <a:t>5</a:t>
            </a:fld>
            <a:endParaRPr lang="vi-VN"/>
          </a:p>
        </p:txBody>
      </p:sp>
    </p:spTree>
    <p:extLst>
      <p:ext uri="{BB962C8B-B14F-4D97-AF65-F5344CB8AC3E}">
        <p14:creationId xmlns:p14="http://schemas.microsoft.com/office/powerpoint/2010/main" val="3627792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84DAB267-D184-49B3-BC6F-DC228B2D5F2D}" type="slidenum">
              <a:rPr lang="vi-VN" smtClean="0"/>
              <a:t>6</a:t>
            </a:fld>
            <a:endParaRPr lang="vi-VN"/>
          </a:p>
        </p:txBody>
      </p:sp>
    </p:spTree>
    <p:extLst>
      <p:ext uri="{BB962C8B-B14F-4D97-AF65-F5344CB8AC3E}">
        <p14:creationId xmlns:p14="http://schemas.microsoft.com/office/powerpoint/2010/main" val="2731348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11/11/2019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11/11/2019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11/11/2019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CF71383-D4BC-4829-8636-CF337571DF31}"/>
              </a:ext>
            </a:extLst>
          </p:cNvPr>
          <p:cNvSpPr>
            <a:spLocks noGrp="1"/>
          </p:cNvSpPr>
          <p:nvPr>
            <p:ph type="subTitle" idx="1"/>
          </p:nvPr>
        </p:nvSpPr>
        <p:spPr>
          <a:xfrm>
            <a:off x="3376627" y="2585327"/>
            <a:ext cx="5723830" cy="1076134"/>
          </a:xfrm>
        </p:spPr>
        <p:txBody>
          <a:bodyPr>
            <a:noAutofit/>
          </a:bodyPr>
          <a:lstStyle/>
          <a:p>
            <a:pPr algn="ctr"/>
            <a:r>
              <a:rPr lang="en-US" sz="4000" b="1" dirty="0">
                <a:solidFill>
                  <a:srgbClr val="FFFF00"/>
                </a:solidFill>
                <a:latin typeface="Times New Roman" panose="02020603050405020304" pitchFamily="18" charset="0"/>
                <a:cs typeface="Times New Roman" panose="02020603050405020304" pitchFamily="18" charset="0"/>
              </a:rPr>
              <a:t>VIRTUAL</a:t>
            </a:r>
            <a:r>
              <a:rPr lang="vi-VN" sz="4000" b="1" dirty="0">
                <a:solidFill>
                  <a:srgbClr val="FFFF00"/>
                </a:solidFill>
                <a:latin typeface="+mj-lt"/>
              </a:rPr>
              <a:t> </a:t>
            </a:r>
            <a:r>
              <a:rPr lang="en-US" sz="4000" b="1" dirty="0">
                <a:solidFill>
                  <a:srgbClr val="FFFF00"/>
                </a:solidFill>
                <a:latin typeface="+mj-lt"/>
              </a:rPr>
              <a:t> </a:t>
            </a:r>
            <a:r>
              <a:rPr lang="vi-VN" sz="4000" b="1" dirty="0">
                <a:solidFill>
                  <a:srgbClr val="FFFF00"/>
                </a:solidFill>
                <a:latin typeface="+mj-lt"/>
              </a:rPr>
              <a:t>ASSIsTANT</a:t>
            </a:r>
          </a:p>
        </p:txBody>
      </p:sp>
      <p:sp>
        <p:nvSpPr>
          <p:cNvPr id="4" name="Rectangle 3">
            <a:extLst>
              <a:ext uri="{FF2B5EF4-FFF2-40B4-BE49-F238E27FC236}">
                <a16:creationId xmlns:a16="http://schemas.microsoft.com/office/drawing/2014/main" id="{11DCDDD3-923E-40AB-ADE2-B7B6D276AF5D}"/>
              </a:ext>
            </a:extLst>
          </p:cNvPr>
          <p:cNvSpPr/>
          <p:nvPr/>
        </p:nvSpPr>
        <p:spPr>
          <a:xfrm>
            <a:off x="943897" y="4394375"/>
            <a:ext cx="6096000" cy="923330"/>
          </a:xfrm>
          <a:prstGeom prst="rect">
            <a:avLst/>
          </a:prstGeom>
        </p:spPr>
        <p:txBody>
          <a:bodyPr>
            <a:spAutoFit/>
          </a:bodyPr>
          <a:lstStyle/>
          <a:p>
            <a:r>
              <a:rPr lang="en-US"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MEMBERS:	1.LE VAN TRUYEN 18IT2</a:t>
            </a:r>
          </a:p>
          <a:p>
            <a:r>
              <a:rPr lang="en-US"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2.NGUYEN ANH TRIET 18IT2</a:t>
            </a:r>
          </a:p>
          <a:p>
            <a:r>
              <a:rPr lang="en-US"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3.PHAN THANH TUNG 18IT2</a:t>
            </a:r>
          </a:p>
        </p:txBody>
      </p:sp>
      <p:sp>
        <p:nvSpPr>
          <p:cNvPr id="7" name="Rectangle 6">
            <a:extLst>
              <a:ext uri="{FF2B5EF4-FFF2-40B4-BE49-F238E27FC236}">
                <a16:creationId xmlns:a16="http://schemas.microsoft.com/office/drawing/2014/main" id="{B9427E4B-73F2-40D9-A2EE-333D509C8E6F}"/>
              </a:ext>
            </a:extLst>
          </p:cNvPr>
          <p:cNvSpPr/>
          <p:nvPr/>
        </p:nvSpPr>
        <p:spPr>
          <a:xfrm>
            <a:off x="6952142" y="4671374"/>
            <a:ext cx="4833696" cy="369332"/>
          </a:xfrm>
          <a:prstGeom prst="rect">
            <a:avLst/>
          </a:prstGeom>
        </p:spPr>
        <p:txBody>
          <a:bodyPr wrap="none">
            <a:spAutoFit/>
          </a:bodyPr>
          <a:lstStyle/>
          <a:p>
            <a:r>
              <a:rPr lang="en-US"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INSTRUCTOR : TRUONG HOANG TU NHI  </a:t>
            </a:r>
          </a:p>
        </p:txBody>
      </p:sp>
      <p:sp>
        <p:nvSpPr>
          <p:cNvPr id="6" name="TextBox 5">
            <a:extLst>
              <a:ext uri="{FF2B5EF4-FFF2-40B4-BE49-F238E27FC236}">
                <a16:creationId xmlns:a16="http://schemas.microsoft.com/office/drawing/2014/main" id="{48D9CDAC-7038-4286-9089-0413273E0F25}"/>
              </a:ext>
            </a:extLst>
          </p:cNvPr>
          <p:cNvSpPr txBox="1"/>
          <p:nvPr/>
        </p:nvSpPr>
        <p:spPr>
          <a:xfrm>
            <a:off x="2259496" y="844794"/>
            <a:ext cx="9385293" cy="1237326"/>
          </a:xfrm>
          <a:prstGeom prst="rect">
            <a:avLst/>
          </a:prstGeom>
          <a:noFill/>
        </p:spPr>
        <p:txBody>
          <a:bodyPr wrap="square" rtlCol="0">
            <a:spAutoFit/>
          </a:bodyPr>
          <a:lstStyle/>
          <a:p>
            <a:pPr>
              <a:lnSpc>
                <a:spcPct val="150000"/>
              </a:lnSpc>
            </a:pPr>
            <a:r>
              <a:rPr lang="en-US" sz="3200" b="1" dirty="0">
                <a:solidFill>
                  <a:schemeClr val="bg1">
                    <a:lumMod val="65000"/>
                  </a:schemeClr>
                </a:solidFill>
                <a:latin typeface="Times New Roman" panose="02020603050405020304" pitchFamily="18" charset="0"/>
                <a:cs typeface="Times New Roman" panose="02020603050405020304" pitchFamily="18" charset="0"/>
              </a:rPr>
              <a:t>UNIVERSITY OF DANANG</a:t>
            </a:r>
          </a:p>
          <a:p>
            <a:pPr>
              <a:lnSpc>
                <a:spcPct val="150000"/>
              </a:lnSpc>
            </a:pPr>
            <a:r>
              <a:rPr lang="en-US" sz="2000" b="1" dirty="0">
                <a:solidFill>
                  <a:srgbClr val="FFC000"/>
                </a:solidFill>
                <a:latin typeface="Times New Roman" panose="02020603050405020304" pitchFamily="18" charset="0"/>
                <a:cs typeface="Times New Roman" panose="02020603050405020304" pitchFamily="18" charset="0"/>
              </a:rPr>
              <a:t>SCHOOL OF INFORMATION AND COMMUNICATION TECHNOLONY</a:t>
            </a:r>
          </a:p>
        </p:txBody>
      </p:sp>
      <p:pic>
        <p:nvPicPr>
          <p:cNvPr id="5" name="Picture 4">
            <a:extLst>
              <a:ext uri="{FF2B5EF4-FFF2-40B4-BE49-F238E27FC236}">
                <a16:creationId xmlns:a16="http://schemas.microsoft.com/office/drawing/2014/main" id="{113FEE2A-4DFE-4F2A-8232-2DFFDBDD9C0E}"/>
              </a:ext>
            </a:extLst>
          </p:cNvPr>
          <p:cNvPicPr>
            <a:picLocks noChangeAspect="1"/>
          </p:cNvPicPr>
          <p:nvPr/>
        </p:nvPicPr>
        <p:blipFill>
          <a:blip r:embed="rId3"/>
          <a:stretch>
            <a:fillRect/>
          </a:stretch>
        </p:blipFill>
        <p:spPr>
          <a:xfrm>
            <a:off x="327460" y="202449"/>
            <a:ext cx="2358688" cy="2353774"/>
          </a:xfrm>
          <a:prstGeom prst="rect">
            <a:avLst/>
          </a:prstGeom>
        </p:spPr>
      </p:pic>
    </p:spTree>
    <p:extLst>
      <p:ext uri="{BB962C8B-B14F-4D97-AF65-F5344CB8AC3E}">
        <p14:creationId xmlns:p14="http://schemas.microsoft.com/office/powerpoint/2010/main" val="2065035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0AE6-FC36-40B2-998E-B6EC2A50781A}"/>
              </a:ext>
            </a:extLst>
          </p:cNvPr>
          <p:cNvSpPr>
            <a:spLocks noGrp="1"/>
          </p:cNvSpPr>
          <p:nvPr>
            <p:ph type="title"/>
          </p:nvPr>
        </p:nvSpPr>
        <p:spPr>
          <a:xfrm>
            <a:off x="1233612" y="925669"/>
            <a:ext cx="8761413" cy="706964"/>
          </a:xfrm>
        </p:spPr>
        <p:txBody>
          <a:bodyPr/>
          <a:lstStyle/>
          <a:p>
            <a:r>
              <a:rPr lang="en-US" b="1" dirty="0"/>
              <a:t>3.Setting</a:t>
            </a:r>
            <a:r>
              <a:rPr lang="en-US" dirty="0"/>
              <a:t/>
            </a:r>
            <a:br>
              <a:rPr lang="en-US" dirty="0"/>
            </a:br>
            <a:endParaRPr lang="vi-VN" dirty="0"/>
          </a:p>
        </p:txBody>
      </p:sp>
      <p:sp>
        <p:nvSpPr>
          <p:cNvPr id="3" name="Content Placeholder 2">
            <a:extLst>
              <a:ext uri="{FF2B5EF4-FFF2-40B4-BE49-F238E27FC236}">
                <a16:creationId xmlns:a16="http://schemas.microsoft.com/office/drawing/2014/main" id="{643B80EE-6CC1-42F6-9858-DE26D922D904}"/>
              </a:ext>
            </a:extLst>
          </p:cNvPr>
          <p:cNvSpPr>
            <a:spLocks noGrp="1"/>
          </p:cNvSpPr>
          <p:nvPr>
            <p:ph idx="1"/>
          </p:nvPr>
        </p:nvSpPr>
        <p:spPr>
          <a:xfrm>
            <a:off x="466696" y="2387190"/>
            <a:ext cx="5167188" cy="341630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Apple Siri </a:t>
            </a:r>
            <a:r>
              <a:rPr lang="en-US" sz="2400" dirty="0">
                <a:solidFill>
                  <a:schemeClr val="tx1"/>
                </a:solidFill>
                <a:latin typeface="Times New Roman" panose="02020603050405020304" pitchFamily="18" charset="0"/>
                <a:cs typeface="Times New Roman" panose="02020603050405020304" pitchFamily="18" charset="0"/>
              </a:rPr>
              <a:t>and </a:t>
            </a:r>
            <a:r>
              <a:rPr lang="en-US" sz="2400" b="1" dirty="0">
                <a:solidFill>
                  <a:schemeClr val="tx1"/>
                </a:solidFill>
                <a:latin typeface="Times New Roman" panose="02020603050405020304" pitchFamily="18" charset="0"/>
                <a:cs typeface="Times New Roman" panose="02020603050405020304" pitchFamily="18" charset="0"/>
              </a:rPr>
              <a:t>Google Assistant </a:t>
            </a:r>
            <a:r>
              <a:rPr lang="en-US" sz="2400" dirty="0">
                <a:solidFill>
                  <a:schemeClr val="tx1"/>
                </a:solidFill>
                <a:latin typeface="Times New Roman" panose="02020603050405020304" pitchFamily="18" charset="0"/>
                <a:cs typeface="Times New Roman" panose="02020603050405020304" pitchFamily="18" charset="0"/>
              </a:rPr>
              <a:t>both perform well when setting volume and brightness settings.</a:t>
            </a:r>
          </a:p>
          <a:p>
            <a:r>
              <a:rPr lang="en-US" sz="2400" dirty="0">
                <a:solidFill>
                  <a:schemeClr val="tx1"/>
                </a:solidFill>
                <a:latin typeface="Times New Roman" panose="02020603050405020304" pitchFamily="18" charset="0"/>
                <a:cs typeface="Times New Roman" panose="02020603050405020304" pitchFamily="18" charset="0"/>
              </a:rPr>
              <a:t>But </a:t>
            </a:r>
            <a:r>
              <a:rPr lang="en-US" sz="2400" b="1" dirty="0">
                <a:solidFill>
                  <a:schemeClr val="tx1"/>
                </a:solidFill>
                <a:latin typeface="Times New Roman" panose="02020603050405020304" pitchFamily="18" charset="0"/>
                <a:cs typeface="Times New Roman" panose="02020603050405020304" pitchFamily="18" charset="0"/>
              </a:rPr>
              <a:t>Google's</a:t>
            </a:r>
            <a:r>
              <a:rPr lang="en-US" sz="2400" dirty="0">
                <a:solidFill>
                  <a:schemeClr val="tx1"/>
                </a:solidFill>
                <a:latin typeface="Times New Roman" panose="02020603050405020304" pitchFamily="18" charset="0"/>
                <a:cs typeface="Times New Roman" panose="02020603050405020304" pitchFamily="18" charset="0"/>
              </a:rPr>
              <a:t> virtual assistant proved useless when ordered to activate </a:t>
            </a:r>
            <a:r>
              <a:rPr lang="en-US" sz="2400" b="1" dirty="0" err="1">
                <a:solidFill>
                  <a:schemeClr val="tx1"/>
                </a:solidFill>
                <a:latin typeface="Times New Roman" panose="02020603050405020304" pitchFamily="18" charset="0"/>
                <a:cs typeface="Times New Roman" panose="02020603050405020304" pitchFamily="18" charset="0"/>
              </a:rPr>
              <a:t>Wifi</a:t>
            </a:r>
            <a:r>
              <a:rPr lang="en-US" sz="2400" dirty="0">
                <a:solidFill>
                  <a:schemeClr val="tx1"/>
                </a:solidFill>
                <a:latin typeface="Times New Roman" panose="02020603050405020304" pitchFamily="18" charset="0"/>
                <a:cs typeface="Times New Roman" panose="02020603050405020304" pitchFamily="18" charset="0"/>
              </a:rPr>
              <a:t> and </a:t>
            </a:r>
            <a:r>
              <a:rPr lang="en-US" sz="2400" b="1" dirty="0">
                <a:solidFill>
                  <a:schemeClr val="tx1"/>
                </a:solidFill>
                <a:latin typeface="Times New Roman" panose="02020603050405020304" pitchFamily="18" charset="0"/>
                <a:cs typeface="Times New Roman" panose="02020603050405020304" pitchFamily="18" charset="0"/>
              </a:rPr>
              <a:t>Bluetooth</a:t>
            </a:r>
            <a:r>
              <a:rPr lang="en-US" sz="2400" dirty="0">
                <a:solidFill>
                  <a:schemeClr val="tx1"/>
                </a:solidFill>
                <a:latin typeface="Times New Roman" panose="02020603050405020304" pitchFamily="18" charset="0"/>
                <a:cs typeface="Times New Roman" panose="02020603050405020304" pitchFamily="18" charset="0"/>
              </a:rPr>
              <a:t>.</a:t>
            </a:r>
          </a:p>
          <a:p>
            <a:r>
              <a:rPr lang="en-US" sz="2400" b="1" u="sng" dirty="0">
                <a:solidFill>
                  <a:schemeClr val="tx1"/>
                </a:solidFill>
                <a:latin typeface="Times New Roman" panose="02020603050405020304" pitchFamily="18" charset="0"/>
                <a:cs typeface="Times New Roman" panose="02020603050405020304" pitchFamily="18" charset="0"/>
              </a:rPr>
              <a:t>Result : Siri &gt; GGA</a:t>
            </a:r>
            <a:endParaRPr lang="vi-VN" sz="2400" b="1" u="sng"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3F199E-10D1-413B-A207-944218C89374}"/>
              </a:ext>
            </a:extLst>
          </p:cNvPr>
          <p:cNvPicPr>
            <a:picLocks noChangeAspect="1"/>
          </p:cNvPicPr>
          <p:nvPr/>
        </p:nvPicPr>
        <p:blipFill>
          <a:blip r:embed="rId2"/>
          <a:stretch>
            <a:fillRect/>
          </a:stretch>
        </p:blipFill>
        <p:spPr>
          <a:xfrm>
            <a:off x="6489290" y="1986116"/>
            <a:ext cx="5083278" cy="4871883"/>
          </a:xfrm>
          <a:prstGeom prst="rect">
            <a:avLst/>
          </a:prstGeom>
        </p:spPr>
      </p:pic>
      <p:pic>
        <p:nvPicPr>
          <p:cNvPr id="5" name="Picture 4">
            <a:extLst>
              <a:ext uri="{FF2B5EF4-FFF2-40B4-BE49-F238E27FC236}">
                <a16:creationId xmlns:a16="http://schemas.microsoft.com/office/drawing/2014/main" id="{E729299B-0C74-444F-91E1-4E1EA6FA0472}"/>
              </a:ext>
            </a:extLst>
          </p:cNvPr>
          <p:cNvPicPr>
            <a:picLocks noChangeAspect="1"/>
          </p:cNvPicPr>
          <p:nvPr/>
        </p:nvPicPr>
        <p:blipFill>
          <a:blip r:embed="rId3"/>
          <a:stretch>
            <a:fillRect/>
          </a:stretch>
        </p:blipFill>
        <p:spPr>
          <a:xfrm>
            <a:off x="6489289" y="1986115"/>
            <a:ext cx="5083278" cy="4871883"/>
          </a:xfrm>
          <a:prstGeom prst="rect">
            <a:avLst/>
          </a:prstGeom>
        </p:spPr>
      </p:pic>
    </p:spTree>
    <p:extLst>
      <p:ext uri="{BB962C8B-B14F-4D97-AF65-F5344CB8AC3E}">
        <p14:creationId xmlns:p14="http://schemas.microsoft.com/office/powerpoint/2010/main" val="11355226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4ACA-D873-4A6B-A992-144E0FAE4EC2}"/>
              </a:ext>
            </a:extLst>
          </p:cNvPr>
          <p:cNvSpPr>
            <a:spLocks noGrp="1"/>
          </p:cNvSpPr>
          <p:nvPr>
            <p:ph type="title"/>
          </p:nvPr>
        </p:nvSpPr>
        <p:spPr/>
        <p:txBody>
          <a:bodyPr/>
          <a:lstStyle/>
          <a:p>
            <a:r>
              <a:rPr lang="en-US" b="1" dirty="0"/>
              <a:t>4.</a:t>
            </a:r>
            <a:r>
              <a:rPr lang="vi-VN" b="1" dirty="0"/>
              <a:t> Reminder</a:t>
            </a:r>
          </a:p>
        </p:txBody>
      </p:sp>
      <p:sp>
        <p:nvSpPr>
          <p:cNvPr id="3" name="Content Placeholder 2">
            <a:extLst>
              <a:ext uri="{FF2B5EF4-FFF2-40B4-BE49-F238E27FC236}">
                <a16:creationId xmlns:a16="http://schemas.microsoft.com/office/drawing/2014/main" id="{FFA5F62E-5991-49A8-98C7-0CFCEC3FCCF3}"/>
              </a:ext>
            </a:extLst>
          </p:cNvPr>
          <p:cNvSpPr>
            <a:spLocks noGrp="1"/>
          </p:cNvSpPr>
          <p:nvPr>
            <p:ph idx="1"/>
          </p:nvPr>
        </p:nvSpPr>
        <p:spPr>
          <a:xfrm>
            <a:off x="386796" y="2354118"/>
            <a:ext cx="5148864" cy="341630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Google's</a:t>
            </a:r>
            <a:r>
              <a:rPr lang="en-US" sz="2400" dirty="0">
                <a:solidFill>
                  <a:schemeClr val="tx1"/>
                </a:solidFill>
                <a:latin typeface="Times New Roman" panose="02020603050405020304" pitchFamily="18" charset="0"/>
                <a:cs typeface="Times New Roman" panose="02020603050405020304" pitchFamily="18" charset="0"/>
              </a:rPr>
              <a:t> virtual assistant has the ability to remember everything you say to it, while </a:t>
            </a:r>
            <a:r>
              <a:rPr lang="en-US" sz="2400" b="1" dirty="0">
                <a:solidFill>
                  <a:schemeClr val="tx1"/>
                </a:solidFill>
                <a:latin typeface="Times New Roman" panose="02020603050405020304" pitchFamily="18" charset="0"/>
                <a:cs typeface="Times New Roman" panose="02020603050405020304" pitchFamily="18" charset="0"/>
              </a:rPr>
              <a:t>Siri</a:t>
            </a:r>
            <a:r>
              <a:rPr lang="en-US" sz="2400" dirty="0">
                <a:solidFill>
                  <a:schemeClr val="tx1"/>
                </a:solidFill>
                <a:latin typeface="Times New Roman" panose="02020603050405020304" pitchFamily="18" charset="0"/>
                <a:cs typeface="Times New Roman" panose="02020603050405020304" pitchFamily="18" charset="0"/>
              </a:rPr>
              <a:t> will form a more complex list of reminders.</a:t>
            </a:r>
          </a:p>
          <a:p>
            <a:r>
              <a:rPr lang="en-US" sz="2400" b="1" u="sng" dirty="0">
                <a:solidFill>
                  <a:schemeClr val="tx1"/>
                </a:solidFill>
                <a:latin typeface="Times New Roman" panose="02020603050405020304" pitchFamily="18" charset="0"/>
                <a:cs typeface="Times New Roman" panose="02020603050405020304" pitchFamily="18" charset="0"/>
              </a:rPr>
              <a:t>Result : GGA &gt; Siri</a:t>
            </a:r>
            <a:endParaRPr lang="vi-VN" sz="2400" b="1" u="sng"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0E38AE4-6CBF-46EA-A970-B0E0D0741ADE}"/>
              </a:ext>
            </a:extLst>
          </p:cNvPr>
          <p:cNvPicPr>
            <a:picLocks noChangeAspect="1"/>
          </p:cNvPicPr>
          <p:nvPr/>
        </p:nvPicPr>
        <p:blipFill>
          <a:blip r:embed="rId2"/>
          <a:stretch>
            <a:fillRect/>
          </a:stretch>
        </p:blipFill>
        <p:spPr>
          <a:xfrm>
            <a:off x="6096000" y="1870364"/>
            <a:ext cx="5709204" cy="4987636"/>
          </a:xfrm>
          <a:prstGeom prst="rect">
            <a:avLst/>
          </a:prstGeom>
        </p:spPr>
      </p:pic>
    </p:spTree>
    <p:extLst>
      <p:ext uri="{BB962C8B-B14F-4D97-AF65-F5344CB8AC3E}">
        <p14:creationId xmlns:p14="http://schemas.microsoft.com/office/powerpoint/2010/main" val="16160868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D2F4-7531-4D64-97DF-2F398AFFD364}"/>
              </a:ext>
            </a:extLst>
          </p:cNvPr>
          <p:cNvSpPr>
            <a:spLocks noGrp="1"/>
          </p:cNvSpPr>
          <p:nvPr>
            <p:ph type="title"/>
          </p:nvPr>
        </p:nvSpPr>
        <p:spPr/>
        <p:txBody>
          <a:bodyPr/>
          <a:lstStyle/>
          <a:p>
            <a:r>
              <a:rPr lang="en-US" b="1" dirty="0"/>
              <a:t>5.Questions are discussed and contextual</a:t>
            </a:r>
            <a:br>
              <a:rPr lang="en-US" b="1" dirty="0"/>
            </a:br>
            <a:endParaRPr lang="vi-VN" b="1" dirty="0"/>
          </a:p>
        </p:txBody>
      </p:sp>
      <p:sp>
        <p:nvSpPr>
          <p:cNvPr id="3" name="Content Placeholder 2">
            <a:extLst>
              <a:ext uri="{FF2B5EF4-FFF2-40B4-BE49-F238E27FC236}">
                <a16:creationId xmlns:a16="http://schemas.microsoft.com/office/drawing/2014/main" id="{B46B5CF7-EC19-48A6-B6B9-6F81260EEEB5}"/>
              </a:ext>
            </a:extLst>
          </p:cNvPr>
          <p:cNvSpPr>
            <a:spLocks noGrp="1"/>
          </p:cNvSpPr>
          <p:nvPr>
            <p:ph idx="1"/>
          </p:nvPr>
        </p:nvSpPr>
        <p:spPr>
          <a:xfrm>
            <a:off x="309830" y="2202873"/>
            <a:ext cx="6257226" cy="4294909"/>
          </a:xfrm>
        </p:spPr>
        <p:txBody>
          <a:bodyPr>
            <a:normAutofit/>
          </a:bodyPr>
          <a:lstStyle/>
          <a:p>
            <a:pPr marL="0" indent="0">
              <a:buNone/>
            </a:pPr>
            <a:endParaRPr lang="en-US" dirty="0"/>
          </a:p>
          <a:p>
            <a:r>
              <a:rPr lang="en-US" sz="2400" dirty="0">
                <a:solidFill>
                  <a:schemeClr val="tx1"/>
                </a:solidFill>
                <a:latin typeface="Times New Roman" panose="02020603050405020304" pitchFamily="18" charset="0"/>
                <a:cs typeface="Times New Roman" panose="02020603050405020304" pitchFamily="18" charset="0"/>
              </a:rPr>
              <a:t>The </a:t>
            </a:r>
            <a:r>
              <a:rPr lang="en-US" sz="2400" b="1" dirty="0">
                <a:solidFill>
                  <a:schemeClr val="tx1"/>
                </a:solidFill>
                <a:latin typeface="Times New Roman" panose="02020603050405020304" pitchFamily="18" charset="0"/>
                <a:cs typeface="Times New Roman" panose="02020603050405020304" pitchFamily="18" charset="0"/>
              </a:rPr>
              <a:t>GG Assistant </a:t>
            </a:r>
            <a:r>
              <a:rPr lang="en-US" sz="2400" dirty="0">
                <a:solidFill>
                  <a:schemeClr val="tx1"/>
                </a:solidFill>
                <a:latin typeface="Times New Roman" panose="02020603050405020304" pitchFamily="18" charset="0"/>
                <a:cs typeface="Times New Roman" panose="02020603050405020304" pitchFamily="18" charset="0"/>
              </a:rPr>
              <a:t>finds quickly and produces relevant results. While </a:t>
            </a:r>
            <a:r>
              <a:rPr lang="en-US" sz="2400" b="1" dirty="0">
                <a:solidFill>
                  <a:schemeClr val="tx1"/>
                </a:solidFill>
                <a:latin typeface="Times New Roman" panose="02020603050405020304" pitchFamily="18" charset="0"/>
                <a:cs typeface="Times New Roman" panose="02020603050405020304" pitchFamily="18" charset="0"/>
              </a:rPr>
              <a:t>Siri </a:t>
            </a:r>
            <a:r>
              <a:rPr lang="en-US" sz="2400" dirty="0">
                <a:solidFill>
                  <a:schemeClr val="tx1"/>
                </a:solidFill>
                <a:latin typeface="Times New Roman" panose="02020603050405020304" pitchFamily="18" charset="0"/>
                <a:cs typeface="Times New Roman" panose="02020603050405020304" pitchFamily="18" charset="0"/>
              </a:rPr>
              <a:t>is slow and gives false results  </a:t>
            </a:r>
          </a:p>
          <a:p>
            <a:r>
              <a:rPr lang="en-US" sz="2400" b="1" u="sng" dirty="0">
                <a:solidFill>
                  <a:schemeClr val="tx1"/>
                </a:solidFill>
                <a:latin typeface="Times New Roman" panose="02020603050405020304" pitchFamily="18" charset="0"/>
                <a:cs typeface="Times New Roman" panose="02020603050405020304" pitchFamily="18" charset="0"/>
              </a:rPr>
              <a:t>Result : GGA &gt; Siri </a:t>
            </a:r>
          </a:p>
        </p:txBody>
      </p:sp>
      <p:pic>
        <p:nvPicPr>
          <p:cNvPr id="4" name="Picture 3">
            <a:extLst>
              <a:ext uri="{FF2B5EF4-FFF2-40B4-BE49-F238E27FC236}">
                <a16:creationId xmlns:a16="http://schemas.microsoft.com/office/drawing/2014/main" id="{4C6A5776-AD7B-4A77-B8CA-7E71E7D97EAE}"/>
              </a:ext>
            </a:extLst>
          </p:cNvPr>
          <p:cNvPicPr>
            <a:picLocks noChangeAspect="1"/>
          </p:cNvPicPr>
          <p:nvPr/>
        </p:nvPicPr>
        <p:blipFill>
          <a:blip r:embed="rId2"/>
          <a:stretch>
            <a:fillRect/>
          </a:stretch>
        </p:blipFill>
        <p:spPr>
          <a:xfrm>
            <a:off x="6567056" y="1801091"/>
            <a:ext cx="5315114" cy="5056909"/>
          </a:xfrm>
          <a:prstGeom prst="rect">
            <a:avLst/>
          </a:prstGeom>
        </p:spPr>
      </p:pic>
    </p:spTree>
    <p:extLst>
      <p:ext uri="{BB962C8B-B14F-4D97-AF65-F5344CB8AC3E}">
        <p14:creationId xmlns:p14="http://schemas.microsoft.com/office/powerpoint/2010/main" val="11202393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8EC5-7F22-4EB9-8D5C-84D3BB69651A}"/>
              </a:ext>
            </a:extLst>
          </p:cNvPr>
          <p:cNvSpPr>
            <a:spLocks noGrp="1"/>
          </p:cNvSpPr>
          <p:nvPr>
            <p:ph type="title"/>
          </p:nvPr>
        </p:nvSpPr>
        <p:spPr/>
        <p:txBody>
          <a:bodyPr/>
          <a:lstStyle/>
          <a:p>
            <a:r>
              <a:rPr lang="en-US" b="1" dirty="0"/>
              <a:t>6.Translation</a:t>
            </a:r>
            <a:r>
              <a:rPr lang="en-US" dirty="0"/>
              <a:t/>
            </a:r>
            <a:br>
              <a:rPr lang="en-US" dirty="0"/>
            </a:br>
            <a:endParaRPr lang="vi-VN" dirty="0"/>
          </a:p>
        </p:txBody>
      </p:sp>
      <p:sp>
        <p:nvSpPr>
          <p:cNvPr id="3" name="Content Placeholder 2">
            <a:extLst>
              <a:ext uri="{FF2B5EF4-FFF2-40B4-BE49-F238E27FC236}">
                <a16:creationId xmlns:a16="http://schemas.microsoft.com/office/drawing/2014/main" id="{FF2060E0-626F-4AD5-9264-D0E889E6E275}"/>
              </a:ext>
            </a:extLst>
          </p:cNvPr>
          <p:cNvSpPr>
            <a:spLocks noGrp="1"/>
          </p:cNvSpPr>
          <p:nvPr>
            <p:ph idx="1"/>
          </p:nvPr>
        </p:nvSpPr>
        <p:spPr>
          <a:xfrm>
            <a:off x="628481" y="2354119"/>
            <a:ext cx="4400719" cy="3416300"/>
          </a:xfrm>
        </p:spPr>
        <p:txBody>
          <a:bodyPr>
            <a:normAutofit/>
          </a:bodyPr>
          <a:lstStyle/>
          <a:p>
            <a:pPr marL="0" indent="0">
              <a:buNone/>
            </a:pPr>
            <a:endParaRPr lang="en-US" dirty="0"/>
          </a:p>
          <a:p>
            <a:r>
              <a:rPr lang="en-US" sz="2400" dirty="0">
                <a:solidFill>
                  <a:schemeClr val="tx1"/>
                </a:solidFill>
                <a:latin typeface="Times New Roman" panose="02020603050405020304" pitchFamily="18" charset="0"/>
                <a:cs typeface="Times New Roman" panose="02020603050405020304" pitchFamily="18" charset="0"/>
              </a:rPr>
              <a:t>With the question </a:t>
            </a:r>
            <a:r>
              <a:rPr lang="en-US" sz="2400" b="1" dirty="0">
                <a:solidFill>
                  <a:schemeClr val="tx1"/>
                </a:solidFill>
                <a:latin typeface="Times New Roman" panose="02020603050405020304" pitchFamily="18" charset="0"/>
                <a:cs typeface="Times New Roman" panose="02020603050405020304" pitchFamily="18" charset="0"/>
              </a:rPr>
              <a:t>'How are you translating ?'</a:t>
            </a:r>
            <a:r>
              <a:rPr lang="en-US" sz="2400" dirty="0">
                <a:solidFill>
                  <a:schemeClr val="tx1"/>
                </a:solidFill>
                <a:latin typeface="Times New Roman" panose="02020603050405020304" pitchFamily="18" charset="0"/>
                <a:cs typeface="Times New Roman" panose="02020603050405020304" pitchFamily="18" charset="0"/>
              </a:rPr>
              <a:t> into French, </a:t>
            </a:r>
            <a:r>
              <a:rPr lang="en-US" sz="2400" b="1" dirty="0">
                <a:solidFill>
                  <a:schemeClr val="tx1"/>
                </a:solidFill>
                <a:latin typeface="Times New Roman" panose="02020603050405020304" pitchFamily="18" charset="0"/>
                <a:cs typeface="Times New Roman" panose="02020603050405020304" pitchFamily="18" charset="0"/>
              </a:rPr>
              <a:t>Google Assistant </a:t>
            </a:r>
            <a:r>
              <a:rPr lang="en-US" sz="2400" dirty="0">
                <a:solidFill>
                  <a:schemeClr val="tx1"/>
                </a:solidFill>
                <a:latin typeface="Times New Roman" panose="02020603050405020304" pitchFamily="18" charset="0"/>
                <a:cs typeface="Times New Roman" panose="02020603050405020304" pitchFamily="18" charset="0"/>
              </a:rPr>
              <a:t>gives the exact results and </a:t>
            </a:r>
            <a:r>
              <a:rPr lang="en-US" sz="2400" b="1" dirty="0">
                <a:solidFill>
                  <a:schemeClr val="tx1"/>
                </a:solidFill>
                <a:latin typeface="Times New Roman" panose="02020603050405020304" pitchFamily="18" charset="0"/>
                <a:cs typeface="Times New Roman" panose="02020603050405020304" pitchFamily="18" charset="0"/>
              </a:rPr>
              <a:t>Siri </a:t>
            </a:r>
            <a:r>
              <a:rPr lang="en-US" sz="2400" dirty="0">
                <a:solidFill>
                  <a:schemeClr val="tx1"/>
                </a:solidFill>
                <a:latin typeface="Times New Roman" panose="02020603050405020304" pitchFamily="18" charset="0"/>
                <a:cs typeface="Times New Roman" panose="02020603050405020304" pitchFamily="18" charset="0"/>
              </a:rPr>
              <a:t>only gives other web page links.</a:t>
            </a:r>
            <a:endParaRPr lang="en-US" sz="2400" b="1" dirty="0">
              <a:solidFill>
                <a:schemeClr val="tx1"/>
              </a:solidFill>
              <a:latin typeface="Times New Roman" panose="02020603050405020304" pitchFamily="18" charset="0"/>
              <a:cs typeface="Times New Roman" panose="02020603050405020304" pitchFamily="18" charset="0"/>
            </a:endParaRPr>
          </a:p>
          <a:p>
            <a:r>
              <a:rPr lang="en-US" sz="2400" b="1" dirty="0">
                <a:solidFill>
                  <a:schemeClr val="tx1"/>
                </a:solidFill>
                <a:latin typeface="Times New Roman" panose="02020603050405020304" pitchFamily="18" charset="0"/>
                <a:cs typeface="Times New Roman" panose="02020603050405020304" pitchFamily="18" charset="0"/>
              </a:rPr>
              <a:t>Result : GGA &gt; Siri </a:t>
            </a:r>
            <a:endParaRPr lang="vi-VN" sz="24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7360587-5A61-4A38-B67A-DDADC6204684}"/>
              </a:ext>
            </a:extLst>
          </p:cNvPr>
          <p:cNvPicPr>
            <a:picLocks noChangeAspect="1"/>
          </p:cNvPicPr>
          <p:nvPr/>
        </p:nvPicPr>
        <p:blipFill>
          <a:blip r:embed="rId2"/>
          <a:stretch>
            <a:fillRect/>
          </a:stretch>
        </p:blipFill>
        <p:spPr>
          <a:xfrm>
            <a:off x="5756996" y="1680632"/>
            <a:ext cx="5806523" cy="5177367"/>
          </a:xfrm>
          <a:prstGeom prst="rect">
            <a:avLst/>
          </a:prstGeom>
        </p:spPr>
      </p:pic>
    </p:spTree>
    <p:extLst>
      <p:ext uri="{BB962C8B-B14F-4D97-AF65-F5344CB8AC3E}">
        <p14:creationId xmlns:p14="http://schemas.microsoft.com/office/powerpoint/2010/main" val="30927844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1A29-172A-4B62-86D7-50E781E91EF9}"/>
              </a:ext>
            </a:extLst>
          </p:cNvPr>
          <p:cNvSpPr>
            <a:spLocks noGrp="1"/>
          </p:cNvSpPr>
          <p:nvPr>
            <p:ph type="title"/>
          </p:nvPr>
        </p:nvSpPr>
        <p:spPr/>
        <p:txBody>
          <a:bodyPr/>
          <a:lstStyle/>
          <a:p>
            <a:r>
              <a:rPr lang="en-US" b="1" dirty="0">
                <a:latin typeface="Times" panose="020B0500000000000000" pitchFamily="34" charset="0"/>
                <a:ea typeface="Times" panose="020B0500000000000000" pitchFamily="34" charset="0"/>
                <a:cs typeface="Times" panose="020B0500000000000000" pitchFamily="34" charset="0"/>
              </a:rPr>
              <a:t>SOLUTION</a:t>
            </a:r>
          </a:p>
        </p:txBody>
      </p:sp>
      <p:sp>
        <p:nvSpPr>
          <p:cNvPr id="3" name="Content Placeholder 2">
            <a:extLst>
              <a:ext uri="{FF2B5EF4-FFF2-40B4-BE49-F238E27FC236}">
                <a16:creationId xmlns:a16="http://schemas.microsoft.com/office/drawing/2014/main" id="{78DF46A9-5ECF-4F40-8927-F3F7DB080755}"/>
              </a:ext>
            </a:extLst>
          </p:cNvPr>
          <p:cNvSpPr>
            <a:spLocks noGrp="1"/>
          </p:cNvSpPr>
          <p:nvPr>
            <p:ph idx="1"/>
          </p:nvPr>
        </p:nvSpPr>
        <p:spPr/>
        <p:txBody>
          <a:bodyPr/>
          <a:lstStyle/>
          <a:p>
            <a:r>
              <a:rPr lang="en-US" sz="2400" dirty="0">
                <a:latin typeface="Times New Roman" panose="02020603050405020304" pitchFamily="18" charset="0"/>
                <a:ea typeface="Times" panose="020B0500000000000000" pitchFamily="34" charset="0"/>
                <a:cs typeface="Times New Roman" panose="02020603050405020304" pitchFamily="18" charset="0"/>
              </a:rPr>
              <a:t>When approaching information retrieval questions, </a:t>
            </a:r>
            <a:r>
              <a:rPr lang="en-US" sz="2400" b="1" dirty="0">
                <a:latin typeface="Times New Roman" panose="02020603050405020304" pitchFamily="18" charset="0"/>
                <a:ea typeface="Times" panose="020B0500000000000000" pitchFamily="34" charset="0"/>
                <a:cs typeface="Times New Roman" panose="02020603050405020304" pitchFamily="18" charset="0"/>
              </a:rPr>
              <a:t>Google's</a:t>
            </a:r>
            <a:r>
              <a:rPr lang="en-US" sz="2400" dirty="0">
                <a:latin typeface="Times New Roman" panose="02020603050405020304" pitchFamily="18" charset="0"/>
                <a:ea typeface="Times" panose="020B0500000000000000" pitchFamily="34" charset="0"/>
                <a:cs typeface="Times New Roman" panose="02020603050405020304" pitchFamily="18" charset="0"/>
              </a:rPr>
              <a:t> virtual assistant handles better. This is understandable because </a:t>
            </a:r>
            <a:r>
              <a:rPr lang="en-US" sz="2400" b="1" dirty="0">
                <a:latin typeface="Times New Roman" panose="02020603050405020304" pitchFamily="18" charset="0"/>
                <a:ea typeface="Times" panose="020B0500000000000000" pitchFamily="34" charset="0"/>
                <a:cs typeface="Times New Roman" panose="02020603050405020304" pitchFamily="18" charset="0"/>
              </a:rPr>
              <a:t>Assistant</a:t>
            </a:r>
            <a:r>
              <a:rPr lang="en-US" sz="2400" dirty="0">
                <a:latin typeface="Times New Roman" panose="02020603050405020304" pitchFamily="18" charset="0"/>
                <a:ea typeface="Times" panose="020B0500000000000000" pitchFamily="34" charset="0"/>
                <a:cs typeface="Times New Roman" panose="02020603050405020304" pitchFamily="18" charset="0"/>
              </a:rPr>
              <a:t> inherits </a:t>
            </a:r>
            <a:r>
              <a:rPr lang="en-US" sz="2400" b="1" dirty="0">
                <a:latin typeface="Times New Roman" panose="02020603050405020304" pitchFamily="18" charset="0"/>
                <a:ea typeface="Times" panose="020B0500000000000000" pitchFamily="34" charset="0"/>
                <a:cs typeface="Times New Roman" panose="02020603050405020304" pitchFamily="18" charset="0"/>
              </a:rPr>
              <a:t>Google's</a:t>
            </a:r>
            <a:r>
              <a:rPr lang="en-US" sz="2400" dirty="0">
                <a:latin typeface="Times New Roman" panose="02020603050405020304" pitchFamily="18" charset="0"/>
                <a:ea typeface="Times" panose="020B0500000000000000" pitchFamily="34" charset="0"/>
                <a:cs typeface="Times New Roman" panose="02020603050405020304" pitchFamily="18" charset="0"/>
              </a:rPr>
              <a:t> vast data warehouse and many other services.</a:t>
            </a:r>
          </a:p>
          <a:p>
            <a:r>
              <a:rPr lang="en-US" altLang="en-US" sz="2400" dirty="0">
                <a:solidFill>
                  <a:srgbClr val="222222"/>
                </a:solidFill>
                <a:latin typeface="Times New Roman" panose="02020603050405020304" pitchFamily="18" charset="0"/>
                <a:ea typeface="Times" panose="020B0500000000000000" pitchFamily="34" charset="0"/>
                <a:cs typeface="Times New Roman" panose="02020603050405020304" pitchFamily="18" charset="0"/>
              </a:rPr>
              <a:t>In addition, in a contextual conversation, the </a:t>
            </a:r>
            <a:r>
              <a:rPr lang="en-US" altLang="en-US" sz="2400" b="1" dirty="0">
                <a:solidFill>
                  <a:srgbClr val="222222"/>
                </a:solidFill>
                <a:latin typeface="Times New Roman" panose="02020603050405020304" pitchFamily="18" charset="0"/>
                <a:ea typeface="Times" panose="020B0500000000000000" pitchFamily="34" charset="0"/>
                <a:cs typeface="Times New Roman" panose="02020603050405020304" pitchFamily="18" charset="0"/>
              </a:rPr>
              <a:t>Google Assistant </a:t>
            </a:r>
            <a:r>
              <a:rPr lang="en-US" altLang="en-US" sz="2400" dirty="0">
                <a:solidFill>
                  <a:srgbClr val="222222"/>
                </a:solidFill>
                <a:latin typeface="Times New Roman" panose="02020603050405020304" pitchFamily="18" charset="0"/>
                <a:ea typeface="Times" panose="020B0500000000000000" pitchFamily="34" charset="0"/>
                <a:cs typeface="Times New Roman" panose="02020603050405020304" pitchFamily="18" charset="0"/>
              </a:rPr>
              <a:t>equipped with AI has a better level of support and is smarter than </a:t>
            </a:r>
            <a:r>
              <a:rPr lang="en-US" altLang="en-US" sz="2400" b="1" dirty="0">
                <a:solidFill>
                  <a:srgbClr val="222222"/>
                </a:solidFill>
                <a:latin typeface="Times New Roman" panose="02020603050405020304" pitchFamily="18" charset="0"/>
                <a:ea typeface="Times" panose="020B0500000000000000" pitchFamily="34" charset="0"/>
                <a:cs typeface="Times New Roman" panose="02020603050405020304" pitchFamily="18" charset="0"/>
              </a:rPr>
              <a:t>Siri</a:t>
            </a:r>
            <a:r>
              <a:rPr lang="en-US" altLang="en-US" sz="2400" dirty="0">
                <a:solidFill>
                  <a:srgbClr val="222222"/>
                </a:solidFill>
                <a:latin typeface="Times New Roman" panose="02020603050405020304" pitchFamily="18" charset="0"/>
                <a:ea typeface="Times" panose="020B0500000000000000" pitchFamily="34" charset="0"/>
                <a:cs typeface="Times New Roman" panose="02020603050405020304" pitchFamily="18" charset="0"/>
              </a:rPr>
              <a:t>.</a:t>
            </a:r>
            <a:r>
              <a:rPr lang="en-US" altLang="en-US" sz="2400" dirty="0">
                <a:solidFill>
                  <a:schemeClr val="tx1"/>
                </a:solidFill>
                <a:latin typeface="Times New Roman" panose="02020603050405020304" pitchFamily="18" charset="0"/>
                <a:ea typeface="Times" panose="020B0500000000000000"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0889664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747E4-965E-477C-8155-318DF2D1A4E2}"/>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575EE573-063E-4D4F-95F3-488B4303CC1F}"/>
              </a:ext>
            </a:extLst>
          </p:cNvPr>
          <p:cNvSpPr>
            <a:spLocks noGrp="1"/>
          </p:cNvSpPr>
          <p:nvPr>
            <p:ph idx="1"/>
          </p:nvPr>
        </p:nvSpPr>
        <p:spPr>
          <a:xfrm>
            <a:off x="1154954" y="1080655"/>
            <a:ext cx="10150355" cy="4939145"/>
          </a:xfrm>
          <a:blipFill>
            <a:blip r:embed="rId2"/>
            <a:stretch>
              <a:fillRect/>
            </a:stretch>
          </a:blipFill>
        </p:spPr>
        <p:txBody>
          <a:bodyPr/>
          <a:lstStyle/>
          <a:p>
            <a:endParaRPr lang="vi-VN" dirty="0"/>
          </a:p>
        </p:txBody>
      </p:sp>
    </p:spTree>
    <p:extLst>
      <p:ext uri="{BB962C8B-B14F-4D97-AF65-F5344CB8AC3E}">
        <p14:creationId xmlns:p14="http://schemas.microsoft.com/office/powerpoint/2010/main" val="111720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178869-4B71-4734-ADED-5A676C81A046}"/>
              </a:ext>
            </a:extLst>
          </p:cNvPr>
          <p:cNvSpPr>
            <a:spLocks noGrp="1"/>
          </p:cNvSpPr>
          <p:nvPr>
            <p:ph idx="1"/>
          </p:nvPr>
        </p:nvSpPr>
        <p:spPr>
          <a:xfrm>
            <a:off x="2723418" y="2214674"/>
            <a:ext cx="6745161" cy="1349068"/>
          </a:xfrm>
        </p:spPr>
        <p:txBody>
          <a:bodyPr>
            <a:noAutofit/>
          </a:bodyPr>
          <a:lstStyle/>
          <a:p>
            <a:pPr marL="0" indent="0">
              <a:buNone/>
            </a:pPr>
            <a:r>
              <a:rPr lang="en-US" sz="2800" b="1" dirty="0">
                <a:latin typeface="Times New Roman" panose="02020603050405020304" pitchFamily="18" charset="0"/>
                <a:cs typeface="Times New Roman" panose="02020603050405020304" pitchFamily="18" charset="0"/>
              </a:rPr>
              <a:t>1 . What is the Virtual Assistant ?</a:t>
            </a:r>
          </a:p>
          <a:p>
            <a:pPr marL="0" indent="0">
              <a:buNone/>
            </a:pPr>
            <a:r>
              <a:rPr lang="en-US" sz="2800" b="1" dirty="0">
                <a:latin typeface="Times New Roman" panose="02020603050405020304" pitchFamily="18" charset="0"/>
                <a:cs typeface="Times New Roman" panose="02020603050405020304" pitchFamily="18" charset="0"/>
              </a:rPr>
              <a:t>2 . Real applications:</a:t>
            </a:r>
          </a:p>
          <a:p>
            <a:pPr marL="0" indent="0">
              <a:buNone/>
            </a:pPr>
            <a:r>
              <a:rPr lang="en-US" sz="2800" b="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2.1 . What is the Siri ?</a:t>
            </a:r>
          </a:p>
          <a:p>
            <a:pPr marL="0" indent="0">
              <a:buNone/>
            </a:pPr>
            <a:r>
              <a:rPr lang="en-US" sz="2600" b="1" i="1" dirty="0">
                <a:latin typeface="Times New Roman" panose="02020603050405020304" pitchFamily="18" charset="0"/>
                <a:cs typeface="Times New Roman" panose="02020603050405020304" pitchFamily="18" charset="0"/>
              </a:rPr>
              <a:t>   2.2 . What is the Google Assistant ?</a:t>
            </a:r>
          </a:p>
          <a:p>
            <a:pPr marL="0" indent="0">
              <a:buNone/>
            </a:pPr>
            <a:r>
              <a:rPr lang="en-US" sz="2600" b="1" i="1" dirty="0">
                <a:latin typeface="Times New Roman" panose="02020603050405020304" pitchFamily="18" charset="0"/>
                <a:cs typeface="Times New Roman" panose="02020603050405020304" pitchFamily="18" charset="0"/>
              </a:rPr>
              <a:t>   2.3 . Compare Siri and Google Assistant:       		Who is better?</a:t>
            </a:r>
          </a:p>
          <a:p>
            <a:pPr marL="0" indent="0">
              <a:buNone/>
            </a:pPr>
            <a:r>
              <a:rPr lang="en-US" sz="2800" b="1" dirty="0">
                <a:latin typeface="Times New Roman" panose="02020603050405020304" pitchFamily="18" charset="0"/>
                <a:cs typeface="Times New Roman" panose="02020603050405020304" pitchFamily="18" charset="0"/>
              </a:rPr>
              <a:t>3 . Conclusion</a:t>
            </a:r>
            <a:endParaRPr lang="vi-VN" sz="2800" b="1"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pPr marL="0" indent="0">
              <a:buNone/>
            </a:pPr>
            <a:endParaRPr lang="vi-V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D23F255-0900-49A0-ADF9-2C63BF5F29BE}"/>
              </a:ext>
            </a:extLst>
          </p:cNvPr>
          <p:cNvSpPr/>
          <p:nvPr/>
        </p:nvSpPr>
        <p:spPr>
          <a:xfrm>
            <a:off x="4545735" y="963356"/>
            <a:ext cx="3100529" cy="830997"/>
          </a:xfrm>
          <a:prstGeom prst="rect">
            <a:avLst/>
          </a:prstGeom>
        </p:spPr>
        <p:txBody>
          <a:bodyPr wrap="none">
            <a:spAutoFit/>
          </a:bodyPr>
          <a:lstStyle/>
          <a:p>
            <a:r>
              <a:rPr lang="en-US" sz="4800" b="1" dirty="0">
                <a:solidFill>
                  <a:schemeClr val="bg2"/>
                </a:solidFill>
                <a:effectLst>
                  <a:outerShdw blurRad="38100" dist="38100" dir="2700000" algn="tl">
                    <a:srgbClr val="000000">
                      <a:alpha val="43137"/>
                    </a:srgbClr>
                  </a:outerShdw>
                </a:effectLst>
              </a:rPr>
              <a:t>CONTENT:</a:t>
            </a:r>
            <a:endParaRPr lang="vi-VN" sz="4800" dirty="0">
              <a:solidFill>
                <a:schemeClr val="bg2"/>
              </a:solidFill>
            </a:endParaRPr>
          </a:p>
        </p:txBody>
      </p:sp>
    </p:spTree>
    <p:extLst>
      <p:ext uri="{BB962C8B-B14F-4D97-AF65-F5344CB8AC3E}">
        <p14:creationId xmlns:p14="http://schemas.microsoft.com/office/powerpoint/2010/main" val="385456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5577-D8EC-428B-BB10-5FCF4E3F5D72}"/>
              </a:ext>
            </a:extLst>
          </p:cNvPr>
          <p:cNvSpPr>
            <a:spLocks noGrp="1"/>
          </p:cNvSpPr>
          <p:nvPr>
            <p:ph type="title"/>
          </p:nvPr>
        </p:nvSpPr>
        <p:spPr>
          <a:xfrm>
            <a:off x="791060" y="864942"/>
            <a:ext cx="8761413" cy="706964"/>
          </a:xfrm>
        </p:spPr>
        <p:txBody>
          <a:bodyPr/>
          <a:lstStyle/>
          <a:p>
            <a:r>
              <a:rPr lang="en-US" b="1" dirty="0">
                <a:latin typeface="Times New Roman" panose="02020603050405020304" pitchFamily="18" charset="0"/>
                <a:cs typeface="Times New Roman" panose="02020603050405020304" pitchFamily="18" charset="0"/>
              </a:rPr>
              <a:t>1. What is the Virtual Assistant ?</a:t>
            </a:r>
            <a:br>
              <a:rPr lang="en-US" b="1"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1BEAAC-BC20-4A39-944F-2D8AEDC5539B}"/>
              </a:ext>
            </a:extLst>
          </p:cNvPr>
          <p:cNvSpPr>
            <a:spLocks noGrp="1"/>
          </p:cNvSpPr>
          <p:nvPr>
            <p:ph idx="1"/>
          </p:nvPr>
        </p:nvSpPr>
        <p:spPr>
          <a:xfrm>
            <a:off x="375347" y="2245889"/>
            <a:ext cx="11816653" cy="1510034"/>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Virtual assistants are software, tools built on the basis of artificial intelligence (AI) </a:t>
            </a:r>
          </a:p>
          <a:p>
            <a:r>
              <a:rPr lang="en-US" sz="2400" dirty="0">
                <a:solidFill>
                  <a:schemeClr val="tx1"/>
                </a:solidFill>
                <a:latin typeface="Times New Roman" panose="02020603050405020304" pitchFamily="18" charset="0"/>
                <a:cs typeface="Times New Roman" panose="02020603050405020304" pitchFamily="18" charset="0"/>
              </a:rPr>
              <a:t>Is an application program designed to "understand" voice commands in natural language and perform tasks for users.</a:t>
            </a:r>
          </a:p>
          <a:p>
            <a:pPr marL="0" indent="0">
              <a:buNone/>
            </a:pPr>
            <a:endParaRPr lang="vi-VN" dirty="0"/>
          </a:p>
        </p:txBody>
      </p:sp>
      <p:sp>
        <p:nvSpPr>
          <p:cNvPr id="6" name="TextBox 5">
            <a:extLst>
              <a:ext uri="{FF2B5EF4-FFF2-40B4-BE49-F238E27FC236}">
                <a16:creationId xmlns:a16="http://schemas.microsoft.com/office/drawing/2014/main" id="{2B5EE4C0-7035-4865-ACA2-C375C263001D}"/>
              </a:ext>
            </a:extLst>
          </p:cNvPr>
          <p:cNvSpPr txBox="1"/>
          <p:nvPr/>
        </p:nvSpPr>
        <p:spPr>
          <a:xfrm>
            <a:off x="3441290" y="3593856"/>
            <a:ext cx="5309420" cy="3182785"/>
          </a:xfrm>
          <a:prstGeom prst="rect">
            <a:avLst/>
          </a:prstGeom>
          <a:blipFill>
            <a:blip r:embed="rId4"/>
            <a:stretch>
              <a:fillRect/>
            </a:stretch>
          </a:blipFill>
        </p:spPr>
        <p:txBody>
          <a:bodyPr wrap="square" rtlCol="0">
            <a:spAutoFit/>
          </a:bodyPr>
          <a:lstStyle/>
          <a:p>
            <a:endParaRPr lang="vi-VN" dirty="0"/>
          </a:p>
        </p:txBody>
      </p:sp>
    </p:spTree>
    <p:extLst>
      <p:ext uri="{BB962C8B-B14F-4D97-AF65-F5344CB8AC3E}">
        <p14:creationId xmlns:p14="http://schemas.microsoft.com/office/powerpoint/2010/main" val="184209931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E0FA8-6A7E-4E1E-8811-70B953537C0F}"/>
              </a:ext>
            </a:extLst>
          </p:cNvPr>
          <p:cNvSpPr>
            <a:spLocks noGrp="1"/>
          </p:cNvSpPr>
          <p:nvPr>
            <p:ph type="title"/>
          </p:nvPr>
        </p:nvSpPr>
        <p:spPr>
          <a:xfrm>
            <a:off x="1154955" y="973668"/>
            <a:ext cx="6319272" cy="706964"/>
          </a:xfrm>
        </p:spPr>
        <p:txBody>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vi-VN" dirty="0"/>
          </a:p>
        </p:txBody>
      </p:sp>
      <p:sp>
        <p:nvSpPr>
          <p:cNvPr id="6" name="TextBox 5">
            <a:extLst>
              <a:ext uri="{FF2B5EF4-FFF2-40B4-BE49-F238E27FC236}">
                <a16:creationId xmlns:a16="http://schemas.microsoft.com/office/drawing/2014/main" id="{A8DEF80E-B50A-4CB1-9128-25D6DA10534C}"/>
              </a:ext>
            </a:extLst>
          </p:cNvPr>
          <p:cNvSpPr txBox="1"/>
          <p:nvPr/>
        </p:nvSpPr>
        <p:spPr>
          <a:xfrm>
            <a:off x="1027133" y="760639"/>
            <a:ext cx="449107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2 . Real applications :</a:t>
            </a:r>
            <a:endParaRPr lang="vi-VN" sz="3600" b="1" dirty="0">
              <a:solidFill>
                <a:schemeClr val="bg1"/>
              </a:solidFill>
              <a:latin typeface="+mj-lt"/>
            </a:endParaRPr>
          </a:p>
        </p:txBody>
      </p:sp>
      <p:sp>
        <p:nvSpPr>
          <p:cNvPr id="4" name="TextBox 3">
            <a:extLst>
              <a:ext uri="{FF2B5EF4-FFF2-40B4-BE49-F238E27FC236}">
                <a16:creationId xmlns:a16="http://schemas.microsoft.com/office/drawing/2014/main" id="{8818709C-67CD-437E-A774-A60BEE8B708E}"/>
              </a:ext>
            </a:extLst>
          </p:cNvPr>
          <p:cNvSpPr txBox="1"/>
          <p:nvPr/>
        </p:nvSpPr>
        <p:spPr>
          <a:xfrm>
            <a:off x="2630129" y="1618356"/>
            <a:ext cx="6931742" cy="5238001"/>
          </a:xfrm>
          <a:prstGeom prst="rect">
            <a:avLst/>
          </a:prstGeom>
          <a:blipFill>
            <a:blip r:embed="rId2"/>
            <a:stretch>
              <a:fillRect/>
            </a:stretch>
          </a:blipFill>
        </p:spPr>
        <p:txBody>
          <a:bodyPr wrap="square" rtlCol="0">
            <a:spAutoFit/>
          </a:bodyPr>
          <a:lstStyle/>
          <a:p>
            <a:endParaRPr lang="vi-VN" dirty="0"/>
          </a:p>
        </p:txBody>
      </p:sp>
    </p:spTree>
    <p:extLst>
      <p:ext uri="{BB962C8B-B14F-4D97-AF65-F5344CB8AC3E}">
        <p14:creationId xmlns:p14="http://schemas.microsoft.com/office/powerpoint/2010/main" val="38666213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EDD4-1BF6-4256-9121-CA463799CC0E}"/>
              </a:ext>
            </a:extLst>
          </p:cNvPr>
          <p:cNvSpPr>
            <a:spLocks noGrp="1"/>
          </p:cNvSpPr>
          <p:nvPr>
            <p:ph type="title"/>
          </p:nvPr>
        </p:nvSpPr>
        <p:spPr/>
        <p:txBody>
          <a:bodyPr/>
          <a:lstStyle/>
          <a:p>
            <a:r>
              <a:rPr lang="vi-VN" b="1" dirty="0"/>
              <a:t>2.1 . What is the </a:t>
            </a:r>
            <a:r>
              <a:rPr lang="vi-VN" b="1" u="sng" dirty="0"/>
              <a:t>Siri</a:t>
            </a:r>
            <a:r>
              <a:rPr lang="vi-VN" b="1" dirty="0"/>
              <a:t> ?</a:t>
            </a:r>
          </a:p>
        </p:txBody>
      </p:sp>
      <p:sp>
        <p:nvSpPr>
          <p:cNvPr id="3" name="Content Placeholder 2">
            <a:extLst>
              <a:ext uri="{FF2B5EF4-FFF2-40B4-BE49-F238E27FC236}">
                <a16:creationId xmlns:a16="http://schemas.microsoft.com/office/drawing/2014/main" id="{077B28AA-FE9F-4695-B379-30C2AED66834}"/>
              </a:ext>
            </a:extLst>
          </p:cNvPr>
          <p:cNvSpPr>
            <a:spLocks noGrp="1"/>
          </p:cNvSpPr>
          <p:nvPr>
            <p:ph idx="1"/>
          </p:nvPr>
        </p:nvSpPr>
        <p:spPr>
          <a:xfrm>
            <a:off x="938644" y="2599608"/>
            <a:ext cx="3800503" cy="3689145"/>
          </a:xfrm>
        </p:spPr>
        <p:txBody>
          <a:bodyPr>
            <a:normAutofit fontScale="92500"/>
          </a:bodyPr>
          <a:lstStyle/>
          <a:p>
            <a:pPr>
              <a:buFontTx/>
              <a:buChar char="-"/>
            </a:pPr>
            <a:r>
              <a:rPr lang="en-US" sz="2400" b="1" dirty="0">
                <a:solidFill>
                  <a:schemeClr val="tx1"/>
                </a:solidFill>
                <a:latin typeface="Times New Roman" panose="02020603050405020304" pitchFamily="18" charset="0"/>
                <a:cs typeface="Times New Roman" panose="02020603050405020304" pitchFamily="18" charset="0"/>
              </a:rPr>
              <a:t>Siri</a:t>
            </a:r>
            <a:r>
              <a:rPr lang="en-US" sz="2400" dirty="0">
                <a:solidFill>
                  <a:schemeClr val="tx1"/>
                </a:solidFill>
                <a:latin typeface="Times New Roman" panose="02020603050405020304" pitchFamily="18" charset="0"/>
                <a:cs typeface="Times New Roman" panose="02020603050405020304" pitchFamily="18" charset="0"/>
              </a:rPr>
              <a:t> is the "oldest" virtual assistant</a:t>
            </a:r>
          </a:p>
          <a:p>
            <a:pPr>
              <a:buFontTx/>
              <a:buChar char="-"/>
            </a:pPr>
            <a:r>
              <a:rPr lang="en-US" sz="2400" dirty="0">
                <a:solidFill>
                  <a:schemeClr val="tx1"/>
                </a:solidFill>
                <a:latin typeface="Times New Roman" panose="02020603050405020304" pitchFamily="18" charset="0"/>
                <a:cs typeface="Times New Roman" panose="02020603050405020304" pitchFamily="18" charset="0"/>
              </a:rPr>
              <a:t>Built-in on devices of the famous technology tycoon </a:t>
            </a:r>
            <a:r>
              <a:rPr lang="en-US" sz="2400" b="1" dirty="0">
                <a:solidFill>
                  <a:schemeClr val="tx1"/>
                </a:solidFill>
                <a:latin typeface="Times New Roman" panose="02020603050405020304" pitchFamily="18" charset="0"/>
                <a:cs typeface="Times New Roman" panose="02020603050405020304" pitchFamily="18" charset="0"/>
              </a:rPr>
              <a:t>Apple</a:t>
            </a:r>
          </a:p>
          <a:p>
            <a:pPr>
              <a:buFontTx/>
              <a:buChar char="-"/>
            </a:pPr>
            <a:r>
              <a:rPr lang="en-US" sz="2400" dirty="0">
                <a:solidFill>
                  <a:schemeClr val="tx1"/>
                </a:solidFill>
                <a:latin typeface="Times New Roman" panose="02020603050405020304" pitchFamily="18" charset="0"/>
                <a:cs typeface="Times New Roman" panose="02020603050405020304" pitchFamily="18" charset="0"/>
              </a:rPr>
              <a:t>Interact with </a:t>
            </a:r>
            <a:r>
              <a:rPr lang="en-US" sz="2400" b="1" dirty="0">
                <a:solidFill>
                  <a:schemeClr val="tx1"/>
                </a:solidFill>
                <a:latin typeface="Times New Roman" panose="02020603050405020304" pitchFamily="18" charset="0"/>
                <a:cs typeface="Times New Roman" panose="02020603050405020304" pitchFamily="18" charset="0"/>
              </a:rPr>
              <a:t>iPhone</a:t>
            </a:r>
            <a:r>
              <a:rPr lang="en-US" sz="2400" dirty="0">
                <a:solidFill>
                  <a:schemeClr val="tx1"/>
                </a:solidFill>
                <a:latin typeface="Times New Roman" panose="02020603050405020304" pitchFamily="18" charset="0"/>
                <a:cs typeface="Times New Roman" panose="02020603050405020304" pitchFamily="18" charset="0"/>
              </a:rPr>
              <a:t> without touching </a:t>
            </a:r>
          </a:p>
          <a:p>
            <a:pPr>
              <a:buFontTx/>
              <a:buChar char="-"/>
            </a:pPr>
            <a:r>
              <a:rPr lang="en-US" sz="2400" dirty="0">
                <a:solidFill>
                  <a:schemeClr val="tx1"/>
                </a:solidFill>
                <a:latin typeface="Times New Roman" panose="02020603050405020304" pitchFamily="18" charset="0"/>
                <a:cs typeface="Times New Roman" panose="02020603050405020304" pitchFamily="18" charset="0"/>
              </a:rPr>
              <a:t>Just say , </a:t>
            </a:r>
            <a:r>
              <a:rPr lang="en-US" sz="2400" b="1" dirty="0">
                <a:solidFill>
                  <a:schemeClr val="tx1"/>
                </a:solidFill>
                <a:latin typeface="Times New Roman" panose="02020603050405020304" pitchFamily="18" charset="0"/>
                <a:cs typeface="Times New Roman" panose="02020603050405020304" pitchFamily="18" charset="0"/>
              </a:rPr>
              <a:t>Siri</a:t>
            </a:r>
            <a:r>
              <a:rPr lang="en-US" sz="2400" dirty="0">
                <a:solidFill>
                  <a:schemeClr val="tx1"/>
                </a:solidFill>
                <a:latin typeface="Times New Roman" panose="02020603050405020304" pitchFamily="18" charset="0"/>
                <a:cs typeface="Times New Roman" panose="02020603050405020304" pitchFamily="18" charset="0"/>
              </a:rPr>
              <a:t> will answer or you can tell Siri to do it.</a:t>
            </a:r>
          </a:p>
          <a:p>
            <a:pPr>
              <a:buFontTx/>
              <a:buChar char="-"/>
            </a:pPr>
            <a:endParaRPr lang="vi-VN" sz="24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E35AA3-ACFA-450A-92C2-D56D670CA6FD}"/>
              </a:ext>
            </a:extLst>
          </p:cNvPr>
          <p:cNvSpPr txBox="1"/>
          <p:nvPr/>
        </p:nvSpPr>
        <p:spPr>
          <a:xfrm>
            <a:off x="5309419" y="2340078"/>
            <a:ext cx="6479458" cy="4208206"/>
          </a:xfrm>
          <a:prstGeom prst="rect">
            <a:avLst/>
          </a:prstGeom>
          <a:blipFill>
            <a:blip r:embed="rId3"/>
            <a:stretch>
              <a:fillRect/>
            </a:stretch>
          </a:blipFill>
        </p:spPr>
        <p:txBody>
          <a:bodyPr wrap="square" rtlCol="0">
            <a:spAutoFit/>
          </a:bodyPr>
          <a:lstStyle/>
          <a:p>
            <a:endParaRPr lang="vi-VN" dirty="0"/>
          </a:p>
        </p:txBody>
      </p:sp>
    </p:spTree>
    <p:extLst>
      <p:ext uri="{BB962C8B-B14F-4D97-AF65-F5344CB8AC3E}">
        <p14:creationId xmlns:p14="http://schemas.microsoft.com/office/powerpoint/2010/main" val="357700251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5577-D8EC-428B-BB10-5FCF4E3F5D72}"/>
              </a:ext>
            </a:extLst>
          </p:cNvPr>
          <p:cNvSpPr>
            <a:spLocks noGrp="1"/>
          </p:cNvSpPr>
          <p:nvPr>
            <p:ph type="title"/>
          </p:nvPr>
        </p:nvSpPr>
        <p:spPr>
          <a:xfrm>
            <a:off x="1219200" y="1052326"/>
            <a:ext cx="8761413" cy="706964"/>
          </a:xfrm>
        </p:spPr>
        <p:txBody>
          <a:bodyPr/>
          <a:lstStyle/>
          <a:p>
            <a:r>
              <a:rPr lang="en-US" b="1" dirty="0">
                <a:latin typeface="Times New Roman" panose="02020603050405020304" pitchFamily="18" charset="0"/>
                <a:cs typeface="Times New Roman" panose="02020603050405020304" pitchFamily="18" charset="0"/>
              </a:rPr>
              <a:t>2.2 . What is the Google Assistant ?</a:t>
            </a:r>
            <a:br>
              <a:rPr lang="en-US" b="1"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1BEAAC-BC20-4A39-944F-2D8AEDC5539B}"/>
              </a:ext>
            </a:extLst>
          </p:cNvPr>
          <p:cNvSpPr>
            <a:spLocks noGrp="1"/>
          </p:cNvSpPr>
          <p:nvPr>
            <p:ph idx="1"/>
          </p:nvPr>
        </p:nvSpPr>
        <p:spPr>
          <a:xfrm>
            <a:off x="1543762" y="2834284"/>
            <a:ext cx="7441211" cy="2971390"/>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Is a virtual assistant of Google </a:t>
            </a:r>
          </a:p>
          <a:p>
            <a:r>
              <a:rPr lang="vi-VN" sz="2400" dirty="0">
                <a:latin typeface="Times New Roman" panose="02020603050405020304" pitchFamily="18" charset="0"/>
                <a:cs typeface="Times New Roman" panose="02020603050405020304" pitchFamily="18" charset="0"/>
              </a:rPr>
              <a:t>Is very intelligent</a:t>
            </a:r>
          </a:p>
          <a:p>
            <a:r>
              <a:rPr lang="vi-VN" sz="2400" dirty="0">
                <a:latin typeface="Times New Roman" panose="02020603050405020304" pitchFamily="18" charset="0"/>
                <a:cs typeface="Times New Roman" panose="02020603050405020304" pitchFamily="18" charset="0"/>
              </a:rPr>
              <a:t>Smart features such as searching for information, making requests that you make, such as opening contacts, calling names in contacts, reading messages, opening music</a:t>
            </a:r>
            <a:r>
              <a:rPr lang="en-US" sz="2400" dirty="0">
                <a:latin typeface="Times New Roman" panose="02020603050405020304" pitchFamily="18" charset="0"/>
                <a:cs typeface="Times New Roman" panose="02020603050405020304" pitchFamily="18" charset="0"/>
              </a:rPr>
              <a:t> …</a:t>
            </a:r>
          </a:p>
          <a:p>
            <a:pPr marL="0" indent="0">
              <a:buNone/>
            </a:pPr>
            <a:r>
              <a:rPr lang="en-US" sz="2800" b="1" dirty="0">
                <a:solidFill>
                  <a:srgbClr val="FF0000"/>
                </a:solidFill>
                <a:latin typeface="Times New Roman" panose="02020603050405020304" pitchFamily="18" charset="0"/>
                <a:cs typeface="Times New Roman" panose="02020603050405020304" pitchFamily="18" charset="0"/>
              </a:rPr>
              <a:t>              By your own voice</a:t>
            </a:r>
          </a:p>
          <a:p>
            <a:pPr marL="0" indent="0">
              <a:buNone/>
            </a:pPr>
            <a:endParaRPr lang="vi-VN" dirty="0"/>
          </a:p>
        </p:txBody>
      </p:sp>
      <p:sp>
        <p:nvSpPr>
          <p:cNvPr id="5" name="Arrow: Right 4">
            <a:extLst>
              <a:ext uri="{FF2B5EF4-FFF2-40B4-BE49-F238E27FC236}">
                <a16:creationId xmlns:a16="http://schemas.microsoft.com/office/drawing/2014/main" id="{F1CA926F-ABB5-4782-B758-6A3559EB1283}"/>
              </a:ext>
            </a:extLst>
          </p:cNvPr>
          <p:cNvSpPr/>
          <p:nvPr/>
        </p:nvSpPr>
        <p:spPr>
          <a:xfrm>
            <a:off x="1644894" y="5217792"/>
            <a:ext cx="825910" cy="462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050" name="Picture 2" descr="Related image">
            <a:extLst>
              <a:ext uri="{FF2B5EF4-FFF2-40B4-BE49-F238E27FC236}">
                <a16:creationId xmlns:a16="http://schemas.microsoft.com/office/drawing/2014/main" id="{9079144D-9A60-418E-8545-5BCFE58F1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9794" y="2275893"/>
            <a:ext cx="352425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73050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C9D7-537E-4977-A492-BBE2BD2E45D4}"/>
              </a:ext>
            </a:extLst>
          </p:cNvPr>
          <p:cNvSpPr>
            <a:spLocks noGrp="1"/>
          </p:cNvSpPr>
          <p:nvPr>
            <p:ph type="title"/>
          </p:nvPr>
        </p:nvSpPr>
        <p:spPr>
          <a:xfrm>
            <a:off x="1258321" y="1275818"/>
            <a:ext cx="8623097" cy="706964"/>
          </a:xfrm>
        </p:spPr>
        <p:txBody>
          <a:bodyPr/>
          <a:lstStyle/>
          <a:p>
            <a:r>
              <a:rPr lang="en-US" b="1" dirty="0">
                <a:latin typeface="Times New Roman" panose="02020603050405020304" pitchFamily="18" charset="0"/>
                <a:cs typeface="Times New Roman" panose="02020603050405020304" pitchFamily="18" charset="0"/>
              </a:rPr>
              <a:t>2.3 . Who is better?</a:t>
            </a:r>
            <a:r>
              <a:rPr lang="vi-VN" b="1" dirty="0">
                <a:cs typeface="Times New Roman" panose="02020603050405020304" pitchFamily="18" charset="0"/>
              </a:rPr>
              <a:t/>
            </a:r>
            <a:br>
              <a:rPr lang="vi-VN" b="1" dirty="0">
                <a:cs typeface="Times New Roman" panose="02020603050405020304" pitchFamily="18" charset="0"/>
              </a:rPr>
            </a:br>
            <a:endParaRPr lang="vi-VN" dirty="0"/>
          </a:p>
        </p:txBody>
      </p:sp>
      <p:sp>
        <p:nvSpPr>
          <p:cNvPr id="3" name="Content Placeholder 2">
            <a:extLst>
              <a:ext uri="{FF2B5EF4-FFF2-40B4-BE49-F238E27FC236}">
                <a16:creationId xmlns:a16="http://schemas.microsoft.com/office/drawing/2014/main" id="{E3A63E4C-3FFC-4F8B-9A00-4479B3A9EC87}"/>
              </a:ext>
            </a:extLst>
          </p:cNvPr>
          <p:cNvSpPr>
            <a:spLocks noGrp="1"/>
          </p:cNvSpPr>
          <p:nvPr>
            <p:ph idx="1"/>
          </p:nvPr>
        </p:nvSpPr>
        <p:spPr>
          <a:xfrm>
            <a:off x="1189599" y="2133600"/>
            <a:ext cx="9812801" cy="4724400"/>
          </a:xfrm>
          <a:blipFill>
            <a:blip r:embed="rId2"/>
            <a:stretch>
              <a:fillRect/>
            </a:stretch>
          </a:blipFill>
        </p:spPr>
        <p:txBody>
          <a:bodyPr>
            <a:normAutofit/>
          </a:bodyPr>
          <a:lstStyle/>
          <a:p>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35981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FB7A-350C-4320-8135-38C2FDE88169}"/>
              </a:ext>
            </a:extLst>
          </p:cNvPr>
          <p:cNvSpPr>
            <a:spLocks noGrp="1"/>
          </p:cNvSpPr>
          <p:nvPr>
            <p:ph type="title"/>
          </p:nvPr>
        </p:nvSpPr>
        <p:spPr>
          <a:xfrm>
            <a:off x="896854" y="743080"/>
            <a:ext cx="10398291" cy="706964"/>
          </a:xfrm>
        </p:spPr>
        <p:txBody>
          <a:bodyPr/>
          <a:lstStyle/>
          <a:p>
            <a:r>
              <a:rPr lang="en-US" b="1" dirty="0">
                <a:latin typeface="Times New Roman" panose="02020603050405020304" pitchFamily="18" charset="0"/>
                <a:cs typeface="Times New Roman" panose="02020603050405020304" pitchFamily="18" charset="0"/>
              </a:rPr>
              <a:t>1. Launch and third-party application compatibility</a:t>
            </a:r>
            <a:endParaRPr lang="vi-V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BE7E2B-C405-4BFA-A4AC-30EFD8445C28}"/>
              </a:ext>
            </a:extLst>
          </p:cNvPr>
          <p:cNvPicPr>
            <a:picLocks noChangeAspect="1"/>
          </p:cNvPicPr>
          <p:nvPr/>
        </p:nvPicPr>
        <p:blipFill>
          <a:blip r:embed="rId2"/>
          <a:stretch>
            <a:fillRect/>
          </a:stretch>
        </p:blipFill>
        <p:spPr>
          <a:xfrm>
            <a:off x="6312309" y="2117978"/>
            <a:ext cx="5456904" cy="4740022"/>
          </a:xfrm>
          <a:prstGeom prst="rect">
            <a:avLst/>
          </a:prstGeom>
        </p:spPr>
      </p:pic>
      <p:sp>
        <p:nvSpPr>
          <p:cNvPr id="6" name="Content Placeholder 5">
            <a:extLst>
              <a:ext uri="{FF2B5EF4-FFF2-40B4-BE49-F238E27FC236}">
                <a16:creationId xmlns:a16="http://schemas.microsoft.com/office/drawing/2014/main" id="{BDEFD5A3-0A3E-4B0C-B3A0-C2FADC321039}"/>
              </a:ext>
            </a:extLst>
          </p:cNvPr>
          <p:cNvSpPr>
            <a:spLocks noGrp="1"/>
          </p:cNvSpPr>
          <p:nvPr>
            <p:ph idx="1"/>
          </p:nvPr>
        </p:nvSpPr>
        <p:spPr>
          <a:xfrm>
            <a:off x="329044" y="2357693"/>
            <a:ext cx="5983265" cy="341630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Siri</a:t>
            </a:r>
            <a:r>
              <a:rPr lang="en-US" sz="2400" dirty="0">
                <a:solidFill>
                  <a:schemeClr val="tx1"/>
                </a:solidFill>
                <a:latin typeface="Times New Roman" panose="02020603050405020304" pitchFamily="18" charset="0"/>
                <a:cs typeface="Times New Roman" panose="02020603050405020304" pitchFamily="18" charset="0"/>
              </a:rPr>
              <a:t> can easily interact with</a:t>
            </a:r>
            <a:r>
              <a:rPr lang="en-US" sz="2400" b="1" dirty="0">
                <a:solidFill>
                  <a:schemeClr val="tx1"/>
                </a:solidFill>
                <a:latin typeface="Times New Roman" panose="02020603050405020304" pitchFamily="18" charset="0"/>
                <a:cs typeface="Times New Roman" panose="02020603050405020304" pitchFamily="18" charset="0"/>
              </a:rPr>
              <a:t> Apple </a:t>
            </a:r>
            <a:r>
              <a:rPr lang="en-US" sz="2400" dirty="0">
                <a:solidFill>
                  <a:schemeClr val="tx1"/>
                </a:solidFill>
                <a:latin typeface="Times New Roman" panose="02020603050405020304" pitchFamily="18" charset="0"/>
                <a:cs typeface="Times New Roman" panose="02020603050405020304" pitchFamily="18" charset="0"/>
              </a:rPr>
              <a:t>apps like asking </a:t>
            </a:r>
            <a:r>
              <a:rPr lang="en-US" sz="2400" b="1" dirty="0">
                <a:solidFill>
                  <a:schemeClr val="tx1"/>
                </a:solidFill>
                <a:latin typeface="Times New Roman" panose="02020603050405020304" pitchFamily="18" charset="0"/>
                <a:cs typeface="Times New Roman" panose="02020603050405020304" pitchFamily="18" charset="0"/>
              </a:rPr>
              <a:t>Siri</a:t>
            </a:r>
            <a:r>
              <a:rPr lang="en-US" sz="2400" dirty="0">
                <a:solidFill>
                  <a:schemeClr val="tx1"/>
                </a:solidFill>
                <a:latin typeface="Times New Roman" panose="02020603050405020304" pitchFamily="18" charset="0"/>
                <a:cs typeface="Times New Roman" panose="02020603050405020304" pitchFamily="18" charset="0"/>
              </a:rPr>
              <a:t> to open </a:t>
            </a:r>
            <a:r>
              <a:rPr lang="en-US" sz="2400" b="1" dirty="0">
                <a:solidFill>
                  <a:schemeClr val="tx1"/>
                </a:solidFill>
                <a:latin typeface="Times New Roman" panose="02020603050405020304" pitchFamily="18" charset="0"/>
                <a:cs typeface="Times New Roman" panose="02020603050405020304" pitchFamily="18" charset="0"/>
              </a:rPr>
              <a:t>Uber</a:t>
            </a:r>
            <a:r>
              <a:rPr lang="en-US" sz="2400" dirty="0">
                <a:solidFill>
                  <a:schemeClr val="tx1"/>
                </a:solidFill>
                <a:latin typeface="Times New Roman" panose="02020603050405020304" pitchFamily="18" charset="0"/>
                <a:cs typeface="Times New Roman" panose="02020603050405020304" pitchFamily="18" charset="0"/>
              </a:rPr>
              <a:t>, sending messages via </a:t>
            </a:r>
            <a:r>
              <a:rPr lang="en-US" sz="2400" b="1" dirty="0">
                <a:solidFill>
                  <a:schemeClr val="tx1"/>
                </a:solidFill>
                <a:latin typeface="Times New Roman" panose="02020603050405020304" pitchFamily="18" charset="0"/>
                <a:cs typeface="Times New Roman" panose="02020603050405020304" pitchFamily="18" charset="0"/>
              </a:rPr>
              <a:t>WhatsApp</a:t>
            </a:r>
            <a:r>
              <a:rPr lang="en-US" sz="2400" dirty="0">
                <a:solidFill>
                  <a:schemeClr val="tx1"/>
                </a:solidFill>
                <a:latin typeface="Times New Roman" panose="02020603050405020304" pitchFamily="18" charset="0"/>
                <a:cs typeface="Times New Roman" panose="02020603050405020304" pitchFamily="18" charset="0"/>
              </a:rPr>
              <a:t>, but </a:t>
            </a:r>
            <a:r>
              <a:rPr lang="en-US" sz="2400" b="1" dirty="0">
                <a:solidFill>
                  <a:schemeClr val="tx1"/>
                </a:solidFill>
                <a:latin typeface="Times New Roman" panose="02020603050405020304" pitchFamily="18" charset="0"/>
                <a:cs typeface="Times New Roman" panose="02020603050405020304" pitchFamily="18" charset="0"/>
              </a:rPr>
              <a:t>GG Assistant </a:t>
            </a:r>
            <a:r>
              <a:rPr lang="en-US" sz="2400" dirty="0">
                <a:solidFill>
                  <a:schemeClr val="tx1"/>
                </a:solidFill>
                <a:latin typeface="Times New Roman" panose="02020603050405020304" pitchFamily="18" charset="0"/>
                <a:cs typeface="Times New Roman" panose="02020603050405020304" pitchFamily="18" charset="0"/>
              </a:rPr>
              <a:t>can’t.</a:t>
            </a:r>
          </a:p>
          <a:p>
            <a:r>
              <a:rPr lang="en-US" sz="2400" b="1" u="sng" dirty="0">
                <a:solidFill>
                  <a:schemeClr val="tx1"/>
                </a:solidFill>
                <a:latin typeface="Times New Roman" panose="02020603050405020304" pitchFamily="18" charset="0"/>
                <a:cs typeface="Times New Roman" panose="02020603050405020304" pitchFamily="18" charset="0"/>
              </a:rPr>
              <a:t>Result : Siri &gt; GGA</a:t>
            </a:r>
            <a:endParaRPr lang="vi-VN" sz="2400" b="1"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4218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D50A-6275-41A8-9B47-7991B6A58F1A}"/>
              </a:ext>
            </a:extLst>
          </p:cNvPr>
          <p:cNvSpPr>
            <a:spLocks noGrp="1"/>
          </p:cNvSpPr>
          <p:nvPr>
            <p:ph type="title"/>
          </p:nvPr>
        </p:nvSpPr>
        <p:spPr/>
        <p:txBody>
          <a:bodyPr/>
          <a:lstStyle/>
          <a:p>
            <a:r>
              <a:rPr lang="vi-VN" b="1" dirty="0"/>
              <a:t>2. Create Calendar</a:t>
            </a:r>
          </a:p>
        </p:txBody>
      </p:sp>
      <p:sp>
        <p:nvSpPr>
          <p:cNvPr id="3" name="Content Placeholder 2">
            <a:extLst>
              <a:ext uri="{FF2B5EF4-FFF2-40B4-BE49-F238E27FC236}">
                <a16:creationId xmlns:a16="http://schemas.microsoft.com/office/drawing/2014/main" id="{ED34D17C-4D4C-4BF9-9075-843AC9F680B5}"/>
              </a:ext>
            </a:extLst>
          </p:cNvPr>
          <p:cNvSpPr>
            <a:spLocks noGrp="1"/>
          </p:cNvSpPr>
          <p:nvPr>
            <p:ph idx="1"/>
          </p:nvPr>
        </p:nvSpPr>
        <p:spPr>
          <a:xfrm>
            <a:off x="309381" y="2269203"/>
            <a:ext cx="5924272" cy="341630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Both make calendar entries as easy as possible, but if </a:t>
            </a:r>
            <a:r>
              <a:rPr lang="en-US" sz="2400" b="1" dirty="0">
                <a:solidFill>
                  <a:schemeClr val="tx1"/>
                </a:solidFill>
                <a:latin typeface="Times New Roman" panose="02020603050405020304" pitchFamily="18" charset="0"/>
                <a:cs typeface="Times New Roman" panose="02020603050405020304" pitchFamily="18" charset="0"/>
              </a:rPr>
              <a:t>Siri</a:t>
            </a:r>
            <a:r>
              <a:rPr lang="en-US" sz="2400" dirty="0">
                <a:solidFill>
                  <a:schemeClr val="tx1"/>
                </a:solidFill>
                <a:latin typeface="Times New Roman" panose="02020603050405020304" pitchFamily="18" charset="0"/>
                <a:cs typeface="Times New Roman" panose="02020603050405020304" pitchFamily="18" charset="0"/>
              </a:rPr>
              <a:t> uses </a:t>
            </a:r>
            <a:r>
              <a:rPr lang="en-US" sz="2400" b="1" dirty="0">
                <a:solidFill>
                  <a:schemeClr val="tx1"/>
                </a:solidFill>
                <a:latin typeface="Times New Roman" panose="02020603050405020304" pitchFamily="18" charset="0"/>
                <a:cs typeface="Times New Roman" panose="02020603050405020304" pitchFamily="18" charset="0"/>
              </a:rPr>
              <a:t>Apple's</a:t>
            </a:r>
            <a:r>
              <a:rPr lang="en-US" sz="2400" dirty="0">
                <a:solidFill>
                  <a:schemeClr val="tx1"/>
                </a:solidFill>
                <a:latin typeface="Times New Roman" panose="02020603050405020304" pitchFamily="18" charset="0"/>
                <a:cs typeface="Times New Roman" panose="02020603050405020304" pitchFamily="18" charset="0"/>
              </a:rPr>
              <a:t> calendar, </a:t>
            </a:r>
            <a:r>
              <a:rPr lang="en-US" sz="2400" b="1" dirty="0">
                <a:solidFill>
                  <a:schemeClr val="tx1"/>
                </a:solidFill>
                <a:latin typeface="Times New Roman" panose="02020603050405020304" pitchFamily="18" charset="0"/>
                <a:cs typeface="Times New Roman" panose="02020603050405020304" pitchFamily="18" charset="0"/>
              </a:rPr>
              <a:t>GG</a:t>
            </a: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Assistant</a:t>
            </a:r>
            <a:r>
              <a:rPr lang="en-US" sz="2400" dirty="0">
                <a:solidFill>
                  <a:schemeClr val="tx1"/>
                </a:solidFill>
                <a:latin typeface="Times New Roman" panose="02020603050405020304" pitchFamily="18" charset="0"/>
                <a:cs typeface="Times New Roman" panose="02020603050405020304" pitchFamily="18" charset="0"/>
              </a:rPr>
              <a:t> uses </a:t>
            </a:r>
            <a:r>
              <a:rPr lang="en-US" sz="2400" b="1" dirty="0">
                <a:solidFill>
                  <a:schemeClr val="tx1"/>
                </a:solidFill>
                <a:latin typeface="Times New Roman" panose="02020603050405020304" pitchFamily="18" charset="0"/>
                <a:cs typeface="Times New Roman" panose="02020603050405020304" pitchFamily="18" charset="0"/>
              </a:rPr>
              <a:t>Google's </a:t>
            </a:r>
            <a:r>
              <a:rPr lang="en-US" sz="2400" dirty="0">
                <a:solidFill>
                  <a:schemeClr val="tx1"/>
                </a:solidFill>
                <a:latin typeface="Times New Roman" panose="02020603050405020304" pitchFamily="18" charset="0"/>
                <a:cs typeface="Times New Roman" panose="02020603050405020304" pitchFamily="18" charset="0"/>
              </a:rPr>
              <a:t>calendar</a:t>
            </a:r>
            <a:r>
              <a:rPr lang="en-US" sz="2400" dirty="0">
                <a:latin typeface="Times New Roman" panose="02020603050405020304" pitchFamily="18" charset="0"/>
                <a:cs typeface="Times New Roman" panose="02020603050405020304" pitchFamily="18" charset="0"/>
              </a:rPr>
              <a:t>.</a:t>
            </a:r>
          </a:p>
          <a:p>
            <a:r>
              <a:rPr lang="en-US" sz="2400" b="1" u="sng" dirty="0">
                <a:solidFill>
                  <a:schemeClr val="tx1"/>
                </a:solidFill>
                <a:latin typeface="Times New Roman" panose="02020603050405020304" pitchFamily="18" charset="0"/>
                <a:cs typeface="Times New Roman" panose="02020603050405020304" pitchFamily="18" charset="0"/>
              </a:rPr>
              <a:t>Result : Siri = GGA</a:t>
            </a:r>
            <a:endParaRPr lang="vi-VN" sz="2400" b="1" u="sng"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C3DE15A-A130-42B5-8CAA-4D029DADC1FC}"/>
              </a:ext>
            </a:extLst>
          </p:cNvPr>
          <p:cNvPicPr>
            <a:picLocks noChangeAspect="1"/>
          </p:cNvPicPr>
          <p:nvPr/>
        </p:nvPicPr>
        <p:blipFill>
          <a:blip r:embed="rId2"/>
          <a:stretch>
            <a:fillRect/>
          </a:stretch>
        </p:blipFill>
        <p:spPr>
          <a:xfrm>
            <a:off x="6233653" y="2035277"/>
            <a:ext cx="5745265" cy="4822723"/>
          </a:xfrm>
          <a:prstGeom prst="rect">
            <a:avLst/>
          </a:prstGeom>
        </p:spPr>
      </p:pic>
    </p:spTree>
    <p:extLst>
      <p:ext uri="{BB962C8B-B14F-4D97-AF65-F5344CB8AC3E}">
        <p14:creationId xmlns:p14="http://schemas.microsoft.com/office/powerpoint/2010/main" val="14048856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302</TotalTime>
  <Words>599</Words>
  <Application>Microsoft Office PowerPoint</Application>
  <PresentationFormat>Widescreen</PresentationFormat>
  <Paragraphs>64</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Times</vt:lpstr>
      <vt:lpstr>Times New Roman</vt:lpstr>
      <vt:lpstr>Wingdings 3</vt:lpstr>
      <vt:lpstr>Ion Boardroom</vt:lpstr>
      <vt:lpstr>PowerPoint Presentation</vt:lpstr>
      <vt:lpstr>PowerPoint Presentation</vt:lpstr>
      <vt:lpstr>1. What is the Virtual Assistant ? </vt:lpstr>
      <vt:lpstr> </vt:lpstr>
      <vt:lpstr>2.1 . What is the Siri ?</vt:lpstr>
      <vt:lpstr>2.2 . What is the Google Assistant ? </vt:lpstr>
      <vt:lpstr>2.3 . Who is better? </vt:lpstr>
      <vt:lpstr>1. Launch and third-party application compatibility</vt:lpstr>
      <vt:lpstr>2. Create Calendar</vt:lpstr>
      <vt:lpstr>3.Setting </vt:lpstr>
      <vt:lpstr>4. Reminder</vt:lpstr>
      <vt:lpstr>5.Questions are discussed and contextual </vt:lpstr>
      <vt:lpstr>6.Translation </vt:lpstr>
      <vt:lpstr>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dc:creator>
  <cp:lastModifiedBy>Phan Thanh Tung</cp:lastModifiedBy>
  <cp:revision>29</cp:revision>
  <dcterms:created xsi:type="dcterms:W3CDTF">2019-10-21T13:31:06Z</dcterms:created>
  <dcterms:modified xsi:type="dcterms:W3CDTF">2019-11-11T07:42:35Z</dcterms:modified>
</cp:coreProperties>
</file>