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72" r:id="rId7"/>
    <p:sldId id="274" r:id="rId8"/>
    <p:sldId id="273" r:id="rId9"/>
    <p:sldId id="275" r:id="rId10"/>
    <p:sldId id="266" r:id="rId11"/>
    <p:sldId id="276" r:id="rId12"/>
    <p:sldId id="268" r:id="rId13"/>
    <p:sldId id="270" r:id="rId14"/>
    <p:sldId id="260" r:id="rId15"/>
    <p:sldId id="261" r:id="rId16"/>
    <p:sldId id="277" r:id="rId17"/>
    <p:sldId id="27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E505937-A1D1-4FCF-B857-F28870C2B438}">
      <dgm:prSet phldrT="[Text]"/>
      <dgm:spPr/>
      <dgm:t>
        <a:bodyPr/>
        <a:lstStyle/>
        <a:p>
          <a:r>
            <a:rPr lang="en-US" dirty="0"/>
            <a:t>Step 1 Text Preprocessing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7132FAD-B185-4405-ABD4-A30DEAC13416}" type="parTrans" cxnId="{2577AF47-547F-47F7-A484-871FB3256470}">
      <dgm:prSet/>
      <dgm:spPr/>
      <dgm:t>
        <a:bodyPr/>
        <a:lstStyle/>
        <a:p>
          <a:endParaRPr lang="en-US"/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en-US"/>
        </a:p>
      </dgm:t>
    </dgm:pt>
    <dgm:pt modelId="{754976FE-E4B0-4743-B453-0E44EC68399E}">
      <dgm:prSet phldrT="[Text]"/>
      <dgm:spPr/>
      <dgm:t>
        <a:bodyPr/>
        <a:lstStyle/>
        <a:p>
          <a:r>
            <a:rPr lang="en-US" dirty="0"/>
            <a:t>Remove  Clutters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D9FEAA5-C005-491D-B43A-D4F62D2E4495}" type="parTrans" cxnId="{76698416-48B6-446C-BC4D-BBB529F863E9}">
      <dgm:prSet/>
      <dgm:spPr/>
      <dgm:t>
        <a:bodyPr/>
        <a:lstStyle/>
        <a:p>
          <a:endParaRPr lang="en-US"/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en-US"/>
        </a:p>
      </dgm:t>
    </dgm:pt>
    <dgm:pt modelId="{B1295C8C-8D1F-43C6-82C9-E9A0C9D69E91}">
      <dgm:prSet phldrT="[Text]"/>
      <dgm:spPr/>
      <dgm:t>
        <a:bodyPr/>
        <a:lstStyle/>
        <a:p>
          <a:r>
            <a:rPr lang="en-US" dirty="0"/>
            <a:t>Step 2 Vectorizations 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5C704B0-DB8C-4E8C-A7B3-49A7A120BF7B}" type="parTrans" cxnId="{47137A9B-2AFD-43A1-BF60-A42D27E140F6}">
      <dgm:prSet/>
      <dgm:spPr/>
      <dgm:t>
        <a:bodyPr/>
        <a:lstStyle/>
        <a:p>
          <a:endParaRPr lang="en-US"/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en-US"/>
        </a:p>
      </dgm:t>
    </dgm:pt>
    <dgm:pt modelId="{3DC9E84D-4109-41D9-B23B-CD33F63307C9}">
      <dgm:prSet phldrT="[Text]"/>
      <dgm:spPr/>
      <dgm:t>
        <a:bodyPr/>
        <a:lstStyle/>
        <a:p>
          <a:r>
            <a:rPr lang="en-US" dirty="0" err="1"/>
            <a:t>Tf-idf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D44FDFB6-DCEB-482B-A44F-4AD4680B4845}" type="parTrans" cxnId="{7A48A55B-5522-4A42-ADC5-ACE0221D155E}">
      <dgm:prSet/>
      <dgm:spPr/>
      <dgm:t>
        <a:bodyPr/>
        <a:lstStyle/>
        <a:p>
          <a:endParaRPr lang="en-US"/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en-US"/>
        </a:p>
      </dgm:t>
    </dgm:pt>
    <dgm:pt modelId="{398C4C62-02C4-4A91-B786-6B3C60549C0C}">
      <dgm:prSet phldrT="[Text]"/>
      <dgm:spPr/>
      <dgm:t>
        <a:bodyPr/>
        <a:lstStyle/>
        <a:p>
          <a:r>
            <a:rPr lang="en-US" dirty="0"/>
            <a:t>doc2vec</a:t>
          </a: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en-US"/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en-US"/>
        </a:p>
      </dgm:t>
    </dgm:pt>
    <dgm:pt modelId="{1B41DC41-29F0-4922-BFC5-D6FC08605C24}">
      <dgm:prSet phldrT="[Text]"/>
      <dgm:spPr/>
      <dgm:t>
        <a:bodyPr/>
        <a:lstStyle/>
        <a:p>
          <a:r>
            <a:rPr lang="en-US" dirty="0"/>
            <a:t>Step 3 Feature Selections and Modeling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E9E3E3B-2FC2-4FCA-97C2-0743E0F5A1A8}" type="parTrans" cxnId="{EBEFFE02-D79C-4682-B676-2C45B3EDDB59}">
      <dgm:prSet/>
      <dgm:spPr/>
      <dgm:t>
        <a:bodyPr/>
        <a:lstStyle/>
        <a:p>
          <a:endParaRPr lang="en-US"/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en-US"/>
        </a:p>
      </dgm:t>
    </dgm:pt>
    <dgm:pt modelId="{4777BA7A-CB4C-4047-A5C1-19C4370C7AE7}">
      <dgm:prSet phldrT="[Text]"/>
      <dgm:spPr/>
      <dgm:t>
        <a:bodyPr/>
        <a:lstStyle/>
        <a:p>
          <a:r>
            <a:rPr lang="en-US" dirty="0"/>
            <a:t>Add features (word-count, character-count, cosine distance, Euclidean distance, doc2vec)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DBA40324-CF00-4C14-AB62-75C05DB6EAE5}" type="parTrans" cxnId="{991CB489-1893-438D-BC32-42AAD94F996C}">
      <dgm:prSet/>
      <dgm:spPr/>
      <dgm:t>
        <a:bodyPr/>
        <a:lstStyle/>
        <a:p>
          <a:endParaRPr lang="en-US"/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en-US"/>
        </a:p>
      </dgm:t>
    </dgm:pt>
    <dgm:pt modelId="{6C394397-D1FF-412A-9B1A-A1C7497BA927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425D4D77-0B0F-403F-9E7B-0D6810A3F122}" type="parTrans" cxnId="{40E1DA70-D516-4525-B8C3-5B91C3FA1389}">
      <dgm:prSet/>
      <dgm:spPr/>
      <dgm:t>
        <a:bodyPr/>
        <a:lstStyle/>
        <a:p>
          <a:endParaRPr lang="en-US"/>
        </a:p>
      </dgm:t>
    </dgm:pt>
    <dgm:pt modelId="{C962F407-523D-4723-A0B0-319C51C91A51}" type="sibTrans" cxnId="{40E1DA70-D516-4525-B8C3-5B91C3FA1389}">
      <dgm:prSet/>
      <dgm:spPr/>
      <dgm:t>
        <a:bodyPr/>
        <a:lstStyle/>
        <a:p>
          <a:endParaRPr lang="en-US"/>
        </a:p>
      </dgm:t>
    </dgm:pt>
    <dgm:pt modelId="{3EC0C248-2CAF-40B5-92F7-5BC6537A0F2D}">
      <dgm:prSet phldrT="[Text]"/>
      <dgm:spPr/>
      <dgm:t>
        <a:bodyPr/>
        <a:lstStyle/>
        <a:p>
          <a:r>
            <a:rPr lang="en-US" dirty="0"/>
            <a:t>Stem and corrections</a:t>
          </a:r>
        </a:p>
      </dgm:t>
    </dgm:pt>
    <dgm:pt modelId="{C33EDE94-85AA-424B-B294-65977E2AC0DA}" type="parTrans" cxnId="{56E7CBF4-48BE-464C-B9A3-6608FEB34DFF}">
      <dgm:prSet/>
      <dgm:spPr/>
      <dgm:t>
        <a:bodyPr/>
        <a:lstStyle/>
        <a:p>
          <a:endParaRPr lang="en-US"/>
        </a:p>
      </dgm:t>
    </dgm:pt>
    <dgm:pt modelId="{D0B79050-625D-4C25-A973-C760E3A98217}" type="sibTrans" cxnId="{56E7CBF4-48BE-464C-B9A3-6608FEB34DFF}">
      <dgm:prSet/>
      <dgm:spPr/>
      <dgm:t>
        <a:bodyPr/>
        <a:lstStyle/>
        <a:p>
          <a:endParaRPr lang="en-US"/>
        </a:p>
      </dgm:t>
    </dgm:pt>
    <dgm:pt modelId="{0D5D61AC-5259-40CD-8E60-C7A60C9E094C}" type="pres">
      <dgm:prSet presAssocID="{CE05747F-C2B6-48F4-B230-931F3251F608}" presName="linear" presStyleCnt="0">
        <dgm:presLayoutVars>
          <dgm:animLvl val="lvl"/>
          <dgm:resizeHandles val="exact"/>
        </dgm:presLayoutVars>
      </dgm:prSet>
      <dgm:spPr/>
    </dgm:pt>
    <dgm:pt modelId="{E48273AB-5110-4FB3-8068-77F1E8C19D70}" type="pres">
      <dgm:prSet presAssocID="{7E505937-A1D1-4FCF-B857-F28870C2B4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0743BD-F44D-4BF3-9863-F5D166FDBEF5}" type="pres">
      <dgm:prSet presAssocID="{7E505937-A1D1-4FCF-B857-F28870C2B438}" presName="childText" presStyleLbl="revTx" presStyleIdx="0" presStyleCnt="3">
        <dgm:presLayoutVars>
          <dgm:bulletEnabled val="1"/>
        </dgm:presLayoutVars>
      </dgm:prSet>
      <dgm:spPr/>
    </dgm:pt>
    <dgm:pt modelId="{046C0C59-7736-4C26-9A8E-1506162FED79}" type="pres">
      <dgm:prSet presAssocID="{B1295C8C-8D1F-43C6-82C9-E9A0C9D69E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6B86AC-A25F-4FAD-BD44-13D6286DB5AC}" type="pres">
      <dgm:prSet presAssocID="{B1295C8C-8D1F-43C6-82C9-E9A0C9D69E91}" presName="childText" presStyleLbl="revTx" presStyleIdx="1" presStyleCnt="3">
        <dgm:presLayoutVars>
          <dgm:bulletEnabled val="1"/>
        </dgm:presLayoutVars>
      </dgm:prSet>
      <dgm:spPr/>
    </dgm:pt>
    <dgm:pt modelId="{E43C16AD-ED87-4AE7-B02C-E4364DEA3E01}" type="pres">
      <dgm:prSet presAssocID="{1B41DC41-29F0-4922-BFC5-D6FC08605C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19255D-07C5-4751-8C60-74B067466F25}" type="pres">
      <dgm:prSet presAssocID="{1B41DC41-29F0-4922-BFC5-D6FC08605C2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63CAEF18-7B36-4A28-BADF-504876AFA073}" type="presOf" srcId="{398C4C62-02C4-4A91-B786-6B3C60549C0C}" destId="{F86B86AC-A25F-4FAD-BD44-13D6286DB5AC}" srcOrd="0" destOrd="1" presId="urn:microsoft.com/office/officeart/2005/8/layout/vList2"/>
    <dgm:cxn modelId="{55E1F63E-FE88-46CE-A8EF-6F1AA73AED55}" type="presOf" srcId="{3DC9E84D-4109-41D9-B23B-CD33F63307C9}" destId="{F86B86AC-A25F-4FAD-BD44-13D6286DB5AC}" srcOrd="0" destOrd="0" presId="urn:microsoft.com/office/officeart/2005/8/layout/vList2"/>
    <dgm:cxn modelId="{12628B3F-4785-435E-9728-FFDCD38C4620}" type="presOf" srcId="{7E505937-A1D1-4FCF-B857-F28870C2B438}" destId="{E48273AB-5110-4FB3-8068-77F1E8C19D70}" srcOrd="0" destOrd="0" presId="urn:microsoft.com/office/officeart/2005/8/layout/vList2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ACDAE05D-2DF8-46E8-9D3F-34BEC74CFAEA}" type="presOf" srcId="{6C394397-D1FF-412A-9B1A-A1C7497BA927}" destId="{6419255D-07C5-4751-8C60-74B067466F25}" srcOrd="0" destOrd="1" presId="urn:microsoft.com/office/officeart/2005/8/layout/vList2"/>
    <dgm:cxn modelId="{E59A6F43-2FE5-4086-A48C-4861F993BB31}" type="presOf" srcId="{CE05747F-C2B6-48F4-B230-931F3251F608}" destId="{0D5D61AC-5259-40CD-8E60-C7A60C9E094C}" srcOrd="0" destOrd="0" presId="urn:microsoft.com/office/officeart/2005/8/layout/vList2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40E1DA70-D516-4525-B8C3-5B91C3FA1389}" srcId="{1B41DC41-29F0-4922-BFC5-D6FC08605C24}" destId="{6C394397-D1FF-412A-9B1A-A1C7497BA927}" srcOrd="1" destOrd="0" parTransId="{425D4D77-0B0F-403F-9E7B-0D6810A3F122}" sibTransId="{C962F407-523D-4723-A0B0-319C51C91A51}"/>
    <dgm:cxn modelId="{6B5CEE56-5D58-41F8-BAB5-E16C130C7537}" type="presOf" srcId="{4777BA7A-CB4C-4047-A5C1-19C4370C7AE7}" destId="{6419255D-07C5-4751-8C60-74B067466F25}" srcOrd="0" destOrd="0" presId="urn:microsoft.com/office/officeart/2005/8/layout/vList2"/>
    <dgm:cxn modelId="{645F6E7F-DC45-4D26-9A51-58279845D457}" type="presOf" srcId="{754976FE-E4B0-4743-B453-0E44EC68399E}" destId="{160743BD-F44D-4BF3-9863-F5D166FDBEF5}" srcOrd="0" destOrd="0" presId="urn:microsoft.com/office/officeart/2005/8/layout/vList2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7767D28A-B308-43E6-A1D3-FFEEDA0DE133}" type="presOf" srcId="{1B41DC41-29F0-4922-BFC5-D6FC08605C24}" destId="{E43C16AD-ED87-4AE7-B02C-E4364DEA3E01}" srcOrd="0" destOrd="0" presId="urn:microsoft.com/office/officeart/2005/8/layout/vList2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8C6C35DD-0C61-4316-BABF-72E8E969E0B1}" type="presOf" srcId="{3EC0C248-2CAF-40B5-92F7-5BC6537A0F2D}" destId="{160743BD-F44D-4BF3-9863-F5D166FDBEF5}" srcOrd="0" destOrd="1" presId="urn:microsoft.com/office/officeart/2005/8/layout/vList2"/>
    <dgm:cxn modelId="{AC6DCBE0-CEB4-4790-B41A-C3525DD6D4E5}" type="presOf" srcId="{B1295C8C-8D1F-43C6-82C9-E9A0C9D69E91}" destId="{046C0C59-7736-4C26-9A8E-1506162FED79}" srcOrd="0" destOrd="0" presId="urn:microsoft.com/office/officeart/2005/8/layout/vList2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56E7CBF4-48BE-464C-B9A3-6608FEB34DFF}" srcId="{7E505937-A1D1-4FCF-B857-F28870C2B438}" destId="{3EC0C248-2CAF-40B5-92F7-5BC6537A0F2D}" srcOrd="1" destOrd="0" parTransId="{C33EDE94-85AA-424B-B294-65977E2AC0DA}" sibTransId="{D0B79050-625D-4C25-A973-C760E3A98217}"/>
    <dgm:cxn modelId="{DDA59D3A-2368-4569-91F4-949247C7F0DC}" type="presParOf" srcId="{0D5D61AC-5259-40CD-8E60-C7A60C9E094C}" destId="{E48273AB-5110-4FB3-8068-77F1E8C19D70}" srcOrd="0" destOrd="0" presId="urn:microsoft.com/office/officeart/2005/8/layout/vList2"/>
    <dgm:cxn modelId="{264679E5-A89B-4D62-836B-53B39836A43E}" type="presParOf" srcId="{0D5D61AC-5259-40CD-8E60-C7A60C9E094C}" destId="{160743BD-F44D-4BF3-9863-F5D166FDBEF5}" srcOrd="1" destOrd="0" presId="urn:microsoft.com/office/officeart/2005/8/layout/vList2"/>
    <dgm:cxn modelId="{60E45DF3-EA24-4DD4-AF49-155165817C96}" type="presParOf" srcId="{0D5D61AC-5259-40CD-8E60-C7A60C9E094C}" destId="{046C0C59-7736-4C26-9A8E-1506162FED79}" srcOrd="2" destOrd="0" presId="urn:microsoft.com/office/officeart/2005/8/layout/vList2"/>
    <dgm:cxn modelId="{FDC905FA-2C67-4FE5-8984-0E6BB735F7DB}" type="presParOf" srcId="{0D5D61AC-5259-40CD-8E60-C7A60C9E094C}" destId="{F86B86AC-A25F-4FAD-BD44-13D6286DB5AC}" srcOrd="3" destOrd="0" presId="urn:microsoft.com/office/officeart/2005/8/layout/vList2"/>
    <dgm:cxn modelId="{82502A5A-4E62-4019-92F6-54A9112A832D}" type="presParOf" srcId="{0D5D61AC-5259-40CD-8E60-C7A60C9E094C}" destId="{E43C16AD-ED87-4AE7-B02C-E4364DEA3E01}" srcOrd="4" destOrd="0" presId="urn:microsoft.com/office/officeart/2005/8/layout/vList2"/>
    <dgm:cxn modelId="{BD139D4C-DBAA-4949-BDFD-D676101C3E2E}" type="presParOf" srcId="{0D5D61AC-5259-40CD-8E60-C7A60C9E094C}" destId="{6419255D-07C5-4751-8C60-74B067466F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273AB-5110-4FB3-8068-77F1E8C19D70}">
      <dsp:nvSpPr>
        <dsp:cNvPr id="0" name=""/>
        <dsp:cNvSpPr/>
      </dsp:nvSpPr>
      <dsp:spPr>
        <a:xfrm>
          <a:off x="0" y="212899"/>
          <a:ext cx="9509124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Text Preprocessing</a:t>
          </a:r>
        </a:p>
      </dsp:txBody>
      <dsp:txXfrm>
        <a:off x="28100" y="240999"/>
        <a:ext cx="9452924" cy="519439"/>
      </dsp:txXfrm>
    </dsp:sp>
    <dsp:sp modelId="{160743BD-F44D-4BF3-9863-F5D166FDBEF5}">
      <dsp:nvSpPr>
        <dsp:cNvPr id="0" name=""/>
        <dsp:cNvSpPr/>
      </dsp:nvSpPr>
      <dsp:spPr>
        <a:xfrm>
          <a:off x="0" y="788539"/>
          <a:ext cx="9509124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9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Remove  Clutters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Stem and corrections</a:t>
          </a:r>
        </a:p>
      </dsp:txBody>
      <dsp:txXfrm>
        <a:off x="0" y="788539"/>
        <a:ext cx="9509124" cy="658260"/>
      </dsp:txXfrm>
    </dsp:sp>
    <dsp:sp modelId="{046C0C59-7736-4C26-9A8E-1506162FED79}">
      <dsp:nvSpPr>
        <dsp:cNvPr id="0" name=""/>
        <dsp:cNvSpPr/>
      </dsp:nvSpPr>
      <dsp:spPr>
        <a:xfrm>
          <a:off x="0" y="1446799"/>
          <a:ext cx="9509124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Vectorizations </a:t>
          </a:r>
        </a:p>
      </dsp:txBody>
      <dsp:txXfrm>
        <a:off x="28100" y="1474899"/>
        <a:ext cx="9452924" cy="519439"/>
      </dsp:txXfrm>
    </dsp:sp>
    <dsp:sp modelId="{F86B86AC-A25F-4FAD-BD44-13D6286DB5AC}">
      <dsp:nvSpPr>
        <dsp:cNvPr id="0" name=""/>
        <dsp:cNvSpPr/>
      </dsp:nvSpPr>
      <dsp:spPr>
        <a:xfrm>
          <a:off x="0" y="2022439"/>
          <a:ext cx="9509124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9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Tf-idf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doc2vec</a:t>
          </a:r>
        </a:p>
      </dsp:txBody>
      <dsp:txXfrm>
        <a:off x="0" y="2022439"/>
        <a:ext cx="9509124" cy="658260"/>
      </dsp:txXfrm>
    </dsp:sp>
    <dsp:sp modelId="{E43C16AD-ED87-4AE7-B02C-E4364DEA3E01}">
      <dsp:nvSpPr>
        <dsp:cNvPr id="0" name=""/>
        <dsp:cNvSpPr/>
      </dsp:nvSpPr>
      <dsp:spPr>
        <a:xfrm>
          <a:off x="0" y="2680700"/>
          <a:ext cx="9509124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Feature Selections and Modeling</a:t>
          </a:r>
        </a:p>
      </dsp:txBody>
      <dsp:txXfrm>
        <a:off x="28100" y="2708800"/>
        <a:ext cx="9452924" cy="519439"/>
      </dsp:txXfrm>
    </dsp:sp>
    <dsp:sp modelId="{6419255D-07C5-4751-8C60-74B067466F25}">
      <dsp:nvSpPr>
        <dsp:cNvPr id="0" name=""/>
        <dsp:cNvSpPr/>
      </dsp:nvSpPr>
      <dsp:spPr>
        <a:xfrm>
          <a:off x="0" y="3256339"/>
          <a:ext cx="9509124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9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Add features (word-count, character-count, cosine distance, Euclidean distance, doc2vec)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Naïve Bayes</a:t>
          </a:r>
        </a:p>
      </dsp:txBody>
      <dsp:txXfrm>
        <a:off x="0" y="3256339"/>
        <a:ext cx="9509124" cy="65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1/24/2019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1/24/2019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1/24/2019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1/24/2019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1/24/2019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1/24/2019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1/24/2019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1/24/2019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1/24/2019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1/24/2019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1/24/2019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Duplicate Question-Pair Classification</a:t>
            </a:r>
            <a:br>
              <a:rPr lang="en-US" dirty="0"/>
            </a:br>
            <a:r>
              <a:rPr lang="en-US" dirty="0"/>
              <a:t>In Quora Questions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Zahiduzzaman Biswas</a:t>
            </a:r>
          </a:p>
          <a:p>
            <a:r>
              <a:rPr lang="en-US" dirty="0"/>
              <a:t>Instructor: Jan </a:t>
            </a:r>
            <a:r>
              <a:rPr lang="en-US" dirty="0" err="1"/>
              <a:t>Zikes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graphicFrame>
        <p:nvGraphicFramePr>
          <p:cNvPr id="3" name="Content Placeholder 2" descr="Vertical accent list showing 3 groups arranged one below the other with bullet points for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938068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FC09D-3AF0-4460-BAFB-BCF93A6C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2779" y="1600911"/>
            <a:ext cx="4206240" cy="1728216"/>
          </a:xfrm>
          <a:solidFill>
            <a:schemeClr val="bg2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/>
              <a:t>Naïve Bayes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are independent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of word does not matter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22787" y="269282"/>
            <a:ext cx="4206240" cy="766416"/>
          </a:xfrm>
        </p:spPr>
        <p:txBody>
          <a:bodyPr/>
          <a:lstStyle/>
          <a:p>
            <a:r>
              <a:rPr lang="en-US" dirty="0"/>
              <a:t>Add a Slide Title - 2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10892-C415-408A-B072-406BAE57A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" y="1600911"/>
            <a:ext cx="6024984" cy="430536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CEFBE6-901A-42EA-84B8-E652D9F6A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983" y="2738577"/>
            <a:ext cx="1866900" cy="59055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56DD877-8822-4DFC-9BE0-B8A3558594A7}"/>
              </a:ext>
            </a:extLst>
          </p:cNvPr>
          <p:cNvSpPr txBox="1">
            <a:spLocks/>
          </p:cNvSpPr>
          <p:nvPr/>
        </p:nvSpPr>
        <p:spPr>
          <a:xfrm>
            <a:off x="7022779" y="4178060"/>
            <a:ext cx="4206240" cy="1728216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Metrics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Log loss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Prediction Probability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060D95-BD70-406E-89E5-F81881BCB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774" y="5153801"/>
            <a:ext cx="35242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DDD555-C724-4A17-B36C-99C0EB70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986236"/>
              </p:ext>
            </p:extLst>
          </p:nvPr>
        </p:nvGraphicFramePr>
        <p:xfrm>
          <a:off x="1343608" y="1884784"/>
          <a:ext cx="9506955" cy="363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04">
                  <a:extLst>
                    <a:ext uri="{9D8B030D-6E8A-4147-A177-3AD203B41FA5}">
                      <a16:colId xmlns:a16="http://schemas.microsoft.com/office/drawing/2014/main" val="872454330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909005394"/>
                    </a:ext>
                  </a:extLst>
                </a:gridCol>
                <a:gridCol w="4460033">
                  <a:extLst>
                    <a:ext uri="{9D8B030D-6E8A-4147-A177-3AD203B41FA5}">
                      <a16:colId xmlns:a16="http://schemas.microsoft.com/office/drawing/2014/main" val="2673241514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1429028163"/>
                    </a:ext>
                  </a:extLst>
                </a:gridCol>
                <a:gridCol w="885469">
                  <a:extLst>
                    <a:ext uri="{9D8B030D-6E8A-4147-A177-3AD203B41FA5}">
                      <a16:colId xmlns:a16="http://schemas.microsoft.com/office/drawing/2014/main" val="1647277919"/>
                    </a:ext>
                  </a:extLst>
                </a:gridCol>
              </a:tblGrid>
              <a:tr h="372372">
                <a:tc>
                  <a:txBody>
                    <a:bodyPr/>
                    <a:lstStyle/>
                    <a:p>
                      <a:r>
                        <a:rPr lang="en-US" dirty="0"/>
                        <a:t>Model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Specs.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696"/>
                  </a:ext>
                </a:extLst>
              </a:tr>
              <a:tr h="1412654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Tf-idf</a:t>
                      </a:r>
                      <a:r>
                        <a:rPr lang="en-US" sz="1400" dirty="0"/>
                        <a:t> vectorization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Doc2vec Trained on Questions Corpus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Multinomial Naïve Bayes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err="1"/>
                        <a:t>MultinomilaNB</a:t>
                      </a:r>
                      <a:r>
                        <a:rPr lang="en-US" sz="1400" u="none" strike="noStrike" kern="1200" baseline="0" dirty="0"/>
                        <a:t> : </a:t>
                      </a:r>
                    </a:p>
                    <a:p>
                      <a:r>
                        <a:rPr lang="el-GR" sz="1400" u="none" strike="noStrike" kern="1200" baseline="0" dirty="0"/>
                        <a:t>α = 0.1 </a:t>
                      </a:r>
                    </a:p>
                    <a:p>
                      <a:r>
                        <a:rPr lang="en-US" sz="1400" u="none" strike="noStrike" kern="1200" baseline="0" dirty="0" err="1"/>
                        <a:t>TfidfVectorizer</a:t>
                      </a:r>
                      <a:r>
                        <a:rPr lang="en-US" sz="1400" u="none" strike="noStrike" kern="1200" baseline="0" dirty="0"/>
                        <a:t>: </a:t>
                      </a:r>
                    </a:p>
                    <a:p>
                      <a:r>
                        <a:rPr lang="en-US" sz="1400" u="none" strike="noStrike" kern="1200" baseline="0" dirty="0" err="1"/>
                        <a:t>min_df</a:t>
                      </a:r>
                      <a:r>
                        <a:rPr lang="en-US" sz="1400" u="none" strike="noStrike" kern="1200" baseline="0" dirty="0"/>
                        <a:t> = 1 , </a:t>
                      </a:r>
                      <a:r>
                        <a:rPr lang="en-US" sz="1400" u="none" strike="noStrike" kern="1200" baseline="0" dirty="0" err="1"/>
                        <a:t>ngram</a:t>
                      </a:r>
                      <a:r>
                        <a:rPr lang="en-US" sz="1400" u="none" strike="noStrike" kern="1200" baseline="0" dirty="0"/>
                        <a:t> = (1,2) </a:t>
                      </a:r>
                    </a:p>
                    <a:p>
                      <a:r>
                        <a:rPr lang="en-US" sz="1400" u="none" strike="noStrike" kern="1200" baseline="0" dirty="0"/>
                        <a:t>Doc2Vec: </a:t>
                      </a:r>
                    </a:p>
                    <a:p>
                      <a:r>
                        <a:rPr lang="en-US" sz="1400" u="none" strike="noStrike" kern="1200" baseline="0" dirty="0"/>
                        <a:t>Window = 1, epochs = 1, </a:t>
                      </a:r>
                      <a:r>
                        <a:rPr lang="en-US" sz="1400" u="none" strike="noStrike" kern="1200" baseline="0" dirty="0" err="1"/>
                        <a:t>min_count</a:t>
                      </a:r>
                      <a:r>
                        <a:rPr lang="en-US" sz="1400" u="none" strike="noStrike" kern="1200" baseline="0" dirty="0"/>
                        <a:t> = 1, </a:t>
                      </a:r>
                      <a:r>
                        <a:rPr lang="en-US" sz="1400" u="none" strike="noStrike" kern="1200" baseline="0" dirty="0" err="1"/>
                        <a:t>vector_size</a:t>
                      </a:r>
                      <a:r>
                        <a:rPr lang="en-US" sz="1400" u="none" strike="noStrike" kern="1200" baseline="0" dirty="0"/>
                        <a:t> = 5 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10519"/>
                  </a:ext>
                </a:extLst>
              </a:tr>
              <a:tr h="372372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Tf-idf</a:t>
                      </a:r>
                      <a:r>
                        <a:rPr lang="en-US" sz="1400" dirty="0"/>
                        <a:t> vectorization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Doc2vec Trained on Questions Corpus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Multinomial Naïve Bayes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err="1"/>
                        <a:t>MultinomilaNB</a:t>
                      </a:r>
                      <a:r>
                        <a:rPr lang="en-US" sz="1400" u="none" strike="noStrike" kern="1200" baseline="0" dirty="0"/>
                        <a:t> : </a:t>
                      </a:r>
                    </a:p>
                    <a:p>
                      <a:r>
                        <a:rPr lang="el-GR" sz="1400" u="none" strike="noStrike" kern="1200" baseline="0" dirty="0"/>
                        <a:t>α = 0.1 </a:t>
                      </a:r>
                    </a:p>
                    <a:p>
                      <a:r>
                        <a:rPr lang="en-US" sz="1400" u="none" strike="noStrike" kern="1200" baseline="0" dirty="0" err="1"/>
                        <a:t>TfidfVectorizer</a:t>
                      </a:r>
                      <a:r>
                        <a:rPr lang="en-US" sz="1400" u="none" strike="noStrike" kern="1200" baseline="0" dirty="0"/>
                        <a:t>: </a:t>
                      </a:r>
                    </a:p>
                    <a:p>
                      <a:r>
                        <a:rPr lang="en-US" sz="1400" u="none" strike="noStrike" kern="1200" baseline="0" dirty="0" err="1"/>
                        <a:t>min_df</a:t>
                      </a:r>
                      <a:r>
                        <a:rPr lang="en-US" sz="1400" u="none" strike="noStrike" kern="1200" baseline="0" dirty="0"/>
                        <a:t> = 1 , </a:t>
                      </a:r>
                      <a:r>
                        <a:rPr lang="en-US" sz="1400" u="none" strike="noStrike" kern="1200" baseline="0" dirty="0" err="1"/>
                        <a:t>ngram</a:t>
                      </a:r>
                      <a:r>
                        <a:rPr lang="en-US" sz="1400" u="none" strike="noStrike" kern="1200" baseline="0" dirty="0"/>
                        <a:t> = (1,2) </a:t>
                      </a:r>
                    </a:p>
                    <a:p>
                      <a:r>
                        <a:rPr lang="en-US" sz="1400" u="none" strike="noStrike" kern="1200" baseline="0" dirty="0"/>
                        <a:t>Doc2Vec: </a:t>
                      </a:r>
                    </a:p>
                    <a:p>
                      <a:r>
                        <a:rPr lang="en-US" sz="1400" u="none" strike="noStrike" kern="1200" baseline="0" dirty="0"/>
                        <a:t>Window = 7, epochs = 10, </a:t>
                      </a:r>
                      <a:r>
                        <a:rPr lang="en-US" sz="1400" u="none" strike="noStrike" kern="1200" baseline="0" dirty="0" err="1"/>
                        <a:t>min_count</a:t>
                      </a:r>
                      <a:r>
                        <a:rPr lang="en-US" sz="1400" u="none" strike="noStrike" kern="1200" baseline="0" dirty="0"/>
                        <a:t> = 2, </a:t>
                      </a:r>
                      <a:r>
                        <a:rPr lang="en-US" sz="1400" u="none" strike="noStrike" kern="1200" baseline="0" dirty="0" err="1"/>
                        <a:t>vector_size</a:t>
                      </a:r>
                      <a:r>
                        <a:rPr lang="en-US" sz="1400" u="none" strike="noStrike" kern="1200" baseline="0" dirty="0"/>
                        <a:t> =100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8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DDD555-C724-4A17-B36C-99C0EB70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019457"/>
              </p:ext>
            </p:extLst>
          </p:nvPr>
        </p:nvGraphicFramePr>
        <p:xfrm>
          <a:off x="1343608" y="1884784"/>
          <a:ext cx="95069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04">
                  <a:extLst>
                    <a:ext uri="{9D8B030D-6E8A-4147-A177-3AD203B41FA5}">
                      <a16:colId xmlns:a16="http://schemas.microsoft.com/office/drawing/2014/main" val="872454330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909005394"/>
                    </a:ext>
                  </a:extLst>
                </a:gridCol>
                <a:gridCol w="4460033">
                  <a:extLst>
                    <a:ext uri="{9D8B030D-6E8A-4147-A177-3AD203B41FA5}">
                      <a16:colId xmlns:a16="http://schemas.microsoft.com/office/drawing/2014/main" val="2673241514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1429028163"/>
                    </a:ext>
                  </a:extLst>
                </a:gridCol>
                <a:gridCol w="885469">
                  <a:extLst>
                    <a:ext uri="{9D8B030D-6E8A-4147-A177-3AD203B41FA5}">
                      <a16:colId xmlns:a16="http://schemas.microsoft.com/office/drawing/2014/main" val="1647277919"/>
                    </a:ext>
                  </a:extLst>
                </a:gridCol>
              </a:tblGrid>
              <a:tr h="372372">
                <a:tc>
                  <a:txBody>
                    <a:bodyPr/>
                    <a:lstStyle/>
                    <a:p>
                      <a:r>
                        <a:rPr lang="en-US" dirty="0"/>
                        <a:t>Model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Specs.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696"/>
                  </a:ext>
                </a:extLst>
              </a:tr>
              <a:tr h="372372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Tf-idf</a:t>
                      </a:r>
                      <a:r>
                        <a:rPr lang="en-US" sz="1400" dirty="0"/>
                        <a:t> vectorization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Doc2vec Trained on Wikipedia Corpus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Multinomial Naïve Bayes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err="1"/>
                        <a:t>MultinomilaNB</a:t>
                      </a:r>
                      <a:r>
                        <a:rPr lang="en-US" sz="1400" u="none" strike="noStrike" kern="1200" baseline="0" dirty="0"/>
                        <a:t> : </a:t>
                      </a:r>
                    </a:p>
                    <a:p>
                      <a:r>
                        <a:rPr lang="el-GR" sz="1400" u="none" strike="noStrike" kern="1200" baseline="0" dirty="0"/>
                        <a:t>α = 0.1 </a:t>
                      </a:r>
                    </a:p>
                    <a:p>
                      <a:r>
                        <a:rPr lang="en-US" sz="1400" u="none" strike="noStrike" kern="1200" baseline="0" dirty="0" err="1"/>
                        <a:t>TfidfVectorizer</a:t>
                      </a:r>
                      <a:r>
                        <a:rPr lang="en-US" sz="1400" u="none" strike="noStrike" kern="1200" baseline="0" dirty="0"/>
                        <a:t>: </a:t>
                      </a:r>
                    </a:p>
                    <a:p>
                      <a:r>
                        <a:rPr lang="en-US" sz="1400" u="none" strike="noStrike" kern="1200" baseline="0" dirty="0" err="1"/>
                        <a:t>min_df</a:t>
                      </a:r>
                      <a:r>
                        <a:rPr lang="en-US" sz="1400" u="none" strike="noStrike" kern="1200" baseline="0" dirty="0"/>
                        <a:t> = 1 , </a:t>
                      </a:r>
                      <a:r>
                        <a:rPr lang="en-US" sz="1400" u="none" strike="noStrike" kern="1200" baseline="0" dirty="0" err="1"/>
                        <a:t>ngram</a:t>
                      </a:r>
                      <a:r>
                        <a:rPr lang="en-US" sz="1400" u="none" strike="noStrike" kern="1200" baseline="0" dirty="0"/>
                        <a:t> = (1,2) </a:t>
                      </a:r>
                    </a:p>
                    <a:p>
                      <a:r>
                        <a:rPr lang="en-US" sz="1400" u="none" strike="noStrike" kern="1200" baseline="0" dirty="0"/>
                        <a:t>Doc2Vec: </a:t>
                      </a:r>
                    </a:p>
                    <a:p>
                      <a:r>
                        <a:rPr lang="en-US" sz="1400" u="none" strike="noStrike" kern="1200" baseline="0" dirty="0"/>
                        <a:t>epochs = 50, </a:t>
                      </a:r>
                      <a:r>
                        <a:rPr lang="en-US" sz="1400" u="none" strike="noStrike" kern="1200" baseline="0" dirty="0" err="1"/>
                        <a:t>vector_size</a:t>
                      </a:r>
                      <a:r>
                        <a:rPr lang="en-US" sz="1400" u="none" strike="noStrike" kern="1200" baseline="0" dirty="0"/>
                        <a:t> =300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847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B213D-0097-40FB-9769-909C837CF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33224"/>
              </p:ext>
            </p:extLst>
          </p:nvPr>
        </p:nvGraphicFramePr>
        <p:xfrm>
          <a:off x="1341120" y="4582541"/>
          <a:ext cx="8128000" cy="184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1188268"/>
                    </a:ext>
                  </a:extLst>
                </a:gridCol>
                <a:gridCol w="2673117">
                  <a:extLst>
                    <a:ext uri="{9D8B030D-6E8A-4147-A177-3AD203B41FA5}">
                      <a16:colId xmlns:a16="http://schemas.microsoft.com/office/drawing/2014/main" val="909397696"/>
                    </a:ext>
                  </a:extLst>
                </a:gridCol>
                <a:gridCol w="1670179">
                  <a:extLst>
                    <a:ext uri="{9D8B030D-6E8A-4147-A177-3AD203B41FA5}">
                      <a16:colId xmlns:a16="http://schemas.microsoft.com/office/drawing/2014/main" val="900920583"/>
                    </a:ext>
                  </a:extLst>
                </a:gridCol>
                <a:gridCol w="1752704">
                  <a:extLst>
                    <a:ext uri="{9D8B030D-6E8A-4147-A177-3AD203B41FA5}">
                      <a16:colId xmlns:a16="http://schemas.microsoft.com/office/drawing/2014/main" val="849848711"/>
                    </a:ext>
                  </a:extLst>
                </a:gridCol>
              </a:tblGrid>
              <a:tr h="325230">
                <a:tc>
                  <a:txBody>
                    <a:bodyPr/>
                    <a:lstStyle/>
                    <a:p>
                      <a:r>
                        <a:rPr lang="en-US" sz="18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Public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Private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74059"/>
                  </a:ext>
                </a:extLst>
              </a:tr>
              <a:tr h="333492">
                <a:tc>
                  <a:txBody>
                    <a:bodyPr/>
                    <a:lstStyle/>
                    <a:p>
                      <a:r>
                        <a:rPr lang="en-US" sz="14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/>
                        <a:t>2 hours 13 minutes 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789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/>
                        <a:t>Approximately 30 minutes 	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92042"/>
                  </a:ext>
                </a:extLst>
              </a:tr>
              <a:tr h="614454"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/>
                        <a:t>Over 8 hours (On 50% of training data)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7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E57-C4E9-4F3F-89B9-BA7FE5F9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Future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B9BA-25FE-4697-B197-8E6511A3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434" y="2228525"/>
            <a:ext cx="9509760" cy="2436782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• Correct misspelled words, replace abbreviation with the complete words </a:t>
            </a:r>
          </a:p>
          <a:p>
            <a:pPr marL="45720" indent="0">
              <a:buNone/>
            </a:pPr>
            <a:r>
              <a:rPr lang="en-US" dirty="0"/>
              <a:t>• Add special characters count, word share ratio, capitalization count as features </a:t>
            </a:r>
          </a:p>
          <a:p>
            <a:pPr marL="45720" indent="0">
              <a:buNone/>
            </a:pPr>
            <a:r>
              <a:rPr lang="en-US" dirty="0"/>
              <a:t>• Besides cosine and Euclidean distances, other distance features can be added </a:t>
            </a:r>
          </a:p>
          <a:p>
            <a:pPr marL="45720" indent="0">
              <a:buNone/>
            </a:pPr>
            <a:r>
              <a:rPr lang="en-US" dirty="0"/>
              <a:t>• Deep learning implementation such as LSTM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8A6D9-ED7F-4BBF-81B6-B0D13047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Lili Jiang, </a:t>
            </a:r>
            <a:r>
              <a:rPr lang="en-US" dirty="0" err="1"/>
              <a:t>Shuo</a:t>
            </a:r>
            <a:r>
              <a:rPr lang="en-US" dirty="0"/>
              <a:t> Chang, and Nikhil Dandekar. Engineering at Quora: Semantic Question Matching with Deep Learning. https://engineering.quora.com/Semantic-Question-Matching-with-Deep-Learning. 2017 </a:t>
            </a:r>
          </a:p>
          <a:p>
            <a:r>
              <a:rPr lang="en-US" dirty="0"/>
              <a:t>[2] </a:t>
            </a:r>
            <a:r>
              <a:rPr lang="en-US" dirty="0" err="1"/>
              <a:t>Budanitsky</a:t>
            </a:r>
            <a:r>
              <a:rPr lang="en-US" dirty="0"/>
              <a:t> and G. Hirst. 2006. Evaluating wordnet-based measures of lexical semantic relatedness. Computational Linguistics, 32(1):13–47. </a:t>
            </a:r>
          </a:p>
          <a:p>
            <a:r>
              <a:rPr lang="en-US" dirty="0"/>
              <a:t>[3] Wang, </a:t>
            </a:r>
            <a:r>
              <a:rPr lang="en-US" dirty="0" err="1"/>
              <a:t>Zhiguo</a:t>
            </a:r>
            <a:r>
              <a:rPr lang="en-US" dirty="0"/>
              <a:t>, Wael Hamza, and Radu Florian. "Bilateral Multi-Perspective Matching for Natural Language Sentences." </a:t>
            </a:r>
            <a:r>
              <a:rPr lang="en-US" dirty="0" err="1"/>
              <a:t>arXiv</a:t>
            </a:r>
            <a:r>
              <a:rPr lang="en-US" dirty="0"/>
              <a:t> preprint arXiv:1702.03814 (2017). </a:t>
            </a:r>
          </a:p>
          <a:p>
            <a:r>
              <a:rPr lang="en-US" dirty="0"/>
              <a:t>[4] Tomas </a:t>
            </a:r>
            <a:r>
              <a:rPr lang="en-US" dirty="0" err="1"/>
              <a:t>Mikolov</a:t>
            </a:r>
            <a:r>
              <a:rPr lang="en-US" dirty="0"/>
              <a:t>, Stefan </a:t>
            </a:r>
            <a:r>
              <a:rPr lang="en-US" dirty="0" err="1"/>
              <a:t>Kombrink</a:t>
            </a:r>
            <a:r>
              <a:rPr lang="en-US" dirty="0"/>
              <a:t>, Lukas </a:t>
            </a:r>
            <a:r>
              <a:rPr lang="en-US" dirty="0" err="1"/>
              <a:t>Burget</a:t>
            </a:r>
            <a:r>
              <a:rPr lang="en-US" dirty="0"/>
              <a:t>, Jan </a:t>
            </a:r>
            <a:r>
              <a:rPr lang="en-US" dirty="0" err="1"/>
              <a:t>Cernocky</a:t>
            </a:r>
            <a:r>
              <a:rPr lang="en-US" dirty="0"/>
              <a:t>, and Sanjeev </a:t>
            </a:r>
            <a:r>
              <a:rPr lang="en-US" dirty="0" err="1"/>
              <a:t>Khudanpur</a:t>
            </a:r>
            <a:r>
              <a:rPr lang="en-US" dirty="0"/>
              <a:t>. Extensions of recurrent neural network language model. In Acoustics, Speech and Signal Processing (ICASSP), 2011 IEEE International Conference on, pages 5528–5531. IEEE, 2011. </a:t>
            </a:r>
          </a:p>
          <a:p>
            <a:r>
              <a:rPr lang="en-US" dirty="0"/>
              <a:t>[5] Tim </a:t>
            </a:r>
            <a:r>
              <a:rPr lang="en-US" dirty="0" err="1"/>
              <a:t>Rocktaschel</a:t>
            </a:r>
            <a:r>
              <a:rPr lang="en-US" dirty="0"/>
              <a:t>, Edward </a:t>
            </a:r>
            <a:r>
              <a:rPr lang="en-US" dirty="0" err="1"/>
              <a:t>Grefenstette</a:t>
            </a:r>
            <a:r>
              <a:rPr lang="en-US" dirty="0"/>
              <a:t>, Karl Moritz Hermann, Tomas </a:t>
            </a:r>
            <a:r>
              <a:rPr lang="en-US" dirty="0" err="1"/>
              <a:t>Kocisky</a:t>
            </a:r>
            <a:r>
              <a:rPr lang="en-US" dirty="0"/>
              <a:t>, Phil </a:t>
            </a:r>
            <a:r>
              <a:rPr lang="en-US" dirty="0" err="1"/>
              <a:t>Blunsom</a:t>
            </a:r>
            <a:r>
              <a:rPr lang="en-US" dirty="0"/>
              <a:t>. Reasoning about entailment with neural attention. In ICLR 2016. </a:t>
            </a:r>
          </a:p>
          <a:p>
            <a:r>
              <a:rPr lang="en-US" dirty="0"/>
              <a:t>[6] Tomas </a:t>
            </a:r>
            <a:r>
              <a:rPr lang="en-US" dirty="0" err="1"/>
              <a:t>Mikolov</a:t>
            </a:r>
            <a:r>
              <a:rPr lang="en-US" dirty="0"/>
              <a:t>, </a:t>
            </a:r>
            <a:r>
              <a:rPr lang="en-US" dirty="0" err="1"/>
              <a:t>Iliya</a:t>
            </a:r>
            <a:r>
              <a:rPr lang="en-US" dirty="0"/>
              <a:t> </a:t>
            </a:r>
            <a:r>
              <a:rPr lang="en-US" dirty="0" err="1"/>
              <a:t>Sutskever</a:t>
            </a:r>
            <a:r>
              <a:rPr lang="en-US" dirty="0"/>
              <a:t>, Kai Chen, Greg </a:t>
            </a:r>
            <a:r>
              <a:rPr lang="en-US" dirty="0" err="1"/>
              <a:t>Corrado</a:t>
            </a:r>
            <a:r>
              <a:rPr lang="en-US" dirty="0"/>
              <a:t>, and Jeffery Dan. Distributed Representation of Words and Phrases and . In Acoustics, Speech and Signal Processing (ICASSP), 2011 IEEE International Conference on, pages 5528–5531. IEEE, 2011. </a:t>
            </a:r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101381"/>
          </a:xfrm>
        </p:spPr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32062" y="2153622"/>
            <a:ext cx="4863931" cy="1864705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Train a model that takes two questions as input and classify them either as</a:t>
            </a:r>
          </a:p>
          <a:p>
            <a:r>
              <a:rPr lang="en-US" dirty="0"/>
              <a:t> 1 (duplicate) or</a:t>
            </a:r>
          </a:p>
          <a:p>
            <a:r>
              <a:rPr lang="en-US" dirty="0"/>
              <a:t> 0 (not duplicate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8D0BCFF7-0F5E-4934-9522-7D740E583937}"/>
              </a:ext>
            </a:extLst>
          </p:cNvPr>
          <p:cNvSpPr txBox="1">
            <a:spLocks/>
          </p:cNvSpPr>
          <p:nvPr/>
        </p:nvSpPr>
        <p:spPr>
          <a:xfrm>
            <a:off x="6837032" y="2153622"/>
            <a:ext cx="5092114" cy="161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Mathematical representation :</a:t>
            </a:r>
          </a:p>
          <a:p>
            <a:pPr marL="45720" indent="0">
              <a:buNone/>
            </a:pPr>
            <a:r>
              <a:rPr lang="en-US" dirty="0"/>
              <a:t>f(question1, question2) = 1  or 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04AF9B-7C5E-45E2-983B-DE20D64279C6}"/>
              </a:ext>
            </a:extLst>
          </p:cNvPr>
          <p:cNvCxnSpPr/>
          <p:nvPr/>
        </p:nvCxnSpPr>
        <p:spPr>
          <a:xfrm>
            <a:off x="6207853" y="2153622"/>
            <a:ext cx="0" cy="155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0F98-1E48-421B-AF52-9B646972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WHY IS IT NEEDED?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A33A-2780-4E42-B03B-808F72481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383" y="1910721"/>
            <a:ext cx="3658998" cy="4931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For Quora 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36A26-3C04-47C5-83F2-8FEC8D62DE8F}"/>
              </a:ext>
            </a:extLst>
          </p:cNvPr>
          <p:cNvSpPr txBox="1">
            <a:spLocks/>
          </p:cNvSpPr>
          <p:nvPr/>
        </p:nvSpPr>
        <p:spPr>
          <a:xfrm>
            <a:off x="1341120" y="2650459"/>
            <a:ext cx="3952333" cy="2326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remove duplicates and organize answers in one thread</a:t>
            </a:r>
          </a:p>
          <a:p>
            <a:r>
              <a:rPr lang="en-US" dirty="0"/>
              <a:t>To provide best user experience</a:t>
            </a:r>
          </a:p>
          <a:p>
            <a:r>
              <a:rPr lang="en-US" dirty="0"/>
              <a:t>To reduce data storage usage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8A3B48-E179-4277-8700-E375BD79CF5E}"/>
              </a:ext>
            </a:extLst>
          </p:cNvPr>
          <p:cNvSpPr txBox="1">
            <a:spLocks/>
          </p:cNvSpPr>
          <p:nvPr/>
        </p:nvSpPr>
        <p:spPr>
          <a:xfrm>
            <a:off x="6496155" y="2650459"/>
            <a:ext cx="4177158" cy="2326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avoid the maze of answers</a:t>
            </a:r>
          </a:p>
          <a:p>
            <a:r>
              <a:rPr lang="en-US" dirty="0"/>
              <a:t>To avoid asking duplicate questions</a:t>
            </a:r>
          </a:p>
          <a:p>
            <a:r>
              <a:rPr lang="en-US" dirty="0"/>
              <a:t>To be more efficient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CCBE96-4D7E-4562-AEDD-03759BBA683E}"/>
              </a:ext>
            </a:extLst>
          </p:cNvPr>
          <p:cNvSpPr txBox="1">
            <a:spLocks/>
          </p:cNvSpPr>
          <p:nvPr/>
        </p:nvSpPr>
        <p:spPr>
          <a:xfrm>
            <a:off x="1887522" y="1929042"/>
            <a:ext cx="3658998" cy="49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dirty="0"/>
              <a:t>For Quora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6811B6-166C-4535-A5DF-D4B9B990277A}"/>
              </a:ext>
            </a:extLst>
          </p:cNvPr>
          <p:cNvCxnSpPr/>
          <p:nvPr/>
        </p:nvCxnSpPr>
        <p:spPr>
          <a:xfrm>
            <a:off x="5780015" y="2650460"/>
            <a:ext cx="0" cy="1557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C429-9B59-41F6-A00C-02E9EA7A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AFD488-BE4E-4BC5-8CB3-90784434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2426061"/>
            <a:ext cx="4754880" cy="2424720"/>
          </a:xfrm>
        </p:spPr>
        <p:txBody>
          <a:bodyPr/>
          <a:lstStyle/>
          <a:p>
            <a:r>
              <a:rPr lang="en-US" dirty="0"/>
              <a:t>First official release on January 24, 2017</a:t>
            </a:r>
          </a:p>
          <a:p>
            <a:r>
              <a:rPr lang="en-US" dirty="0"/>
              <a:t>http://qim.fs.quoracdn.net/quora_duplicate_questions.tsv</a:t>
            </a:r>
          </a:p>
          <a:p>
            <a:r>
              <a:rPr lang="en-US" dirty="0"/>
              <a:t>Competition was hosted on Kaggle.com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8E50F900-B739-4624-9E51-F54F48BAF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7" t="10642" r="25826" b="24031"/>
          <a:stretch/>
        </p:blipFill>
        <p:spPr>
          <a:xfrm>
            <a:off x="6204858" y="1859879"/>
            <a:ext cx="5656214" cy="42247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96A761-1BCD-49E6-AF10-EE1E9498BADD}"/>
              </a:ext>
            </a:extLst>
          </p:cNvPr>
          <p:cNvSpPr txBox="1"/>
          <p:nvPr/>
        </p:nvSpPr>
        <p:spPr>
          <a:xfrm>
            <a:off x="6870583" y="5996023"/>
            <a:ext cx="499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https://www.kaggle.com/c/quora-question-pairs</a:t>
            </a:r>
          </a:p>
        </p:txBody>
      </p:sp>
    </p:spTree>
    <p:extLst>
      <p:ext uri="{BB962C8B-B14F-4D97-AF65-F5344CB8AC3E}">
        <p14:creationId xmlns:p14="http://schemas.microsoft.com/office/powerpoint/2010/main" val="390266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1B63-6DDD-4042-9213-8E87D491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143326"/>
          </a:xfrm>
        </p:spPr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F4CF-3FC1-4FFF-BA94-64356419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782" y="1935409"/>
            <a:ext cx="9924449" cy="53689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Training Data:   train.csv         Rows: 404290 	  Column: 6     Memory:  64MB</a:t>
            </a: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E1EBF065-A860-4FDE-9403-FCC25072C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041271"/>
              </p:ext>
            </p:extLst>
          </p:nvPr>
        </p:nvGraphicFramePr>
        <p:xfrm>
          <a:off x="1734283" y="2453912"/>
          <a:ext cx="8550621" cy="15456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089">
                  <a:extLst>
                    <a:ext uri="{9D8B030D-6E8A-4147-A177-3AD203B41FA5}">
                      <a16:colId xmlns:a16="http://schemas.microsoft.com/office/drawing/2014/main" val="2764527871"/>
                    </a:ext>
                  </a:extLst>
                </a:gridCol>
                <a:gridCol w="2624195">
                  <a:extLst>
                    <a:ext uri="{9D8B030D-6E8A-4147-A177-3AD203B41FA5}">
                      <a16:colId xmlns:a16="http://schemas.microsoft.com/office/drawing/2014/main" val="2634418846"/>
                    </a:ext>
                  </a:extLst>
                </a:gridCol>
                <a:gridCol w="1553674">
                  <a:extLst>
                    <a:ext uri="{9D8B030D-6E8A-4147-A177-3AD203B41FA5}">
                      <a16:colId xmlns:a16="http://schemas.microsoft.com/office/drawing/2014/main" val="400322761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qid</a:t>
                      </a:r>
                      <a:r>
                        <a:rPr lang="en-US" sz="1400" baseline="0" dirty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qid2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Is_duplicate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What is the step by step guide…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What is the step by step guide to invest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What is the story of (</a:t>
                      </a:r>
                      <a:r>
                        <a:rPr lang="en-US" sz="1400" dirty="0" err="1"/>
                        <a:t>Koh-i-Noor</a:t>
                      </a:r>
                      <a:r>
                        <a:rPr lang="en-US" sz="1400" dirty="0"/>
                        <a:t>) Diam…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What would happen if Indian Government..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E11276-0617-45DE-B269-3AE5CE07432E}"/>
              </a:ext>
            </a:extLst>
          </p:cNvPr>
          <p:cNvSpPr txBox="1">
            <a:spLocks/>
          </p:cNvSpPr>
          <p:nvPr/>
        </p:nvSpPr>
        <p:spPr>
          <a:xfrm>
            <a:off x="1658781" y="4325070"/>
            <a:ext cx="9924449" cy="536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/>
              <a:t>Test Data:   test.csv     Rows: ~2.3 Million (3.5Million+)     Column: 3    Memory:  314MB</a:t>
            </a:r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B2798056-D163-443F-82FA-3BAEC4C5E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424173"/>
              </p:ext>
            </p:extLst>
          </p:nvPr>
        </p:nvGraphicFramePr>
        <p:xfrm>
          <a:off x="1734282" y="4761148"/>
          <a:ext cx="8550621" cy="15367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test_id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</a:t>
                      </a:r>
                      <a:r>
                        <a:rPr lang="en-US" sz="1400" baseline="0" dirty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</a:rPr>
                        <a:t>How does the Surface Pro himself 4 compare wit..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</a:rPr>
                        <a:t>Why did Microsoft choose core m3 and not core ..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</a:rPr>
                        <a:t>Should I have a hair transplant at age 24? How...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</a:rPr>
                        <a:t>How much cost does hair transplant require?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0186-5D1C-486F-8A87-CC148CB5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EXPLORATION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C1560-4D63-45F3-B945-F12976562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2449585"/>
            <a:ext cx="4572000" cy="3576310"/>
          </a:xfrm>
        </p:spPr>
        <p:txBody>
          <a:bodyPr/>
          <a:lstStyle/>
          <a:p>
            <a:r>
              <a:rPr lang="en-US" dirty="0"/>
              <a:t>Missing Values : 3</a:t>
            </a:r>
          </a:p>
          <a:p>
            <a:r>
              <a:rPr lang="en-US" dirty="0"/>
              <a:t>Duplicate questions pair : 40%</a:t>
            </a:r>
          </a:p>
          <a:p>
            <a:r>
              <a:rPr lang="en-US" dirty="0"/>
              <a:t>Real questions from Quora</a:t>
            </a:r>
          </a:p>
          <a:p>
            <a:r>
              <a:rPr lang="en-US" dirty="0"/>
              <a:t>Labels are not 100% accurate</a:t>
            </a:r>
          </a:p>
          <a:p>
            <a:r>
              <a:rPr lang="en-US" dirty="0"/>
              <a:t>Note: Test data is computer Generated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BA2A263-B266-43DE-B1CB-B115F2C65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1990045"/>
            <a:ext cx="4572000" cy="3947885"/>
          </a:xfrm>
        </p:spPr>
      </p:pic>
    </p:spTree>
    <p:extLst>
      <p:ext uri="{BB962C8B-B14F-4D97-AF65-F5344CB8AC3E}">
        <p14:creationId xmlns:p14="http://schemas.microsoft.com/office/powerpoint/2010/main" val="14733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of ‘question1’ Column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6DBB1-5638-4339-BE83-4230A6405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word Count : 125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42968A-0185-4B33-9A33-617D368D1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604860"/>
            <a:ext cx="4246647" cy="356279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BC5CE3-A3CC-48B6-B641-527E58907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Min word count : 1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5058A4A-BCF1-4D2D-A888-1568155689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35" y="2640501"/>
            <a:ext cx="3556196" cy="3451366"/>
          </a:xfr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of ‘question2’ Column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6DBB1-5638-4339-BE83-4230A6405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word Count : 237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BC5CE3-A3CC-48B6-B641-527E58907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Min word count : 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A257E9-8BC1-4949-BAF5-4296988777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90" y="2612900"/>
            <a:ext cx="3806890" cy="360384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CD69636-02E7-4444-9849-E57BD221E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603415"/>
            <a:ext cx="4318792" cy="3613333"/>
          </a:xfrm>
        </p:spPr>
      </p:pic>
    </p:spTree>
    <p:extLst>
      <p:ext uri="{BB962C8B-B14F-4D97-AF65-F5344CB8AC3E}">
        <p14:creationId xmlns:p14="http://schemas.microsoft.com/office/powerpoint/2010/main" val="137870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of the questions are about India, US politics, economics etc.</a:t>
            </a:r>
          </a:p>
          <a:p>
            <a:r>
              <a:rPr lang="en-US" dirty="0"/>
              <a:t>Questions are asked from different perspective </a:t>
            </a:r>
          </a:p>
          <a:p>
            <a:r>
              <a:rPr lang="en-US" dirty="0"/>
              <a:t>Intent of the questions are subjective</a:t>
            </a:r>
          </a:p>
          <a:p>
            <a:r>
              <a:rPr lang="en-US" dirty="0"/>
              <a:t>Is it really possible accurately identify the intent of a question?</a:t>
            </a:r>
          </a:p>
          <a:p>
            <a:r>
              <a:rPr lang="en-US" dirty="0"/>
              <a:t>Challenge: can our model predict the questions with same intent?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E4DCBFA-9D58-4D9E-B264-ECDFAABD7BE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9551261"/>
              </p:ext>
            </p:extLst>
          </p:nvPr>
        </p:nvGraphicFramePr>
        <p:xfrm>
          <a:off x="6278880" y="2228396"/>
          <a:ext cx="4572000" cy="1280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15277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is the step by step guidance to invest in share market?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is the step by step guidance to invest in share market in India?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6766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5CB4605-BA5B-4580-9075-26DEA81AC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229449"/>
              </p:ext>
            </p:extLst>
          </p:nvPr>
        </p:nvGraphicFramePr>
        <p:xfrm>
          <a:off x="6278880" y="4218927"/>
          <a:ext cx="4572000" cy="1010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15277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is the new Harry Potter book ‘Harry Potter an the Cursed Child’?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bad is the new book by J. k Rowling?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6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5136</TotalTime>
  <Words>983</Words>
  <Application>Microsoft Office PowerPoint</Application>
  <PresentationFormat>Widescreen</PresentationFormat>
  <Paragraphs>169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Banded Design Teal 16x9</vt:lpstr>
      <vt:lpstr>Duplicate Question-Pair Classification In Quora Questions Dataset</vt:lpstr>
      <vt:lpstr>GOAL</vt:lpstr>
      <vt:lpstr>WHY IS IT NEEDED? </vt:lpstr>
      <vt:lpstr>Motivation</vt:lpstr>
      <vt:lpstr>DATA EXPLORATION</vt:lpstr>
      <vt:lpstr>TRAINING DATA EXPLORATION </vt:lpstr>
      <vt:lpstr>EDA of ‘question1’ Column</vt:lpstr>
      <vt:lpstr>EDA of ‘question2’ Column</vt:lpstr>
      <vt:lpstr>Insights</vt:lpstr>
      <vt:lpstr>Our Approach</vt:lpstr>
      <vt:lpstr>Add a Slide Title - 2</vt:lpstr>
      <vt:lpstr>Experiments and Results</vt:lpstr>
      <vt:lpstr>Experiments and Results (cont.)</vt:lpstr>
      <vt:lpstr>Recommendations For Future Experiments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Question Pairs</dc:title>
  <dc:creator>Zahid Biswas</dc:creator>
  <cp:lastModifiedBy>Zahid Biswas</cp:lastModifiedBy>
  <cp:revision>30</cp:revision>
  <dcterms:created xsi:type="dcterms:W3CDTF">2019-01-15T16:52:50Z</dcterms:created>
  <dcterms:modified xsi:type="dcterms:W3CDTF">2019-01-24T17:26:55Z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