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72" r:id="rId9"/>
    <p:sldId id="270" r:id="rId10"/>
    <p:sldId id="267" r:id="rId11"/>
    <p:sldId id="265" r:id="rId12"/>
    <p:sldId id="273" r:id="rId13"/>
    <p:sldId id="261" r:id="rId14"/>
    <p:sldId id="263" r:id="rId15"/>
    <p:sldId id="271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>
        <p:guide orient="horz" pos="960"/>
        <p:guide pos="2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4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3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5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3788-94F0-4F55-A914-8910A66DFC1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3D561-7822-4779-9289-97BB521A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406-4EE1-4D87-BC26-6CEB83C82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Stattleship </a:t>
            </a:r>
            <a:br>
              <a:rPr lang="en-US" dirty="0"/>
            </a:br>
            <a:r>
              <a:rPr lang="en-US" dirty="0"/>
              <a:t>Hypothesis Testing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5352F-36C8-4053-9DC4-C657C370C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 Boiskin</a:t>
            </a:r>
          </a:p>
        </p:txBody>
      </p:sp>
    </p:spTree>
    <p:extLst>
      <p:ext uri="{BB962C8B-B14F-4D97-AF65-F5344CB8AC3E}">
        <p14:creationId xmlns:p14="http://schemas.microsoft.com/office/powerpoint/2010/main" val="29963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F3EC-A144-4C2D-93D6-D486DA7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RBIs F-test for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D467-7D49-4EED-A269-31F83830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  Variance of RBIs at home = Variance of RBIs away</a:t>
            </a:r>
          </a:p>
          <a:p>
            <a:r>
              <a:rPr lang="en-US" dirty="0"/>
              <a:t>Ha:  Variance of RBIs at home DO NOT = variance of RBIs away</a:t>
            </a:r>
          </a:p>
          <a:p>
            <a:r>
              <a:rPr lang="en-US" dirty="0"/>
              <a:t>Looking for significance level of 80% and test statistic of p &lt; .2</a:t>
            </a:r>
          </a:p>
          <a:p>
            <a:r>
              <a:rPr lang="en-US" dirty="0"/>
              <a:t>Rejection area is anything greater or less than the left or right 10% tails</a:t>
            </a:r>
          </a:p>
          <a:p>
            <a:r>
              <a:rPr lang="en-US" dirty="0"/>
              <a:t>Calculated test statistic = .1499</a:t>
            </a:r>
          </a:p>
          <a:p>
            <a:r>
              <a:rPr lang="en-US" dirty="0"/>
              <a:t>Reject the null hypothesis and can infer that the variation of RBIs at home games is significantly different than RBIs at away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7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6F0-5331-43F7-AA8D-EBB7E096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Chi-Squared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DD2-5625-45A2-81EC-356CBE1C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 Games started and Humanized salary are independent</a:t>
            </a:r>
          </a:p>
          <a:p>
            <a:r>
              <a:rPr lang="en-US" dirty="0"/>
              <a:t>Ha: Games started is not independent of the players’ humanized salary</a:t>
            </a:r>
          </a:p>
          <a:p>
            <a:r>
              <a:rPr lang="en-US" dirty="0"/>
              <a:t>Looking for significance level of 95% and test statistic of p &lt; .05</a:t>
            </a:r>
          </a:p>
          <a:p>
            <a:r>
              <a:rPr lang="en-US" dirty="0"/>
              <a:t>Rejection area is anything greater than the left 5% tail</a:t>
            </a:r>
          </a:p>
          <a:p>
            <a:r>
              <a:rPr lang="en-US" dirty="0"/>
              <a:t>Calculated test statistic = .00000000000000022</a:t>
            </a:r>
          </a:p>
          <a:p>
            <a:r>
              <a:rPr lang="en-US" dirty="0"/>
              <a:t>Reject the null hypothesis and can infer that amount of Games Started does have an association with a players’ salary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B835-2DC0-4445-8032-75850314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5030-24A2-49B8-9480-97727925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individual stats such as HRs, it doesn’t seem to have an effect home vs away</a:t>
            </a:r>
          </a:p>
          <a:p>
            <a:r>
              <a:rPr lang="en-US" dirty="0"/>
              <a:t>But combining individual stats into averages such as Real Batting Avg. that build on each other, does have an effect home vs away</a:t>
            </a:r>
          </a:p>
          <a:p>
            <a:r>
              <a:rPr lang="en-US" dirty="0"/>
              <a:t>Number of games started does have an effect on a players’ salary</a:t>
            </a:r>
          </a:p>
          <a:p>
            <a:r>
              <a:rPr lang="en-US" dirty="0"/>
              <a:t>Would be better to use Real Batting Avg per player, but overall team avg could use either</a:t>
            </a:r>
          </a:p>
          <a:p>
            <a:r>
              <a:rPr lang="en-US" dirty="0"/>
              <a:t>RBIs at home has greater variance than away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0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9E-46DA-4C42-BE51-FB799D6E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1: Home HRs vs Away HRs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A76F8-EA7B-4D80-BA18-5B189184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53" y="1817811"/>
            <a:ext cx="10515600" cy="416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F09C6-97FB-45C7-86CF-44BBE77C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3" y="2477232"/>
            <a:ext cx="11201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9E-46DA-4C42-BE51-FB799D6E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2: Home HRs vs Away HRs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BAA2B3-9FC5-470B-93D3-2B2C31D5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46" y="1886020"/>
            <a:ext cx="10515600" cy="526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652E8-3F09-477F-968E-5E58C831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2563691"/>
            <a:ext cx="11534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9E-46DA-4C42-BE51-FB799D6E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3: Batting Avg vs Away Real Batting Avg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95689-D5B5-4703-A961-734F80DF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605" y="1920781"/>
            <a:ext cx="7054117" cy="1063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F77B1-9C33-4CD8-810A-C5364079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1" y="3657233"/>
            <a:ext cx="4980110" cy="154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82270-D477-40EA-A614-52E9045A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02" y="3657233"/>
            <a:ext cx="5098683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7ACF0-F5BD-4E82-9166-54EAAB698964}"/>
              </a:ext>
            </a:extLst>
          </p:cNvPr>
          <p:cNvSpPr txBox="1"/>
          <p:nvPr/>
        </p:nvSpPr>
        <p:spPr>
          <a:xfrm>
            <a:off x="2482605" y="3072458"/>
            <a:ext cx="123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11DE2-B624-4FB4-9E99-F138E7CEFD90}"/>
              </a:ext>
            </a:extLst>
          </p:cNvPr>
          <p:cNvSpPr txBox="1"/>
          <p:nvPr/>
        </p:nvSpPr>
        <p:spPr>
          <a:xfrm>
            <a:off x="7916252" y="3060734"/>
            <a:ext cx="123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Away</a:t>
            </a:r>
          </a:p>
        </p:txBody>
      </p:sp>
    </p:spTree>
    <p:extLst>
      <p:ext uri="{BB962C8B-B14F-4D97-AF65-F5344CB8AC3E}">
        <p14:creationId xmlns:p14="http://schemas.microsoft.com/office/powerpoint/2010/main" val="5308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6719FA-8392-44A1-AA09-70529B1F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Chi-Squared Test for Independence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CDC38-42C0-4586-9225-90E371A50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32" y="2980226"/>
            <a:ext cx="6465277" cy="515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49A56-7E1D-4988-A6F1-38A698A7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31" y="3735998"/>
            <a:ext cx="7755681" cy="10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9E-46DA-4C42-BE51-FB799D6E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RBIs F-test for variance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CBDE6-149E-4706-A838-5C8F4A4B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56" y="1900971"/>
            <a:ext cx="5278628" cy="533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AEF4E-074C-4C55-9094-5CBA28F3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1" y="2457457"/>
            <a:ext cx="11068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C4C2-937D-426F-8494-16CEF258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1A4-48AF-4EE8-9F40-D8EB039F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been rumored that the Colorado Rockies’s season baseball batting stats are inflated because they play half their season in a stadium at high elevation. High elevation causes the ball to move through the air with less resistance, therefore making the ball travel further than it normally would. I will be testing the home game stats of the 14 players that have played the most games in the 2017 season, against their away game stats for significant changes.</a:t>
            </a:r>
          </a:p>
        </p:txBody>
      </p:sp>
    </p:spTree>
    <p:extLst>
      <p:ext uri="{BB962C8B-B14F-4D97-AF65-F5344CB8AC3E}">
        <p14:creationId xmlns:p14="http://schemas.microsoft.com/office/powerpoint/2010/main" val="36872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FD98-FDC7-42E1-A9AF-EBE01B11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35" y="224081"/>
            <a:ext cx="10515600" cy="16502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Home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91583-D8EA-44FE-AFAF-716E7E8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65" y="1875696"/>
            <a:ext cx="5106151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A70D70-A620-4CDB-821C-10C6D687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79" y="134815"/>
            <a:ext cx="10515600" cy="16502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Away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0F5A0-B047-40C3-9831-B4D9970E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92" y="1881555"/>
            <a:ext cx="5083223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2376-AFCA-4973-A538-1E033909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1: Home HRs vs Away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E08F-0285-40B2-A9F3-FFA4037B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 mean of HRs at home &lt;= mean of HRs away </a:t>
            </a:r>
          </a:p>
          <a:p>
            <a:r>
              <a:rPr lang="en-US" dirty="0"/>
              <a:t>Ha: mean of HRs at home &gt; mean of HRs away</a:t>
            </a:r>
          </a:p>
          <a:p>
            <a:r>
              <a:rPr lang="en-US" dirty="0"/>
              <a:t>Looking for significance level of 80% and test statistic of p &lt; .2</a:t>
            </a:r>
          </a:p>
          <a:p>
            <a:r>
              <a:rPr lang="en-US" dirty="0"/>
              <a:t>Rejection area is anything greater than the left 20% tail</a:t>
            </a:r>
          </a:p>
          <a:p>
            <a:r>
              <a:rPr lang="en-US" dirty="0"/>
              <a:t>Calculated test statistic =.29</a:t>
            </a:r>
          </a:p>
          <a:p>
            <a:r>
              <a:rPr lang="en-US" dirty="0"/>
              <a:t>Fail to reject the null hypothesis and can infer there is no significant difference between amount of HRs hit at home vs. away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9E-46DA-4C42-BE51-FB799D6E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2: Home Real Batting Avg vs Away Real Batting Avg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2DFFB-D7CA-4527-8D6A-ACBF375C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Batting Avg in data set is given per game</a:t>
            </a:r>
          </a:p>
          <a:p>
            <a:r>
              <a:rPr lang="en-US" dirty="0"/>
              <a:t>Taking an average of this average would be misleading</a:t>
            </a:r>
          </a:p>
          <a:p>
            <a:r>
              <a:rPr lang="en-US" dirty="0"/>
              <a:t>Batting Avg Example:</a:t>
            </a:r>
          </a:p>
          <a:p>
            <a:pPr marL="0" indent="0">
              <a:buNone/>
            </a:pPr>
            <a:r>
              <a:rPr lang="en-US" dirty="0"/>
              <a:t>Game 1: Hit 1 ball in 4 attempts = .25 avg</a:t>
            </a:r>
          </a:p>
          <a:p>
            <a:pPr marL="0" indent="0">
              <a:buNone/>
            </a:pPr>
            <a:r>
              <a:rPr lang="en-US" dirty="0"/>
              <a:t>Game 2: Hit 1 ball in 1 attempt = 1.00 avg</a:t>
            </a:r>
          </a:p>
          <a:p>
            <a:r>
              <a:rPr lang="en-US" dirty="0"/>
              <a:t>Real Batting Avg Example:</a:t>
            </a:r>
          </a:p>
          <a:p>
            <a:pPr marL="0" indent="0">
              <a:buNone/>
            </a:pPr>
            <a:r>
              <a:rPr lang="en-US" dirty="0"/>
              <a:t>Games 1+2 total hits = 2</a:t>
            </a:r>
          </a:p>
          <a:p>
            <a:pPr marL="0" indent="0">
              <a:buNone/>
            </a:pPr>
            <a:r>
              <a:rPr lang="en-US" dirty="0"/>
              <a:t>Games 1+2 total attempts = 5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72CF4-41B5-468F-953D-3148B1935E09}"/>
              </a:ext>
            </a:extLst>
          </p:cNvPr>
          <p:cNvCxnSpPr>
            <a:cxnSpLocks/>
          </p:cNvCxnSpPr>
          <p:nvPr/>
        </p:nvCxnSpPr>
        <p:spPr>
          <a:xfrm>
            <a:off x="5703269" y="3475892"/>
            <a:ext cx="1418493" cy="193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53E75-21BE-4379-80CA-D7BD6545A6F0}"/>
              </a:ext>
            </a:extLst>
          </p:cNvPr>
          <p:cNvCxnSpPr>
            <a:cxnSpLocks/>
          </p:cNvCxnSpPr>
          <p:nvPr/>
        </p:nvCxnSpPr>
        <p:spPr>
          <a:xfrm flipV="1">
            <a:off x="5703269" y="3669321"/>
            <a:ext cx="1424354" cy="23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1B1080-963A-4E30-8BBB-7C3E75C99643}"/>
              </a:ext>
            </a:extLst>
          </p:cNvPr>
          <p:cNvSpPr txBox="1"/>
          <p:nvPr/>
        </p:nvSpPr>
        <p:spPr>
          <a:xfrm>
            <a:off x="7350362" y="3376932"/>
            <a:ext cx="123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.625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BE2663-C3B6-4343-BB4C-D75F69413E15}"/>
              </a:ext>
            </a:extLst>
          </p:cNvPr>
          <p:cNvCxnSpPr>
            <a:cxnSpLocks/>
          </p:cNvCxnSpPr>
          <p:nvPr/>
        </p:nvCxnSpPr>
        <p:spPr>
          <a:xfrm flipV="1">
            <a:off x="4583723" y="4876800"/>
            <a:ext cx="1969474" cy="25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FE6B20-7F62-472C-98D9-B3CA0651E1E2}"/>
              </a:ext>
            </a:extLst>
          </p:cNvPr>
          <p:cNvCxnSpPr>
            <a:cxnSpLocks/>
          </p:cNvCxnSpPr>
          <p:nvPr/>
        </p:nvCxnSpPr>
        <p:spPr>
          <a:xfrm>
            <a:off x="4138246" y="4712670"/>
            <a:ext cx="2414951" cy="16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D9EBE-36C6-467D-9902-3B42C258DEC6}"/>
              </a:ext>
            </a:extLst>
          </p:cNvPr>
          <p:cNvSpPr txBox="1"/>
          <p:nvPr/>
        </p:nvSpPr>
        <p:spPr>
          <a:xfrm>
            <a:off x="6676290" y="4565439"/>
            <a:ext cx="209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2/5 = .4</a:t>
            </a:r>
          </a:p>
        </p:txBody>
      </p:sp>
    </p:spTree>
    <p:extLst>
      <p:ext uri="{BB962C8B-B14F-4D97-AF65-F5344CB8AC3E}">
        <p14:creationId xmlns:p14="http://schemas.microsoft.com/office/powerpoint/2010/main" val="3588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2376-AFCA-4973-A538-1E033909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2: Home Real Batting Avg vs Away Real Batting 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E08F-0285-40B2-A9F3-FFA4037B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 mean of Real Batting Avg at home &lt;= mean of Real Batting Avg away </a:t>
            </a:r>
          </a:p>
          <a:p>
            <a:r>
              <a:rPr lang="en-US" dirty="0"/>
              <a:t>Ha: mean of Real Batting Avg at home &gt; mean of Real Batting Avg away</a:t>
            </a:r>
          </a:p>
          <a:p>
            <a:r>
              <a:rPr lang="en-US" dirty="0"/>
              <a:t>Looking for significance level of 80% and test statistic of p &lt; .2</a:t>
            </a:r>
          </a:p>
          <a:p>
            <a:r>
              <a:rPr lang="en-US" dirty="0"/>
              <a:t>Rejection area is anything greater than the left 20% tail</a:t>
            </a:r>
          </a:p>
          <a:p>
            <a:r>
              <a:rPr lang="en-US" dirty="0"/>
              <a:t>Calculated test statistic =.09</a:t>
            </a:r>
          </a:p>
          <a:p>
            <a:r>
              <a:rPr lang="en-US" dirty="0"/>
              <a:t>Reject the null hypothesis and can infer there is significant difference between Real Batting Avg hit at home vs. away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455E-28DD-450F-9A5A-397379B8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2 Histograms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1E6C9-7AFF-45ED-B177-35EA3CA7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113" y="2080602"/>
            <a:ext cx="3963052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BFB6B-E153-49E5-A7DD-D73650C2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23" y="2101246"/>
            <a:ext cx="3923724" cy="34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2376-AFCA-4973-A538-1E033909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3: Batting Avg vs Away Real Batting 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E08F-0285-40B2-A9F3-FFA4037B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Ho: mean of Batting Avg (home/away) = mean of Real Batting Avg (home/away)</a:t>
            </a:r>
          </a:p>
          <a:p>
            <a:r>
              <a:rPr lang="en-US" dirty="0"/>
              <a:t>Ha: mean of Batting Avg at home DO NOT = mean of Real Batting Avg (home/away)</a:t>
            </a:r>
          </a:p>
          <a:p>
            <a:r>
              <a:rPr lang="en-US" dirty="0"/>
              <a:t>Looking for significance level of 80% and test statistic of p &lt; .2</a:t>
            </a:r>
          </a:p>
          <a:p>
            <a:r>
              <a:rPr lang="en-US" dirty="0"/>
              <a:t>Rejection area is anything greater or less than the left or right 10% tails</a:t>
            </a:r>
          </a:p>
          <a:p>
            <a:r>
              <a:rPr lang="en-US" dirty="0"/>
              <a:t>Calculated test statistic </a:t>
            </a:r>
          </a:p>
          <a:p>
            <a:pPr lvl="1"/>
            <a:r>
              <a:rPr lang="en-US" dirty="0"/>
              <a:t>Home: .51</a:t>
            </a:r>
          </a:p>
          <a:p>
            <a:pPr lvl="1"/>
            <a:r>
              <a:rPr lang="en-US" dirty="0"/>
              <a:t>Away: .98</a:t>
            </a:r>
          </a:p>
          <a:p>
            <a:r>
              <a:rPr lang="en-US" dirty="0"/>
              <a:t>Fail to reject the null hypothesis and can infer that the means for Batting Avg vs Real Batting Avg are very similar, less for home games</a:t>
            </a:r>
          </a:p>
          <a:p>
            <a:r>
              <a:rPr lang="en-US" dirty="0"/>
              <a:t>Would be better to use Real Batting Avg per player, but overall team avg could use either</a:t>
            </a:r>
          </a:p>
        </p:txBody>
      </p:sp>
    </p:spTree>
    <p:extLst>
      <p:ext uri="{BB962C8B-B14F-4D97-AF65-F5344CB8AC3E}">
        <p14:creationId xmlns:p14="http://schemas.microsoft.com/office/powerpoint/2010/main" val="256417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2218</TotalTime>
  <Words>788</Words>
  <Application>Microsoft Office PowerPoint</Application>
  <PresentationFormat>Widescreen</PresentationFormat>
  <Paragraphs>69</Paragraphs>
  <Slides>17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Stattleship  Hypothesis Testing Lab</vt:lpstr>
      <vt:lpstr>Abstract</vt:lpstr>
      <vt:lpstr>PowerPoint Presentation</vt:lpstr>
      <vt:lpstr>PowerPoint Presentation</vt:lpstr>
      <vt:lpstr>T-Test 1: Home HRs vs Away HRs</vt:lpstr>
      <vt:lpstr>T-Test 2: Home Real Batting Avg vs Away Real Batting Avg</vt:lpstr>
      <vt:lpstr>T-Test 2: Home Real Batting Avg vs Away Real Batting Avg</vt:lpstr>
      <vt:lpstr>T-Test 2 Histograms</vt:lpstr>
      <vt:lpstr>T-Test 3: Batting Avg vs Away Real Batting Avg</vt:lpstr>
      <vt:lpstr>RBIs F-test for variance </vt:lpstr>
      <vt:lpstr>Chi-Squared Test for Independence</vt:lpstr>
      <vt:lpstr>Conclusion </vt:lpstr>
      <vt:lpstr>T-Test 1: Home HRs vs Away HRs</vt:lpstr>
      <vt:lpstr>T-Test 2: Home HRs vs Away HRs</vt:lpstr>
      <vt:lpstr>T-Test 3: Batting Avg vs Away Real Batting Avg</vt:lpstr>
      <vt:lpstr>Chi-Squared Test for Independence</vt:lpstr>
      <vt:lpstr>RBIs F-test for variance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Stattleship  Hypothesis Testing Lab</dc:title>
  <dc:creator>Zachary Boiskin</dc:creator>
  <cp:lastModifiedBy>Zachary Boiskin</cp:lastModifiedBy>
  <cp:revision>38</cp:revision>
  <dcterms:created xsi:type="dcterms:W3CDTF">2018-09-29T19:44:40Z</dcterms:created>
  <dcterms:modified xsi:type="dcterms:W3CDTF">2019-01-02T20:35:25Z</dcterms:modified>
</cp:coreProperties>
</file>