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2" r:id="rId3"/>
    <p:sldId id="260" r:id="rId4"/>
    <p:sldId id="261" r:id="rId5"/>
    <p:sldId id="277" r:id="rId6"/>
    <p:sldId id="269" r:id="rId7"/>
    <p:sldId id="267" r:id="rId8"/>
    <p:sldId id="270" r:id="rId9"/>
    <p:sldId id="271" r:id="rId10"/>
    <p:sldId id="276" r:id="rId11"/>
    <p:sldId id="263" r:id="rId12"/>
    <p:sldId id="264" r:id="rId13"/>
    <p:sldId id="266" r:id="rId14"/>
    <p:sldId id="272" r:id="rId15"/>
    <p:sldId id="273" r:id="rId16"/>
    <p:sldId id="274" r:id="rId17"/>
    <p:sldId id="275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0A34"/>
    <a:srgbClr val="F26250"/>
    <a:srgbClr val="5EA654"/>
    <a:srgbClr val="45A2B9"/>
    <a:srgbClr val="AE123A"/>
    <a:srgbClr val="24693D"/>
    <a:srgbClr val="2C5985"/>
    <a:srgbClr val="BFB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>
        <p:guide orient="horz" pos="2160"/>
        <p:guide pos="6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F165-F186-468D-81BE-A76476D5C6E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20B4-B3A6-4DAE-BEF1-77C46469FA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06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F165-F186-468D-81BE-A76476D5C6E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20B4-B3A6-4DAE-BEF1-77C46469F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F165-F186-468D-81BE-A76476D5C6E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20B4-B3A6-4DAE-BEF1-77C46469F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3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F165-F186-468D-81BE-A76476D5C6E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20B4-B3A6-4DAE-BEF1-77C46469F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F165-F186-468D-81BE-A76476D5C6E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20B4-B3A6-4DAE-BEF1-77C46469FA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5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F165-F186-468D-81BE-A76476D5C6E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20B4-B3A6-4DAE-BEF1-77C46469F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7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F165-F186-468D-81BE-A76476D5C6E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20B4-B3A6-4DAE-BEF1-77C46469F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2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F165-F186-468D-81BE-A76476D5C6E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20B4-B3A6-4DAE-BEF1-77C46469F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5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F165-F186-468D-81BE-A76476D5C6E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20B4-B3A6-4DAE-BEF1-77C46469F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68F165-F186-468D-81BE-A76476D5C6E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2720B4-B3A6-4DAE-BEF1-77C46469F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7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F165-F186-468D-81BE-A76476D5C6E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20B4-B3A6-4DAE-BEF1-77C46469F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68F165-F186-468D-81BE-A76476D5C6E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2720B4-B3A6-4DAE-BEF1-77C46469FA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1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0974-919B-4E0C-A8E1-6FCBF6090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Burning Glass xCase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CA415-9A70-4B90-9A98-C205573B8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Zac Boiskin</a:t>
            </a:r>
          </a:p>
          <a:p>
            <a:r>
              <a:rPr lang="en-US" dirty="0"/>
              <a:t>Level Full-Time </a:t>
            </a:r>
          </a:p>
          <a:p>
            <a:r>
              <a:rPr lang="en-US" dirty="0"/>
              <a:t>Boston</a:t>
            </a:r>
          </a:p>
        </p:txBody>
      </p:sp>
    </p:spTree>
    <p:extLst>
      <p:ext uri="{BB962C8B-B14F-4D97-AF65-F5344CB8AC3E}">
        <p14:creationId xmlns:p14="http://schemas.microsoft.com/office/powerpoint/2010/main" val="14075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FEFE-8A43-4E5E-AED0-FA2F9537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Standard Occupational Classification (SOC)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50115F-E5AB-4817-9752-76905C1FA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825"/>
          <a:stretch/>
        </p:blipFill>
        <p:spPr>
          <a:xfrm>
            <a:off x="2294366" y="2614245"/>
            <a:ext cx="7663593" cy="350678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38922F-A9C7-4823-8AE9-B9AA3754ACAC}"/>
              </a:ext>
            </a:extLst>
          </p:cNvPr>
          <p:cNvCxnSpPr/>
          <p:nvPr/>
        </p:nvCxnSpPr>
        <p:spPr>
          <a:xfrm>
            <a:off x="246185" y="5797062"/>
            <a:ext cx="433753" cy="0"/>
          </a:xfrm>
          <a:prstGeom prst="line">
            <a:avLst/>
          </a:prstGeom>
          <a:ln>
            <a:solidFill>
              <a:srgbClr val="AB0A3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64252A-E581-458F-8287-E57ADEB5234A}"/>
              </a:ext>
            </a:extLst>
          </p:cNvPr>
          <p:cNvSpPr txBox="1"/>
          <p:nvPr/>
        </p:nvSpPr>
        <p:spPr>
          <a:xfrm>
            <a:off x="674074" y="5668109"/>
            <a:ext cx="3024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Total Postal Duration Avg. = 47.5 </a:t>
            </a:r>
          </a:p>
        </p:txBody>
      </p:sp>
    </p:spTree>
    <p:extLst>
      <p:ext uri="{BB962C8B-B14F-4D97-AF65-F5344CB8AC3E}">
        <p14:creationId xmlns:p14="http://schemas.microsoft.com/office/powerpoint/2010/main" val="181047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80D6-E010-4F8F-88AE-2E37B3D1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40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H.S./Vocational Training Degree Jobs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EB214-C9E1-48D8-9AC6-60254CCBE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323" y="2626332"/>
            <a:ext cx="2183129" cy="183209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08A614-3642-4292-B7F1-FED16D440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83362"/>
            <a:ext cx="10058400" cy="387512"/>
          </a:xfrm>
        </p:spPr>
        <p:txBody>
          <a:bodyPr/>
          <a:lstStyle/>
          <a:p>
            <a:pPr algn="ctr"/>
            <a:r>
              <a:rPr lang="en-US" dirty="0"/>
              <a:t>What are the top desired skills per degree?</a:t>
            </a:r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41BFB66C-4C26-4B48-8371-370BC6B90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17" r="782"/>
          <a:stretch/>
        </p:blipFill>
        <p:spPr>
          <a:xfrm>
            <a:off x="2901122" y="2409091"/>
            <a:ext cx="6413202" cy="37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77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AF28-E89B-4865-91CD-A4814337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Associate’s Degree Jobs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3B12D-30C5-474D-B768-EBF1680A7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277" y="2684957"/>
            <a:ext cx="2121537" cy="1801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399BAB-35CE-4D3C-BF07-A43430A4BC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56"/>
          <a:stretch/>
        </p:blipFill>
        <p:spPr>
          <a:xfrm>
            <a:off x="2901121" y="2409091"/>
            <a:ext cx="6542160" cy="3869988"/>
          </a:xfrm>
          <a:prstGeom prst="rect">
            <a:avLst/>
          </a:prstGeom>
        </p:spPr>
      </p:pic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6D433DAC-62BC-4A9D-9438-828F21D1EAA6}"/>
              </a:ext>
            </a:extLst>
          </p:cNvPr>
          <p:cNvSpPr txBox="1">
            <a:spLocks/>
          </p:cNvSpPr>
          <p:nvPr/>
        </p:nvSpPr>
        <p:spPr>
          <a:xfrm>
            <a:off x="1219200" y="1458872"/>
            <a:ext cx="10058400" cy="3875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What are the top desired skills per degree?</a:t>
            </a:r>
          </a:p>
        </p:txBody>
      </p:sp>
    </p:spTree>
    <p:extLst>
      <p:ext uri="{BB962C8B-B14F-4D97-AF65-F5344CB8AC3E}">
        <p14:creationId xmlns:p14="http://schemas.microsoft.com/office/powerpoint/2010/main" val="319288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5331-D0E9-4C92-80F0-A23DE41D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269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Bachelor’s Degree Jobs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AF7D55C-65DD-4B29-87D9-06251CA7E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21"/>
          <a:stretch/>
        </p:blipFill>
        <p:spPr>
          <a:xfrm>
            <a:off x="2742859" y="2385645"/>
            <a:ext cx="6542156" cy="3852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CE793-BD6B-484E-9F8A-9534C748A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277" y="2699236"/>
            <a:ext cx="2130299" cy="1769787"/>
          </a:xfrm>
          <a:prstGeom prst="rect">
            <a:avLst/>
          </a:prstGeom>
        </p:spPr>
      </p:pic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0E6CA388-17EF-471A-8793-C708B0FA79AC}"/>
              </a:ext>
            </a:extLst>
          </p:cNvPr>
          <p:cNvSpPr txBox="1">
            <a:spLocks/>
          </p:cNvSpPr>
          <p:nvPr/>
        </p:nvSpPr>
        <p:spPr>
          <a:xfrm>
            <a:off x="1219200" y="1458872"/>
            <a:ext cx="10058400" cy="3875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What are the top desired skills per degree?</a:t>
            </a:r>
          </a:p>
        </p:txBody>
      </p:sp>
    </p:spTree>
    <p:extLst>
      <p:ext uri="{BB962C8B-B14F-4D97-AF65-F5344CB8AC3E}">
        <p14:creationId xmlns:p14="http://schemas.microsoft.com/office/powerpoint/2010/main" val="54932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F6EB-3222-4951-9E17-146F643A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H.S. Skills Gap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B79821-94C3-43AB-974F-9A0F512B7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40"/>
          <a:stretch/>
        </p:blipFill>
        <p:spPr>
          <a:xfrm>
            <a:off x="3012712" y="2274277"/>
            <a:ext cx="6226902" cy="3594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37DDAE-F26A-4A6E-BF61-BDE38D138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614" y="2694109"/>
            <a:ext cx="1396756" cy="1795829"/>
          </a:xfrm>
          <a:prstGeom prst="rect">
            <a:avLst/>
          </a:prstGeo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F5A98CA3-F7D1-4FE0-865F-6A26797F7F48}"/>
              </a:ext>
            </a:extLst>
          </p:cNvPr>
          <p:cNvSpPr txBox="1">
            <a:spLocks/>
          </p:cNvSpPr>
          <p:nvPr/>
        </p:nvSpPr>
        <p:spPr>
          <a:xfrm>
            <a:off x="1219200" y="1775402"/>
            <a:ext cx="10058400" cy="3875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Higher the stacked column, the better prepared the average graduate is for that </a:t>
            </a:r>
            <a:r>
              <a:rPr lang="en-US" dirty="0" err="1"/>
              <a:t>postion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5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BF1E-1354-4069-B374-4AB894F4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Associate’s Degree Skills Gap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6D4209-0753-420C-BC3D-2E1C63238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534"/>
          <a:stretch/>
        </p:blipFill>
        <p:spPr>
          <a:xfrm>
            <a:off x="3087513" y="2350477"/>
            <a:ext cx="6077300" cy="3518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E3C8A7-2323-4ECC-9489-E9B9FC950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573" y="2583106"/>
            <a:ext cx="1484560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4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45AF-3586-41EA-A17B-7B480E9A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Bachelor’s Degree Gap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3B0484-DC5C-4608-A60B-018E83D6E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137"/>
          <a:stretch/>
        </p:blipFill>
        <p:spPr>
          <a:xfrm>
            <a:off x="3103295" y="2414954"/>
            <a:ext cx="6045736" cy="3454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F0AAA1-26B7-451D-8387-E6D72B1EA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763" y="2956046"/>
            <a:ext cx="1934955" cy="172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65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E049-509B-483A-8F8C-25C9545C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Degree Comparison - Skills Gap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6630EC-0652-4997-9B89-0333ECE6F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40"/>
          <a:stretch/>
        </p:blipFill>
        <p:spPr>
          <a:xfrm>
            <a:off x="4259392" y="1958661"/>
            <a:ext cx="3189143" cy="1841051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5A74C17-5247-4C28-BCED-90EDC2EF8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34"/>
          <a:stretch/>
        </p:blipFill>
        <p:spPr>
          <a:xfrm>
            <a:off x="2036013" y="4021013"/>
            <a:ext cx="3189143" cy="1846385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6A5EA8F-ABC7-4657-99B7-A51A2A19C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4137"/>
          <a:stretch/>
        </p:blipFill>
        <p:spPr>
          <a:xfrm>
            <a:off x="6542457" y="4067905"/>
            <a:ext cx="3222466" cy="184105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02D230-7868-4449-A07E-9D5B52BC514B}"/>
              </a:ext>
            </a:extLst>
          </p:cNvPr>
          <p:cNvCxnSpPr>
            <a:cxnSpLocks/>
          </p:cNvCxnSpPr>
          <p:nvPr/>
        </p:nvCxnSpPr>
        <p:spPr>
          <a:xfrm>
            <a:off x="2907324" y="4185140"/>
            <a:ext cx="2157045" cy="1055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13A9CC-A286-4EF9-87A7-B8A84F0DE1D2}"/>
              </a:ext>
            </a:extLst>
          </p:cNvPr>
          <p:cNvCxnSpPr>
            <a:cxnSpLocks/>
          </p:cNvCxnSpPr>
          <p:nvPr/>
        </p:nvCxnSpPr>
        <p:spPr>
          <a:xfrm>
            <a:off x="7483706" y="4234959"/>
            <a:ext cx="2158525" cy="85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817443-B076-46BB-BD4B-82DAEAD6C869}"/>
              </a:ext>
            </a:extLst>
          </p:cNvPr>
          <p:cNvCxnSpPr>
            <a:cxnSpLocks/>
          </p:cNvCxnSpPr>
          <p:nvPr/>
        </p:nvCxnSpPr>
        <p:spPr>
          <a:xfrm>
            <a:off x="5175738" y="2139462"/>
            <a:ext cx="2186354" cy="1195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0E5B105-A6E0-428F-916E-080C07426EDE}"/>
              </a:ext>
            </a:extLst>
          </p:cNvPr>
          <p:cNvSpPr/>
          <p:nvPr/>
        </p:nvSpPr>
        <p:spPr>
          <a:xfrm>
            <a:off x="4302368" y="2070561"/>
            <a:ext cx="164123" cy="152400"/>
          </a:xfrm>
          <a:prstGeom prst="ellipse">
            <a:avLst/>
          </a:prstGeom>
          <a:solidFill>
            <a:srgbClr val="45A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130E66-7FF9-4E31-80BA-8FE8DDC1A622}"/>
              </a:ext>
            </a:extLst>
          </p:cNvPr>
          <p:cNvSpPr/>
          <p:nvPr/>
        </p:nvSpPr>
        <p:spPr>
          <a:xfrm>
            <a:off x="6637553" y="4158759"/>
            <a:ext cx="164123" cy="152400"/>
          </a:xfrm>
          <a:prstGeom prst="ellipse">
            <a:avLst/>
          </a:prstGeom>
          <a:solidFill>
            <a:srgbClr val="F26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98EF3D-E69F-4DA2-9C85-9F1F73BACC73}"/>
              </a:ext>
            </a:extLst>
          </p:cNvPr>
          <p:cNvSpPr/>
          <p:nvPr/>
        </p:nvSpPr>
        <p:spPr>
          <a:xfrm>
            <a:off x="2036013" y="4108940"/>
            <a:ext cx="164123" cy="152400"/>
          </a:xfrm>
          <a:prstGeom prst="ellipse">
            <a:avLst/>
          </a:prstGeom>
          <a:solidFill>
            <a:srgbClr val="5EA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CB8D80-54A4-41F4-B221-901FE36BA3D7}"/>
              </a:ext>
            </a:extLst>
          </p:cNvPr>
          <p:cNvSpPr/>
          <p:nvPr/>
        </p:nvSpPr>
        <p:spPr>
          <a:xfrm>
            <a:off x="9900122" y="2212676"/>
            <a:ext cx="164123" cy="152400"/>
          </a:xfrm>
          <a:prstGeom prst="ellipse">
            <a:avLst/>
          </a:prstGeom>
          <a:solidFill>
            <a:srgbClr val="45A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16F26D1-2A09-467A-9707-739352D1C268}"/>
              </a:ext>
            </a:extLst>
          </p:cNvPr>
          <p:cNvSpPr/>
          <p:nvPr/>
        </p:nvSpPr>
        <p:spPr>
          <a:xfrm>
            <a:off x="9900122" y="3091959"/>
            <a:ext cx="164123" cy="152400"/>
          </a:xfrm>
          <a:prstGeom prst="ellipse">
            <a:avLst/>
          </a:prstGeom>
          <a:solidFill>
            <a:srgbClr val="F26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15BB9B9-3E8F-4609-BF14-E33D0892C480}"/>
              </a:ext>
            </a:extLst>
          </p:cNvPr>
          <p:cNvSpPr/>
          <p:nvPr/>
        </p:nvSpPr>
        <p:spPr>
          <a:xfrm>
            <a:off x="9900121" y="2652318"/>
            <a:ext cx="164123" cy="152400"/>
          </a:xfrm>
          <a:prstGeom prst="ellipse">
            <a:avLst/>
          </a:prstGeom>
          <a:solidFill>
            <a:srgbClr val="5EA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C7652F-8AD2-43DF-9207-E44A4F0CD15C}"/>
              </a:ext>
            </a:extLst>
          </p:cNvPr>
          <p:cNvSpPr txBox="1"/>
          <p:nvPr/>
        </p:nvSpPr>
        <p:spPr>
          <a:xfrm>
            <a:off x="10122877" y="2153049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H.S./Vocational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AC037A-0FF4-437F-BC66-CF5B1F928DD3}"/>
              </a:ext>
            </a:extLst>
          </p:cNvPr>
          <p:cNvSpPr txBox="1"/>
          <p:nvPr/>
        </p:nvSpPr>
        <p:spPr>
          <a:xfrm>
            <a:off x="10128732" y="2610246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Associate’s Degree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4D6C4E-B1DD-4B66-9429-78AEE37ABFA6}"/>
              </a:ext>
            </a:extLst>
          </p:cNvPr>
          <p:cNvSpPr txBox="1"/>
          <p:nvPr/>
        </p:nvSpPr>
        <p:spPr>
          <a:xfrm>
            <a:off x="10122870" y="3037354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Bachelor’s Degree</a:t>
            </a:r>
          </a:p>
        </p:txBody>
      </p:sp>
    </p:spTree>
    <p:extLst>
      <p:ext uri="{BB962C8B-B14F-4D97-AF65-F5344CB8AC3E}">
        <p14:creationId xmlns:p14="http://schemas.microsoft.com/office/powerpoint/2010/main" val="945270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C71D-2975-4167-A3B1-CB4EC93F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E14EC-52A1-49DC-BCC9-CEE74B08D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Degree programs should adopt a more top down approach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Viewing labor stats or job databases to see skills and positions that are most in demand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More curious to see vocational training separated from a high school degree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Bachelor’s degree has the smallest skills gap, but still room for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5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F2B8-5149-41AC-A912-A3126AA8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 </a:t>
            </a:r>
            <a:br>
              <a:rPr lang="en-US" dirty="0"/>
            </a:br>
            <a:r>
              <a:rPr lang="en-US" dirty="0"/>
              <a:t>Step 1: Cleaning in 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10F1AE-FA2C-4B84-8CA4-16C3983B3344}"/>
              </a:ext>
            </a:extLst>
          </p:cNvPr>
          <p:cNvSpPr txBox="1">
            <a:spLocks/>
          </p:cNvSpPr>
          <p:nvPr/>
        </p:nvSpPr>
        <p:spPr>
          <a:xfrm>
            <a:off x="1524000" y="1928451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Rstudio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Replaced “-999” in Occupation Code to “0” </a:t>
            </a:r>
          </a:p>
          <a:p>
            <a:pPr lvl="2"/>
            <a:r>
              <a:rPr lang="en-US" dirty="0"/>
              <a:t>Idea was that 0s would cause less issues if any calculations were applied</a:t>
            </a:r>
          </a:p>
          <a:p>
            <a:pPr lvl="1"/>
            <a:r>
              <a:rPr lang="en-US" dirty="0"/>
              <a:t>Replaced any NULL spaces with the word “None”</a:t>
            </a:r>
          </a:p>
          <a:p>
            <a:pPr lvl="2"/>
            <a:r>
              <a:rPr lang="en-US" dirty="0"/>
              <a:t>Idea was to change the data type of NULLs from factors for consistency</a:t>
            </a:r>
          </a:p>
          <a:p>
            <a:pPr lvl="3"/>
            <a:r>
              <a:rPr lang="en-US" dirty="0"/>
              <a:t>1. Identify and NULLs by identifying them as factors </a:t>
            </a:r>
          </a:p>
          <a:p>
            <a:pPr lvl="3"/>
            <a:r>
              <a:rPr lang="en-US" dirty="0"/>
              <a:t>2. Changed into “None” </a:t>
            </a:r>
          </a:p>
          <a:p>
            <a:pPr lvl="3"/>
            <a:r>
              <a:rPr lang="en-US" dirty="0"/>
              <a:t>3. Converted them back to characters and back into main data frame</a:t>
            </a:r>
          </a:p>
          <a:p>
            <a:pPr marL="1444752" lvl="3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2FA78B-B4F3-40B9-9C25-43ED745C6D67}"/>
              </a:ext>
            </a:extLst>
          </p:cNvPr>
          <p:cNvSpPr txBox="1">
            <a:spLocks/>
          </p:cNvSpPr>
          <p:nvPr/>
        </p:nvSpPr>
        <p:spPr>
          <a:xfrm>
            <a:off x="1547456" y="4818182"/>
            <a:ext cx="9601200" cy="78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Created new IDs for Columns that do not have with their respective row name </a:t>
            </a:r>
          </a:p>
          <a:p>
            <a:pPr lvl="1"/>
            <a:r>
              <a:rPr lang="en-US" dirty="0"/>
              <a:t>Created new child tables with the entity and a unique ID</a:t>
            </a:r>
          </a:p>
        </p:txBody>
      </p:sp>
    </p:spTree>
    <p:extLst>
      <p:ext uri="{BB962C8B-B14F-4D97-AF65-F5344CB8AC3E}">
        <p14:creationId xmlns:p14="http://schemas.microsoft.com/office/powerpoint/2010/main" val="330956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0119-37D0-427B-9162-878C6A22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Step 2: Table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B0307-D44D-4FE4-94D9-9529875BB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752600"/>
          </a:xfrm>
        </p:spPr>
        <p:txBody>
          <a:bodyPr>
            <a:normAutofit/>
          </a:bodyPr>
          <a:lstStyle/>
          <a:p>
            <a:r>
              <a:rPr lang="en-US" dirty="0"/>
              <a:t>SQL:</a:t>
            </a:r>
          </a:p>
          <a:p>
            <a:pPr lvl="1"/>
            <a:r>
              <a:rPr lang="en-US" dirty="0"/>
              <a:t>Uploaded tables into CSVs to be imported into SQL</a:t>
            </a:r>
          </a:p>
          <a:p>
            <a:pPr lvl="1"/>
            <a:r>
              <a:rPr lang="en-US" dirty="0"/>
              <a:t>Created template tables for main data and child joining tables</a:t>
            </a:r>
          </a:p>
          <a:p>
            <a:pPr lvl="1"/>
            <a:r>
              <a:rPr lang="en-US" dirty="0"/>
              <a:t>Set conditions of data types such as “Salary” as integers and conditions for row termination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60E4F2-FB45-495A-8548-1C9F99C9EF39}"/>
              </a:ext>
            </a:extLst>
          </p:cNvPr>
          <p:cNvSpPr txBox="1">
            <a:spLocks/>
          </p:cNvSpPr>
          <p:nvPr/>
        </p:nvSpPr>
        <p:spPr>
          <a:xfrm>
            <a:off x="1371600" y="3959463"/>
            <a:ext cx="9601200" cy="803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Created many to many relationship tables:</a:t>
            </a:r>
          </a:p>
          <a:p>
            <a:pPr lvl="1"/>
            <a:r>
              <a:rPr lang="en-US" dirty="0"/>
              <a:t>Jobs ID -&gt; Certification, Majors, Skills and Degree type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9EA288-94FE-4BCB-AAF2-EF698DAB9CD5}"/>
              </a:ext>
            </a:extLst>
          </p:cNvPr>
          <p:cNvSpPr txBox="1">
            <a:spLocks/>
          </p:cNvSpPr>
          <p:nvPr/>
        </p:nvSpPr>
        <p:spPr>
          <a:xfrm>
            <a:off x="1371600" y="5002831"/>
            <a:ext cx="9601200" cy="530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Removed any unwanted “”s or ,s</a:t>
            </a:r>
          </a:p>
        </p:txBody>
      </p:sp>
    </p:spTree>
    <p:extLst>
      <p:ext uri="{BB962C8B-B14F-4D97-AF65-F5344CB8AC3E}">
        <p14:creationId xmlns:p14="http://schemas.microsoft.com/office/powerpoint/2010/main" val="320200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A9A8-18D1-4F32-801D-716BE5E7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1943D0-D435-4CCC-B8F2-1B22C9DEA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8653" y="1844772"/>
            <a:ext cx="5061024" cy="415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7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94C7-84FF-4157-B649-B4744362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4834"/>
            <a:ext cx="10058400" cy="369924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Question: Does the degree obtained give the person the most desired skills they need for the top jobs that fall under that degree category?</a:t>
            </a:r>
          </a:p>
        </p:txBody>
      </p:sp>
    </p:spTree>
    <p:extLst>
      <p:ext uri="{BB962C8B-B14F-4D97-AF65-F5344CB8AC3E}">
        <p14:creationId xmlns:p14="http://schemas.microsoft.com/office/powerpoint/2010/main" val="7567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018D-980D-41F2-9C2A-13C7ABB1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0118"/>
            <a:ext cx="10058400" cy="1557241"/>
          </a:xfrm>
        </p:spPr>
        <p:txBody>
          <a:bodyPr/>
          <a:lstStyle/>
          <a:p>
            <a:pPr algn="ctr"/>
            <a:r>
              <a:rPr lang="en-US" dirty="0"/>
              <a:t>New York State’s Counties*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9AFDD5-3AEF-4038-9C32-E03869DE5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161" y="1846263"/>
            <a:ext cx="6560004" cy="4022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F4FCC9-53E6-4EC9-9FEB-53D8C994A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178" y="1846263"/>
            <a:ext cx="2138363" cy="962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D01CF-FAD2-413B-BAF4-053A49960086}"/>
              </a:ext>
            </a:extLst>
          </p:cNvPr>
          <p:cNvSpPr txBox="1"/>
          <p:nvPr/>
        </p:nvSpPr>
        <p:spPr>
          <a:xfrm>
            <a:off x="410308" y="5977891"/>
            <a:ext cx="6729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*New York City excluded due to altering average. NYC Job Count = 199,690</a:t>
            </a:r>
          </a:p>
        </p:txBody>
      </p:sp>
    </p:spTree>
    <p:extLst>
      <p:ext uri="{BB962C8B-B14F-4D97-AF65-F5344CB8AC3E}">
        <p14:creationId xmlns:p14="http://schemas.microsoft.com/office/powerpoint/2010/main" val="303161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018D-980D-41F2-9C2A-13C7ABB1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H.S./Vocational Training – Salary vs. Posting Duration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E1D1DF-19E2-49F0-9CD9-3CBB2E9AB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971"/>
          <a:stretch/>
        </p:blipFill>
        <p:spPr>
          <a:xfrm>
            <a:off x="2070621" y="2502877"/>
            <a:ext cx="7689054" cy="35009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3D8C8C-EFAF-4C0D-A0ED-81132A7C346F}"/>
              </a:ext>
            </a:extLst>
          </p:cNvPr>
          <p:cNvSpPr txBox="1"/>
          <p:nvPr/>
        </p:nvSpPr>
        <p:spPr>
          <a:xfrm>
            <a:off x="2743200" y="1834662"/>
            <a:ext cx="672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Assuming they follow a pattern. Proactive or Reactive? </a:t>
            </a:r>
          </a:p>
        </p:txBody>
      </p:sp>
    </p:spTree>
    <p:extLst>
      <p:ext uri="{BB962C8B-B14F-4D97-AF65-F5344CB8AC3E}">
        <p14:creationId xmlns:p14="http://schemas.microsoft.com/office/powerpoint/2010/main" val="160871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018D-980D-41F2-9C2A-13C7ABB1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Associate’s Degree – Salary vs. Posting Duration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64BE1B-B8E9-4707-950D-15CA4B6CC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117"/>
          <a:stretch/>
        </p:blipFill>
        <p:spPr>
          <a:xfrm>
            <a:off x="2097032" y="2520461"/>
            <a:ext cx="7495554" cy="3495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F6995C-4675-4727-BF0D-FD3FCFC7539F}"/>
              </a:ext>
            </a:extLst>
          </p:cNvPr>
          <p:cNvSpPr txBox="1"/>
          <p:nvPr/>
        </p:nvSpPr>
        <p:spPr>
          <a:xfrm>
            <a:off x="2743200" y="1834662"/>
            <a:ext cx="672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Posting duration has more variation</a:t>
            </a:r>
          </a:p>
        </p:txBody>
      </p:sp>
    </p:spTree>
    <p:extLst>
      <p:ext uri="{BB962C8B-B14F-4D97-AF65-F5344CB8AC3E}">
        <p14:creationId xmlns:p14="http://schemas.microsoft.com/office/powerpoint/2010/main" val="21038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018D-980D-41F2-9C2A-13C7ABB1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Bachelor’s Degree – Salary vs. Posting Duration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D17F3F-B75E-4DD6-8AE2-F670C5CA4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825"/>
          <a:stretch/>
        </p:blipFill>
        <p:spPr>
          <a:xfrm>
            <a:off x="1941837" y="2532180"/>
            <a:ext cx="7688717" cy="350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515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2753</TotalTime>
  <Words>415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Franklin Gothic Book</vt:lpstr>
      <vt:lpstr>Wingdings</vt:lpstr>
      <vt:lpstr>Retrospect</vt:lpstr>
      <vt:lpstr>Burning Glass xCase</vt:lpstr>
      <vt:lpstr>Methodology  Step 1: Cleaning in R</vt:lpstr>
      <vt:lpstr>Methodology Step 2: Table Creation</vt:lpstr>
      <vt:lpstr>Schema</vt:lpstr>
      <vt:lpstr>Question: Does the degree obtained give the person the most desired skills they need for the top jobs that fall under that degree category?</vt:lpstr>
      <vt:lpstr>New York State’s Counties* </vt:lpstr>
      <vt:lpstr>H.S./Vocational Training – Salary vs. Posting Duration</vt:lpstr>
      <vt:lpstr>Associate’s Degree – Salary vs. Posting Duration</vt:lpstr>
      <vt:lpstr>Bachelor’s Degree – Salary vs. Posting Duration</vt:lpstr>
      <vt:lpstr>Standard Occupational Classification (SOC)</vt:lpstr>
      <vt:lpstr>H.S./Vocational Training Degree Jobs</vt:lpstr>
      <vt:lpstr>Associate’s Degree Jobs</vt:lpstr>
      <vt:lpstr>Bachelor’s Degree Jobs</vt:lpstr>
      <vt:lpstr>H.S. Skills Gap</vt:lpstr>
      <vt:lpstr>Associate’s Degree Skills Gap</vt:lpstr>
      <vt:lpstr>Bachelor’s Degree Gap</vt:lpstr>
      <vt:lpstr>Degree Comparison - Skills Gap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Burning glass xcase</dc:title>
  <dc:creator>Zachary Boiskin</dc:creator>
  <cp:lastModifiedBy>Zachary Boiskin</cp:lastModifiedBy>
  <cp:revision>42</cp:revision>
  <dcterms:created xsi:type="dcterms:W3CDTF">2018-10-16T17:39:14Z</dcterms:created>
  <dcterms:modified xsi:type="dcterms:W3CDTF">2018-10-18T15:32:19Z</dcterms:modified>
</cp:coreProperties>
</file>