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7" r:id="rId4"/>
    <p:sldId id="261" r:id="rId5"/>
    <p:sldId id="268" r:id="rId6"/>
    <p:sldId id="273" r:id="rId7"/>
    <p:sldId id="278" r:id="rId8"/>
    <p:sldId id="269" r:id="rId9"/>
    <p:sldId id="257" r:id="rId10"/>
    <p:sldId id="260" r:id="rId11"/>
    <p:sldId id="259" r:id="rId12"/>
    <p:sldId id="263" r:id="rId13"/>
    <p:sldId id="258" r:id="rId14"/>
    <p:sldId id="262" r:id="rId15"/>
    <p:sldId id="270" r:id="rId16"/>
    <p:sldId id="271" r:id="rId17"/>
    <p:sldId id="275" r:id="rId18"/>
    <p:sldId id="276" r:id="rId19"/>
    <p:sldId id="265" r:id="rId20"/>
    <p:sldId id="266" r:id="rId21"/>
    <p:sldId id="272" r:id="rId22"/>
    <p:sldId id="26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 userDrawn="1">
          <p15:clr>
            <a:srgbClr val="A4A3A4"/>
          </p15:clr>
        </p15:guide>
        <p15:guide id="2" pos="1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>
        <p:guide orient="horz" pos="1464"/>
        <p:guide pos="1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8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23AF0C-5B17-4983-925B-2B79632D269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DC176A-5663-4DBD-A72C-84314F6F5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2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A62C-9B19-41DE-879F-232EC5A36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Capstone: The Experiential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D36C2-50F7-41B4-B93B-503F4AA9A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Boiskin</a:t>
            </a:r>
          </a:p>
          <a:p>
            <a:r>
              <a:rPr lang="en-US" dirty="0"/>
              <a:t>11/2/2018</a:t>
            </a:r>
          </a:p>
        </p:txBody>
      </p:sp>
    </p:spTree>
    <p:extLst>
      <p:ext uri="{BB962C8B-B14F-4D97-AF65-F5344CB8AC3E}">
        <p14:creationId xmlns:p14="http://schemas.microsoft.com/office/powerpoint/2010/main" val="165745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85E3-779D-4B54-9D14-E247719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Total highest/lowest feedback scoring questions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A2C453-15F1-4B5D-8528-4A75FD9A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11" y="2487638"/>
            <a:ext cx="1663505" cy="1199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Positive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Q2: Digital literacy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Q8: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Q11: Confidence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88C9AA-76AC-45DD-BBD6-3FFEA5FF664F}"/>
              </a:ext>
            </a:extLst>
          </p:cNvPr>
          <p:cNvSpPr txBox="1">
            <a:spLocks/>
          </p:cNvSpPr>
          <p:nvPr/>
        </p:nvSpPr>
        <p:spPr>
          <a:xfrm>
            <a:off x="222150" y="4128473"/>
            <a:ext cx="1593166" cy="11351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Negative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Q6: Verbal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Q8: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Q10: Strategic Thinking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9F03-40B5-42CB-9C34-D0A0BD42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95" y="1868423"/>
            <a:ext cx="7584094" cy="43799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27789-C55F-499E-AD0E-52634622B771}"/>
              </a:ext>
            </a:extLst>
          </p:cNvPr>
          <p:cNvSpPr txBox="1">
            <a:spLocks/>
          </p:cNvSpPr>
          <p:nvPr/>
        </p:nvSpPr>
        <p:spPr>
          <a:xfrm>
            <a:off x="1121892" y="1397780"/>
            <a:ext cx="9795803" cy="416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‘Planning’ appears in both positive and negative indicating heavy polarization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CDA-1922-4FA7-A6B3-ADC15A9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‘Planning’ % by individual vs group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FEA7D-5BA1-4030-A042-65B471328CED}"/>
              </a:ext>
            </a:extLst>
          </p:cNvPr>
          <p:cNvSpPr/>
          <p:nvPr/>
        </p:nvSpPr>
        <p:spPr>
          <a:xfrm>
            <a:off x="263160" y="1957442"/>
            <a:ext cx="15648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Q8: Planning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891C-381A-472C-BE3C-E00046D0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2" y="1957442"/>
            <a:ext cx="8396483" cy="43799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81A8D3-7CDF-44A3-8B8A-8B1F03D67876}"/>
              </a:ext>
            </a:extLst>
          </p:cNvPr>
          <p:cNvSpPr txBox="1">
            <a:spLocks/>
          </p:cNvSpPr>
          <p:nvPr/>
        </p:nvSpPr>
        <p:spPr>
          <a:xfrm>
            <a:off x="1121892" y="1397780"/>
            <a:ext cx="9795803" cy="416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Positive looks about the same. No ‘strongly disagree’ for group negative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DF29-ACE5-4D01-B365-CB54EB46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Likert results by group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2FA1BC-5E5F-4110-BC34-5CD502F5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67" y="1737360"/>
            <a:ext cx="1663505" cy="2456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Q1: Design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Q2: Digital literacy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Q3: Critical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Q4: Inclusive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Q5: Intercultural Competency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Q6: Verbal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Q7: Conflict Resolution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Q8: Planning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86D2F-071B-495F-802B-785E297D6C5B}"/>
              </a:ext>
            </a:extLst>
          </p:cNvPr>
          <p:cNvSpPr txBox="1">
            <a:spLocks/>
          </p:cNvSpPr>
          <p:nvPr/>
        </p:nvSpPr>
        <p:spPr>
          <a:xfrm>
            <a:off x="222150" y="4128473"/>
            <a:ext cx="1593166" cy="25269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Q9: 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Q10: Strategic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Q11: Confidence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Q12: Self-directed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Q13: Leadership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Q14: Collaboration and Team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Q15: Problem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Q16: Communication (general)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A46CC-FBED-4D7B-9D83-2CDAB36F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76" y="1793630"/>
            <a:ext cx="7733808" cy="4379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4E9D5-0387-4E0D-98C3-7FE0E43F6588}"/>
              </a:ext>
            </a:extLst>
          </p:cNvPr>
          <p:cNvSpPr txBox="1">
            <a:spLocks/>
          </p:cNvSpPr>
          <p:nvPr/>
        </p:nvSpPr>
        <p:spPr>
          <a:xfrm>
            <a:off x="1121892" y="1397780"/>
            <a:ext cx="9795803" cy="416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lot less negative feedback for sponsors with group projects</a:t>
            </a:r>
          </a:p>
        </p:txBody>
      </p:sp>
    </p:spTree>
    <p:extLst>
      <p:ext uri="{BB962C8B-B14F-4D97-AF65-F5344CB8AC3E}">
        <p14:creationId xmlns:p14="http://schemas.microsoft.com/office/powerpoint/2010/main" val="274809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0C22-D855-4F36-8DAA-58F739CC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positive question split by group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56065F-6151-450A-B696-F8F4A6F6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11" y="2487638"/>
            <a:ext cx="1663505" cy="1199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Positive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Q2: Digital literacy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Q8: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Q11: Confidence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E495E-164D-4205-A1C9-D405A3F7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64" y="1868423"/>
            <a:ext cx="7374218" cy="43799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889BC-B3D3-4CBE-9897-17E9E44A09B7}"/>
              </a:ext>
            </a:extLst>
          </p:cNvPr>
          <p:cNvSpPr txBox="1">
            <a:spLocks/>
          </p:cNvSpPr>
          <p:nvPr/>
        </p:nvSpPr>
        <p:spPr>
          <a:xfrm>
            <a:off x="1121892" y="1397780"/>
            <a:ext cx="9795803" cy="416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see that the aggregate shown here matches the individual question 8</a:t>
            </a:r>
          </a:p>
        </p:txBody>
      </p:sp>
    </p:spTree>
    <p:extLst>
      <p:ext uri="{BB962C8B-B14F-4D97-AF65-F5344CB8AC3E}">
        <p14:creationId xmlns:p14="http://schemas.microsoft.com/office/powerpoint/2010/main" val="83464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F2EA8D-6822-4B51-98AD-EC214A2F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2" y="1868423"/>
            <a:ext cx="6808292" cy="4379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D463D-BFF5-4E8B-83F8-FDE39239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negative questions split by group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A835EA-E109-4B6B-A253-408F73B82CAE}"/>
              </a:ext>
            </a:extLst>
          </p:cNvPr>
          <p:cNvSpPr txBox="1">
            <a:spLocks/>
          </p:cNvSpPr>
          <p:nvPr/>
        </p:nvSpPr>
        <p:spPr>
          <a:xfrm>
            <a:off x="222150" y="2047628"/>
            <a:ext cx="1593166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Negative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Q6: Verbal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Q8: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Q10: Strategic Thinking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C49C0-2826-4769-BCE7-28B50DC4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982" y="1935567"/>
            <a:ext cx="1337727" cy="83743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FFA99-4CBB-412B-B4BF-399909FFB3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2363" y="1397000"/>
            <a:ext cx="9794875" cy="417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see that the aggregate shown here matches the individual question 8</a:t>
            </a:r>
          </a:p>
        </p:txBody>
      </p:sp>
    </p:spTree>
    <p:extLst>
      <p:ext uri="{BB962C8B-B14F-4D97-AF65-F5344CB8AC3E}">
        <p14:creationId xmlns:p14="http://schemas.microsoft.com/office/powerpoint/2010/main" val="325192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3133-339C-4173-BB0A-7873DC8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Squared Test for Independence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777F-3827-4494-B97E-EACD9BB0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Ho: There is no association between the Likert scale options chosen and whether the sponsor had an individual student or a group of students for the XN project. I.E. answer choice chosen is independent of group size</a:t>
            </a:r>
          </a:p>
          <a:p>
            <a:endParaRPr lang="en-US" dirty="0"/>
          </a:p>
          <a:p>
            <a:r>
              <a:rPr lang="en-US" dirty="0"/>
              <a:t>Ha: there is some association between the Likert scale answer chosen and the sponsor group size. I.E. the answer choice chosen is dependent on the size of the group</a:t>
            </a:r>
          </a:p>
          <a:p>
            <a:endParaRPr lang="en-US" dirty="0"/>
          </a:p>
          <a:p>
            <a:r>
              <a:rPr lang="en-US" dirty="0"/>
              <a:t>If p &lt; .05 we reject the Ho and can infer that the answer choice chosen and group size are NOT independent (or are dependent) of each other and there is some association</a:t>
            </a:r>
          </a:p>
        </p:txBody>
      </p:sp>
    </p:spTree>
    <p:extLst>
      <p:ext uri="{BB962C8B-B14F-4D97-AF65-F5344CB8AC3E}">
        <p14:creationId xmlns:p14="http://schemas.microsoft.com/office/powerpoint/2010/main" val="126960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78C-B3A7-49FB-8283-39DFA7F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Squared Test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975B3-0558-4882-8053-9F59BEFD80C2}"/>
              </a:ext>
            </a:extLst>
          </p:cNvPr>
          <p:cNvSpPr/>
          <p:nvPr/>
        </p:nvSpPr>
        <p:spPr>
          <a:xfrm>
            <a:off x="3681046" y="2519148"/>
            <a:ext cx="6096000" cy="26520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Q1: Design Thinking: p value of .03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Q2: Digital Literacy: p value of .007799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Q3: Critical Thinking: p value of .023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Q6: Verbal Communication: p value of .0003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Q10: Strategic Thinking: p value of .04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Q14: Collaborative and Team Work: p value of .04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1AE7C-686A-4185-AEF0-DBFC44DCC483}"/>
              </a:ext>
            </a:extLst>
          </p:cNvPr>
          <p:cNvSpPr txBox="1">
            <a:spLocks/>
          </p:cNvSpPr>
          <p:nvPr/>
        </p:nvSpPr>
        <p:spPr>
          <a:xfrm>
            <a:off x="204568" y="2262554"/>
            <a:ext cx="1663505" cy="39014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Q4: Inclusive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Q5: Intercultural Competency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Q7: Conflict Resolution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Q8: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Q9: 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Q10: Strategic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Q11: Confidence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Q12: Self-directed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Q13: Leadership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Q15: Problem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Q16: Communication (general)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endParaRPr lang="en-US" sz="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E1325-E906-4CA4-ADFC-05B08D51320D}"/>
              </a:ext>
            </a:extLst>
          </p:cNvPr>
          <p:cNvSpPr txBox="1">
            <a:spLocks/>
          </p:cNvSpPr>
          <p:nvPr/>
        </p:nvSpPr>
        <p:spPr>
          <a:xfrm>
            <a:off x="1121892" y="1397780"/>
            <a:ext cx="9795803" cy="416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 with statistical significance that did show evidence of being dependent p &lt;.05</a:t>
            </a:r>
          </a:p>
        </p:txBody>
      </p:sp>
    </p:spTree>
    <p:extLst>
      <p:ext uri="{BB962C8B-B14F-4D97-AF65-F5344CB8AC3E}">
        <p14:creationId xmlns:p14="http://schemas.microsoft.com/office/powerpoint/2010/main" val="282124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78C-B3A7-49FB-8283-39DFA7F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Squared Test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B981-80F5-49C4-A517-59FBC16B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92" y="1397780"/>
            <a:ext cx="9795803" cy="416820"/>
          </a:xfrm>
        </p:spPr>
        <p:txBody>
          <a:bodyPr/>
          <a:lstStyle/>
          <a:p>
            <a:r>
              <a:rPr lang="en-US" dirty="0"/>
              <a:t>Questions with statistical significance that did show evidence of being dependent p &lt;.05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975B3-0558-4882-8053-9F59BEFD80C2}"/>
              </a:ext>
            </a:extLst>
          </p:cNvPr>
          <p:cNvSpPr/>
          <p:nvPr/>
        </p:nvSpPr>
        <p:spPr>
          <a:xfrm>
            <a:off x="64477" y="2262554"/>
            <a:ext cx="2831123" cy="254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Q1: Design Thinking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Q2: Digital Literacy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Q3: Critical Thinking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Q6: Verbal Communication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Q10: Strategic Thinking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Q14: Collaborative and Team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D04D1-350D-44FB-9A49-536A6C2A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87" y="1897168"/>
            <a:ext cx="7325396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97DB-57FA-4027-B25A-378E43EA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Likert Scale 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9010-431C-4BBB-ACBF-66AFE833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93545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Group projects seem to yield more positive results than individual projects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a certain aspect is positive overall, it seems to maintain that status between individual vs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But Group projects have much fewer problems quantified by the lack of strongly disagree/disagree Likert answers chosen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F918C-268B-4A5B-9048-3B9683DF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31" y="1845734"/>
            <a:ext cx="3843997" cy="1993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C141C-EEA6-4945-89F4-AD8F178F6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33"/>
          <a:stretch/>
        </p:blipFill>
        <p:spPr>
          <a:xfrm>
            <a:off x="5427784" y="3839308"/>
            <a:ext cx="3979985" cy="23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04BD-EE16-41E9-9DF9-81C228C3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Overall, how satisfied were you with your experience?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8D049-E3C1-4271-86A0-3DFDBE60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3" y="1808597"/>
            <a:ext cx="7874840" cy="4379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66A75-D31B-4ED4-BB50-40B3CE15E84F}"/>
              </a:ext>
            </a:extLst>
          </p:cNvPr>
          <p:cNvSpPr txBox="1"/>
          <p:nvPr/>
        </p:nvSpPr>
        <p:spPr>
          <a:xfrm>
            <a:off x="3692759" y="5982811"/>
            <a:ext cx="162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20 responses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66514E-1B5F-42C6-AB0D-A1EA63FDC8CA}"/>
              </a:ext>
            </a:extLst>
          </p:cNvPr>
          <p:cNvCxnSpPr>
            <a:cxnSpLocks/>
          </p:cNvCxnSpPr>
          <p:nvPr/>
        </p:nvCxnSpPr>
        <p:spPr>
          <a:xfrm>
            <a:off x="4642357" y="2327031"/>
            <a:ext cx="0" cy="3176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195DED-FBBD-4AB3-983F-FEEE9BA4AC57}"/>
              </a:ext>
            </a:extLst>
          </p:cNvPr>
          <p:cNvSpPr txBox="1"/>
          <p:nvPr/>
        </p:nvSpPr>
        <p:spPr>
          <a:xfrm>
            <a:off x="4343389" y="5451214"/>
            <a:ext cx="978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Avg 6.9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9E32A9-7813-4CCA-9614-B30819BAFF23}"/>
              </a:ext>
            </a:extLst>
          </p:cNvPr>
          <p:cNvCxnSpPr>
            <a:cxnSpLocks/>
          </p:cNvCxnSpPr>
          <p:nvPr/>
        </p:nvCxnSpPr>
        <p:spPr>
          <a:xfrm>
            <a:off x="9108831" y="2327023"/>
            <a:ext cx="0" cy="3176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8B521-3DA0-4CE9-9D1F-FC383C4C095A}"/>
              </a:ext>
            </a:extLst>
          </p:cNvPr>
          <p:cNvSpPr txBox="1"/>
          <p:nvPr/>
        </p:nvSpPr>
        <p:spPr>
          <a:xfrm>
            <a:off x="8745389" y="5445350"/>
            <a:ext cx="978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Avg 7.3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AEBCC-D701-4C3F-AABE-36166C09E57C}"/>
              </a:ext>
            </a:extLst>
          </p:cNvPr>
          <p:cNvSpPr txBox="1"/>
          <p:nvPr/>
        </p:nvSpPr>
        <p:spPr>
          <a:xfrm>
            <a:off x="7995107" y="5993037"/>
            <a:ext cx="162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9 responses</a:t>
            </a:r>
          </a:p>
        </p:txBody>
      </p:sp>
    </p:spTree>
    <p:extLst>
      <p:ext uri="{BB962C8B-B14F-4D97-AF65-F5344CB8AC3E}">
        <p14:creationId xmlns:p14="http://schemas.microsoft.com/office/powerpoint/2010/main" val="13364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9999-5F87-40F4-9D34-A8F627F8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Experiential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64FB-8376-4DB3-84E4-EF7368F4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Experience-based student-professional pairing program that allows students to take on real world business projects before graduation and for students to enhance student to professional relationships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Available for graduate and undergraduate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be used as elective credit or specific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Projects range from 6-8 weeks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4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C8CA-7874-4F8F-B3D0-82A3643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likely would you be to recommend the Experiential Network to a friend or colleague?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82FD0-0D62-4AC0-B890-D87A214B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67" y="1790970"/>
            <a:ext cx="7957279" cy="437997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1AF387-EE8E-4770-A276-50E7AD6DC29F}"/>
              </a:ext>
            </a:extLst>
          </p:cNvPr>
          <p:cNvCxnSpPr>
            <a:cxnSpLocks/>
          </p:cNvCxnSpPr>
          <p:nvPr/>
        </p:nvCxnSpPr>
        <p:spPr>
          <a:xfrm>
            <a:off x="4355135" y="2327031"/>
            <a:ext cx="0" cy="3176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C2889-8AE0-452E-8305-B0C2787663D7}"/>
              </a:ext>
            </a:extLst>
          </p:cNvPr>
          <p:cNvCxnSpPr>
            <a:cxnSpLocks/>
          </p:cNvCxnSpPr>
          <p:nvPr/>
        </p:nvCxnSpPr>
        <p:spPr>
          <a:xfrm>
            <a:off x="8927128" y="2327031"/>
            <a:ext cx="0" cy="3176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8CBB9-BA71-4EFD-B191-341F0E1A1254}"/>
              </a:ext>
            </a:extLst>
          </p:cNvPr>
          <p:cNvSpPr txBox="1"/>
          <p:nvPr/>
        </p:nvSpPr>
        <p:spPr>
          <a:xfrm>
            <a:off x="4337530" y="5486381"/>
            <a:ext cx="978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Avg 5.9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F41B9-84AE-4001-BC30-C0700F0A7052}"/>
              </a:ext>
            </a:extLst>
          </p:cNvPr>
          <p:cNvSpPr txBox="1"/>
          <p:nvPr/>
        </p:nvSpPr>
        <p:spPr>
          <a:xfrm>
            <a:off x="3692759" y="6012121"/>
            <a:ext cx="162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18 responses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4FA05-7498-493F-8EF8-4AD1D8ECFF7A}"/>
              </a:ext>
            </a:extLst>
          </p:cNvPr>
          <p:cNvSpPr txBox="1"/>
          <p:nvPr/>
        </p:nvSpPr>
        <p:spPr>
          <a:xfrm>
            <a:off x="8112374" y="6012121"/>
            <a:ext cx="162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5 responses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A862C-C31E-49EB-A814-8276843EC83A}"/>
              </a:ext>
            </a:extLst>
          </p:cNvPr>
          <p:cNvSpPr txBox="1"/>
          <p:nvPr/>
        </p:nvSpPr>
        <p:spPr>
          <a:xfrm>
            <a:off x="8645743" y="5468790"/>
            <a:ext cx="978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Avg 6.9 </a:t>
            </a:r>
          </a:p>
        </p:txBody>
      </p:sp>
    </p:spTree>
    <p:extLst>
      <p:ext uri="{BB962C8B-B14F-4D97-AF65-F5344CB8AC3E}">
        <p14:creationId xmlns:p14="http://schemas.microsoft.com/office/powerpoint/2010/main" val="145497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CFD8-DCFD-4FA5-B103-1F7C8BBE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Cloud: Positive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8EE93-9C46-4FA2-8C9E-CE530725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4" y="2100783"/>
            <a:ext cx="9114692" cy="34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DAC8-CE6D-4D49-8812-B0C40B4F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Cloud: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C0568-40F4-47DE-9237-8BC0F35A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13" y="1813560"/>
            <a:ext cx="8321533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EB1A-D47A-4C03-BA86-44C1155F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A9FA-A472-4719-896B-63BD0C5E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Move Q10: overall approval and recommendation question towards the beginning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results numerical from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more concise scope of the project for clear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tools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University check-in and progress deadlines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foreign students with language barrier and clarify typical professional communication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 University liaison to act between student and sponsor</a:t>
            </a:r>
          </a:p>
        </p:txBody>
      </p:sp>
    </p:spTree>
    <p:extLst>
      <p:ext uri="{BB962C8B-B14F-4D97-AF65-F5344CB8AC3E}">
        <p14:creationId xmlns:p14="http://schemas.microsoft.com/office/powerpoint/2010/main" val="306032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29B-9D38-4039-8694-6F15C904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6663-F1FD-470E-AC53-E43308D5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At the end of every project, business sponsors are given survey to rate their experience with their assigned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the provided survey data to gain insights to improve the Experiential Network Program at Northeastern University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 algn="ctr">
              <a:buFont typeface="Wingdings" panose="05000000000000000000" pitchFamily="2" charset="2"/>
              <a:buChar char="q"/>
            </a:pPr>
            <a:r>
              <a:rPr lang="en-US" sz="2000" dirty="0"/>
              <a:t>What is the program doing well?</a:t>
            </a:r>
          </a:p>
          <a:p>
            <a:pPr lvl="2" algn="ctr">
              <a:buFont typeface="Wingdings" panose="05000000000000000000" pitchFamily="2" charset="2"/>
              <a:buChar char="q"/>
            </a:pPr>
            <a:r>
              <a:rPr lang="en-US" sz="2000" dirty="0"/>
              <a:t>How can the program improve?</a:t>
            </a:r>
          </a:p>
          <a:p>
            <a:pPr lvl="2" algn="ctr">
              <a:buFont typeface="Wingdings" panose="05000000000000000000" pitchFamily="2" charset="2"/>
              <a:buChar char="q"/>
            </a:pPr>
            <a:r>
              <a:rPr lang="en-US" sz="2000" dirty="0"/>
              <a:t>Recommendations and findings from the analysis for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997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939-7D02-40E0-B5F4-1585BAE0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9B5C-CD53-44A2-8C2A-3B5B73C9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0473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Q1: Design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Q2: Digital literacy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Q3: Critical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Q4: Inclusive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Q5: Intercultural Competency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Q6: Verbal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Q7: Conflict Resolution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Q8: Planning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D94DD5-CB16-4C85-B556-742247034B99}"/>
              </a:ext>
            </a:extLst>
          </p:cNvPr>
          <p:cNvSpPr txBox="1">
            <a:spLocks/>
          </p:cNvSpPr>
          <p:nvPr/>
        </p:nvSpPr>
        <p:spPr>
          <a:xfrm>
            <a:off x="6706772" y="1845734"/>
            <a:ext cx="40198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Q9: 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Q10: Strategic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Q11: Confidence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Q12: Self-directed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Q13: Leadership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Q14: Collaboration and Team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Q15: Problem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Q16: Communication (general)</a:t>
            </a:r>
          </a:p>
        </p:txBody>
      </p:sp>
    </p:spTree>
    <p:extLst>
      <p:ext uri="{BB962C8B-B14F-4D97-AF65-F5344CB8AC3E}">
        <p14:creationId xmlns:p14="http://schemas.microsoft.com/office/powerpoint/2010/main" val="22873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F14C-5AA2-436C-BC9F-7974E11C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731F-6C27-4ECA-9428-A8A9E165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Cleared out unwanted/redundant rows, mostly headers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for and remove any duplicate entries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Updating any numerical types to desired type such as duration in seconds to duration in minutes with proper rounding ex. 5.5 minutes equals 5 minutes 30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Deleting unwanted columns that either provided no insights or for anonymity such as term of project season and IP address and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‘overall thoughts’ section into only numeric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Isolating free responses into separate table to used uploaded separately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Uploading as final separate CSVs for Tableau import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F14C-5AA2-436C-BC9F-7974E11C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731F-6C27-4ECA-9428-A8A9E165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Flipping the axis to have one column with all the question responses and one column with each response provided: Initially is was question by response per respondent.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Created function to run through each column in and paste the name in each row with it’s corresponding answer.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FBE90-6E3C-4776-A636-4243C0DD5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"/>
          <a:stretch/>
        </p:blipFill>
        <p:spPr>
          <a:xfrm>
            <a:off x="518541" y="3304765"/>
            <a:ext cx="4768572" cy="2169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66435-E7D4-4E76-9346-F7BB88CA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33" y="3304765"/>
            <a:ext cx="4357855" cy="21699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9700B90-7F58-48B6-A550-B0A3B9A08FCB}"/>
              </a:ext>
            </a:extLst>
          </p:cNvPr>
          <p:cNvSpPr/>
          <p:nvPr/>
        </p:nvSpPr>
        <p:spPr>
          <a:xfrm>
            <a:off x="5704763" y="3918923"/>
            <a:ext cx="457200" cy="36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F14C-5AA2-436C-BC9F-7974E11C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Formatting: Chi-Squared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731F-6C27-4ECA-9428-A8A9E165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Chi-squared: isolating individual sponsors by group sponsors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Reorder axis to have each column by response in order to provide a count: Using melt function to convert individual vs group responses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there created another function to take each specific row and make it into a table to run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16B74-1E2C-47CC-9772-7B8C0EB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3610709"/>
            <a:ext cx="5537688" cy="1653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4DDE8-45D6-49F5-A57C-B30C6DFF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4" y="3960455"/>
            <a:ext cx="5087815" cy="95396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E0C4E0-B0AB-437E-943E-859A7BE3681F}"/>
              </a:ext>
            </a:extLst>
          </p:cNvPr>
          <p:cNvSpPr/>
          <p:nvPr/>
        </p:nvSpPr>
        <p:spPr>
          <a:xfrm>
            <a:off x="6126480" y="4255729"/>
            <a:ext cx="457200" cy="36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8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3BF7-AEC4-420B-9313-D513F91C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E31B-9F26-4B23-9C29-F64FD705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0" y="1810154"/>
            <a:ext cx="6064149" cy="44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2F83-3585-4512-B49F-1FFFB6D8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Likert Scale Results: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58A23-9AAE-46EA-A1F8-B198E21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67" y="1737360"/>
            <a:ext cx="1663505" cy="2456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Q1: Design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Q2: Digital literacy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Q3: Critical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Q4: Inclusive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Q5: Intercultural Competency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Q6: Verbal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Q7: Conflict Resolution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00" dirty="0"/>
              <a:t>Q8: Planning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4EA004-0F75-4090-A23A-FC9B66AFDAEC}"/>
              </a:ext>
            </a:extLst>
          </p:cNvPr>
          <p:cNvSpPr txBox="1">
            <a:spLocks/>
          </p:cNvSpPr>
          <p:nvPr/>
        </p:nvSpPr>
        <p:spPr>
          <a:xfrm>
            <a:off x="222150" y="4128473"/>
            <a:ext cx="1593166" cy="25269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Q9: 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Q10: Strategic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Q11: Confidence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Q12: Self-directed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Q13: Leadership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Q14: Collaboration and Team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Q15: Problem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" dirty="0"/>
              <a:t>Q16: Communication (general)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5076-9C7B-4BDD-8A71-6DA63C3B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61" y="1758856"/>
            <a:ext cx="8546020" cy="43799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5303DC-B8FA-46BE-919A-662E62B12523}"/>
              </a:ext>
            </a:extLst>
          </p:cNvPr>
          <p:cNvSpPr txBox="1">
            <a:spLocks/>
          </p:cNvSpPr>
          <p:nvPr/>
        </p:nvSpPr>
        <p:spPr>
          <a:xfrm>
            <a:off x="1121892" y="1397780"/>
            <a:ext cx="9795803" cy="41682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are mostly positive with some more dependent on applicable like Q7. Deeper dive into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9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2406</TotalTime>
  <Words>1131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</vt:lpstr>
      <vt:lpstr>Level Capstone: The Experiential Network</vt:lpstr>
      <vt:lpstr>The Experiential Network</vt:lpstr>
      <vt:lpstr>Project Scope</vt:lpstr>
      <vt:lpstr>Question Guide</vt:lpstr>
      <vt:lpstr>Data Cleaning</vt:lpstr>
      <vt:lpstr>Data Formatting</vt:lpstr>
      <vt:lpstr>Data Formatting: Chi-Squared</vt:lpstr>
      <vt:lpstr>Schema</vt:lpstr>
      <vt:lpstr>Aggregated Likert Scale Results: </vt:lpstr>
      <vt:lpstr>Total highest/lowest feedback scoring questions  </vt:lpstr>
      <vt:lpstr>‘Planning’ % by individual vs group </vt:lpstr>
      <vt:lpstr>All Likert results by group  </vt:lpstr>
      <vt:lpstr>Top positive question split by group </vt:lpstr>
      <vt:lpstr>Top negative questions split by group </vt:lpstr>
      <vt:lpstr>Chi Squared Test for Independence Hypothesis</vt:lpstr>
      <vt:lpstr>Chi Squared Test Results </vt:lpstr>
      <vt:lpstr>Chi Squared Test Results </vt:lpstr>
      <vt:lpstr>Likert Scale Summary and Recommendations</vt:lpstr>
      <vt:lpstr>Overall, how satisfied were you with your experience?</vt:lpstr>
      <vt:lpstr>How likely would you be to recommend the Experiential Network to a friend or colleague?</vt:lpstr>
      <vt:lpstr>Word Cloud: Positive</vt:lpstr>
      <vt:lpstr>Word Cloud: Suggestions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Capstone: The Experiential Network</dc:title>
  <dc:creator>Zachary Boiskin</dc:creator>
  <cp:lastModifiedBy>Zachary Boiskin</cp:lastModifiedBy>
  <cp:revision>81</cp:revision>
  <dcterms:created xsi:type="dcterms:W3CDTF">2018-11-01T14:34:26Z</dcterms:created>
  <dcterms:modified xsi:type="dcterms:W3CDTF">2018-11-09T15:54:43Z</dcterms:modified>
</cp:coreProperties>
</file>