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6" r:id="rId6"/>
    <p:sldId id="264" r:id="rId7"/>
    <p:sldId id="260" r:id="rId8"/>
    <p:sldId id="262" r:id="rId9"/>
    <p:sldId id="261"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95959"/>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863E-163B-4F59-8BCD-E609D47FD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0F04F1-F73C-4E9A-B9A0-E11E2C1B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82E14F-971A-43BB-B8E2-646D57C40D04}"/>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5" name="Footer Placeholder 4">
            <a:extLst>
              <a:ext uri="{FF2B5EF4-FFF2-40B4-BE49-F238E27FC236}">
                <a16:creationId xmlns:a16="http://schemas.microsoft.com/office/drawing/2014/main" id="{B5B6414D-B4D2-404D-B3D0-F7DB5ADB8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1543C-431C-492B-A675-3F2261C21425}"/>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2816793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4884-2748-4DA9-A038-3262B6091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6D4141-98F3-4906-A13C-E0769FE30B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31A19-0DE4-446E-8647-30468D030FBC}"/>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5" name="Footer Placeholder 4">
            <a:extLst>
              <a:ext uri="{FF2B5EF4-FFF2-40B4-BE49-F238E27FC236}">
                <a16:creationId xmlns:a16="http://schemas.microsoft.com/office/drawing/2014/main" id="{E57F537B-48A2-4BAF-BFDC-98449B33B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F06EC-AD17-4175-B942-A189BE924E4B}"/>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202254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F9913-D84F-4525-AD04-443E32395E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2A6D4C-21B3-4B77-9AED-C7F4B1260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2AFD8-2D91-413D-8EC5-B3A9E95E16F8}"/>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5" name="Footer Placeholder 4">
            <a:extLst>
              <a:ext uri="{FF2B5EF4-FFF2-40B4-BE49-F238E27FC236}">
                <a16:creationId xmlns:a16="http://schemas.microsoft.com/office/drawing/2014/main" id="{033DBFBC-D858-482E-AF8F-01221B362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B01E1-BE9C-4E18-9BC9-118D01FC81D7}"/>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353430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F51B-3C8D-4CC4-9458-24AA99AEFA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4D6A2-5765-475F-A76B-E9ABF59ADB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CE678-A9B5-4296-921C-6F84C75F5EAA}"/>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5" name="Footer Placeholder 4">
            <a:extLst>
              <a:ext uri="{FF2B5EF4-FFF2-40B4-BE49-F238E27FC236}">
                <a16:creationId xmlns:a16="http://schemas.microsoft.com/office/drawing/2014/main" id="{0B2F82D9-15B1-489E-B5D5-7CAE2C175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F83DA-F3E3-4BF9-8206-0FA2C7297AF8}"/>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3043232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AB46-CE9A-4E2A-80F4-173FABDE6C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53A4A-A52F-4AEE-8BF7-502E7ED03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5AB7B9-A2AF-42D5-8BE5-B70EC6B5FEBA}"/>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5" name="Footer Placeholder 4">
            <a:extLst>
              <a:ext uri="{FF2B5EF4-FFF2-40B4-BE49-F238E27FC236}">
                <a16:creationId xmlns:a16="http://schemas.microsoft.com/office/drawing/2014/main" id="{E205EEAF-BA48-4E10-91FD-E8885A8EF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21178-D1BB-4459-8972-6848F97D4613}"/>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229912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5961-7649-432E-8A3B-C4C1470A0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5CEFBF-B134-472F-894A-5212AC9B96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D24DE3-729A-4F0F-B473-1785954A0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4E175-08C5-4E35-BF59-A8626E9BE6B7}"/>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6" name="Footer Placeholder 5">
            <a:extLst>
              <a:ext uri="{FF2B5EF4-FFF2-40B4-BE49-F238E27FC236}">
                <a16:creationId xmlns:a16="http://schemas.microsoft.com/office/drawing/2014/main" id="{449754B6-B935-4EDA-A921-6F8CF37AF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A14A4-B998-4998-992F-5A0B5963E538}"/>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111714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A09F-7093-42C2-9BB9-6798B914E7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A52F3B-7A53-416F-B3DF-C5EB6DB21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1F53B-E288-46FD-931A-C4369A62F3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2AA604-2E59-4121-9580-E13ECF9AD7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BAADF5-D32E-4DA0-B3E1-7637A1CB81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D2FB5F-BC20-4823-AB3B-1F0F69790B11}"/>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8" name="Footer Placeholder 7">
            <a:extLst>
              <a:ext uri="{FF2B5EF4-FFF2-40B4-BE49-F238E27FC236}">
                <a16:creationId xmlns:a16="http://schemas.microsoft.com/office/drawing/2014/main" id="{F9023C23-FA3A-483D-BAC6-5242EAB8D4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7979FD-3E58-49EB-9B72-8DABCA97D81B}"/>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412011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BAC3-CA6F-4B8B-B08C-730054A68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55248-BAEF-459C-ABB3-1CBFFED21590}"/>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4" name="Footer Placeholder 3">
            <a:extLst>
              <a:ext uri="{FF2B5EF4-FFF2-40B4-BE49-F238E27FC236}">
                <a16:creationId xmlns:a16="http://schemas.microsoft.com/office/drawing/2014/main" id="{A9591B40-8EB7-440A-AFB5-A8861424C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9508D4-317E-4889-BB1F-B6AF59244A36}"/>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165462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9BEA-9C19-4420-BBB5-F94A0964A0A6}"/>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3" name="Footer Placeholder 2">
            <a:extLst>
              <a:ext uri="{FF2B5EF4-FFF2-40B4-BE49-F238E27FC236}">
                <a16:creationId xmlns:a16="http://schemas.microsoft.com/office/drawing/2014/main" id="{4B87110F-1B0D-4694-A34C-E06456593E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B3118B-E4D7-45BC-9534-D38534578B5B}"/>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126834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92CB-84BF-4F89-9AA6-0A907DAFFF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C8C6F-32E0-4F93-AFA1-1595342FD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902314-10A5-4542-A6FA-66B8C434A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526D8-F350-46AD-84D1-91B70A502DC3}"/>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6" name="Footer Placeholder 5">
            <a:extLst>
              <a:ext uri="{FF2B5EF4-FFF2-40B4-BE49-F238E27FC236}">
                <a16:creationId xmlns:a16="http://schemas.microsoft.com/office/drawing/2014/main" id="{87D6A0E5-BEB4-4A54-9B94-3D80732DA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A35B6-B479-4910-B676-D3696B81F536}"/>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177956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70D5-25E2-4AC3-95FC-768BCBBD3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CB76C-9BB0-4FBC-A7A0-88041946E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44CCD-97CC-4E32-B6DA-26191FB3A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15C0E-9704-47DB-88C7-1F5D6F6F2FAB}"/>
              </a:ext>
            </a:extLst>
          </p:cNvPr>
          <p:cNvSpPr>
            <a:spLocks noGrp="1"/>
          </p:cNvSpPr>
          <p:nvPr>
            <p:ph type="dt" sz="half" idx="10"/>
          </p:nvPr>
        </p:nvSpPr>
        <p:spPr/>
        <p:txBody>
          <a:bodyPr/>
          <a:lstStyle/>
          <a:p>
            <a:fld id="{FB63EA01-087B-4A65-BE30-48947BADB218}" type="datetimeFigureOut">
              <a:rPr lang="en-US" smtClean="0"/>
              <a:t>6/23/2021</a:t>
            </a:fld>
            <a:endParaRPr lang="en-US"/>
          </a:p>
        </p:txBody>
      </p:sp>
      <p:sp>
        <p:nvSpPr>
          <p:cNvPr id="6" name="Footer Placeholder 5">
            <a:extLst>
              <a:ext uri="{FF2B5EF4-FFF2-40B4-BE49-F238E27FC236}">
                <a16:creationId xmlns:a16="http://schemas.microsoft.com/office/drawing/2014/main" id="{FA3382BC-8A64-4F3A-AAD2-BC2D71D5E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13AE5-6929-4750-9843-50097639C738}"/>
              </a:ext>
            </a:extLst>
          </p:cNvPr>
          <p:cNvSpPr>
            <a:spLocks noGrp="1"/>
          </p:cNvSpPr>
          <p:nvPr>
            <p:ph type="sldNum" sz="quarter" idx="12"/>
          </p:nvPr>
        </p:nvSpPr>
        <p:spPr/>
        <p:txBody>
          <a:bodyPr/>
          <a:lstStyle/>
          <a:p>
            <a:fld id="{782497FA-140B-4949-B0CF-9CE71D6AEA96}" type="slidenum">
              <a:rPr lang="en-US" smtClean="0"/>
              <a:t>‹#›</a:t>
            </a:fld>
            <a:endParaRPr lang="en-US"/>
          </a:p>
        </p:txBody>
      </p:sp>
    </p:spTree>
    <p:extLst>
      <p:ext uri="{BB962C8B-B14F-4D97-AF65-F5344CB8AC3E}">
        <p14:creationId xmlns:p14="http://schemas.microsoft.com/office/powerpoint/2010/main" val="55888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FB6B7A-295E-4CB8-BC00-630A73B974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287070-4849-43B1-A4B4-E64075E86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1DD72-97CF-434D-AE3B-4B6FFDF45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3EA01-087B-4A65-BE30-48947BADB218}" type="datetimeFigureOut">
              <a:rPr lang="en-US" smtClean="0"/>
              <a:t>6/23/2021</a:t>
            </a:fld>
            <a:endParaRPr lang="en-US"/>
          </a:p>
        </p:txBody>
      </p:sp>
      <p:sp>
        <p:nvSpPr>
          <p:cNvPr id="5" name="Footer Placeholder 4">
            <a:extLst>
              <a:ext uri="{FF2B5EF4-FFF2-40B4-BE49-F238E27FC236}">
                <a16:creationId xmlns:a16="http://schemas.microsoft.com/office/drawing/2014/main" id="{82E3B081-D96F-4EA5-840D-5F5C057DB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3B743A-4B62-492A-A004-F889ABA14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497FA-140B-4949-B0CF-9CE71D6AEA96}" type="slidenum">
              <a:rPr lang="en-US" smtClean="0"/>
              <a:t>‹#›</a:t>
            </a:fld>
            <a:endParaRPr lang="en-US"/>
          </a:p>
        </p:txBody>
      </p:sp>
    </p:spTree>
    <p:extLst>
      <p:ext uri="{BB962C8B-B14F-4D97-AF65-F5344CB8AC3E}">
        <p14:creationId xmlns:p14="http://schemas.microsoft.com/office/powerpoint/2010/main" val="4008375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AE793BC-4D46-414D-8653-C96A4DB27949}"/>
              </a:ext>
            </a:extLst>
          </p:cNvPr>
          <p:cNvSpPr>
            <a:spLocks noGrp="1"/>
          </p:cNvSpPr>
          <p:nvPr>
            <p:ph type="ctrTitle"/>
          </p:nvPr>
        </p:nvSpPr>
        <p:spPr>
          <a:xfrm>
            <a:off x="1100669" y="1097339"/>
            <a:ext cx="10011831" cy="2623885"/>
          </a:xfrm>
        </p:spPr>
        <p:txBody>
          <a:bodyPr anchor="ctr">
            <a:normAutofit/>
          </a:bodyPr>
          <a:lstStyle/>
          <a:p>
            <a:r>
              <a:rPr lang="en-US" sz="6600">
                <a:solidFill>
                  <a:srgbClr val="FFFFFF"/>
                </a:solidFill>
              </a:rPr>
              <a:t>ServiceNow Case Study Presentation</a:t>
            </a:r>
          </a:p>
        </p:txBody>
      </p:sp>
      <p:sp>
        <p:nvSpPr>
          <p:cNvPr id="10" name="Rectangle 9">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ubtitle 2">
            <a:extLst>
              <a:ext uri="{FF2B5EF4-FFF2-40B4-BE49-F238E27FC236}">
                <a16:creationId xmlns:a16="http://schemas.microsoft.com/office/drawing/2014/main" id="{C6505ACA-389F-427A-97D3-19958289878B}"/>
              </a:ext>
            </a:extLst>
          </p:cNvPr>
          <p:cNvSpPr>
            <a:spLocks noGrp="1"/>
          </p:cNvSpPr>
          <p:nvPr>
            <p:ph type="subTitle" idx="1"/>
          </p:nvPr>
        </p:nvSpPr>
        <p:spPr>
          <a:xfrm>
            <a:off x="3226159" y="4843002"/>
            <a:ext cx="5760850" cy="1234345"/>
          </a:xfrm>
        </p:spPr>
        <p:txBody>
          <a:bodyPr anchor="ctr">
            <a:normAutofit/>
          </a:bodyPr>
          <a:lstStyle/>
          <a:p>
            <a:r>
              <a:rPr lang="en-US" sz="2600">
                <a:solidFill>
                  <a:schemeClr val="tx1">
                    <a:lumMod val="95000"/>
                    <a:lumOff val="5000"/>
                  </a:schemeClr>
                </a:solidFill>
              </a:rPr>
              <a:t>Zac Boiskin</a:t>
            </a:r>
          </a:p>
          <a:p>
            <a:r>
              <a:rPr lang="en-US" sz="2600">
                <a:solidFill>
                  <a:schemeClr val="tx1">
                    <a:lumMod val="95000"/>
                    <a:lumOff val="5000"/>
                  </a:schemeClr>
                </a:solidFill>
              </a:rPr>
              <a:t>June 2021</a:t>
            </a:r>
          </a:p>
        </p:txBody>
      </p:sp>
      <p:sp>
        <p:nvSpPr>
          <p:cNvPr id="14" name="Rectangle 13">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13300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9356-8467-4EF4-A1E3-84B7AF08AF0C}"/>
              </a:ext>
            </a:extLst>
          </p:cNvPr>
          <p:cNvSpPr>
            <a:spLocks noGrp="1"/>
          </p:cNvSpPr>
          <p:nvPr>
            <p:ph type="title"/>
          </p:nvPr>
        </p:nvSpPr>
        <p:spPr/>
        <p:txBody>
          <a:bodyPr>
            <a:normAutofit/>
          </a:bodyPr>
          <a:lstStyle/>
          <a:p>
            <a:r>
              <a:rPr lang="en-US" sz="4000" dirty="0"/>
              <a:t>Appendix: Excel Formulas for Calculated Fields Cont. </a:t>
            </a:r>
          </a:p>
        </p:txBody>
      </p:sp>
      <p:sp>
        <p:nvSpPr>
          <p:cNvPr id="3" name="Content Placeholder 2">
            <a:extLst>
              <a:ext uri="{FF2B5EF4-FFF2-40B4-BE49-F238E27FC236}">
                <a16:creationId xmlns:a16="http://schemas.microsoft.com/office/drawing/2014/main" id="{E08F844E-D811-4860-BF8C-64AE269CB77B}"/>
              </a:ext>
            </a:extLst>
          </p:cNvPr>
          <p:cNvSpPr>
            <a:spLocks noGrp="1"/>
          </p:cNvSpPr>
          <p:nvPr>
            <p:ph idx="1"/>
          </p:nvPr>
        </p:nvSpPr>
        <p:spPr>
          <a:xfrm>
            <a:off x="6683829" y="2005240"/>
            <a:ext cx="4746171" cy="4351338"/>
          </a:xfrm>
        </p:spPr>
        <p:txBody>
          <a:bodyPr>
            <a:normAutofit/>
          </a:bodyPr>
          <a:lstStyle/>
          <a:p>
            <a:pPr lvl="1"/>
            <a:r>
              <a:rPr lang="en-US" sz="1600" dirty="0"/>
              <a:t>NPS Score Tier = </a:t>
            </a:r>
          </a:p>
          <a:p>
            <a:pPr marL="457200" lvl="1" indent="0">
              <a:buNone/>
            </a:pPr>
            <a:r>
              <a:rPr lang="en-US" sz="1600" dirty="0"/>
              <a:t>=IF(L2&lt;=6.9, "Detractor", IF(L2&lt;=8.9, "</a:t>
            </a:r>
            <a:r>
              <a:rPr lang="en-US" sz="1600" dirty="0" err="1"/>
              <a:t>Neutral",IF</a:t>
            </a:r>
            <a:r>
              <a:rPr lang="en-US" sz="1600" dirty="0"/>
              <a:t>(L2&gt;=9, "Promoter")))</a:t>
            </a:r>
          </a:p>
          <a:p>
            <a:pPr marL="457200" lvl="1" indent="0">
              <a:buNone/>
            </a:pPr>
            <a:endParaRPr lang="en-US" sz="1600" dirty="0"/>
          </a:p>
          <a:p>
            <a:pPr marL="457200" lvl="1" indent="0">
              <a:buNone/>
            </a:pPr>
            <a:endParaRPr lang="en-US" sz="1600" dirty="0"/>
          </a:p>
          <a:p>
            <a:pPr lvl="1"/>
            <a:r>
              <a:rPr lang="en-US" sz="1600" dirty="0"/>
              <a:t>Product Adoption Tier = </a:t>
            </a:r>
          </a:p>
          <a:p>
            <a:pPr marL="457200" lvl="1" indent="0">
              <a:buNone/>
            </a:pPr>
            <a:r>
              <a:rPr lang="en-US" sz="1600" dirty="0"/>
              <a:t>=IF(S2&lt;=0.25,"Low",IF(S2&lt;=0.5,"Medium",IF(S2&lt;=0.75,"High",IF(S2&gt;=0.76,"Highest"))))</a:t>
            </a:r>
          </a:p>
        </p:txBody>
      </p:sp>
      <p:sp>
        <p:nvSpPr>
          <p:cNvPr id="4" name="Content Placeholder 2">
            <a:extLst>
              <a:ext uri="{FF2B5EF4-FFF2-40B4-BE49-F238E27FC236}">
                <a16:creationId xmlns:a16="http://schemas.microsoft.com/office/drawing/2014/main" id="{3629425D-489A-44F3-9D9B-FC9AF72304E2}"/>
              </a:ext>
            </a:extLst>
          </p:cNvPr>
          <p:cNvSpPr txBox="1">
            <a:spLocks/>
          </p:cNvSpPr>
          <p:nvPr/>
        </p:nvSpPr>
        <p:spPr>
          <a:xfrm>
            <a:off x="3575984" y="2603956"/>
            <a:ext cx="2471030" cy="16850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600" dirty="0"/>
              <a:t>Example 2:</a:t>
            </a:r>
          </a:p>
          <a:p>
            <a:pPr lvl="1"/>
            <a:r>
              <a:rPr lang="en-US" sz="1600" dirty="0"/>
              <a:t>2017 = NA</a:t>
            </a:r>
          </a:p>
          <a:p>
            <a:pPr lvl="1"/>
            <a:r>
              <a:rPr lang="en-US" sz="1600" dirty="0"/>
              <a:t>2018 = 10 NPS</a:t>
            </a:r>
          </a:p>
          <a:p>
            <a:pPr lvl="1"/>
            <a:r>
              <a:rPr lang="en-US" sz="1600" dirty="0"/>
              <a:t>2019 = 8 NPS</a:t>
            </a:r>
          </a:p>
          <a:p>
            <a:pPr lvl="1"/>
            <a:r>
              <a:rPr lang="en-US" sz="1600" dirty="0"/>
              <a:t>(10+8)/2 = 9 NPS</a:t>
            </a:r>
          </a:p>
          <a:p>
            <a:pPr marL="457200" lvl="1" indent="0">
              <a:buFont typeface="Arial" panose="020B0604020202020204" pitchFamily="34" charset="0"/>
              <a:buNone/>
            </a:pPr>
            <a:endParaRPr lang="en-US" sz="1600" dirty="0"/>
          </a:p>
          <a:p>
            <a:pPr lvl="1"/>
            <a:endParaRPr lang="en-US" dirty="0"/>
          </a:p>
        </p:txBody>
      </p:sp>
      <p:sp>
        <p:nvSpPr>
          <p:cNvPr id="5" name="Content Placeholder 2">
            <a:extLst>
              <a:ext uri="{FF2B5EF4-FFF2-40B4-BE49-F238E27FC236}">
                <a16:creationId xmlns:a16="http://schemas.microsoft.com/office/drawing/2014/main" id="{21A86554-9B11-4CBD-9171-EE6A227CCD2F}"/>
              </a:ext>
            </a:extLst>
          </p:cNvPr>
          <p:cNvSpPr txBox="1">
            <a:spLocks/>
          </p:cNvSpPr>
          <p:nvPr/>
        </p:nvSpPr>
        <p:spPr>
          <a:xfrm>
            <a:off x="990600" y="1978025"/>
            <a:ext cx="474617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Avg. NPS Score = Average of available NPS scores</a:t>
            </a:r>
          </a:p>
          <a:p>
            <a:endParaRPr lang="en-US" sz="1600" dirty="0"/>
          </a:p>
          <a:p>
            <a:pPr lvl="1"/>
            <a:r>
              <a:rPr lang="en-US" sz="1600" dirty="0"/>
              <a:t>Example:</a:t>
            </a:r>
          </a:p>
          <a:p>
            <a:pPr lvl="1"/>
            <a:r>
              <a:rPr lang="en-US" sz="1600" dirty="0"/>
              <a:t>2017 = 4 NPS</a:t>
            </a:r>
          </a:p>
          <a:p>
            <a:pPr lvl="1"/>
            <a:r>
              <a:rPr lang="en-US" sz="1600" dirty="0"/>
              <a:t>2018 = 7 NPS</a:t>
            </a:r>
          </a:p>
          <a:p>
            <a:pPr lvl="1"/>
            <a:r>
              <a:rPr lang="en-US" sz="1600" dirty="0"/>
              <a:t>2019 = 4 NPS</a:t>
            </a:r>
          </a:p>
          <a:p>
            <a:pPr lvl="1"/>
            <a:r>
              <a:rPr lang="en-US" sz="1600" dirty="0"/>
              <a:t>(4+7+4)/3 = 5 NPS</a:t>
            </a:r>
          </a:p>
          <a:p>
            <a:pPr lvl="1"/>
            <a:endParaRPr lang="en-US" dirty="0"/>
          </a:p>
        </p:txBody>
      </p:sp>
    </p:spTree>
    <p:extLst>
      <p:ext uri="{BB962C8B-B14F-4D97-AF65-F5344CB8AC3E}">
        <p14:creationId xmlns:p14="http://schemas.microsoft.com/office/powerpoint/2010/main" val="2819975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D19F-B55B-48A8-BEF1-CB100D3C990A}"/>
              </a:ext>
            </a:extLst>
          </p:cNvPr>
          <p:cNvSpPr>
            <a:spLocks noGrp="1"/>
          </p:cNvSpPr>
          <p:nvPr>
            <p:ph type="title"/>
          </p:nvPr>
        </p:nvSpPr>
        <p:spPr/>
        <p:txBody>
          <a:bodyPr/>
          <a:lstStyle/>
          <a:p>
            <a:pPr algn="ctr"/>
            <a:r>
              <a:rPr lang="en-US" dirty="0"/>
              <a:t>Appendix: Regression and Total Change in Rev vs Total Change in Rev with 10 NPS</a:t>
            </a:r>
          </a:p>
        </p:txBody>
      </p:sp>
      <p:pic>
        <p:nvPicPr>
          <p:cNvPr id="5" name="Content Placeholder 4">
            <a:extLst>
              <a:ext uri="{FF2B5EF4-FFF2-40B4-BE49-F238E27FC236}">
                <a16:creationId xmlns:a16="http://schemas.microsoft.com/office/drawing/2014/main" id="{6620C9ED-1DD2-4DC2-AEDA-ACD0E87EA4E6}"/>
              </a:ext>
            </a:extLst>
          </p:cNvPr>
          <p:cNvPicPr>
            <a:picLocks noGrp="1" noChangeAspect="1"/>
          </p:cNvPicPr>
          <p:nvPr>
            <p:ph idx="1"/>
          </p:nvPr>
        </p:nvPicPr>
        <p:blipFill>
          <a:blip r:embed="rId2"/>
          <a:stretch>
            <a:fillRect/>
          </a:stretch>
        </p:blipFill>
        <p:spPr>
          <a:xfrm>
            <a:off x="159041" y="1690688"/>
            <a:ext cx="6202028" cy="2710473"/>
          </a:xfrm>
        </p:spPr>
      </p:pic>
      <p:sp>
        <p:nvSpPr>
          <p:cNvPr id="8" name="TextBox 7">
            <a:extLst>
              <a:ext uri="{FF2B5EF4-FFF2-40B4-BE49-F238E27FC236}">
                <a16:creationId xmlns:a16="http://schemas.microsoft.com/office/drawing/2014/main" id="{8822180E-1BA7-4880-B189-070A28B8112F}"/>
              </a:ext>
            </a:extLst>
          </p:cNvPr>
          <p:cNvSpPr txBox="1"/>
          <p:nvPr/>
        </p:nvSpPr>
        <p:spPr>
          <a:xfrm>
            <a:off x="6820250" y="2164360"/>
            <a:ext cx="4806891" cy="1754326"/>
          </a:xfrm>
          <a:prstGeom prst="rect">
            <a:avLst/>
          </a:prstGeom>
          <a:noFill/>
        </p:spPr>
        <p:txBody>
          <a:bodyPr wrap="square" rtlCol="0">
            <a:spAutoFit/>
          </a:bodyPr>
          <a:lstStyle/>
          <a:p>
            <a:r>
              <a:rPr lang="en-US" b="1" dirty="0"/>
              <a:t>Total Change in Rev with 10 NPS Score </a:t>
            </a:r>
          </a:p>
          <a:p>
            <a:r>
              <a:rPr lang="en-US" dirty="0"/>
              <a:t>=Best fit line equation, plug in 10 NPS</a:t>
            </a:r>
          </a:p>
          <a:p>
            <a:r>
              <a:rPr lang="en-US" dirty="0"/>
              <a:t>*sum(total years active)</a:t>
            </a:r>
          </a:p>
          <a:p>
            <a:endParaRPr lang="en-US" dirty="0"/>
          </a:p>
          <a:p>
            <a:r>
              <a:rPr lang="en-US" dirty="0"/>
              <a:t>=-106573.02+(20631*10)*2087.75</a:t>
            </a:r>
          </a:p>
          <a:p>
            <a:r>
              <a:rPr lang="en-US" dirty="0"/>
              <a:t>=$430,617,129.48</a:t>
            </a:r>
          </a:p>
        </p:txBody>
      </p:sp>
      <p:sp>
        <p:nvSpPr>
          <p:cNvPr id="9" name="TextBox 8">
            <a:extLst>
              <a:ext uri="{FF2B5EF4-FFF2-40B4-BE49-F238E27FC236}">
                <a16:creationId xmlns:a16="http://schemas.microsoft.com/office/drawing/2014/main" id="{D49E77BF-2CA4-445E-B753-88E4380E5062}"/>
              </a:ext>
            </a:extLst>
          </p:cNvPr>
          <p:cNvSpPr txBox="1"/>
          <p:nvPr/>
        </p:nvSpPr>
        <p:spPr>
          <a:xfrm>
            <a:off x="6820249" y="4520273"/>
            <a:ext cx="4806891" cy="1631216"/>
          </a:xfrm>
          <a:prstGeom prst="rect">
            <a:avLst/>
          </a:prstGeom>
          <a:noFill/>
        </p:spPr>
        <p:txBody>
          <a:bodyPr wrap="square" rtlCol="0">
            <a:spAutoFit/>
          </a:bodyPr>
          <a:lstStyle/>
          <a:p>
            <a:r>
              <a:rPr lang="en-US" b="1" dirty="0"/>
              <a:t>Total Change in Rev standard NPS Score</a:t>
            </a:r>
          </a:p>
          <a:p>
            <a:pPr algn="just"/>
            <a:r>
              <a:rPr lang="en-US" dirty="0"/>
              <a:t>=Sum of Total Change in Rev. Per Customer</a:t>
            </a:r>
          </a:p>
          <a:p>
            <a:r>
              <a:rPr lang="en-US" dirty="0"/>
              <a:t>=$358,224,516.86</a:t>
            </a:r>
          </a:p>
          <a:p>
            <a:endParaRPr lang="en-US" dirty="0"/>
          </a:p>
          <a:p>
            <a:r>
              <a:rPr lang="en-US" sz="1400" dirty="0"/>
              <a:t>**Total Change in Rev. Per Customer </a:t>
            </a:r>
          </a:p>
          <a:p>
            <a:r>
              <a:rPr lang="en-US" sz="1400" dirty="0"/>
              <a:t>=Current Sub. Rev. - Starting Subscription on Rev. </a:t>
            </a:r>
          </a:p>
        </p:txBody>
      </p:sp>
    </p:spTree>
    <p:extLst>
      <p:ext uri="{BB962C8B-B14F-4D97-AF65-F5344CB8AC3E}">
        <p14:creationId xmlns:p14="http://schemas.microsoft.com/office/powerpoint/2010/main" val="236804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ADAF898-12A1-4EE5-B600-D57E59C3D2DB}"/>
              </a:ext>
            </a:extLst>
          </p:cNvPr>
          <p:cNvSpPr>
            <a:spLocks noGrp="1"/>
          </p:cNvSpPr>
          <p:nvPr>
            <p:ph type="title"/>
          </p:nvPr>
        </p:nvSpPr>
        <p:spPr>
          <a:xfrm>
            <a:off x="777240" y="731519"/>
            <a:ext cx="2845191" cy="3237579"/>
          </a:xfrm>
          <a:solidFill>
            <a:srgbClr val="595959"/>
          </a:solidFill>
        </p:spPr>
        <p:txBody>
          <a:bodyPr>
            <a:normAutofit/>
          </a:bodyPr>
          <a:lstStyle/>
          <a:p>
            <a:r>
              <a:rPr lang="en-US" sz="3800">
                <a:solidFill>
                  <a:srgbClr val="FFFFFF"/>
                </a:solidFill>
              </a:rPr>
              <a:t>Business Question and Goal</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49D18D-B1DE-48BB-8ED1-D30D2B05B362}"/>
              </a:ext>
            </a:extLst>
          </p:cNvPr>
          <p:cNvSpPr>
            <a:spLocks noGrp="1"/>
          </p:cNvSpPr>
          <p:nvPr>
            <p:ph idx="1"/>
          </p:nvPr>
        </p:nvSpPr>
        <p:spPr>
          <a:xfrm>
            <a:off x="4379709" y="686862"/>
            <a:ext cx="7037591" cy="5475129"/>
          </a:xfrm>
        </p:spPr>
        <p:txBody>
          <a:bodyPr anchor="ctr">
            <a:normAutofit/>
          </a:bodyPr>
          <a:lstStyle/>
          <a:p>
            <a:r>
              <a:rPr lang="en-US" sz="2600" dirty="0"/>
              <a:t>Does Customer Experience have an impact on growth of Aviato’s annual subscription revenue?</a:t>
            </a:r>
          </a:p>
          <a:p>
            <a:pPr marL="0" indent="0">
              <a:buNone/>
            </a:pPr>
            <a:r>
              <a:rPr lang="en-US" sz="2600" dirty="0"/>
              <a:t> </a:t>
            </a:r>
          </a:p>
          <a:p>
            <a:r>
              <a:rPr lang="en-US" sz="2600" dirty="0"/>
              <a:t>Hypothesis: Customer experience does have an impact on the of Aviato’s annual subscription revenue</a:t>
            </a:r>
          </a:p>
        </p:txBody>
      </p:sp>
    </p:spTree>
    <p:extLst>
      <p:ext uri="{BB962C8B-B14F-4D97-AF65-F5344CB8AC3E}">
        <p14:creationId xmlns:p14="http://schemas.microsoft.com/office/powerpoint/2010/main" val="265808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49DD-CB50-42F6-A24F-84AFD079DC92}"/>
              </a:ext>
            </a:extLst>
          </p:cNvPr>
          <p:cNvSpPr>
            <a:spLocks noGrp="1"/>
          </p:cNvSpPr>
          <p:nvPr>
            <p:ph type="title"/>
          </p:nvPr>
        </p:nvSpPr>
        <p:spPr>
          <a:xfrm>
            <a:off x="838200" y="141831"/>
            <a:ext cx="10515600" cy="650261"/>
          </a:xfrm>
          <a:solidFill>
            <a:srgbClr val="595959"/>
          </a:solidFill>
        </p:spPr>
        <p:txBody>
          <a:bodyPr>
            <a:normAutofit fontScale="90000"/>
          </a:bodyPr>
          <a:lstStyle/>
          <a:p>
            <a:pPr algn="ctr"/>
            <a:r>
              <a:rPr lang="en-US" dirty="0">
                <a:solidFill>
                  <a:schemeClr val="bg1"/>
                </a:solidFill>
              </a:rPr>
              <a:t>Customer Visuals</a:t>
            </a:r>
          </a:p>
        </p:txBody>
      </p:sp>
      <p:pic>
        <p:nvPicPr>
          <p:cNvPr id="4" name="Picture 3">
            <a:extLst>
              <a:ext uri="{FF2B5EF4-FFF2-40B4-BE49-F238E27FC236}">
                <a16:creationId xmlns:a16="http://schemas.microsoft.com/office/drawing/2014/main" id="{9944F88C-2E4E-4EA2-8C53-7F787BD74ED6}"/>
              </a:ext>
            </a:extLst>
          </p:cNvPr>
          <p:cNvPicPr>
            <a:picLocks noChangeAspect="1"/>
          </p:cNvPicPr>
          <p:nvPr/>
        </p:nvPicPr>
        <p:blipFill rotWithShape="1">
          <a:blip r:embed="rId2"/>
          <a:srcRect t="2954"/>
          <a:stretch/>
        </p:blipFill>
        <p:spPr>
          <a:xfrm>
            <a:off x="275440" y="1121229"/>
            <a:ext cx="2743518" cy="5584371"/>
          </a:xfrm>
          <a:prstGeom prst="rect">
            <a:avLst/>
          </a:prstGeom>
        </p:spPr>
      </p:pic>
      <p:pic>
        <p:nvPicPr>
          <p:cNvPr id="7" name="Picture 6">
            <a:extLst>
              <a:ext uri="{FF2B5EF4-FFF2-40B4-BE49-F238E27FC236}">
                <a16:creationId xmlns:a16="http://schemas.microsoft.com/office/drawing/2014/main" id="{8B9F5513-6CED-4FF9-99EC-CAFDBAB6664A}"/>
              </a:ext>
            </a:extLst>
          </p:cNvPr>
          <p:cNvPicPr>
            <a:picLocks noChangeAspect="1"/>
          </p:cNvPicPr>
          <p:nvPr/>
        </p:nvPicPr>
        <p:blipFill>
          <a:blip r:embed="rId3"/>
          <a:stretch>
            <a:fillRect/>
          </a:stretch>
        </p:blipFill>
        <p:spPr>
          <a:xfrm>
            <a:off x="2947437" y="1090569"/>
            <a:ext cx="5516803" cy="5648588"/>
          </a:xfrm>
          <a:prstGeom prst="rect">
            <a:avLst/>
          </a:prstGeom>
        </p:spPr>
      </p:pic>
      <p:pic>
        <p:nvPicPr>
          <p:cNvPr id="9" name="Picture 8">
            <a:extLst>
              <a:ext uri="{FF2B5EF4-FFF2-40B4-BE49-F238E27FC236}">
                <a16:creationId xmlns:a16="http://schemas.microsoft.com/office/drawing/2014/main" id="{F9A2A018-2357-47B1-A0D9-79FC1BE521AA}"/>
              </a:ext>
            </a:extLst>
          </p:cNvPr>
          <p:cNvPicPr>
            <a:picLocks noChangeAspect="1"/>
          </p:cNvPicPr>
          <p:nvPr/>
        </p:nvPicPr>
        <p:blipFill>
          <a:blip r:embed="rId4"/>
          <a:stretch>
            <a:fillRect/>
          </a:stretch>
        </p:blipFill>
        <p:spPr>
          <a:xfrm>
            <a:off x="8704889" y="1151142"/>
            <a:ext cx="2752325" cy="5565027"/>
          </a:xfrm>
          <a:prstGeom prst="rect">
            <a:avLst/>
          </a:prstGeom>
        </p:spPr>
      </p:pic>
    </p:spTree>
    <p:extLst>
      <p:ext uri="{BB962C8B-B14F-4D97-AF65-F5344CB8AC3E}">
        <p14:creationId xmlns:p14="http://schemas.microsoft.com/office/powerpoint/2010/main" val="262818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5427-4B09-4AE5-BF2E-465CA8992773}"/>
              </a:ext>
            </a:extLst>
          </p:cNvPr>
          <p:cNvSpPr>
            <a:spLocks noGrp="1"/>
          </p:cNvSpPr>
          <p:nvPr>
            <p:ph type="title"/>
          </p:nvPr>
        </p:nvSpPr>
        <p:spPr>
          <a:xfrm>
            <a:off x="838200" y="258707"/>
            <a:ext cx="10515600" cy="541393"/>
          </a:xfrm>
          <a:solidFill>
            <a:srgbClr val="595959"/>
          </a:solidFill>
        </p:spPr>
        <p:txBody>
          <a:bodyPr>
            <a:normAutofit fontScale="90000"/>
          </a:bodyPr>
          <a:lstStyle/>
          <a:p>
            <a:pPr algn="ctr"/>
            <a:r>
              <a:rPr lang="en-US" dirty="0">
                <a:solidFill>
                  <a:schemeClr val="bg1"/>
                </a:solidFill>
              </a:rPr>
              <a:t>Correlation Matrix</a:t>
            </a:r>
          </a:p>
        </p:txBody>
      </p:sp>
      <p:grpSp>
        <p:nvGrpSpPr>
          <p:cNvPr id="47" name="Group 46">
            <a:extLst>
              <a:ext uri="{FF2B5EF4-FFF2-40B4-BE49-F238E27FC236}">
                <a16:creationId xmlns:a16="http://schemas.microsoft.com/office/drawing/2014/main" id="{A9B4051A-1D4D-40E2-8A3F-274FF0486B6F}"/>
              </a:ext>
            </a:extLst>
          </p:cNvPr>
          <p:cNvGrpSpPr/>
          <p:nvPr/>
        </p:nvGrpSpPr>
        <p:grpSpPr>
          <a:xfrm>
            <a:off x="3626590" y="1253583"/>
            <a:ext cx="5376940" cy="5095317"/>
            <a:chOff x="3249835" y="1457430"/>
            <a:chExt cx="5376940" cy="5095317"/>
          </a:xfrm>
        </p:grpSpPr>
        <p:pic>
          <p:nvPicPr>
            <p:cNvPr id="7" name="Picture 6">
              <a:extLst>
                <a:ext uri="{FF2B5EF4-FFF2-40B4-BE49-F238E27FC236}">
                  <a16:creationId xmlns:a16="http://schemas.microsoft.com/office/drawing/2014/main" id="{2E40BB6D-3EAB-4625-8A32-4FB2E8417EC0}"/>
                </a:ext>
              </a:extLst>
            </p:cNvPr>
            <p:cNvPicPr>
              <a:picLocks noChangeAspect="1"/>
            </p:cNvPicPr>
            <p:nvPr/>
          </p:nvPicPr>
          <p:blipFill>
            <a:blip r:embed="rId2"/>
            <a:stretch>
              <a:fillRect/>
            </a:stretch>
          </p:blipFill>
          <p:spPr>
            <a:xfrm>
              <a:off x="3565225" y="1829708"/>
              <a:ext cx="5061550" cy="4723039"/>
            </a:xfrm>
            <a:prstGeom prst="rect">
              <a:avLst/>
            </a:prstGeom>
          </p:spPr>
        </p:pic>
        <p:grpSp>
          <p:nvGrpSpPr>
            <p:cNvPr id="17" name="Group 16">
              <a:extLst>
                <a:ext uri="{FF2B5EF4-FFF2-40B4-BE49-F238E27FC236}">
                  <a16:creationId xmlns:a16="http://schemas.microsoft.com/office/drawing/2014/main" id="{36216E45-53FE-445A-A891-A5279C9FCE9D}"/>
                </a:ext>
              </a:extLst>
            </p:cNvPr>
            <p:cNvGrpSpPr/>
            <p:nvPr/>
          </p:nvGrpSpPr>
          <p:grpSpPr>
            <a:xfrm>
              <a:off x="3722991" y="1457430"/>
              <a:ext cx="4245350" cy="376946"/>
              <a:chOff x="3722991" y="1457430"/>
              <a:chExt cx="4245350" cy="376946"/>
            </a:xfrm>
          </p:grpSpPr>
          <p:sp>
            <p:nvSpPr>
              <p:cNvPr id="8" name="TextBox 7">
                <a:extLst>
                  <a:ext uri="{FF2B5EF4-FFF2-40B4-BE49-F238E27FC236}">
                    <a16:creationId xmlns:a16="http://schemas.microsoft.com/office/drawing/2014/main" id="{7E642A61-2880-4B0F-95DF-22D28F6F2F2D}"/>
                  </a:ext>
                </a:extLst>
              </p:cNvPr>
              <p:cNvSpPr txBox="1"/>
              <p:nvPr/>
            </p:nvSpPr>
            <p:spPr>
              <a:xfrm>
                <a:off x="3722991" y="1460376"/>
                <a:ext cx="315532" cy="369332"/>
              </a:xfrm>
              <a:prstGeom prst="rect">
                <a:avLst/>
              </a:prstGeom>
              <a:no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D8ECB97F-879D-454B-BB7A-F82D06B2CCAB}"/>
                  </a:ext>
                </a:extLst>
              </p:cNvPr>
              <p:cNvSpPr txBox="1"/>
              <p:nvPr/>
            </p:nvSpPr>
            <p:spPr>
              <a:xfrm>
                <a:off x="4845797" y="1457430"/>
                <a:ext cx="315532" cy="369332"/>
              </a:xfrm>
              <a:prstGeom prst="rect">
                <a:avLst/>
              </a:prstGeom>
              <a:noFill/>
            </p:spPr>
            <p:txBody>
              <a:bodyPr wrap="square" rtlCol="0">
                <a:spAutoFit/>
              </a:bodyPr>
              <a:lstStyle/>
              <a:p>
                <a:r>
                  <a:rPr lang="en-US" dirty="0"/>
                  <a:t>C</a:t>
                </a:r>
              </a:p>
            </p:txBody>
          </p:sp>
          <p:sp>
            <p:nvSpPr>
              <p:cNvPr id="10" name="TextBox 9">
                <a:extLst>
                  <a:ext uri="{FF2B5EF4-FFF2-40B4-BE49-F238E27FC236}">
                    <a16:creationId xmlns:a16="http://schemas.microsoft.com/office/drawing/2014/main" id="{9126C4F7-8144-4D62-8BF4-8DDDC6C0BE6F}"/>
                  </a:ext>
                </a:extLst>
              </p:cNvPr>
              <p:cNvSpPr txBox="1"/>
              <p:nvPr/>
            </p:nvSpPr>
            <p:spPr>
              <a:xfrm>
                <a:off x="5407200" y="1461932"/>
                <a:ext cx="315532" cy="369332"/>
              </a:xfrm>
              <a:prstGeom prst="rect">
                <a:avLst/>
              </a:prstGeom>
              <a:noFill/>
            </p:spPr>
            <p:txBody>
              <a:bodyPr wrap="square" rtlCol="0">
                <a:spAutoFit/>
              </a:bodyPr>
              <a:lstStyle/>
              <a:p>
                <a:r>
                  <a:rPr lang="en-US" dirty="0"/>
                  <a:t>D</a:t>
                </a:r>
              </a:p>
            </p:txBody>
          </p:sp>
          <p:sp>
            <p:nvSpPr>
              <p:cNvPr id="11" name="TextBox 10">
                <a:extLst>
                  <a:ext uri="{FF2B5EF4-FFF2-40B4-BE49-F238E27FC236}">
                    <a16:creationId xmlns:a16="http://schemas.microsoft.com/office/drawing/2014/main" id="{51594FC8-40F4-4F6A-8C46-79824C48B9B4}"/>
                  </a:ext>
                </a:extLst>
              </p:cNvPr>
              <p:cNvSpPr txBox="1"/>
              <p:nvPr/>
            </p:nvSpPr>
            <p:spPr>
              <a:xfrm>
                <a:off x="5968603" y="1462710"/>
                <a:ext cx="315532" cy="369332"/>
              </a:xfrm>
              <a:prstGeom prst="rect">
                <a:avLst/>
              </a:prstGeom>
              <a:noFill/>
            </p:spPr>
            <p:txBody>
              <a:bodyPr wrap="square" rtlCol="0">
                <a:spAutoFit/>
              </a:bodyPr>
              <a:lstStyle/>
              <a:p>
                <a:r>
                  <a:rPr lang="en-US" dirty="0"/>
                  <a:t>E</a:t>
                </a:r>
              </a:p>
            </p:txBody>
          </p:sp>
          <p:sp>
            <p:nvSpPr>
              <p:cNvPr id="12" name="TextBox 11">
                <a:extLst>
                  <a:ext uri="{FF2B5EF4-FFF2-40B4-BE49-F238E27FC236}">
                    <a16:creationId xmlns:a16="http://schemas.microsoft.com/office/drawing/2014/main" id="{65C8B933-D574-49C3-9888-FAAB9D119BAB}"/>
                  </a:ext>
                </a:extLst>
              </p:cNvPr>
              <p:cNvSpPr txBox="1"/>
              <p:nvPr/>
            </p:nvSpPr>
            <p:spPr>
              <a:xfrm>
                <a:off x="6530006" y="1463488"/>
                <a:ext cx="315532" cy="369332"/>
              </a:xfrm>
              <a:prstGeom prst="rect">
                <a:avLst/>
              </a:prstGeom>
              <a:noFill/>
            </p:spPr>
            <p:txBody>
              <a:bodyPr wrap="square" rtlCol="0">
                <a:spAutoFit/>
              </a:bodyPr>
              <a:lstStyle/>
              <a:p>
                <a:r>
                  <a:rPr lang="en-US" dirty="0"/>
                  <a:t>F</a:t>
                </a:r>
              </a:p>
            </p:txBody>
          </p:sp>
          <p:sp>
            <p:nvSpPr>
              <p:cNvPr id="13" name="TextBox 12">
                <a:extLst>
                  <a:ext uri="{FF2B5EF4-FFF2-40B4-BE49-F238E27FC236}">
                    <a16:creationId xmlns:a16="http://schemas.microsoft.com/office/drawing/2014/main" id="{677A50CF-E7AE-4C23-A6A5-D43598F1FDAC}"/>
                  </a:ext>
                </a:extLst>
              </p:cNvPr>
              <p:cNvSpPr txBox="1"/>
              <p:nvPr/>
            </p:nvSpPr>
            <p:spPr>
              <a:xfrm>
                <a:off x="7091409" y="1464266"/>
                <a:ext cx="315532" cy="369332"/>
              </a:xfrm>
              <a:prstGeom prst="rect">
                <a:avLst/>
              </a:prstGeom>
              <a:noFill/>
            </p:spPr>
            <p:txBody>
              <a:bodyPr wrap="square" rtlCol="0">
                <a:spAutoFit/>
              </a:bodyPr>
              <a:lstStyle/>
              <a:p>
                <a:r>
                  <a:rPr lang="en-US" dirty="0"/>
                  <a:t>G</a:t>
                </a:r>
              </a:p>
            </p:txBody>
          </p:sp>
          <p:sp>
            <p:nvSpPr>
              <p:cNvPr id="14" name="TextBox 13">
                <a:extLst>
                  <a:ext uri="{FF2B5EF4-FFF2-40B4-BE49-F238E27FC236}">
                    <a16:creationId xmlns:a16="http://schemas.microsoft.com/office/drawing/2014/main" id="{6083690C-1D0C-4E16-868A-B99A33D52943}"/>
                  </a:ext>
                </a:extLst>
              </p:cNvPr>
              <p:cNvSpPr txBox="1"/>
              <p:nvPr/>
            </p:nvSpPr>
            <p:spPr>
              <a:xfrm>
                <a:off x="7652809" y="1465044"/>
                <a:ext cx="315532" cy="369332"/>
              </a:xfrm>
              <a:prstGeom prst="rect">
                <a:avLst/>
              </a:prstGeom>
              <a:noFill/>
            </p:spPr>
            <p:txBody>
              <a:bodyPr wrap="square" rtlCol="0">
                <a:spAutoFit/>
              </a:bodyPr>
              <a:lstStyle/>
              <a:p>
                <a:r>
                  <a:rPr lang="en-US" dirty="0"/>
                  <a:t>H</a:t>
                </a:r>
              </a:p>
            </p:txBody>
          </p:sp>
          <p:sp>
            <p:nvSpPr>
              <p:cNvPr id="15" name="TextBox 14">
                <a:extLst>
                  <a:ext uri="{FF2B5EF4-FFF2-40B4-BE49-F238E27FC236}">
                    <a16:creationId xmlns:a16="http://schemas.microsoft.com/office/drawing/2014/main" id="{2DFE3709-98FC-4F72-B4DD-40269C279798}"/>
                  </a:ext>
                </a:extLst>
              </p:cNvPr>
              <p:cNvSpPr txBox="1"/>
              <p:nvPr/>
            </p:nvSpPr>
            <p:spPr>
              <a:xfrm>
                <a:off x="4284394" y="1461154"/>
                <a:ext cx="315532" cy="369332"/>
              </a:xfrm>
              <a:prstGeom prst="rect">
                <a:avLst/>
              </a:prstGeom>
              <a:noFill/>
            </p:spPr>
            <p:txBody>
              <a:bodyPr wrap="square" rtlCol="0">
                <a:spAutoFit/>
              </a:bodyPr>
              <a:lstStyle/>
              <a:p>
                <a:r>
                  <a:rPr lang="en-US" dirty="0"/>
                  <a:t>B</a:t>
                </a:r>
              </a:p>
            </p:txBody>
          </p:sp>
        </p:grpSp>
        <p:grpSp>
          <p:nvGrpSpPr>
            <p:cNvPr id="45" name="Group 44">
              <a:extLst>
                <a:ext uri="{FF2B5EF4-FFF2-40B4-BE49-F238E27FC236}">
                  <a16:creationId xmlns:a16="http://schemas.microsoft.com/office/drawing/2014/main" id="{9A674FD4-7772-4CAD-AA40-15797875E5C4}"/>
                </a:ext>
              </a:extLst>
            </p:cNvPr>
            <p:cNvGrpSpPr/>
            <p:nvPr/>
          </p:nvGrpSpPr>
          <p:grpSpPr>
            <a:xfrm>
              <a:off x="3249835" y="1932425"/>
              <a:ext cx="345717" cy="4449195"/>
              <a:chOff x="3249693" y="1949950"/>
              <a:chExt cx="345717" cy="4449195"/>
            </a:xfrm>
          </p:grpSpPr>
          <p:sp>
            <p:nvSpPr>
              <p:cNvPr id="28" name="TextBox 27">
                <a:extLst>
                  <a:ext uri="{FF2B5EF4-FFF2-40B4-BE49-F238E27FC236}">
                    <a16:creationId xmlns:a16="http://schemas.microsoft.com/office/drawing/2014/main" id="{22AD11C1-9352-4CFF-914F-02C6B7657AF1}"/>
                  </a:ext>
                </a:extLst>
              </p:cNvPr>
              <p:cNvSpPr txBox="1"/>
              <p:nvPr/>
            </p:nvSpPr>
            <p:spPr>
              <a:xfrm>
                <a:off x="3279878" y="1949950"/>
                <a:ext cx="315532" cy="369332"/>
              </a:xfrm>
              <a:prstGeom prst="rect">
                <a:avLst/>
              </a:prstGeom>
              <a:noFill/>
            </p:spPr>
            <p:txBody>
              <a:bodyPr wrap="square" rtlCol="0">
                <a:spAutoFit/>
              </a:bodyPr>
              <a:lstStyle/>
              <a:p>
                <a:r>
                  <a:rPr lang="en-US" dirty="0"/>
                  <a:t>A</a:t>
                </a:r>
              </a:p>
            </p:txBody>
          </p:sp>
          <p:sp>
            <p:nvSpPr>
              <p:cNvPr id="29" name="TextBox 28">
                <a:extLst>
                  <a:ext uri="{FF2B5EF4-FFF2-40B4-BE49-F238E27FC236}">
                    <a16:creationId xmlns:a16="http://schemas.microsoft.com/office/drawing/2014/main" id="{84134D67-2FAE-42CC-90BC-AC295464605F}"/>
                  </a:ext>
                </a:extLst>
              </p:cNvPr>
              <p:cNvSpPr txBox="1"/>
              <p:nvPr/>
            </p:nvSpPr>
            <p:spPr>
              <a:xfrm>
                <a:off x="3249693" y="3084860"/>
                <a:ext cx="315532" cy="369332"/>
              </a:xfrm>
              <a:prstGeom prst="rect">
                <a:avLst/>
              </a:prstGeom>
              <a:noFill/>
            </p:spPr>
            <p:txBody>
              <a:bodyPr wrap="square" rtlCol="0">
                <a:spAutoFit/>
              </a:bodyPr>
              <a:lstStyle/>
              <a:p>
                <a:r>
                  <a:rPr lang="en-US" dirty="0"/>
                  <a:t>C</a:t>
                </a:r>
              </a:p>
            </p:txBody>
          </p:sp>
          <p:sp>
            <p:nvSpPr>
              <p:cNvPr id="30" name="TextBox 29">
                <a:extLst>
                  <a:ext uri="{FF2B5EF4-FFF2-40B4-BE49-F238E27FC236}">
                    <a16:creationId xmlns:a16="http://schemas.microsoft.com/office/drawing/2014/main" id="{1D17A039-7CDC-475C-91B7-CD0DBD5CFF07}"/>
                  </a:ext>
                </a:extLst>
              </p:cNvPr>
              <p:cNvSpPr txBox="1"/>
              <p:nvPr/>
            </p:nvSpPr>
            <p:spPr>
              <a:xfrm>
                <a:off x="3249693" y="3638858"/>
                <a:ext cx="315532" cy="369332"/>
              </a:xfrm>
              <a:prstGeom prst="rect">
                <a:avLst/>
              </a:prstGeom>
              <a:noFill/>
            </p:spPr>
            <p:txBody>
              <a:bodyPr wrap="square" rtlCol="0">
                <a:spAutoFit/>
              </a:bodyPr>
              <a:lstStyle/>
              <a:p>
                <a:r>
                  <a:rPr lang="en-US" dirty="0"/>
                  <a:t>D</a:t>
                </a:r>
              </a:p>
            </p:txBody>
          </p:sp>
          <p:sp>
            <p:nvSpPr>
              <p:cNvPr id="31" name="TextBox 30">
                <a:extLst>
                  <a:ext uri="{FF2B5EF4-FFF2-40B4-BE49-F238E27FC236}">
                    <a16:creationId xmlns:a16="http://schemas.microsoft.com/office/drawing/2014/main" id="{4420D1A5-7830-4469-8AA0-71BC6FE6B868}"/>
                  </a:ext>
                </a:extLst>
              </p:cNvPr>
              <p:cNvSpPr txBox="1"/>
              <p:nvPr/>
            </p:nvSpPr>
            <p:spPr>
              <a:xfrm>
                <a:off x="3279878" y="4251177"/>
                <a:ext cx="315532" cy="369332"/>
              </a:xfrm>
              <a:prstGeom prst="rect">
                <a:avLst/>
              </a:prstGeom>
              <a:noFill/>
            </p:spPr>
            <p:txBody>
              <a:bodyPr wrap="square" rtlCol="0">
                <a:spAutoFit/>
              </a:bodyPr>
              <a:lstStyle/>
              <a:p>
                <a:r>
                  <a:rPr lang="en-US" dirty="0"/>
                  <a:t>E</a:t>
                </a:r>
              </a:p>
            </p:txBody>
          </p:sp>
          <p:sp>
            <p:nvSpPr>
              <p:cNvPr id="32" name="TextBox 31">
                <a:extLst>
                  <a:ext uri="{FF2B5EF4-FFF2-40B4-BE49-F238E27FC236}">
                    <a16:creationId xmlns:a16="http://schemas.microsoft.com/office/drawing/2014/main" id="{BD4C77BC-1604-4191-A381-F2F82D6F05C1}"/>
                  </a:ext>
                </a:extLst>
              </p:cNvPr>
              <p:cNvSpPr txBox="1"/>
              <p:nvPr/>
            </p:nvSpPr>
            <p:spPr>
              <a:xfrm>
                <a:off x="3279878" y="4805175"/>
                <a:ext cx="315532" cy="369332"/>
              </a:xfrm>
              <a:prstGeom prst="rect">
                <a:avLst/>
              </a:prstGeom>
              <a:noFill/>
            </p:spPr>
            <p:txBody>
              <a:bodyPr wrap="square" rtlCol="0">
                <a:spAutoFit/>
              </a:bodyPr>
              <a:lstStyle/>
              <a:p>
                <a:r>
                  <a:rPr lang="en-US" dirty="0"/>
                  <a:t>F</a:t>
                </a:r>
              </a:p>
            </p:txBody>
          </p:sp>
          <p:sp>
            <p:nvSpPr>
              <p:cNvPr id="33" name="TextBox 32">
                <a:extLst>
                  <a:ext uri="{FF2B5EF4-FFF2-40B4-BE49-F238E27FC236}">
                    <a16:creationId xmlns:a16="http://schemas.microsoft.com/office/drawing/2014/main" id="{CA7959ED-A82C-45B6-857F-F49D816E3E84}"/>
                  </a:ext>
                </a:extLst>
              </p:cNvPr>
              <p:cNvSpPr txBox="1"/>
              <p:nvPr/>
            </p:nvSpPr>
            <p:spPr>
              <a:xfrm>
                <a:off x="3279878" y="5417494"/>
                <a:ext cx="315532" cy="369332"/>
              </a:xfrm>
              <a:prstGeom prst="rect">
                <a:avLst/>
              </a:prstGeom>
              <a:noFill/>
            </p:spPr>
            <p:txBody>
              <a:bodyPr wrap="square" rtlCol="0">
                <a:spAutoFit/>
              </a:bodyPr>
              <a:lstStyle/>
              <a:p>
                <a:r>
                  <a:rPr lang="en-US" dirty="0"/>
                  <a:t>G</a:t>
                </a:r>
              </a:p>
            </p:txBody>
          </p:sp>
          <p:sp>
            <p:nvSpPr>
              <p:cNvPr id="34" name="TextBox 33">
                <a:extLst>
                  <a:ext uri="{FF2B5EF4-FFF2-40B4-BE49-F238E27FC236}">
                    <a16:creationId xmlns:a16="http://schemas.microsoft.com/office/drawing/2014/main" id="{788671F8-C8F7-41E5-9686-3F04A131FFEE}"/>
                  </a:ext>
                </a:extLst>
              </p:cNvPr>
              <p:cNvSpPr txBox="1"/>
              <p:nvPr/>
            </p:nvSpPr>
            <p:spPr>
              <a:xfrm>
                <a:off x="3279878" y="6029813"/>
                <a:ext cx="315532" cy="369332"/>
              </a:xfrm>
              <a:prstGeom prst="rect">
                <a:avLst/>
              </a:prstGeom>
              <a:noFill/>
            </p:spPr>
            <p:txBody>
              <a:bodyPr wrap="square" rtlCol="0">
                <a:spAutoFit/>
              </a:bodyPr>
              <a:lstStyle/>
              <a:p>
                <a:r>
                  <a:rPr lang="en-US" dirty="0"/>
                  <a:t>H</a:t>
                </a:r>
              </a:p>
            </p:txBody>
          </p:sp>
          <p:sp>
            <p:nvSpPr>
              <p:cNvPr id="35" name="TextBox 34">
                <a:extLst>
                  <a:ext uri="{FF2B5EF4-FFF2-40B4-BE49-F238E27FC236}">
                    <a16:creationId xmlns:a16="http://schemas.microsoft.com/office/drawing/2014/main" id="{0A0B743A-042E-49BB-8223-4401F9A3CC72}"/>
                  </a:ext>
                </a:extLst>
              </p:cNvPr>
              <p:cNvSpPr txBox="1"/>
              <p:nvPr/>
            </p:nvSpPr>
            <p:spPr>
              <a:xfrm>
                <a:off x="3279878" y="2501702"/>
                <a:ext cx="315532" cy="369332"/>
              </a:xfrm>
              <a:prstGeom prst="rect">
                <a:avLst/>
              </a:prstGeom>
              <a:noFill/>
            </p:spPr>
            <p:txBody>
              <a:bodyPr wrap="square" rtlCol="0">
                <a:spAutoFit/>
              </a:bodyPr>
              <a:lstStyle/>
              <a:p>
                <a:r>
                  <a:rPr lang="en-US" dirty="0"/>
                  <a:t>B</a:t>
                </a:r>
              </a:p>
            </p:txBody>
          </p:sp>
        </p:grpSp>
      </p:grpSp>
      <p:sp>
        <p:nvSpPr>
          <p:cNvPr id="46" name="TextBox 45">
            <a:extLst>
              <a:ext uri="{FF2B5EF4-FFF2-40B4-BE49-F238E27FC236}">
                <a16:creationId xmlns:a16="http://schemas.microsoft.com/office/drawing/2014/main" id="{A6BBAFE9-C5FE-4A4E-97B8-E52E72F75F22}"/>
              </a:ext>
            </a:extLst>
          </p:cNvPr>
          <p:cNvSpPr txBox="1"/>
          <p:nvPr/>
        </p:nvSpPr>
        <p:spPr>
          <a:xfrm>
            <a:off x="360292" y="1496702"/>
            <a:ext cx="3295310" cy="4708981"/>
          </a:xfrm>
          <a:prstGeom prst="rect">
            <a:avLst/>
          </a:prstGeom>
          <a:noFill/>
        </p:spPr>
        <p:txBody>
          <a:bodyPr wrap="square" rtlCol="0">
            <a:spAutoFit/>
          </a:bodyPr>
          <a:lstStyle/>
          <a:p>
            <a:r>
              <a:rPr lang="en-US" sz="2000" dirty="0"/>
              <a:t>A: Customer Start Qtr.</a:t>
            </a:r>
            <a:br>
              <a:rPr lang="en-US" sz="2000" dirty="0"/>
            </a:br>
            <a:endParaRPr lang="en-US" sz="2000" dirty="0"/>
          </a:p>
          <a:p>
            <a:r>
              <a:rPr lang="en-US" sz="2000" dirty="0"/>
              <a:t>B: Years Active</a:t>
            </a:r>
            <a:br>
              <a:rPr lang="en-US" sz="2000" dirty="0"/>
            </a:br>
            <a:endParaRPr lang="en-US" sz="2000" dirty="0"/>
          </a:p>
          <a:p>
            <a:r>
              <a:rPr lang="en-US" sz="2000" dirty="0"/>
              <a:t>C: Starting Yearly Subscription</a:t>
            </a:r>
            <a:br>
              <a:rPr lang="en-US" sz="2000" dirty="0"/>
            </a:br>
            <a:endParaRPr lang="en-US" sz="2000" dirty="0"/>
          </a:p>
          <a:p>
            <a:r>
              <a:rPr lang="en-US" sz="2000" dirty="0"/>
              <a:t>D: Current </a:t>
            </a:r>
            <a:r>
              <a:rPr lang="en-US" sz="2000" dirty="0" err="1"/>
              <a:t>Subscr</a:t>
            </a:r>
            <a:r>
              <a:rPr lang="en-US" sz="2000" dirty="0"/>
              <a:t>. Rev.</a:t>
            </a:r>
            <a:br>
              <a:rPr lang="en-US" sz="2000" dirty="0"/>
            </a:br>
            <a:endParaRPr lang="en-US" sz="2000" dirty="0"/>
          </a:p>
          <a:p>
            <a:r>
              <a:rPr lang="en-US" sz="2000" dirty="0"/>
              <a:t>E: Annual Change in Rev.</a:t>
            </a:r>
            <a:br>
              <a:rPr lang="en-US" sz="2000" dirty="0"/>
            </a:br>
            <a:endParaRPr lang="en-US" sz="2000" dirty="0"/>
          </a:p>
          <a:p>
            <a:r>
              <a:rPr lang="en-US" sz="2000" dirty="0"/>
              <a:t>F: Avg. NPS Score</a:t>
            </a:r>
            <a:br>
              <a:rPr lang="en-US" sz="2000" dirty="0"/>
            </a:br>
            <a:endParaRPr lang="en-US" sz="2000" dirty="0"/>
          </a:p>
          <a:p>
            <a:r>
              <a:rPr lang="en-US" sz="2000" dirty="0"/>
              <a:t>G: # of Upgrades</a:t>
            </a:r>
            <a:br>
              <a:rPr lang="en-US" sz="2000" dirty="0"/>
            </a:br>
            <a:endParaRPr lang="en-US" sz="2000" dirty="0"/>
          </a:p>
          <a:p>
            <a:r>
              <a:rPr lang="en-US" sz="2000" dirty="0"/>
              <a:t>H: Adoption</a:t>
            </a:r>
          </a:p>
        </p:txBody>
      </p:sp>
      <p:pic>
        <p:nvPicPr>
          <p:cNvPr id="49" name="Picture 48">
            <a:extLst>
              <a:ext uri="{FF2B5EF4-FFF2-40B4-BE49-F238E27FC236}">
                <a16:creationId xmlns:a16="http://schemas.microsoft.com/office/drawing/2014/main" id="{E2E1E94E-61D9-4F99-B88C-DBB6787BB395}"/>
              </a:ext>
            </a:extLst>
          </p:cNvPr>
          <p:cNvPicPr>
            <a:picLocks noChangeAspect="1"/>
          </p:cNvPicPr>
          <p:nvPr/>
        </p:nvPicPr>
        <p:blipFill>
          <a:blip r:embed="rId3"/>
          <a:stretch>
            <a:fillRect/>
          </a:stretch>
        </p:blipFill>
        <p:spPr>
          <a:xfrm>
            <a:off x="9161296" y="1496702"/>
            <a:ext cx="3005928" cy="1406163"/>
          </a:xfrm>
          <a:prstGeom prst="rect">
            <a:avLst/>
          </a:prstGeom>
        </p:spPr>
      </p:pic>
      <p:sp>
        <p:nvSpPr>
          <p:cNvPr id="50" name="TextBox 49">
            <a:extLst>
              <a:ext uri="{FF2B5EF4-FFF2-40B4-BE49-F238E27FC236}">
                <a16:creationId xmlns:a16="http://schemas.microsoft.com/office/drawing/2014/main" id="{74138F2F-419A-4D0E-B6F1-4F4B1FE09F1B}"/>
              </a:ext>
            </a:extLst>
          </p:cNvPr>
          <p:cNvSpPr txBox="1"/>
          <p:nvPr/>
        </p:nvSpPr>
        <p:spPr>
          <a:xfrm>
            <a:off x="9003530" y="1361843"/>
            <a:ext cx="255329" cy="246221"/>
          </a:xfrm>
          <a:prstGeom prst="rect">
            <a:avLst/>
          </a:prstGeom>
          <a:noFill/>
        </p:spPr>
        <p:txBody>
          <a:bodyPr wrap="square" rtlCol="0">
            <a:spAutoFit/>
          </a:bodyPr>
          <a:lstStyle/>
          <a:p>
            <a:r>
              <a:rPr lang="en-US" sz="1000" dirty="0"/>
              <a:t>*</a:t>
            </a:r>
          </a:p>
        </p:txBody>
      </p:sp>
      <p:sp>
        <p:nvSpPr>
          <p:cNvPr id="51" name="TextBox 50">
            <a:extLst>
              <a:ext uri="{FF2B5EF4-FFF2-40B4-BE49-F238E27FC236}">
                <a16:creationId xmlns:a16="http://schemas.microsoft.com/office/drawing/2014/main" id="{582BB866-EAF7-4EDD-9E4D-D0946EC69CFF}"/>
              </a:ext>
            </a:extLst>
          </p:cNvPr>
          <p:cNvSpPr txBox="1"/>
          <p:nvPr/>
        </p:nvSpPr>
        <p:spPr>
          <a:xfrm>
            <a:off x="8345096" y="6628353"/>
            <a:ext cx="4009936" cy="246221"/>
          </a:xfrm>
          <a:prstGeom prst="rect">
            <a:avLst/>
          </a:prstGeom>
          <a:noFill/>
        </p:spPr>
        <p:txBody>
          <a:bodyPr wrap="square" rtlCol="0">
            <a:spAutoFit/>
          </a:bodyPr>
          <a:lstStyle/>
          <a:p>
            <a:r>
              <a:rPr lang="en-US" sz="1000" dirty="0"/>
              <a:t>* Source: https://sixsigmastats.com/scatter-plot-correlation-practical/</a:t>
            </a:r>
          </a:p>
        </p:txBody>
      </p:sp>
      <p:sp>
        <p:nvSpPr>
          <p:cNvPr id="52" name="TextBox 51">
            <a:extLst>
              <a:ext uri="{FF2B5EF4-FFF2-40B4-BE49-F238E27FC236}">
                <a16:creationId xmlns:a16="http://schemas.microsoft.com/office/drawing/2014/main" id="{391FB64E-9B0F-4AA4-86C7-27B3053667FC}"/>
              </a:ext>
            </a:extLst>
          </p:cNvPr>
          <p:cNvSpPr txBox="1"/>
          <p:nvPr/>
        </p:nvSpPr>
        <p:spPr>
          <a:xfrm>
            <a:off x="6223696" y="4681747"/>
            <a:ext cx="487497" cy="246221"/>
          </a:xfrm>
          <a:prstGeom prst="rect">
            <a:avLst/>
          </a:prstGeom>
          <a:solidFill>
            <a:srgbClr val="FF0000"/>
          </a:solidFill>
        </p:spPr>
        <p:txBody>
          <a:bodyPr wrap="square" rtlCol="0">
            <a:spAutoFit/>
          </a:bodyPr>
          <a:lstStyle/>
          <a:p>
            <a:pPr algn="ctr"/>
            <a:r>
              <a:rPr lang="en-US" sz="1000" b="1" dirty="0"/>
              <a:t>0.04</a:t>
            </a:r>
          </a:p>
        </p:txBody>
      </p:sp>
      <p:sp>
        <p:nvSpPr>
          <p:cNvPr id="53" name="TextBox 52">
            <a:extLst>
              <a:ext uri="{FF2B5EF4-FFF2-40B4-BE49-F238E27FC236}">
                <a16:creationId xmlns:a16="http://schemas.microsoft.com/office/drawing/2014/main" id="{990A21F8-A115-4342-877D-BAB477B3E878}"/>
              </a:ext>
            </a:extLst>
          </p:cNvPr>
          <p:cNvSpPr txBox="1"/>
          <p:nvPr/>
        </p:nvSpPr>
        <p:spPr>
          <a:xfrm>
            <a:off x="6770444" y="4124916"/>
            <a:ext cx="487497" cy="246221"/>
          </a:xfrm>
          <a:prstGeom prst="rect">
            <a:avLst/>
          </a:prstGeom>
          <a:solidFill>
            <a:srgbClr val="FF0000"/>
          </a:solidFill>
        </p:spPr>
        <p:txBody>
          <a:bodyPr wrap="square" rtlCol="0">
            <a:spAutoFit/>
          </a:bodyPr>
          <a:lstStyle/>
          <a:p>
            <a:pPr algn="ctr"/>
            <a:r>
              <a:rPr lang="en-US" sz="1000" b="1" dirty="0"/>
              <a:t>0.04</a:t>
            </a:r>
          </a:p>
        </p:txBody>
      </p:sp>
    </p:spTree>
    <p:extLst>
      <p:ext uri="{BB962C8B-B14F-4D97-AF65-F5344CB8AC3E}">
        <p14:creationId xmlns:p14="http://schemas.microsoft.com/office/powerpoint/2010/main" val="120515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546D-0296-4043-A505-A8067ECD5545}"/>
              </a:ext>
            </a:extLst>
          </p:cNvPr>
          <p:cNvSpPr>
            <a:spLocks noGrp="1"/>
          </p:cNvSpPr>
          <p:nvPr>
            <p:ph type="title"/>
          </p:nvPr>
        </p:nvSpPr>
        <p:spPr>
          <a:solidFill>
            <a:srgbClr val="595959"/>
          </a:solidFill>
        </p:spPr>
        <p:txBody>
          <a:bodyPr/>
          <a:lstStyle/>
          <a:p>
            <a:pPr algn="ctr"/>
            <a:r>
              <a:rPr lang="en-US" dirty="0">
                <a:solidFill>
                  <a:schemeClr val="bg1"/>
                </a:solidFill>
              </a:rPr>
              <a:t>Regression: </a:t>
            </a:r>
            <a:br>
              <a:rPr lang="en-US" dirty="0">
                <a:solidFill>
                  <a:schemeClr val="bg1"/>
                </a:solidFill>
              </a:rPr>
            </a:br>
            <a:r>
              <a:rPr lang="en-US" dirty="0">
                <a:solidFill>
                  <a:schemeClr val="bg1"/>
                </a:solidFill>
              </a:rPr>
              <a:t>How much Revenue can NPS add?</a:t>
            </a:r>
          </a:p>
        </p:txBody>
      </p:sp>
      <p:pic>
        <p:nvPicPr>
          <p:cNvPr id="4" name="Content Placeholder 3">
            <a:extLst>
              <a:ext uri="{FF2B5EF4-FFF2-40B4-BE49-F238E27FC236}">
                <a16:creationId xmlns:a16="http://schemas.microsoft.com/office/drawing/2014/main" id="{39803F6F-ACA3-4264-827D-703833474605}"/>
              </a:ext>
            </a:extLst>
          </p:cNvPr>
          <p:cNvPicPr>
            <a:picLocks noGrp="1" noChangeAspect="1"/>
          </p:cNvPicPr>
          <p:nvPr>
            <p:ph idx="1"/>
          </p:nvPr>
        </p:nvPicPr>
        <p:blipFill rotWithShape="1">
          <a:blip r:embed="rId2"/>
          <a:srcRect l="4637" t="10856" r="9472" b="4246"/>
          <a:stretch/>
        </p:blipFill>
        <p:spPr>
          <a:xfrm>
            <a:off x="827770" y="1920821"/>
            <a:ext cx="5799534" cy="3275045"/>
          </a:xfrm>
          <a:prstGeom prst="rect">
            <a:avLst/>
          </a:prstGeom>
        </p:spPr>
      </p:pic>
      <p:sp>
        <p:nvSpPr>
          <p:cNvPr id="5" name="TextBox 4">
            <a:extLst>
              <a:ext uri="{FF2B5EF4-FFF2-40B4-BE49-F238E27FC236}">
                <a16:creationId xmlns:a16="http://schemas.microsoft.com/office/drawing/2014/main" id="{B8016333-3B28-4BD9-A062-AF527B706741}"/>
              </a:ext>
            </a:extLst>
          </p:cNvPr>
          <p:cNvSpPr txBox="1"/>
          <p:nvPr/>
        </p:nvSpPr>
        <p:spPr>
          <a:xfrm>
            <a:off x="2382470" y="5195866"/>
            <a:ext cx="3070371" cy="369332"/>
          </a:xfrm>
          <a:prstGeom prst="rect">
            <a:avLst/>
          </a:prstGeom>
          <a:noFill/>
        </p:spPr>
        <p:txBody>
          <a:bodyPr wrap="square" rtlCol="0">
            <a:spAutoFit/>
          </a:bodyPr>
          <a:lstStyle/>
          <a:p>
            <a:r>
              <a:rPr lang="en-US" dirty="0"/>
              <a:t>Avg. NPS Score Per Customer</a:t>
            </a:r>
          </a:p>
        </p:txBody>
      </p:sp>
      <p:sp>
        <p:nvSpPr>
          <p:cNvPr id="6" name="TextBox 5">
            <a:extLst>
              <a:ext uri="{FF2B5EF4-FFF2-40B4-BE49-F238E27FC236}">
                <a16:creationId xmlns:a16="http://schemas.microsoft.com/office/drawing/2014/main" id="{E92FBB5F-5A1F-497B-B598-111BEBAC5045}"/>
              </a:ext>
            </a:extLst>
          </p:cNvPr>
          <p:cNvSpPr txBox="1"/>
          <p:nvPr/>
        </p:nvSpPr>
        <p:spPr>
          <a:xfrm>
            <a:off x="6533052" y="3426149"/>
            <a:ext cx="1149292" cy="230832"/>
          </a:xfrm>
          <a:prstGeom prst="rect">
            <a:avLst/>
          </a:prstGeom>
          <a:noFill/>
        </p:spPr>
        <p:txBody>
          <a:bodyPr wrap="square" rtlCol="0">
            <a:spAutoFit/>
          </a:bodyPr>
          <a:lstStyle/>
          <a:p>
            <a:r>
              <a:rPr lang="en-US" sz="900" dirty="0"/>
              <a:t>Annual Rev. Change</a:t>
            </a:r>
          </a:p>
        </p:txBody>
      </p:sp>
      <p:sp>
        <p:nvSpPr>
          <p:cNvPr id="10" name="TextBox 9">
            <a:extLst>
              <a:ext uri="{FF2B5EF4-FFF2-40B4-BE49-F238E27FC236}">
                <a16:creationId xmlns:a16="http://schemas.microsoft.com/office/drawing/2014/main" id="{026C6472-3D04-466E-A260-8355BB7C593C}"/>
              </a:ext>
            </a:extLst>
          </p:cNvPr>
          <p:cNvSpPr txBox="1"/>
          <p:nvPr/>
        </p:nvSpPr>
        <p:spPr>
          <a:xfrm>
            <a:off x="6533052" y="3656981"/>
            <a:ext cx="1386156" cy="369332"/>
          </a:xfrm>
          <a:prstGeom prst="rect">
            <a:avLst/>
          </a:prstGeom>
          <a:noFill/>
        </p:spPr>
        <p:txBody>
          <a:bodyPr wrap="square" rtlCol="0">
            <a:spAutoFit/>
          </a:bodyPr>
          <a:lstStyle/>
          <a:p>
            <a:r>
              <a:rPr lang="en-US" sz="900" dirty="0"/>
              <a:t>Predicted Annual Rev. Change</a:t>
            </a:r>
          </a:p>
        </p:txBody>
      </p:sp>
      <p:sp>
        <p:nvSpPr>
          <p:cNvPr id="12" name="TextBox 11">
            <a:extLst>
              <a:ext uri="{FF2B5EF4-FFF2-40B4-BE49-F238E27FC236}">
                <a16:creationId xmlns:a16="http://schemas.microsoft.com/office/drawing/2014/main" id="{72FA241F-8427-4505-8A89-7250FC5EE3C6}"/>
              </a:ext>
            </a:extLst>
          </p:cNvPr>
          <p:cNvSpPr txBox="1"/>
          <p:nvPr/>
        </p:nvSpPr>
        <p:spPr>
          <a:xfrm rot="16200000">
            <a:off x="-881679" y="3336590"/>
            <a:ext cx="2680234" cy="369332"/>
          </a:xfrm>
          <a:prstGeom prst="rect">
            <a:avLst/>
          </a:prstGeom>
          <a:noFill/>
        </p:spPr>
        <p:txBody>
          <a:bodyPr wrap="square" rtlCol="0">
            <a:spAutoFit/>
          </a:bodyPr>
          <a:lstStyle/>
          <a:p>
            <a:r>
              <a:rPr lang="en-US" dirty="0"/>
              <a:t>Annual Revenue Change $</a:t>
            </a:r>
          </a:p>
        </p:txBody>
      </p:sp>
      <p:graphicFrame>
        <p:nvGraphicFramePr>
          <p:cNvPr id="7" name="Table 8">
            <a:extLst>
              <a:ext uri="{FF2B5EF4-FFF2-40B4-BE49-F238E27FC236}">
                <a16:creationId xmlns:a16="http://schemas.microsoft.com/office/drawing/2014/main" id="{12965DA2-AC7B-4C4B-A65E-5924FB71933B}"/>
              </a:ext>
            </a:extLst>
          </p:cNvPr>
          <p:cNvGraphicFramePr>
            <a:graphicFrameLocks noGrp="1"/>
          </p:cNvGraphicFramePr>
          <p:nvPr>
            <p:extLst>
              <p:ext uri="{D42A27DB-BD31-4B8C-83A1-F6EECF244321}">
                <p14:modId xmlns:p14="http://schemas.microsoft.com/office/powerpoint/2010/main" val="3232517457"/>
              </p:ext>
            </p:extLst>
          </p:nvPr>
        </p:nvGraphicFramePr>
        <p:xfrm>
          <a:off x="7801761" y="1854407"/>
          <a:ext cx="3552040" cy="4353446"/>
        </p:xfrm>
        <a:graphic>
          <a:graphicData uri="http://schemas.openxmlformats.org/drawingml/2006/table">
            <a:tbl>
              <a:tblPr firstRow="1" bandRow="1">
                <a:tableStyleId>{5C22544A-7EE6-4342-B048-85BDC9FD1C3A}</a:tableStyleId>
              </a:tblPr>
              <a:tblGrid>
                <a:gridCol w="1776020">
                  <a:extLst>
                    <a:ext uri="{9D8B030D-6E8A-4147-A177-3AD203B41FA5}">
                      <a16:colId xmlns:a16="http://schemas.microsoft.com/office/drawing/2014/main" val="2980725908"/>
                    </a:ext>
                  </a:extLst>
                </a:gridCol>
                <a:gridCol w="1776020">
                  <a:extLst>
                    <a:ext uri="{9D8B030D-6E8A-4147-A177-3AD203B41FA5}">
                      <a16:colId xmlns:a16="http://schemas.microsoft.com/office/drawing/2014/main" val="3635203924"/>
                    </a:ext>
                  </a:extLst>
                </a:gridCol>
              </a:tblGrid>
              <a:tr h="849737">
                <a:tc>
                  <a:txBody>
                    <a:bodyPr/>
                    <a:lstStyle/>
                    <a:p>
                      <a:endParaRPr lang="en-US"/>
                    </a:p>
                  </a:txBody>
                  <a:tcPr/>
                </a:tc>
                <a:tc>
                  <a:txBody>
                    <a:bodyPr/>
                    <a:lstStyle/>
                    <a:p>
                      <a:endParaRPr lang="en-US" dirty="0"/>
                    </a:p>
                  </a:txBody>
                  <a:tcPr/>
                </a:tc>
                <a:extLst>
                  <a:ext uri="{0D108BD9-81ED-4DB2-BD59-A6C34878D82A}">
                    <a16:rowId xmlns:a16="http://schemas.microsoft.com/office/drawing/2014/main" val="3926122420"/>
                  </a:ext>
                </a:extLst>
              </a:tr>
              <a:tr h="1326986">
                <a:tc>
                  <a:txBody>
                    <a:bodyPr/>
                    <a:lstStyle/>
                    <a:p>
                      <a:r>
                        <a:rPr lang="en-US" sz="1600" dirty="0"/>
                        <a:t>Total Change In Rev: 10 NPS</a:t>
                      </a:r>
                    </a:p>
                  </a:txBody>
                  <a:tcPr/>
                </a:tc>
                <a:tc>
                  <a:txBody>
                    <a:bodyPr/>
                    <a:lstStyle/>
                    <a:p>
                      <a:r>
                        <a:rPr lang="en-US" dirty="0"/>
                        <a:t>$430,617,129.48</a:t>
                      </a:r>
                    </a:p>
                  </a:txBody>
                  <a:tcPr/>
                </a:tc>
                <a:extLst>
                  <a:ext uri="{0D108BD9-81ED-4DB2-BD59-A6C34878D82A}">
                    <a16:rowId xmlns:a16="http://schemas.microsoft.com/office/drawing/2014/main" val="585254679"/>
                  </a:ext>
                </a:extLst>
              </a:tr>
              <a:tr h="1326986">
                <a:tc>
                  <a:txBody>
                    <a:bodyPr/>
                    <a:lstStyle/>
                    <a:p>
                      <a:r>
                        <a:rPr lang="en-US" sz="1600" dirty="0"/>
                        <a:t>Total Change in Rev:</a:t>
                      </a:r>
                    </a:p>
                    <a:p>
                      <a:r>
                        <a:rPr lang="en-US" sz="1600" dirty="0"/>
                        <a:t>Standard</a:t>
                      </a:r>
                    </a:p>
                  </a:txBody>
                  <a:tcPr/>
                </a:tc>
                <a:tc>
                  <a:txBody>
                    <a:bodyPr/>
                    <a:lstStyle/>
                    <a:p>
                      <a:r>
                        <a:rPr lang="en-US" dirty="0"/>
                        <a:t>$358,224,516.86</a:t>
                      </a:r>
                    </a:p>
                  </a:txBody>
                  <a:tcPr/>
                </a:tc>
                <a:extLst>
                  <a:ext uri="{0D108BD9-81ED-4DB2-BD59-A6C34878D82A}">
                    <a16:rowId xmlns:a16="http://schemas.microsoft.com/office/drawing/2014/main" val="1547228095"/>
                  </a:ext>
                </a:extLst>
              </a:tr>
              <a:tr h="849737">
                <a:tc>
                  <a:txBody>
                    <a:bodyPr/>
                    <a:lstStyle/>
                    <a:p>
                      <a:r>
                        <a:rPr lang="en-US" dirty="0"/>
                        <a:t>Difference:</a:t>
                      </a:r>
                    </a:p>
                  </a:txBody>
                  <a:tcPr/>
                </a:tc>
                <a:tc>
                  <a:txBody>
                    <a:bodyPr/>
                    <a:lstStyle/>
                    <a:p>
                      <a:r>
                        <a:rPr lang="en-US" dirty="0"/>
                        <a:t>$72,392,612.62</a:t>
                      </a:r>
                    </a:p>
                  </a:txBody>
                  <a:tcPr/>
                </a:tc>
                <a:extLst>
                  <a:ext uri="{0D108BD9-81ED-4DB2-BD59-A6C34878D82A}">
                    <a16:rowId xmlns:a16="http://schemas.microsoft.com/office/drawing/2014/main" val="121630899"/>
                  </a:ext>
                </a:extLst>
              </a:tr>
            </a:tbl>
          </a:graphicData>
        </a:graphic>
      </p:graphicFrame>
    </p:spTree>
    <p:extLst>
      <p:ext uri="{BB962C8B-B14F-4D97-AF65-F5344CB8AC3E}">
        <p14:creationId xmlns:p14="http://schemas.microsoft.com/office/powerpoint/2010/main" val="339094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546D-0296-4043-A505-A8067ECD5545}"/>
              </a:ext>
            </a:extLst>
          </p:cNvPr>
          <p:cNvSpPr>
            <a:spLocks noGrp="1"/>
          </p:cNvSpPr>
          <p:nvPr>
            <p:ph type="title"/>
          </p:nvPr>
        </p:nvSpPr>
        <p:spPr>
          <a:xfrm>
            <a:off x="838200" y="365126"/>
            <a:ext cx="10515600" cy="691888"/>
          </a:xfrm>
          <a:solidFill>
            <a:srgbClr val="595959"/>
          </a:solidFill>
        </p:spPr>
        <p:txBody>
          <a:bodyPr>
            <a:normAutofit fontScale="90000"/>
          </a:bodyPr>
          <a:lstStyle/>
          <a:p>
            <a:pPr algn="ctr"/>
            <a:r>
              <a:rPr lang="en-US" dirty="0">
                <a:solidFill>
                  <a:schemeClr val="bg1"/>
                </a:solidFill>
              </a:rPr>
              <a:t>Summary and Recommendations</a:t>
            </a:r>
          </a:p>
        </p:txBody>
      </p:sp>
      <p:sp>
        <p:nvSpPr>
          <p:cNvPr id="3" name="Content Placeholder 2">
            <a:extLst>
              <a:ext uri="{FF2B5EF4-FFF2-40B4-BE49-F238E27FC236}">
                <a16:creationId xmlns:a16="http://schemas.microsoft.com/office/drawing/2014/main" id="{8608E5C8-DEF4-44ED-8C1A-760ACDACF83C}"/>
              </a:ext>
            </a:extLst>
          </p:cNvPr>
          <p:cNvSpPr>
            <a:spLocks noGrp="1"/>
          </p:cNvSpPr>
          <p:nvPr>
            <p:ph idx="1"/>
          </p:nvPr>
        </p:nvSpPr>
        <p:spPr>
          <a:xfrm>
            <a:off x="838200" y="1188061"/>
            <a:ext cx="5008927" cy="4351338"/>
          </a:xfrm>
        </p:spPr>
        <p:txBody>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F</a:t>
            </a:r>
            <a:r>
              <a:rPr lang="en-US" sz="1800" dirty="0">
                <a:effectLst/>
                <a:latin typeface="Calibri" panose="020F0502020204030204" pitchFamily="34" charset="0"/>
                <a:ea typeface="Calibri" panose="020F0502020204030204" pitchFamily="34" charset="0"/>
                <a:cs typeface="Times New Roman" panose="02020603050405020304" pitchFamily="18" charset="0"/>
              </a:rPr>
              <a:t>ew other variables that could possibly contribute more to overall revenue such as customer segment, customer industry and number of upgrades.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 were then able to see in the correlation matrix that NPS and revenue, while still a positive relationship, was very weak.</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regression analysis was able to give us a dollar amount to that weak, positive correlation by comparing how much change in revenue we saw in this data set, compared to what it could potentially be if in theory, all customers gave a perfect 10 NPS score</a:t>
            </a: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A685A69-888D-40FC-B140-CCBAA4D659CE}"/>
              </a:ext>
            </a:extLst>
          </p:cNvPr>
          <p:cNvPicPr>
            <a:picLocks noChangeAspect="1"/>
          </p:cNvPicPr>
          <p:nvPr/>
        </p:nvPicPr>
        <p:blipFill>
          <a:blip r:embed="rId2"/>
          <a:stretch>
            <a:fillRect/>
          </a:stretch>
        </p:blipFill>
        <p:spPr>
          <a:xfrm>
            <a:off x="6096000" y="1188061"/>
            <a:ext cx="3000375" cy="876300"/>
          </a:xfrm>
          <a:prstGeom prst="rect">
            <a:avLst/>
          </a:prstGeom>
        </p:spPr>
      </p:pic>
      <p:pic>
        <p:nvPicPr>
          <p:cNvPr id="7" name="Picture 6">
            <a:extLst>
              <a:ext uri="{FF2B5EF4-FFF2-40B4-BE49-F238E27FC236}">
                <a16:creationId xmlns:a16="http://schemas.microsoft.com/office/drawing/2014/main" id="{A02E9681-8BCE-44AD-ACF7-6D3FDD206E63}"/>
              </a:ext>
            </a:extLst>
          </p:cNvPr>
          <p:cNvPicPr>
            <a:picLocks noChangeAspect="1"/>
          </p:cNvPicPr>
          <p:nvPr/>
        </p:nvPicPr>
        <p:blipFill>
          <a:blip r:embed="rId3"/>
          <a:stretch>
            <a:fillRect/>
          </a:stretch>
        </p:blipFill>
        <p:spPr>
          <a:xfrm>
            <a:off x="7134160" y="2134438"/>
            <a:ext cx="1093317" cy="1108716"/>
          </a:xfrm>
          <a:prstGeom prst="rect">
            <a:avLst/>
          </a:prstGeom>
        </p:spPr>
      </p:pic>
      <p:pic>
        <p:nvPicPr>
          <p:cNvPr id="9" name="Picture 8">
            <a:extLst>
              <a:ext uri="{FF2B5EF4-FFF2-40B4-BE49-F238E27FC236}">
                <a16:creationId xmlns:a16="http://schemas.microsoft.com/office/drawing/2014/main" id="{4DAF4B92-0491-4145-BD0D-EAE5A9C0A927}"/>
              </a:ext>
            </a:extLst>
          </p:cNvPr>
          <p:cNvPicPr>
            <a:picLocks noChangeAspect="1"/>
          </p:cNvPicPr>
          <p:nvPr/>
        </p:nvPicPr>
        <p:blipFill>
          <a:blip r:embed="rId4"/>
          <a:stretch>
            <a:fillRect/>
          </a:stretch>
        </p:blipFill>
        <p:spPr>
          <a:xfrm>
            <a:off x="6797739" y="3280139"/>
            <a:ext cx="1596895" cy="1559758"/>
          </a:xfrm>
          <a:prstGeom prst="rect">
            <a:avLst/>
          </a:prstGeom>
        </p:spPr>
      </p:pic>
      <p:sp>
        <p:nvSpPr>
          <p:cNvPr id="11" name="TextBox 10">
            <a:extLst>
              <a:ext uri="{FF2B5EF4-FFF2-40B4-BE49-F238E27FC236}">
                <a16:creationId xmlns:a16="http://schemas.microsoft.com/office/drawing/2014/main" id="{43942630-466D-4219-AFAC-01F1E8F9D803}"/>
              </a:ext>
            </a:extLst>
          </p:cNvPr>
          <p:cNvSpPr txBox="1"/>
          <p:nvPr/>
        </p:nvSpPr>
        <p:spPr>
          <a:xfrm>
            <a:off x="1063690" y="5284373"/>
            <a:ext cx="10077061" cy="968278"/>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this unlikelihood, my suggestion is for the company to consider targeting in factors such as customer segment and industry. While customer experience is important, I believe that there are better places to invest in in order to increase subscription revenue.</a:t>
            </a:r>
          </a:p>
        </p:txBody>
      </p:sp>
    </p:spTree>
    <p:extLst>
      <p:ext uri="{BB962C8B-B14F-4D97-AF65-F5344CB8AC3E}">
        <p14:creationId xmlns:p14="http://schemas.microsoft.com/office/powerpoint/2010/main" val="349730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EC2E-85B0-4221-A37C-D7A19BD962C5}"/>
              </a:ext>
            </a:extLst>
          </p:cNvPr>
          <p:cNvSpPr>
            <a:spLocks noGrp="1"/>
          </p:cNvSpPr>
          <p:nvPr>
            <p:ph type="title"/>
          </p:nvPr>
        </p:nvSpPr>
        <p:spPr/>
        <p:txBody>
          <a:bodyPr/>
          <a:lstStyle/>
          <a:p>
            <a:r>
              <a:rPr lang="en-US" dirty="0"/>
              <a:t>Appendix: R Code</a:t>
            </a:r>
          </a:p>
        </p:txBody>
      </p:sp>
      <p:pic>
        <p:nvPicPr>
          <p:cNvPr id="9" name="Picture 8">
            <a:extLst>
              <a:ext uri="{FF2B5EF4-FFF2-40B4-BE49-F238E27FC236}">
                <a16:creationId xmlns:a16="http://schemas.microsoft.com/office/drawing/2014/main" id="{81802143-CC9A-4735-B22B-8CA0EEADFFC3}"/>
              </a:ext>
            </a:extLst>
          </p:cNvPr>
          <p:cNvPicPr>
            <a:picLocks noChangeAspect="1"/>
          </p:cNvPicPr>
          <p:nvPr/>
        </p:nvPicPr>
        <p:blipFill>
          <a:blip r:embed="rId2"/>
          <a:stretch>
            <a:fillRect/>
          </a:stretch>
        </p:blipFill>
        <p:spPr>
          <a:xfrm>
            <a:off x="1616125" y="1690688"/>
            <a:ext cx="9134475" cy="4572000"/>
          </a:xfrm>
          <a:prstGeom prst="rect">
            <a:avLst/>
          </a:prstGeom>
        </p:spPr>
      </p:pic>
    </p:spTree>
    <p:extLst>
      <p:ext uri="{BB962C8B-B14F-4D97-AF65-F5344CB8AC3E}">
        <p14:creationId xmlns:p14="http://schemas.microsoft.com/office/powerpoint/2010/main" val="422721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8540-986E-48FC-835E-1DF286F968E4}"/>
              </a:ext>
            </a:extLst>
          </p:cNvPr>
          <p:cNvSpPr>
            <a:spLocks noGrp="1"/>
          </p:cNvSpPr>
          <p:nvPr>
            <p:ph type="title"/>
          </p:nvPr>
        </p:nvSpPr>
        <p:spPr/>
        <p:txBody>
          <a:bodyPr>
            <a:normAutofit/>
          </a:bodyPr>
          <a:lstStyle/>
          <a:p>
            <a:r>
              <a:rPr lang="en-US" sz="4000" dirty="0"/>
              <a:t>Appendix: Excel Formulas for Calculated Fields Cont.</a:t>
            </a:r>
          </a:p>
        </p:txBody>
      </p:sp>
      <p:sp>
        <p:nvSpPr>
          <p:cNvPr id="3" name="Content Placeholder 2">
            <a:extLst>
              <a:ext uri="{FF2B5EF4-FFF2-40B4-BE49-F238E27FC236}">
                <a16:creationId xmlns:a16="http://schemas.microsoft.com/office/drawing/2014/main" id="{6AEE88C3-40C4-4778-B159-94A9A5530B90}"/>
              </a:ext>
            </a:extLst>
          </p:cNvPr>
          <p:cNvSpPr>
            <a:spLocks noGrp="1"/>
          </p:cNvSpPr>
          <p:nvPr>
            <p:ph idx="1"/>
          </p:nvPr>
        </p:nvSpPr>
        <p:spPr/>
        <p:txBody>
          <a:bodyPr/>
          <a:lstStyle/>
          <a:p>
            <a:r>
              <a:rPr lang="en-US" b="1" dirty="0"/>
              <a:t>Annual Change in Revenue:</a:t>
            </a:r>
          </a:p>
          <a:p>
            <a:pPr lvl="1"/>
            <a:r>
              <a:rPr lang="en-US" dirty="0"/>
              <a:t>(Current Yearly Subscription – Starting Yearly Subscription) </a:t>
            </a:r>
            <a:br>
              <a:rPr lang="en-US" dirty="0"/>
            </a:br>
            <a:r>
              <a:rPr lang="en-US" dirty="0"/>
              <a:t>/  Years Active </a:t>
            </a:r>
            <a:br>
              <a:rPr lang="en-US" dirty="0"/>
            </a:br>
            <a:r>
              <a:rPr lang="en-US" dirty="0"/>
              <a:t>= Annual Change in Revenue</a:t>
            </a:r>
          </a:p>
          <a:p>
            <a:pPr lvl="1"/>
            <a:endParaRPr lang="en-US" dirty="0"/>
          </a:p>
          <a:p>
            <a:pPr lvl="1"/>
            <a:r>
              <a:rPr lang="en-US" dirty="0"/>
              <a:t>Example: </a:t>
            </a:r>
            <a:br>
              <a:rPr lang="en-US" dirty="0"/>
            </a:br>
            <a:r>
              <a:rPr lang="en-US" dirty="0"/>
              <a:t>Starting Yearly Subscription = $423,414</a:t>
            </a:r>
            <a:br>
              <a:rPr lang="en-US" dirty="0"/>
            </a:br>
            <a:r>
              <a:rPr lang="en-US" dirty="0"/>
              <a:t>Current Yearly Subscription = $779,082</a:t>
            </a:r>
            <a:br>
              <a:rPr lang="en-US" dirty="0"/>
            </a:br>
            <a:r>
              <a:rPr lang="en-US" dirty="0"/>
              <a:t>Years Active = 2.5</a:t>
            </a:r>
            <a:br>
              <a:rPr lang="en-US" dirty="0"/>
            </a:br>
            <a:br>
              <a:rPr lang="en-US" dirty="0"/>
            </a:br>
            <a:r>
              <a:rPr lang="en-US" dirty="0"/>
              <a:t>($779,082 - $423,414) / 2.5 = $142,267 Annual Change in Revenue</a:t>
            </a:r>
          </a:p>
          <a:p>
            <a:pPr lvl="1"/>
            <a:endParaRPr lang="en-US" dirty="0"/>
          </a:p>
        </p:txBody>
      </p:sp>
    </p:spTree>
    <p:extLst>
      <p:ext uri="{BB962C8B-B14F-4D97-AF65-F5344CB8AC3E}">
        <p14:creationId xmlns:p14="http://schemas.microsoft.com/office/powerpoint/2010/main" val="134967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4844-D417-4E50-BFB0-B2DFDA72F163}"/>
              </a:ext>
            </a:extLst>
          </p:cNvPr>
          <p:cNvSpPr>
            <a:spLocks noGrp="1"/>
          </p:cNvSpPr>
          <p:nvPr>
            <p:ph type="title"/>
          </p:nvPr>
        </p:nvSpPr>
        <p:spPr/>
        <p:txBody>
          <a:bodyPr/>
          <a:lstStyle/>
          <a:p>
            <a:r>
              <a:rPr lang="en-US" dirty="0"/>
              <a:t>Appendix: </a:t>
            </a:r>
            <a:r>
              <a:rPr lang="en-US" sz="4000" dirty="0"/>
              <a:t>Excel Formulas for Calculated Fields</a:t>
            </a:r>
          </a:p>
        </p:txBody>
      </p:sp>
      <p:sp>
        <p:nvSpPr>
          <p:cNvPr id="3" name="Content Placeholder 2">
            <a:extLst>
              <a:ext uri="{FF2B5EF4-FFF2-40B4-BE49-F238E27FC236}">
                <a16:creationId xmlns:a16="http://schemas.microsoft.com/office/drawing/2014/main" id="{479B2B8E-30D3-415B-8A35-92F823170AD5}"/>
              </a:ext>
            </a:extLst>
          </p:cNvPr>
          <p:cNvSpPr>
            <a:spLocks noGrp="1"/>
          </p:cNvSpPr>
          <p:nvPr>
            <p:ph idx="1"/>
          </p:nvPr>
        </p:nvSpPr>
        <p:spPr/>
        <p:txBody>
          <a:bodyPr/>
          <a:lstStyle/>
          <a:p>
            <a:r>
              <a:rPr lang="en-US" b="1" dirty="0"/>
              <a:t>Years Active Field</a:t>
            </a:r>
            <a:r>
              <a:rPr lang="en-US" dirty="0"/>
              <a:t>: </a:t>
            </a:r>
          </a:p>
          <a:p>
            <a:pPr lvl="1"/>
            <a:r>
              <a:rPr lang="en-US" dirty="0"/>
              <a:t>Find and Replace “-Q1” with .00</a:t>
            </a:r>
          </a:p>
          <a:p>
            <a:pPr lvl="1"/>
            <a:r>
              <a:rPr lang="en-US" dirty="0"/>
              <a:t>Find and Replace “-Q2” with .25</a:t>
            </a:r>
          </a:p>
          <a:p>
            <a:pPr lvl="1"/>
            <a:r>
              <a:rPr lang="en-US" dirty="0"/>
              <a:t>Find and Replace “-Q3” with .50</a:t>
            </a:r>
          </a:p>
          <a:p>
            <a:pPr lvl="1"/>
            <a:r>
              <a:rPr lang="en-US" dirty="0"/>
              <a:t>Find and Replace “-Q4” with .75</a:t>
            </a:r>
          </a:p>
          <a:p>
            <a:pPr lvl="1"/>
            <a:r>
              <a:rPr lang="en-US" dirty="0"/>
              <a:t>Subtract numeric customer Start Quarter from Current Year (2019 Q3 = 20.5)</a:t>
            </a:r>
            <a:br>
              <a:rPr lang="en-US" dirty="0"/>
            </a:br>
            <a:endParaRPr lang="en-US" dirty="0"/>
          </a:p>
          <a:p>
            <a:pPr lvl="1"/>
            <a:r>
              <a:rPr lang="en-US" dirty="0"/>
              <a:t>Example ’18-Q1 </a:t>
            </a:r>
            <a:r>
              <a:rPr lang="en-US" dirty="0">
                <a:sym typeface="Wingdings" panose="05000000000000000000" pitchFamily="2" charset="2"/>
              </a:rPr>
              <a:t> 18.00 </a:t>
            </a:r>
          </a:p>
          <a:p>
            <a:pPr marL="457200" lvl="1" indent="0">
              <a:buNone/>
            </a:pPr>
            <a:r>
              <a:rPr lang="en-US" dirty="0">
                <a:sym typeface="Wingdings" panose="05000000000000000000" pitchFamily="2" charset="2"/>
              </a:rPr>
              <a:t>		’19-Q3  20.5 </a:t>
            </a:r>
          </a:p>
          <a:p>
            <a:pPr marL="457200" lvl="1" indent="0">
              <a:buNone/>
            </a:pPr>
            <a:r>
              <a:rPr lang="en-US" dirty="0">
                <a:sym typeface="Wingdings" panose="05000000000000000000" pitchFamily="2" charset="2"/>
              </a:rPr>
              <a:t>		 20.5 - 18 = 2.5 years active</a:t>
            </a:r>
            <a:endParaRPr lang="en-US" dirty="0"/>
          </a:p>
        </p:txBody>
      </p:sp>
    </p:spTree>
    <p:extLst>
      <p:ext uri="{BB962C8B-B14F-4D97-AF65-F5344CB8AC3E}">
        <p14:creationId xmlns:p14="http://schemas.microsoft.com/office/powerpoint/2010/main" val="3146100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8014</TotalTime>
  <Words>697</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ServiceNow Case Study Presentation</vt:lpstr>
      <vt:lpstr>Business Question and Goal</vt:lpstr>
      <vt:lpstr>Customer Visuals</vt:lpstr>
      <vt:lpstr>Correlation Matrix</vt:lpstr>
      <vt:lpstr>Regression:  How much Revenue can NPS add?</vt:lpstr>
      <vt:lpstr>Summary and Recommendations</vt:lpstr>
      <vt:lpstr>Appendix: R Code</vt:lpstr>
      <vt:lpstr>Appendix: Excel Formulas for Calculated Fields Cont.</vt:lpstr>
      <vt:lpstr>Appendix: Excel Formulas for Calculated Fields</vt:lpstr>
      <vt:lpstr>Appendix: Excel Formulas for Calculated Fields Cont. </vt:lpstr>
      <vt:lpstr>Appendix: Regression and Total Change in Rev vs Total Change in Rev with 10 NPS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Boiskin</dc:creator>
  <cp:lastModifiedBy>Zachary Boiskin</cp:lastModifiedBy>
  <cp:revision>39</cp:revision>
  <dcterms:created xsi:type="dcterms:W3CDTF">2021-06-18T01:36:27Z</dcterms:created>
  <dcterms:modified xsi:type="dcterms:W3CDTF">2021-06-23T17:42:40Z</dcterms:modified>
</cp:coreProperties>
</file>