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D9F"/>
    <a:srgbClr val="1B98CC"/>
    <a:srgbClr val="3076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DA7F0-4E30-48DC-8C82-70FF98AA36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F19D7C-E0AD-4CA2-9854-802B3BA24E1E}">
      <dgm:prSet phldrT="[Text]"/>
      <dgm:spPr>
        <a:solidFill>
          <a:srgbClr val="3076A4"/>
        </a:solidFill>
      </dgm:spPr>
      <dgm:t>
        <a:bodyPr/>
        <a:lstStyle/>
        <a:p>
          <a:r>
            <a:rPr lang="en-US" b="1">
              <a:latin typeface="Times New Roman" panose="02020603050405020304" pitchFamily="18" charset="0"/>
              <a:cs typeface="Times New Roman" panose="02020603050405020304" pitchFamily="18" charset="0"/>
            </a:rPr>
            <a:t>Tổng quan về Amazon Aurora</a:t>
          </a:r>
        </a:p>
      </dgm:t>
    </dgm:pt>
    <dgm:pt modelId="{DAF726ED-99FD-451C-A269-E24816B5CFEA}" type="parTrans" cxnId="{FC05FCB8-BEEE-4020-8A8A-3332EF937C2B}">
      <dgm:prSet/>
      <dgm:spPr/>
      <dgm:t>
        <a:bodyPr/>
        <a:lstStyle/>
        <a:p>
          <a:endParaRPr lang="en-US" b="1"/>
        </a:p>
      </dgm:t>
    </dgm:pt>
    <dgm:pt modelId="{8D5E3540-799B-48F5-8616-0FD637F8BD6A}" type="sibTrans" cxnId="{FC05FCB8-BEEE-4020-8A8A-3332EF937C2B}">
      <dgm:prSet/>
      <dgm:spPr/>
      <dgm:t>
        <a:bodyPr/>
        <a:lstStyle/>
        <a:p>
          <a:endParaRPr lang="en-US" b="1"/>
        </a:p>
      </dgm:t>
    </dgm:pt>
    <dgm:pt modelId="{611ED90B-C777-4760-A537-A129B7637B62}">
      <dgm:prSet phldrT="[Text]"/>
      <dgm:spPr>
        <a:solidFill>
          <a:srgbClr val="3076A4"/>
        </a:solidFill>
      </dgm:spPr>
      <dgm:t>
        <a:bodyPr/>
        <a:lstStyle/>
        <a:p>
          <a:r>
            <a:rPr lang="en-US" b="1">
              <a:latin typeface="Times New Roman" panose="02020603050405020304" pitchFamily="18" charset="0"/>
              <a:cs typeface="Times New Roman" panose="02020603050405020304" pitchFamily="18" charset="0"/>
            </a:rPr>
            <a:t>Ứng dụng minh họa</a:t>
          </a:r>
        </a:p>
      </dgm:t>
    </dgm:pt>
    <dgm:pt modelId="{C94DCE35-DD22-477F-A179-1FA4FF2D26AF}" type="parTrans" cxnId="{124CCEB0-F26C-4ABD-99FD-420DC3293B62}">
      <dgm:prSet/>
      <dgm:spPr/>
      <dgm:t>
        <a:bodyPr/>
        <a:lstStyle/>
        <a:p>
          <a:endParaRPr lang="en-US" b="1"/>
        </a:p>
      </dgm:t>
    </dgm:pt>
    <dgm:pt modelId="{F0825A33-71DE-42D5-937D-9B6761B69B56}" type="sibTrans" cxnId="{124CCEB0-F26C-4ABD-99FD-420DC3293B62}">
      <dgm:prSet/>
      <dgm:spPr/>
      <dgm:t>
        <a:bodyPr/>
        <a:lstStyle/>
        <a:p>
          <a:endParaRPr lang="en-US" b="1"/>
        </a:p>
      </dgm:t>
    </dgm:pt>
    <dgm:pt modelId="{CB148076-6AEA-42C3-9675-DB5749A9B52E}">
      <dgm:prSet phldrT="[Text]"/>
      <dgm:spPr>
        <a:solidFill>
          <a:srgbClr val="3076A4"/>
        </a:solidFill>
      </dgm:spPr>
      <dgm:t>
        <a:bodyPr/>
        <a:lstStyle/>
        <a:p>
          <a:r>
            <a:rPr lang="en-US" b="1">
              <a:latin typeface="Times New Roman" panose="02020603050405020304" pitchFamily="18" charset="0"/>
              <a:cs typeface="Times New Roman" panose="02020603050405020304" pitchFamily="18" charset="0"/>
            </a:rPr>
            <a:t>Tổng kết</a:t>
          </a:r>
        </a:p>
      </dgm:t>
    </dgm:pt>
    <dgm:pt modelId="{22189897-3424-47B9-841F-A4A737A36E09}" type="parTrans" cxnId="{2E710BEC-D881-4CD4-A170-3FF1B201715C}">
      <dgm:prSet/>
      <dgm:spPr/>
      <dgm:t>
        <a:bodyPr/>
        <a:lstStyle/>
        <a:p>
          <a:endParaRPr lang="en-US" b="1"/>
        </a:p>
      </dgm:t>
    </dgm:pt>
    <dgm:pt modelId="{E49AAE51-EFDD-4633-AF2C-C7BD3AC554A1}" type="sibTrans" cxnId="{2E710BEC-D881-4CD4-A170-3FF1B201715C}">
      <dgm:prSet/>
      <dgm:spPr/>
      <dgm:t>
        <a:bodyPr/>
        <a:lstStyle/>
        <a:p>
          <a:endParaRPr lang="en-US" b="1"/>
        </a:p>
      </dgm:t>
    </dgm:pt>
    <dgm:pt modelId="{C0499FF5-490D-4F81-831F-58D82806AC59}">
      <dgm:prSet phldrT="[Text]"/>
      <dgm:spPr>
        <a:solidFill>
          <a:srgbClr val="3076A4"/>
        </a:solidFill>
      </dgm:spPr>
      <dgm:t>
        <a:bodyPr/>
        <a:lstStyle/>
        <a:p>
          <a:r>
            <a:rPr lang="en-US" b="1">
              <a:latin typeface="Times New Roman" panose="02020603050405020304" pitchFamily="18" charset="0"/>
              <a:cs typeface="Times New Roman" panose="02020603050405020304" pitchFamily="18" charset="0"/>
            </a:rPr>
            <a:t>Đặc điểm của Amazon Aurora</a:t>
          </a:r>
        </a:p>
      </dgm:t>
    </dgm:pt>
    <dgm:pt modelId="{6C1BD993-EE4B-44D9-877C-C77DE1DEECE7}" type="parTrans" cxnId="{03F3131F-66F7-48A3-8592-8BF2B9603551}">
      <dgm:prSet/>
      <dgm:spPr/>
      <dgm:t>
        <a:bodyPr/>
        <a:lstStyle/>
        <a:p>
          <a:endParaRPr lang="en-US" b="1"/>
        </a:p>
      </dgm:t>
    </dgm:pt>
    <dgm:pt modelId="{A8299008-4B04-4CF7-A460-DC664F0CED4F}" type="sibTrans" cxnId="{03F3131F-66F7-48A3-8592-8BF2B9603551}">
      <dgm:prSet/>
      <dgm:spPr/>
      <dgm:t>
        <a:bodyPr/>
        <a:lstStyle/>
        <a:p>
          <a:endParaRPr lang="en-US" b="1"/>
        </a:p>
      </dgm:t>
    </dgm:pt>
    <dgm:pt modelId="{CDA0198C-6D66-4CAE-906D-4E76925DA29F}" type="pres">
      <dgm:prSet presAssocID="{0BBDA7F0-4E30-48DC-8C82-70FF98AA3659}" presName="linear" presStyleCnt="0">
        <dgm:presLayoutVars>
          <dgm:dir/>
          <dgm:animLvl val="lvl"/>
          <dgm:resizeHandles val="exact"/>
        </dgm:presLayoutVars>
      </dgm:prSet>
      <dgm:spPr/>
    </dgm:pt>
    <dgm:pt modelId="{B5C0B57A-1999-46E6-9AFC-8A655AD69E6B}" type="pres">
      <dgm:prSet presAssocID="{0FF19D7C-E0AD-4CA2-9854-802B3BA24E1E}" presName="parentLin" presStyleCnt="0"/>
      <dgm:spPr/>
    </dgm:pt>
    <dgm:pt modelId="{95B32F57-DB42-49DE-BDA5-BBC9D7F2AD7A}" type="pres">
      <dgm:prSet presAssocID="{0FF19D7C-E0AD-4CA2-9854-802B3BA24E1E}" presName="parentLeftMargin" presStyleLbl="node1" presStyleIdx="0" presStyleCnt="4"/>
      <dgm:spPr/>
    </dgm:pt>
    <dgm:pt modelId="{2BAB2861-3AC5-49A7-A673-9C09382876BF}" type="pres">
      <dgm:prSet presAssocID="{0FF19D7C-E0AD-4CA2-9854-802B3BA24E1E}" presName="parentText" presStyleLbl="node1" presStyleIdx="0" presStyleCnt="4" custScaleX="110923">
        <dgm:presLayoutVars>
          <dgm:chMax val="0"/>
          <dgm:bulletEnabled val="1"/>
        </dgm:presLayoutVars>
      </dgm:prSet>
      <dgm:spPr/>
    </dgm:pt>
    <dgm:pt modelId="{43960074-C1E6-40AA-99F8-4234C88BC359}" type="pres">
      <dgm:prSet presAssocID="{0FF19D7C-E0AD-4CA2-9854-802B3BA24E1E}" presName="negativeSpace" presStyleCnt="0"/>
      <dgm:spPr/>
    </dgm:pt>
    <dgm:pt modelId="{BA820220-9325-43DD-81E9-E7DED9F44DA9}" type="pres">
      <dgm:prSet presAssocID="{0FF19D7C-E0AD-4CA2-9854-802B3BA24E1E}" presName="childText" presStyleLbl="conFgAcc1" presStyleIdx="0" presStyleCnt="4">
        <dgm:presLayoutVars>
          <dgm:bulletEnabled val="1"/>
        </dgm:presLayoutVars>
      </dgm:prSet>
      <dgm:spPr/>
    </dgm:pt>
    <dgm:pt modelId="{48E4CB2B-DF12-4E75-BA9A-A9066622128B}" type="pres">
      <dgm:prSet presAssocID="{8D5E3540-799B-48F5-8616-0FD637F8BD6A}" presName="spaceBetweenRectangles" presStyleCnt="0"/>
      <dgm:spPr/>
    </dgm:pt>
    <dgm:pt modelId="{E95391C4-CA1C-48A3-8EFC-791F3320EFAD}" type="pres">
      <dgm:prSet presAssocID="{C0499FF5-490D-4F81-831F-58D82806AC59}" presName="parentLin" presStyleCnt="0"/>
      <dgm:spPr/>
    </dgm:pt>
    <dgm:pt modelId="{EC191D62-B285-4080-ADC4-5A5EA0C5015A}" type="pres">
      <dgm:prSet presAssocID="{C0499FF5-490D-4F81-831F-58D82806AC59}" presName="parentLeftMargin" presStyleLbl="node1" presStyleIdx="0" presStyleCnt="4" custScaleX="110923"/>
      <dgm:spPr/>
    </dgm:pt>
    <dgm:pt modelId="{259B856B-A8C4-4F28-A3D8-A9C431DADDDE}" type="pres">
      <dgm:prSet presAssocID="{C0499FF5-490D-4F81-831F-58D82806AC59}" presName="parentText" presStyleLbl="node1" presStyleIdx="1" presStyleCnt="4">
        <dgm:presLayoutVars>
          <dgm:chMax val="0"/>
          <dgm:bulletEnabled val="1"/>
        </dgm:presLayoutVars>
      </dgm:prSet>
      <dgm:spPr/>
    </dgm:pt>
    <dgm:pt modelId="{36094AD2-0CA3-4DD3-ABB2-6959334FFBDF}" type="pres">
      <dgm:prSet presAssocID="{C0499FF5-490D-4F81-831F-58D82806AC59}" presName="negativeSpace" presStyleCnt="0"/>
      <dgm:spPr/>
    </dgm:pt>
    <dgm:pt modelId="{35A091EF-6B3C-41CA-9FDF-1A9A4F2661AF}" type="pres">
      <dgm:prSet presAssocID="{C0499FF5-490D-4F81-831F-58D82806AC59}" presName="childText" presStyleLbl="conFgAcc1" presStyleIdx="1" presStyleCnt="4">
        <dgm:presLayoutVars>
          <dgm:bulletEnabled val="1"/>
        </dgm:presLayoutVars>
      </dgm:prSet>
      <dgm:spPr/>
    </dgm:pt>
    <dgm:pt modelId="{0DEFDF77-905A-433D-BEAE-1ACDF6E7A0FF}" type="pres">
      <dgm:prSet presAssocID="{A8299008-4B04-4CF7-A460-DC664F0CED4F}" presName="spaceBetweenRectangles" presStyleCnt="0"/>
      <dgm:spPr/>
    </dgm:pt>
    <dgm:pt modelId="{289276BD-B4D9-4EEC-ABD0-F41E980E7FEF}" type="pres">
      <dgm:prSet presAssocID="{611ED90B-C777-4760-A537-A129B7637B62}" presName="parentLin" presStyleCnt="0"/>
      <dgm:spPr/>
    </dgm:pt>
    <dgm:pt modelId="{9E1E5965-ABE7-420B-A89C-F83CB5A45726}" type="pres">
      <dgm:prSet presAssocID="{611ED90B-C777-4760-A537-A129B7637B62}" presName="parentLeftMargin" presStyleLbl="node1" presStyleIdx="1" presStyleCnt="4"/>
      <dgm:spPr/>
    </dgm:pt>
    <dgm:pt modelId="{9CBF6205-8328-49E0-AB86-6580865F6157}" type="pres">
      <dgm:prSet presAssocID="{611ED90B-C777-4760-A537-A129B7637B62}" presName="parentText" presStyleLbl="node1" presStyleIdx="2" presStyleCnt="4" custScaleX="110923">
        <dgm:presLayoutVars>
          <dgm:chMax val="0"/>
          <dgm:bulletEnabled val="1"/>
        </dgm:presLayoutVars>
      </dgm:prSet>
      <dgm:spPr/>
    </dgm:pt>
    <dgm:pt modelId="{0CE31E1D-65FB-4A91-82B7-A2A687634613}" type="pres">
      <dgm:prSet presAssocID="{611ED90B-C777-4760-A537-A129B7637B62}" presName="negativeSpace" presStyleCnt="0"/>
      <dgm:spPr/>
    </dgm:pt>
    <dgm:pt modelId="{FF2A23C1-6B14-49E1-97E1-CBB596215079}" type="pres">
      <dgm:prSet presAssocID="{611ED90B-C777-4760-A537-A129B7637B62}" presName="childText" presStyleLbl="conFgAcc1" presStyleIdx="2" presStyleCnt="4">
        <dgm:presLayoutVars>
          <dgm:bulletEnabled val="1"/>
        </dgm:presLayoutVars>
      </dgm:prSet>
      <dgm:spPr/>
    </dgm:pt>
    <dgm:pt modelId="{D98D9320-DBF2-44C7-957F-E150C9B727D7}" type="pres">
      <dgm:prSet presAssocID="{F0825A33-71DE-42D5-937D-9B6761B69B56}" presName="spaceBetweenRectangles" presStyleCnt="0"/>
      <dgm:spPr/>
    </dgm:pt>
    <dgm:pt modelId="{C0A8FB5D-4694-495E-BF3C-FB92276F30B3}" type="pres">
      <dgm:prSet presAssocID="{CB148076-6AEA-42C3-9675-DB5749A9B52E}" presName="parentLin" presStyleCnt="0"/>
      <dgm:spPr/>
    </dgm:pt>
    <dgm:pt modelId="{1AB498AF-A3B1-483F-B397-30B21175D063}" type="pres">
      <dgm:prSet presAssocID="{CB148076-6AEA-42C3-9675-DB5749A9B52E}" presName="parentLeftMargin" presStyleLbl="node1" presStyleIdx="2" presStyleCnt="4"/>
      <dgm:spPr/>
    </dgm:pt>
    <dgm:pt modelId="{8DA5F710-FD75-44C2-8762-6D1092501644}" type="pres">
      <dgm:prSet presAssocID="{CB148076-6AEA-42C3-9675-DB5749A9B52E}" presName="parentText" presStyleLbl="node1" presStyleIdx="3" presStyleCnt="4" custScaleX="110923">
        <dgm:presLayoutVars>
          <dgm:chMax val="0"/>
          <dgm:bulletEnabled val="1"/>
        </dgm:presLayoutVars>
      </dgm:prSet>
      <dgm:spPr/>
    </dgm:pt>
    <dgm:pt modelId="{459D4066-A565-4A82-8A81-4483C67A4D56}" type="pres">
      <dgm:prSet presAssocID="{CB148076-6AEA-42C3-9675-DB5749A9B52E}" presName="negativeSpace" presStyleCnt="0"/>
      <dgm:spPr/>
    </dgm:pt>
    <dgm:pt modelId="{46A8889C-8D80-4886-80EA-E45D2C1FF1B6}" type="pres">
      <dgm:prSet presAssocID="{CB148076-6AEA-42C3-9675-DB5749A9B52E}" presName="childText" presStyleLbl="conFgAcc1" presStyleIdx="3" presStyleCnt="4">
        <dgm:presLayoutVars>
          <dgm:bulletEnabled val="1"/>
        </dgm:presLayoutVars>
      </dgm:prSet>
      <dgm:spPr/>
    </dgm:pt>
  </dgm:ptLst>
  <dgm:cxnLst>
    <dgm:cxn modelId="{03F3131F-66F7-48A3-8592-8BF2B9603551}" srcId="{0BBDA7F0-4E30-48DC-8C82-70FF98AA3659}" destId="{C0499FF5-490D-4F81-831F-58D82806AC59}" srcOrd="1" destOrd="0" parTransId="{6C1BD993-EE4B-44D9-877C-C77DE1DEECE7}" sibTransId="{A8299008-4B04-4CF7-A460-DC664F0CED4F}"/>
    <dgm:cxn modelId="{D8ADB73B-E3CE-4F1B-82FE-CC6EDB425F58}" type="presOf" srcId="{CB148076-6AEA-42C3-9675-DB5749A9B52E}" destId="{8DA5F710-FD75-44C2-8762-6D1092501644}" srcOrd="1" destOrd="0" presId="urn:microsoft.com/office/officeart/2005/8/layout/list1"/>
    <dgm:cxn modelId="{99376E3C-686A-405F-A1BB-8FC9205701EA}" type="presOf" srcId="{C0499FF5-490D-4F81-831F-58D82806AC59}" destId="{259B856B-A8C4-4F28-A3D8-A9C431DADDDE}" srcOrd="1" destOrd="0" presId="urn:microsoft.com/office/officeart/2005/8/layout/list1"/>
    <dgm:cxn modelId="{DEC9996D-4F55-4453-BF29-3344DB2332C6}" type="presOf" srcId="{611ED90B-C777-4760-A537-A129B7637B62}" destId="{9CBF6205-8328-49E0-AB86-6580865F6157}" srcOrd="1" destOrd="0" presId="urn:microsoft.com/office/officeart/2005/8/layout/list1"/>
    <dgm:cxn modelId="{8BB96B4E-5BB3-4877-B68B-3F739B8FA470}" type="presOf" srcId="{611ED90B-C777-4760-A537-A129B7637B62}" destId="{9E1E5965-ABE7-420B-A89C-F83CB5A45726}" srcOrd="0" destOrd="0" presId="urn:microsoft.com/office/officeart/2005/8/layout/list1"/>
    <dgm:cxn modelId="{832A6D97-1132-4983-B690-2D7AA6A5D881}" type="presOf" srcId="{0BBDA7F0-4E30-48DC-8C82-70FF98AA3659}" destId="{CDA0198C-6D66-4CAE-906D-4E76925DA29F}" srcOrd="0" destOrd="0" presId="urn:microsoft.com/office/officeart/2005/8/layout/list1"/>
    <dgm:cxn modelId="{124CCEB0-F26C-4ABD-99FD-420DC3293B62}" srcId="{0BBDA7F0-4E30-48DC-8C82-70FF98AA3659}" destId="{611ED90B-C777-4760-A537-A129B7637B62}" srcOrd="2" destOrd="0" parTransId="{C94DCE35-DD22-477F-A179-1FA4FF2D26AF}" sibTransId="{F0825A33-71DE-42D5-937D-9B6761B69B56}"/>
    <dgm:cxn modelId="{69E00AB2-E91D-4D98-A5C6-CFF63D9AEA47}" type="presOf" srcId="{0FF19D7C-E0AD-4CA2-9854-802B3BA24E1E}" destId="{95B32F57-DB42-49DE-BDA5-BBC9D7F2AD7A}" srcOrd="0" destOrd="0" presId="urn:microsoft.com/office/officeart/2005/8/layout/list1"/>
    <dgm:cxn modelId="{FC05FCB8-BEEE-4020-8A8A-3332EF937C2B}" srcId="{0BBDA7F0-4E30-48DC-8C82-70FF98AA3659}" destId="{0FF19D7C-E0AD-4CA2-9854-802B3BA24E1E}" srcOrd="0" destOrd="0" parTransId="{DAF726ED-99FD-451C-A269-E24816B5CFEA}" sibTransId="{8D5E3540-799B-48F5-8616-0FD637F8BD6A}"/>
    <dgm:cxn modelId="{1E2265C3-8C07-4FD2-89D0-C06C20BB27FA}" type="presOf" srcId="{0FF19D7C-E0AD-4CA2-9854-802B3BA24E1E}" destId="{2BAB2861-3AC5-49A7-A673-9C09382876BF}" srcOrd="1" destOrd="0" presId="urn:microsoft.com/office/officeart/2005/8/layout/list1"/>
    <dgm:cxn modelId="{964BE9C9-71A4-496F-A857-084DCC502BED}" type="presOf" srcId="{C0499FF5-490D-4F81-831F-58D82806AC59}" destId="{EC191D62-B285-4080-ADC4-5A5EA0C5015A}" srcOrd="0" destOrd="0" presId="urn:microsoft.com/office/officeart/2005/8/layout/list1"/>
    <dgm:cxn modelId="{585D09EB-6AC7-4E9E-9FAC-19E96B511928}" type="presOf" srcId="{CB148076-6AEA-42C3-9675-DB5749A9B52E}" destId="{1AB498AF-A3B1-483F-B397-30B21175D063}" srcOrd="0" destOrd="0" presId="urn:microsoft.com/office/officeart/2005/8/layout/list1"/>
    <dgm:cxn modelId="{2E710BEC-D881-4CD4-A170-3FF1B201715C}" srcId="{0BBDA7F0-4E30-48DC-8C82-70FF98AA3659}" destId="{CB148076-6AEA-42C3-9675-DB5749A9B52E}" srcOrd="3" destOrd="0" parTransId="{22189897-3424-47B9-841F-A4A737A36E09}" sibTransId="{E49AAE51-EFDD-4633-AF2C-C7BD3AC554A1}"/>
    <dgm:cxn modelId="{B052DCBF-D681-4F4F-BDEE-EA703E6BE964}" type="presParOf" srcId="{CDA0198C-6D66-4CAE-906D-4E76925DA29F}" destId="{B5C0B57A-1999-46E6-9AFC-8A655AD69E6B}" srcOrd="0" destOrd="0" presId="urn:microsoft.com/office/officeart/2005/8/layout/list1"/>
    <dgm:cxn modelId="{3FD1F279-F630-4532-9BF7-A8CD596D5A57}" type="presParOf" srcId="{B5C0B57A-1999-46E6-9AFC-8A655AD69E6B}" destId="{95B32F57-DB42-49DE-BDA5-BBC9D7F2AD7A}" srcOrd="0" destOrd="0" presId="urn:microsoft.com/office/officeart/2005/8/layout/list1"/>
    <dgm:cxn modelId="{D47BCFCE-544D-4418-B08F-CED7DF0CC291}" type="presParOf" srcId="{B5C0B57A-1999-46E6-9AFC-8A655AD69E6B}" destId="{2BAB2861-3AC5-49A7-A673-9C09382876BF}" srcOrd="1" destOrd="0" presId="urn:microsoft.com/office/officeart/2005/8/layout/list1"/>
    <dgm:cxn modelId="{495EB1B1-552F-45CC-AEEF-B9FC0C4C3F01}" type="presParOf" srcId="{CDA0198C-6D66-4CAE-906D-4E76925DA29F}" destId="{43960074-C1E6-40AA-99F8-4234C88BC359}" srcOrd="1" destOrd="0" presId="urn:microsoft.com/office/officeart/2005/8/layout/list1"/>
    <dgm:cxn modelId="{283049B0-CD38-4747-8BA5-2B524E0393A5}" type="presParOf" srcId="{CDA0198C-6D66-4CAE-906D-4E76925DA29F}" destId="{BA820220-9325-43DD-81E9-E7DED9F44DA9}" srcOrd="2" destOrd="0" presId="urn:microsoft.com/office/officeart/2005/8/layout/list1"/>
    <dgm:cxn modelId="{82A00447-7B92-45E1-8E11-581585706FB2}" type="presParOf" srcId="{CDA0198C-6D66-4CAE-906D-4E76925DA29F}" destId="{48E4CB2B-DF12-4E75-BA9A-A9066622128B}" srcOrd="3" destOrd="0" presId="urn:microsoft.com/office/officeart/2005/8/layout/list1"/>
    <dgm:cxn modelId="{11E5D752-D7F9-4A81-BFFD-39ADC17C5D96}" type="presParOf" srcId="{CDA0198C-6D66-4CAE-906D-4E76925DA29F}" destId="{E95391C4-CA1C-48A3-8EFC-791F3320EFAD}" srcOrd="4" destOrd="0" presId="urn:microsoft.com/office/officeart/2005/8/layout/list1"/>
    <dgm:cxn modelId="{C729A154-C8EA-44F9-9AFA-86B25A8BAE77}" type="presParOf" srcId="{E95391C4-CA1C-48A3-8EFC-791F3320EFAD}" destId="{EC191D62-B285-4080-ADC4-5A5EA0C5015A}" srcOrd="0" destOrd="0" presId="urn:microsoft.com/office/officeart/2005/8/layout/list1"/>
    <dgm:cxn modelId="{39F84958-FD38-41B8-88F1-ABA380DCB127}" type="presParOf" srcId="{E95391C4-CA1C-48A3-8EFC-791F3320EFAD}" destId="{259B856B-A8C4-4F28-A3D8-A9C431DADDDE}" srcOrd="1" destOrd="0" presId="urn:microsoft.com/office/officeart/2005/8/layout/list1"/>
    <dgm:cxn modelId="{32F3CA31-270D-4585-B232-82D03A9B61ED}" type="presParOf" srcId="{CDA0198C-6D66-4CAE-906D-4E76925DA29F}" destId="{36094AD2-0CA3-4DD3-ABB2-6959334FFBDF}" srcOrd="5" destOrd="0" presId="urn:microsoft.com/office/officeart/2005/8/layout/list1"/>
    <dgm:cxn modelId="{E794B0B6-3ECF-41BD-B0DD-FAB7E77914BF}" type="presParOf" srcId="{CDA0198C-6D66-4CAE-906D-4E76925DA29F}" destId="{35A091EF-6B3C-41CA-9FDF-1A9A4F2661AF}" srcOrd="6" destOrd="0" presId="urn:microsoft.com/office/officeart/2005/8/layout/list1"/>
    <dgm:cxn modelId="{57CFB9EE-3ECA-4D93-AC2A-7514B4A6B156}" type="presParOf" srcId="{CDA0198C-6D66-4CAE-906D-4E76925DA29F}" destId="{0DEFDF77-905A-433D-BEAE-1ACDF6E7A0FF}" srcOrd="7" destOrd="0" presId="urn:microsoft.com/office/officeart/2005/8/layout/list1"/>
    <dgm:cxn modelId="{A81F8931-3CD3-4BE3-93DE-687B06FE4A2D}" type="presParOf" srcId="{CDA0198C-6D66-4CAE-906D-4E76925DA29F}" destId="{289276BD-B4D9-4EEC-ABD0-F41E980E7FEF}" srcOrd="8" destOrd="0" presId="urn:microsoft.com/office/officeart/2005/8/layout/list1"/>
    <dgm:cxn modelId="{E7990911-15B2-45C2-959C-5342B22BF02D}" type="presParOf" srcId="{289276BD-B4D9-4EEC-ABD0-F41E980E7FEF}" destId="{9E1E5965-ABE7-420B-A89C-F83CB5A45726}" srcOrd="0" destOrd="0" presId="urn:microsoft.com/office/officeart/2005/8/layout/list1"/>
    <dgm:cxn modelId="{EA7112E2-5B20-45DA-9D89-650D7B96B2D5}" type="presParOf" srcId="{289276BD-B4D9-4EEC-ABD0-F41E980E7FEF}" destId="{9CBF6205-8328-49E0-AB86-6580865F6157}" srcOrd="1" destOrd="0" presId="urn:microsoft.com/office/officeart/2005/8/layout/list1"/>
    <dgm:cxn modelId="{84BB9861-B892-46DB-8652-0A82575A1182}" type="presParOf" srcId="{CDA0198C-6D66-4CAE-906D-4E76925DA29F}" destId="{0CE31E1D-65FB-4A91-82B7-A2A687634613}" srcOrd="9" destOrd="0" presId="urn:microsoft.com/office/officeart/2005/8/layout/list1"/>
    <dgm:cxn modelId="{5373AB6A-2973-41F0-B286-21F4FAE61A4D}" type="presParOf" srcId="{CDA0198C-6D66-4CAE-906D-4E76925DA29F}" destId="{FF2A23C1-6B14-49E1-97E1-CBB596215079}" srcOrd="10" destOrd="0" presId="urn:microsoft.com/office/officeart/2005/8/layout/list1"/>
    <dgm:cxn modelId="{4DF67A87-7084-4823-8D2D-1DA80A2DC031}" type="presParOf" srcId="{CDA0198C-6D66-4CAE-906D-4E76925DA29F}" destId="{D98D9320-DBF2-44C7-957F-E150C9B727D7}" srcOrd="11" destOrd="0" presId="urn:microsoft.com/office/officeart/2005/8/layout/list1"/>
    <dgm:cxn modelId="{745F061B-B591-496F-8E4D-9460E9BA1B8E}" type="presParOf" srcId="{CDA0198C-6D66-4CAE-906D-4E76925DA29F}" destId="{C0A8FB5D-4694-495E-BF3C-FB92276F30B3}" srcOrd="12" destOrd="0" presId="urn:microsoft.com/office/officeart/2005/8/layout/list1"/>
    <dgm:cxn modelId="{F77DFD3B-A08F-42DF-BD02-42A4EEC07B52}" type="presParOf" srcId="{C0A8FB5D-4694-495E-BF3C-FB92276F30B3}" destId="{1AB498AF-A3B1-483F-B397-30B21175D063}" srcOrd="0" destOrd="0" presId="urn:microsoft.com/office/officeart/2005/8/layout/list1"/>
    <dgm:cxn modelId="{331A8250-5C40-4C40-A189-9F02B2B86070}" type="presParOf" srcId="{C0A8FB5D-4694-495E-BF3C-FB92276F30B3}" destId="{8DA5F710-FD75-44C2-8762-6D1092501644}" srcOrd="1" destOrd="0" presId="urn:microsoft.com/office/officeart/2005/8/layout/list1"/>
    <dgm:cxn modelId="{571E62D1-360B-4E08-9574-CB5C06FCD3F3}" type="presParOf" srcId="{CDA0198C-6D66-4CAE-906D-4E76925DA29F}" destId="{459D4066-A565-4A82-8A81-4483C67A4D56}" srcOrd="13" destOrd="0" presId="urn:microsoft.com/office/officeart/2005/8/layout/list1"/>
    <dgm:cxn modelId="{17C83E3E-C3E5-4AFD-91BE-B0008287483E}" type="presParOf" srcId="{CDA0198C-6D66-4CAE-906D-4E76925DA29F}" destId="{46A8889C-8D80-4886-80EA-E45D2C1FF1B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20220-9325-43DD-81E9-E7DED9F44DA9}">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AB2861-3AC5-49A7-A673-9C09382876BF}">
      <dsp:nvSpPr>
        <dsp:cNvPr id="0" name=""/>
        <dsp:cNvSpPr/>
      </dsp:nvSpPr>
      <dsp:spPr>
        <a:xfrm>
          <a:off x="429815" y="4278"/>
          <a:ext cx="6674701" cy="649440"/>
        </a:xfrm>
        <a:prstGeom prst="roundRect">
          <a:avLst/>
        </a:prstGeom>
        <a:solidFill>
          <a:srgbClr val="3076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Tổng quan về Amazon Aurora</a:t>
          </a:r>
        </a:p>
      </dsp:txBody>
      <dsp:txXfrm>
        <a:off x="461518" y="35981"/>
        <a:ext cx="6611295" cy="586034"/>
      </dsp:txXfrm>
    </dsp:sp>
    <dsp:sp modelId="{35A091EF-6B3C-41CA-9FDF-1A9A4F2661AF}">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B856B-A8C4-4F28-A3D8-A9C431DADDDE}">
      <dsp:nvSpPr>
        <dsp:cNvPr id="0" name=""/>
        <dsp:cNvSpPr/>
      </dsp:nvSpPr>
      <dsp:spPr>
        <a:xfrm>
          <a:off x="476764" y="1002198"/>
          <a:ext cx="6017418" cy="649440"/>
        </a:xfrm>
        <a:prstGeom prst="roundRect">
          <a:avLst/>
        </a:prstGeom>
        <a:solidFill>
          <a:srgbClr val="3076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Đặc điểm của Amazon Aurora</a:t>
          </a:r>
        </a:p>
      </dsp:txBody>
      <dsp:txXfrm>
        <a:off x="508467" y="1033901"/>
        <a:ext cx="5954012" cy="586034"/>
      </dsp:txXfrm>
    </dsp:sp>
    <dsp:sp modelId="{FF2A23C1-6B14-49E1-97E1-CBB596215079}">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F6205-8328-49E0-AB86-6580865F6157}">
      <dsp:nvSpPr>
        <dsp:cNvPr id="0" name=""/>
        <dsp:cNvSpPr/>
      </dsp:nvSpPr>
      <dsp:spPr>
        <a:xfrm>
          <a:off x="429815" y="2000118"/>
          <a:ext cx="6674701" cy="649440"/>
        </a:xfrm>
        <a:prstGeom prst="roundRect">
          <a:avLst/>
        </a:prstGeom>
        <a:solidFill>
          <a:srgbClr val="3076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Ứng dụng minh họa</a:t>
          </a:r>
        </a:p>
      </dsp:txBody>
      <dsp:txXfrm>
        <a:off x="461518" y="2031821"/>
        <a:ext cx="6611295" cy="586034"/>
      </dsp:txXfrm>
    </dsp:sp>
    <dsp:sp modelId="{46A8889C-8D80-4886-80EA-E45D2C1FF1B6}">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5F710-FD75-44C2-8762-6D1092501644}">
      <dsp:nvSpPr>
        <dsp:cNvPr id="0" name=""/>
        <dsp:cNvSpPr/>
      </dsp:nvSpPr>
      <dsp:spPr>
        <a:xfrm>
          <a:off x="429815" y="2998038"/>
          <a:ext cx="6674701" cy="649440"/>
        </a:xfrm>
        <a:prstGeom prst="roundRect">
          <a:avLst/>
        </a:prstGeom>
        <a:solidFill>
          <a:srgbClr val="3076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Tổng kết</a:t>
          </a:r>
        </a:p>
      </dsp:txBody>
      <dsp:txXfrm>
        <a:off x="461518" y="3029741"/>
        <a:ext cx="6611295"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39F47-105F-4C07-AEB8-C64B2358EBA7}"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7128F-D774-40F0-8A65-6C67F4C5D382}" type="slidenum">
              <a:rPr lang="en-US" smtClean="0"/>
              <a:t>‹#›</a:t>
            </a:fld>
            <a:endParaRPr lang="en-US"/>
          </a:p>
        </p:txBody>
      </p:sp>
    </p:spTree>
    <p:extLst>
      <p:ext uri="{BB962C8B-B14F-4D97-AF65-F5344CB8AC3E}">
        <p14:creationId xmlns:p14="http://schemas.microsoft.com/office/powerpoint/2010/main" val="206665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C0661-1A73-4DA1-9CCC-7D2957B4A40B}"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A4628-8384-4F15-8854-7E71FA42A1F9}"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EEB8C-F8EC-4D3C-A3F8-01233942142B}"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92EB4B-900F-4FA0-AB57-0FF5A9909A89}"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2734A-2A18-4BDB-B7AE-91D4591B06E8}"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0FD8D-88D6-4DEE-8F3D-02B525D324BE}"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E3E44-C4CB-4AB6-8DD0-E44A41D46EF9}"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8221B-EA5C-424B-A7D0-F00F702C4CCC}"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2C243-C101-4E5A-A9CE-2AE2AD72EEC1}"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85551-1469-4DF7-909D-3E478AC0E424}" type="datetime1">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A9A62-6AD3-4B87-8C0C-4FA37BF804B9}" type="datetime1">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689328-F15F-45AA-95BA-B06ECB8ECAB2}" type="datetime1">
              <a:rPr lang="en-US" smtClean="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DD93B-FC83-4FCC-9476-25AA09352776}" type="datetime1">
              <a:rPr lang="en-US" smtClean="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FA8F9-12A2-4047-9471-ABF0354C124D}" type="datetime1">
              <a:rPr lang="en-US" smtClean="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EBE20-CB5F-4A46-B65E-CDDB509F3F3F}" type="datetime1">
              <a:rPr lang="en-US" smtClean="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765F9AEA-ADE4-4FDE-8329-21FD6A6E3AAE}" type="datetime1">
              <a:rPr lang="en-US" smtClean="0"/>
              <a:t>12/15/2021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3FF91A-E35A-46C8-ADCB-F68D1B2EFF1E}" type="datetime1">
              <a:rPr lang="en-US" smtClean="0"/>
              <a:t>12/15/2021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4B73-0AA3-48F1-A074-8DCF555AA91F}"/>
              </a:ext>
            </a:extLst>
          </p:cNvPr>
          <p:cNvSpPr>
            <a:spLocks noGrp="1"/>
          </p:cNvSpPr>
          <p:nvPr>
            <p:ph type="ctrTitle"/>
          </p:nvPr>
        </p:nvSpPr>
        <p:spPr>
          <a:xfrm>
            <a:off x="1507067" y="1323879"/>
            <a:ext cx="7766936" cy="1646302"/>
          </a:xfrm>
        </p:spPr>
        <p:txBody>
          <a:bodyPr/>
          <a:lstStyle/>
          <a:p>
            <a:pPr algn="ctr"/>
            <a:r>
              <a:rPr lang="en-US" b="1">
                <a:solidFill>
                  <a:srgbClr val="286D9F"/>
                </a:solidFill>
                <a:latin typeface="Times New Roman" panose="02020603050405020304" pitchFamily="18" charset="0"/>
                <a:cs typeface="Times New Roman" panose="02020603050405020304" pitchFamily="18" charset="0"/>
              </a:rPr>
              <a:t>Tìm hiểu về database Amazon Aurora</a:t>
            </a:r>
          </a:p>
        </p:txBody>
      </p:sp>
      <p:sp>
        <p:nvSpPr>
          <p:cNvPr id="3" name="Subtitle 2">
            <a:extLst>
              <a:ext uri="{FF2B5EF4-FFF2-40B4-BE49-F238E27FC236}">
                <a16:creationId xmlns:a16="http://schemas.microsoft.com/office/drawing/2014/main" id="{60EE1137-1DAF-400C-A204-E09B2BC9D149}"/>
              </a:ext>
            </a:extLst>
          </p:cNvPr>
          <p:cNvSpPr>
            <a:spLocks noGrp="1"/>
          </p:cNvSpPr>
          <p:nvPr>
            <p:ph type="subTitle" idx="1"/>
          </p:nvPr>
        </p:nvSpPr>
        <p:spPr>
          <a:xfrm>
            <a:off x="1507067" y="4050833"/>
            <a:ext cx="3563697" cy="1768076"/>
          </a:xfrm>
        </p:spPr>
        <p:txBody>
          <a:bodyPr>
            <a:normAutofit/>
          </a:bodyPr>
          <a:lstStyle/>
          <a:p>
            <a:pPr algn="l"/>
            <a:r>
              <a:rPr lang="en-US" sz="1800" b="1">
                <a:solidFill>
                  <a:srgbClr val="000000"/>
                </a:solidFill>
                <a:effectLst/>
                <a:latin typeface="Times New Roman" panose="02020603050405020304" pitchFamily="18" charset="0"/>
                <a:ea typeface="Calibri" panose="020F0502020204030204" pitchFamily="34" charset="0"/>
              </a:rPr>
              <a:t>GVHD: </a:t>
            </a:r>
            <a:r>
              <a:rPr lang="en-US" sz="1800">
                <a:solidFill>
                  <a:srgbClr val="000000"/>
                </a:solidFill>
                <a:effectLst/>
                <a:latin typeface="Times New Roman" panose="02020603050405020304" pitchFamily="18" charset="0"/>
                <a:ea typeface="Calibri" panose="020F0502020204030204" pitchFamily="34" charset="0"/>
              </a:rPr>
              <a:t>TS. Huỳnh Xuân Phụng </a:t>
            </a:r>
          </a:p>
          <a:p>
            <a:pPr algn="l"/>
            <a:r>
              <a:rPr lang="en-US" b="1">
                <a:solidFill>
                  <a:schemeClr val="tx1"/>
                </a:solidFill>
                <a:latin typeface="Times New Roman" panose="02020603050405020304" pitchFamily="18" charset="0"/>
                <a:cs typeface="Times New Roman" panose="02020603050405020304" pitchFamily="18" charset="0"/>
              </a:rPr>
              <a:t>Thành viên nhóm:</a:t>
            </a:r>
          </a:p>
          <a:p>
            <a:pPr algn="l"/>
            <a:r>
              <a:rPr lang="en-US">
                <a:solidFill>
                  <a:schemeClr val="tx1"/>
                </a:solidFill>
                <a:latin typeface="Times New Roman" panose="02020603050405020304" pitchFamily="18" charset="0"/>
                <a:cs typeface="Times New Roman" panose="02020603050405020304" pitchFamily="18" charset="0"/>
              </a:rPr>
              <a:t>Phạm Mạnh Đình - 17110122</a:t>
            </a:r>
          </a:p>
          <a:p>
            <a:pPr algn="l"/>
            <a:r>
              <a:rPr lang="en-US">
                <a:solidFill>
                  <a:schemeClr val="tx1"/>
                </a:solidFill>
                <a:latin typeface="Times New Roman" panose="02020603050405020304" pitchFamily="18" charset="0"/>
                <a:cs typeface="Times New Roman" panose="02020603050405020304" pitchFamily="18" charset="0"/>
              </a:rPr>
              <a:t>Đinh Ngọc Nhi - 17110200</a:t>
            </a:r>
          </a:p>
          <a:p>
            <a:endParaRPr lang="en-US"/>
          </a:p>
        </p:txBody>
      </p:sp>
    </p:spTree>
    <p:extLst>
      <p:ext uri="{BB962C8B-B14F-4D97-AF65-F5344CB8AC3E}">
        <p14:creationId xmlns:p14="http://schemas.microsoft.com/office/powerpoint/2010/main" val="417868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Dùng Secrets Manager quản lý bảo mật</a:t>
            </a: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10</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E2047465-612D-4051-8663-2627343C9A19}"/>
              </a:ext>
            </a:extLst>
          </p:cNvPr>
          <p:cNvPicPr>
            <a:picLocks noChangeAspect="1"/>
          </p:cNvPicPr>
          <p:nvPr/>
        </p:nvPicPr>
        <p:blipFill>
          <a:blip r:embed="rId2"/>
          <a:stretch>
            <a:fillRect/>
          </a:stretch>
        </p:blipFill>
        <p:spPr>
          <a:xfrm>
            <a:off x="677334" y="1611191"/>
            <a:ext cx="8873615" cy="4430171"/>
          </a:xfrm>
          <a:prstGeom prst="rect">
            <a:avLst/>
          </a:prstGeom>
        </p:spPr>
      </p:pic>
    </p:spTree>
    <p:extLst>
      <p:ext uri="{BB962C8B-B14F-4D97-AF65-F5344CB8AC3E}">
        <p14:creationId xmlns:p14="http://schemas.microsoft.com/office/powerpoint/2010/main" val="348742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Tiến hành code python thực hiện kết nối với database RSD và sử dụng IAM để tạo Role</a:t>
            </a:r>
          </a:p>
          <a:p>
            <a:pPr algn="just"/>
            <a:r>
              <a:rPr lang="vi-VN" sz="2300">
                <a:solidFill>
                  <a:schemeClr val="tx1"/>
                </a:solidFill>
                <a:latin typeface="Times New Roman" panose="02020603050405020304" pitchFamily="18" charset="0"/>
                <a:cs typeface="Times New Roman" panose="02020603050405020304" pitchFamily="18" charset="0"/>
              </a:rPr>
              <a:t>Gắn kết cấu hình dự án, kết nối AIM vừa được khởi tạo</a:t>
            </a:r>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11</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7" name="Picture 6" descr="Graphical user interface&#10;&#10;Description automatically generated">
            <a:extLst>
              <a:ext uri="{FF2B5EF4-FFF2-40B4-BE49-F238E27FC236}">
                <a16:creationId xmlns:a16="http://schemas.microsoft.com/office/drawing/2014/main" id="{C20BB978-AFCC-4AA8-958B-3EA403AE42DE}"/>
              </a:ext>
            </a:extLst>
          </p:cNvPr>
          <p:cNvPicPr>
            <a:picLocks noChangeAspect="1"/>
          </p:cNvPicPr>
          <p:nvPr/>
        </p:nvPicPr>
        <p:blipFill>
          <a:blip r:embed="rId2"/>
          <a:stretch>
            <a:fillRect/>
          </a:stretch>
        </p:blipFill>
        <p:spPr>
          <a:xfrm>
            <a:off x="677333" y="2377872"/>
            <a:ext cx="8311537" cy="4179744"/>
          </a:xfrm>
          <a:prstGeom prst="rect">
            <a:avLst/>
          </a:prstGeom>
        </p:spPr>
      </p:pic>
    </p:spTree>
    <p:extLst>
      <p:ext uri="{BB962C8B-B14F-4D97-AF65-F5344CB8AC3E}">
        <p14:creationId xmlns:p14="http://schemas.microsoft.com/office/powerpoint/2010/main" val="633088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Chạy </a:t>
            </a:r>
            <a:r>
              <a:rPr lang="vi-VN" sz="2300">
                <a:solidFill>
                  <a:schemeClr val="tx1"/>
                </a:solidFill>
                <a:latin typeface="Times New Roman" panose="02020603050405020304" pitchFamily="18" charset="0"/>
                <a:cs typeface="Times New Roman" panose="02020603050405020304" pitchFamily="18" charset="0"/>
              </a:rPr>
              <a:t>dự án và cho kết quả đã thành công</a:t>
            </a:r>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12</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240C9420-E07F-4083-A12A-3CCA169E4C56}"/>
              </a:ext>
            </a:extLst>
          </p:cNvPr>
          <p:cNvPicPr>
            <a:picLocks noChangeAspect="1"/>
          </p:cNvPicPr>
          <p:nvPr/>
        </p:nvPicPr>
        <p:blipFill>
          <a:blip r:embed="rId2"/>
          <a:stretch>
            <a:fillRect/>
          </a:stretch>
        </p:blipFill>
        <p:spPr>
          <a:xfrm>
            <a:off x="677334" y="1585940"/>
            <a:ext cx="8846572" cy="4455421"/>
          </a:xfrm>
          <a:prstGeom prst="rect">
            <a:avLst/>
          </a:prstGeom>
        </p:spPr>
      </p:pic>
    </p:spTree>
    <p:extLst>
      <p:ext uri="{BB962C8B-B14F-4D97-AF65-F5344CB8AC3E}">
        <p14:creationId xmlns:p14="http://schemas.microsoft.com/office/powerpoint/2010/main" val="18241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kết</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145539" cy="4794453"/>
          </a:xfrm>
        </p:spPr>
        <p:txBody>
          <a:bodyPr>
            <a:noAutofit/>
          </a:bodyPr>
          <a:lstStyle/>
          <a:p>
            <a:pPr marL="0" indent="0" algn="just">
              <a:lnSpc>
                <a:spcPct val="150000"/>
              </a:lnSpc>
              <a:buNone/>
            </a:pPr>
            <a:r>
              <a:rPr lang="vi-VN" sz="2300">
                <a:solidFill>
                  <a:schemeClr val="tx1"/>
                </a:solidFill>
                <a:latin typeface="Times New Roman" panose="02020603050405020304" pitchFamily="18" charset="0"/>
                <a:cs typeface="Times New Roman" panose="02020603050405020304" pitchFamily="18" charset="0"/>
              </a:rPr>
              <a:t>Những kết quả đạt được</a:t>
            </a:r>
            <a:r>
              <a:rPr lang="en-US" sz="230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2300">
                <a:solidFill>
                  <a:schemeClr val="tx1"/>
                </a:solidFill>
                <a:latin typeface="Times New Roman" panose="02020603050405020304" pitchFamily="18" charset="0"/>
                <a:cs typeface="Times New Roman" panose="02020603050405020304" pitchFamily="18" charset="0"/>
              </a:rPr>
              <a:t>T</a:t>
            </a:r>
            <a:r>
              <a:rPr lang="vi-VN" sz="2300">
                <a:solidFill>
                  <a:schemeClr val="tx1"/>
                </a:solidFill>
                <a:latin typeface="Times New Roman" panose="02020603050405020304" pitchFamily="18" charset="0"/>
                <a:cs typeface="Times New Roman" panose="02020603050405020304" pitchFamily="18" charset="0"/>
              </a:rPr>
              <a:t>ạo thành công chương trình phụ trợ không máy chủ trên AWS với Lamda và Aurora. </a:t>
            </a:r>
            <a:endParaRPr lang="en-US" sz="230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vi-VN" sz="2300">
                <a:solidFill>
                  <a:schemeClr val="tx1"/>
                </a:solidFill>
                <a:latin typeface="Times New Roman" panose="02020603050405020304" pitchFamily="18" charset="0"/>
                <a:cs typeface="Times New Roman" panose="02020603050405020304" pitchFamily="18" charset="0"/>
              </a:rPr>
              <a:t>Thực hiện các cài đặt RDS tạo database, cài đặt Lamda, IAM để thiết lập một số quyền chúng ta cần cho dự án, Secrets Manager phần trình quản lý bảo mật.</a:t>
            </a:r>
          </a:p>
          <a:p>
            <a:pPr algn="just"/>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13</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43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161838"/>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kết</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638580"/>
            <a:ext cx="9685866" cy="6219420"/>
          </a:xfrm>
        </p:spPr>
        <p:txBody>
          <a:bodyPr>
            <a:noAutofit/>
          </a:bodyPr>
          <a:lstStyle/>
          <a:p>
            <a:pPr marL="0" indent="0" algn="just">
              <a:lnSpc>
                <a:spcPct val="150000"/>
              </a:lnSpc>
              <a:buNone/>
            </a:pPr>
            <a:r>
              <a:rPr lang="vi-VN" sz="2300">
                <a:solidFill>
                  <a:schemeClr val="tx1"/>
                </a:solidFill>
                <a:latin typeface="Times New Roman" panose="02020603050405020304" pitchFamily="18" charset="0"/>
                <a:cs typeface="Times New Roman" panose="02020603050405020304" pitchFamily="18" charset="0"/>
              </a:rPr>
              <a:t>Những khó khăn thi thực hiện đề tài</a:t>
            </a:r>
            <a:r>
              <a:rPr lang="en-US" sz="230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vi-VN" sz="2300">
                <a:solidFill>
                  <a:schemeClr val="tx1"/>
                </a:solidFill>
                <a:latin typeface="Times New Roman" panose="02020603050405020304" pitchFamily="18" charset="0"/>
                <a:cs typeface="Times New Roman" panose="02020603050405020304" pitchFamily="18" charset="0"/>
              </a:rPr>
              <a:t>Khi thực hiện đề tài nhóm cần đăng kí tài khoản thanh toán VISA để được sử dụng các chức năng Amazon Aurora cung cấp. </a:t>
            </a:r>
            <a:endParaRPr lang="en-US" sz="230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vi-VN" sz="2300">
                <a:solidFill>
                  <a:schemeClr val="tx1"/>
                </a:solidFill>
                <a:latin typeface="Times New Roman" panose="02020603050405020304" pitchFamily="18" charset="0"/>
                <a:cs typeface="Times New Roman" panose="02020603050405020304" pitchFamily="18" charset="0"/>
              </a:rPr>
              <a:t>Khi thiết lập tạo database gặp một vài vấn đề như không cung cấp API dữ liệu dịch vụ web Bật điểm cuối HTTP SQL, API dịch vụ web không kết nối để chạy các truy vấn SQL dựa trên cơ sở dữ liệu này. </a:t>
            </a:r>
            <a:endParaRPr lang="en-US" sz="230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vi-VN" sz="2300">
                <a:solidFill>
                  <a:schemeClr val="tx1"/>
                </a:solidFill>
                <a:latin typeface="Times New Roman" panose="02020603050405020304" pitchFamily="18" charset="0"/>
                <a:cs typeface="Times New Roman" panose="02020603050405020304" pitchFamily="18" charset="0"/>
              </a:rPr>
              <a:t>Việc không có cung cấp API làm nhóm không thể truy vấn đến Database đã được tạo, nhóm đã tìm nhiều phương án tìm kiếm để lắp đặt API, nhưng phải đợi phía Amazon cập nhật lại website mới thực hiện tích chọn API để truy vấn đến bảng dữ liệu. Thực các kết nối điểm đầu và điểm cuối gặp một chút khó khăn khi cài đặt.</a:t>
            </a:r>
          </a:p>
          <a:p>
            <a:pPr algn="just"/>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14</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9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kết</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0"/>
            <a:ext cx="9907539" cy="5465315"/>
          </a:xfrm>
        </p:spPr>
        <p:txBody>
          <a:bodyPr>
            <a:noAutofit/>
          </a:bodyPr>
          <a:lstStyle/>
          <a:p>
            <a:pPr marL="0" indent="0" algn="just">
              <a:buNone/>
            </a:pPr>
            <a:r>
              <a:rPr lang="vi-VN" sz="2300">
                <a:solidFill>
                  <a:schemeClr val="tx1"/>
                </a:solidFill>
                <a:latin typeface="Times New Roman" panose="02020603050405020304" pitchFamily="18" charset="0"/>
                <a:cs typeface="Times New Roman" panose="02020603050405020304" pitchFamily="18" charset="0"/>
              </a:rPr>
              <a:t>Ưu điểm</a:t>
            </a:r>
            <a:r>
              <a:rPr lang="en-US" sz="2300">
                <a:solidFill>
                  <a:schemeClr val="tx1"/>
                </a:solidFill>
                <a:latin typeface="Times New Roman" panose="02020603050405020304" pitchFamily="18" charset="0"/>
                <a:cs typeface="Times New Roman" panose="02020603050405020304" pitchFamily="18" charset="0"/>
              </a:rPr>
              <a:t>:</a:t>
            </a:r>
          </a:p>
          <a:p>
            <a:pPr algn="just"/>
            <a:r>
              <a:rPr lang="vi-VN" sz="2300">
                <a:solidFill>
                  <a:schemeClr val="tx1"/>
                </a:solidFill>
                <a:latin typeface="Times New Roman" panose="02020603050405020304" pitchFamily="18" charset="0"/>
                <a:cs typeface="Times New Roman" panose="02020603050405020304" pitchFamily="18" charset="0"/>
              </a:rPr>
              <a:t>Công cụ cơ sở dữ liệu Amazon Aurora hoàn toàn tương thích với các cơ sở dữ liệu mã nguồn mở MySQL và PostgreSQL. </a:t>
            </a:r>
          </a:p>
          <a:p>
            <a:pPr algn="just"/>
            <a:r>
              <a:rPr lang="vi-VN" sz="2300">
                <a:solidFill>
                  <a:schemeClr val="tx1"/>
                </a:solidFill>
                <a:latin typeface="Times New Roman" panose="02020603050405020304" pitchFamily="18" charset="0"/>
                <a:cs typeface="Times New Roman" panose="02020603050405020304" pitchFamily="18" charset="0"/>
              </a:rPr>
              <a:t>Hiệu năng và khả năng mở rộng Amazon Aurora rất cao. </a:t>
            </a:r>
          </a:p>
          <a:p>
            <a:pPr algn="just"/>
            <a:r>
              <a:rPr lang="vi-VN" sz="2300">
                <a:solidFill>
                  <a:schemeClr val="tx1"/>
                </a:solidFill>
                <a:latin typeface="Times New Roman" panose="02020603050405020304" pitchFamily="18" charset="0"/>
                <a:cs typeface="Times New Roman" panose="02020603050405020304" pitchFamily="18" charset="0"/>
              </a:rPr>
              <a:t>Amazon Aurora đem lại nhiều cấp độ bảo mật cho cơ sở dư liệu</a:t>
            </a:r>
            <a:r>
              <a:rPr lang="en-US" sz="2300">
                <a:solidFill>
                  <a:schemeClr val="tx1"/>
                </a:solidFill>
                <a:latin typeface="Times New Roman" panose="02020603050405020304" pitchFamily="18" charset="0"/>
                <a:cs typeface="Times New Roman" panose="02020603050405020304" pitchFamily="18" charset="0"/>
              </a:rPr>
              <a:t>.</a:t>
            </a:r>
          </a:p>
          <a:p>
            <a:pPr algn="just"/>
            <a:r>
              <a:rPr lang="vi-VN" sz="2300">
                <a:solidFill>
                  <a:schemeClr val="tx1"/>
                </a:solidFill>
                <a:latin typeface="Times New Roman" panose="02020603050405020304" pitchFamily="18" charset="0"/>
                <a:cs typeface="Times New Roman" panose="02020603050405020304" pitchFamily="18" charset="0"/>
              </a:rPr>
              <a:t>Amazon Aurora được quản lý toàn phần bởi Amazon Relational Database Service (RDS)</a:t>
            </a:r>
            <a:r>
              <a:rPr lang="en-US" sz="2300">
                <a:solidFill>
                  <a:schemeClr val="tx1"/>
                </a:solidFill>
                <a:latin typeface="Times New Roman" panose="02020603050405020304" pitchFamily="18" charset="0"/>
                <a:cs typeface="Times New Roman" panose="02020603050405020304" pitchFamily="18" charset="0"/>
              </a:rPr>
              <a:t>.</a:t>
            </a:r>
            <a:endParaRPr lang="vi-VN" sz="230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vi-VN" sz="2300">
                <a:solidFill>
                  <a:schemeClr val="tx1"/>
                </a:solidFill>
                <a:latin typeface="Times New Roman" panose="02020603050405020304" pitchFamily="18" charset="0"/>
                <a:cs typeface="Times New Roman" panose="02020603050405020304" pitchFamily="18" charset="0"/>
              </a:rPr>
              <a:t>Hạn chế</a:t>
            </a:r>
            <a:r>
              <a:rPr lang="en-US" sz="2300">
                <a:solidFill>
                  <a:schemeClr val="tx1"/>
                </a:solidFill>
                <a:latin typeface="Times New Roman" panose="02020603050405020304" pitchFamily="18" charset="0"/>
                <a:cs typeface="Times New Roman" panose="02020603050405020304" pitchFamily="18" charset="0"/>
              </a:rPr>
              <a:t>: </a:t>
            </a:r>
            <a:r>
              <a:rPr lang="vi-VN" sz="2300">
                <a:solidFill>
                  <a:schemeClr val="tx1"/>
                </a:solidFill>
                <a:latin typeface="Times New Roman" panose="02020603050405020304" pitchFamily="18" charset="0"/>
                <a:cs typeface="Times New Roman" panose="02020603050405020304" pitchFamily="18" charset="0"/>
              </a:rPr>
              <a:t>Sử dụng SQL profiler khó khăn. Vì không thể kết nối profiler trực tiếp với máy chủ,</a:t>
            </a:r>
            <a:r>
              <a:rPr lang="en-US" sz="2300">
                <a:solidFill>
                  <a:schemeClr val="tx1"/>
                </a:solidFill>
                <a:latin typeface="Times New Roman" panose="02020603050405020304" pitchFamily="18" charset="0"/>
                <a:cs typeface="Times New Roman" panose="02020603050405020304" pitchFamily="18" charset="0"/>
              </a:rPr>
              <a:t>mà</a:t>
            </a:r>
            <a:r>
              <a:rPr lang="vi-VN" sz="2300">
                <a:solidFill>
                  <a:schemeClr val="tx1"/>
                </a:solidFill>
                <a:latin typeface="Times New Roman" panose="02020603050405020304" pitchFamily="18" charset="0"/>
                <a:cs typeface="Times New Roman" panose="02020603050405020304" pitchFamily="18" charset="0"/>
              </a:rPr>
              <a:t> phải chạy một số thủ tục được lưu trữ để tạo tệp nhật ký mà</a:t>
            </a:r>
            <a:r>
              <a:rPr lang="en-US" sz="2300">
                <a:solidFill>
                  <a:schemeClr val="tx1"/>
                </a:solidFill>
                <a:latin typeface="Times New Roman" panose="02020603050405020304" pitchFamily="18" charset="0"/>
                <a:cs typeface="Times New Roman" panose="02020603050405020304" pitchFamily="18" charset="0"/>
              </a:rPr>
              <a:t> mình</a:t>
            </a:r>
            <a:r>
              <a:rPr lang="vi-VN" sz="2300">
                <a:solidFill>
                  <a:schemeClr val="tx1"/>
                </a:solidFill>
                <a:latin typeface="Times New Roman" panose="02020603050405020304" pitchFamily="18" charset="0"/>
                <a:cs typeface="Times New Roman" panose="02020603050405020304" pitchFamily="18" charset="0"/>
              </a:rPr>
              <a:t> có thể phân tích. Mặc dù Amazon Aurora đưa ra một số gợi ý về cách thực hiện, nhưng nó không thân thiện với người dùng.</a:t>
            </a:r>
          </a:p>
          <a:p>
            <a:pPr algn="just"/>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15</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97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kết</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vi-VN" sz="2300">
                <a:solidFill>
                  <a:schemeClr val="tx1"/>
                </a:solidFill>
                <a:latin typeface="Times New Roman" panose="02020603050405020304" pitchFamily="18" charset="0"/>
                <a:cs typeface="Times New Roman" panose="02020603050405020304" pitchFamily="18" charset="0"/>
              </a:rPr>
              <a:t>Hướng phát triển trong tương lai</a:t>
            </a:r>
            <a:r>
              <a:rPr lang="en-US" sz="2300">
                <a:solidFill>
                  <a:schemeClr val="tx1"/>
                </a:solidFill>
                <a:latin typeface="Times New Roman" panose="02020603050405020304" pitchFamily="18" charset="0"/>
                <a:cs typeface="Times New Roman" panose="02020603050405020304" pitchFamily="18" charset="0"/>
              </a:rPr>
              <a:t>: Nhóm sẽ tiếp tục tìm hiểu về Amazon aurora để phục vụ cho công tác học tập và thực tập doanh nghiệp.</a:t>
            </a:r>
            <a:endParaRPr lang="vi-VN"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16</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45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A644-A58B-46A0-A844-C8107B117924}"/>
              </a:ext>
            </a:extLst>
          </p:cNvPr>
          <p:cNvSpPr>
            <a:spLocks noGrp="1"/>
          </p:cNvSpPr>
          <p:nvPr>
            <p:ph type="ctrTitle"/>
          </p:nvPr>
        </p:nvSpPr>
        <p:spPr>
          <a:xfrm>
            <a:off x="1216121" y="2532727"/>
            <a:ext cx="7766936" cy="1792545"/>
          </a:xfrm>
        </p:spPr>
        <p:txBody>
          <a:bodyPr/>
          <a:lstStyle/>
          <a:p>
            <a:pPr algn="ctr"/>
            <a:r>
              <a:rPr lang="en-US" b="1">
                <a:solidFill>
                  <a:srgbClr val="286D9F"/>
                </a:solidFill>
                <a:latin typeface="Times New Roman" panose="02020603050405020304" pitchFamily="18" charset="0"/>
                <a:cs typeface="Times New Roman" panose="02020603050405020304" pitchFamily="18" charset="0"/>
              </a:rPr>
              <a:t>Cám ơn thầy và mọi người đã lắng nghe</a:t>
            </a:r>
          </a:p>
        </p:txBody>
      </p:sp>
    </p:spTree>
    <p:extLst>
      <p:ext uri="{BB962C8B-B14F-4D97-AF65-F5344CB8AC3E}">
        <p14:creationId xmlns:p14="http://schemas.microsoft.com/office/powerpoint/2010/main" val="374073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B1A3C5-2835-44AD-A9C1-9332ACF81801}"/>
              </a:ext>
            </a:extLst>
          </p:cNvPr>
          <p:cNvGraphicFramePr>
            <a:graphicFrameLocks noGrp="1"/>
          </p:cNvGraphicFramePr>
          <p:nvPr>
            <p:ph idx="1"/>
            <p:extLst>
              <p:ext uri="{D42A27DB-BD31-4B8C-83A1-F6EECF244321}">
                <p14:modId xmlns:p14="http://schemas.microsoft.com/office/powerpoint/2010/main" val="4058406832"/>
              </p:ext>
            </p:extLst>
          </p:nvPr>
        </p:nvGraphicFramePr>
        <p:xfrm>
          <a:off x="747136" y="996806"/>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9A6A7D3-243A-4692-8648-4E872A070DDF}"/>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2</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97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609600"/>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quan về Amazon Aurora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677334" y="1246909"/>
            <a:ext cx="8596668" cy="4794453"/>
          </a:xfrm>
        </p:spPr>
        <p:txBody>
          <a:bodyPr>
            <a:noAutofit/>
          </a:bodyPr>
          <a:lstStyle/>
          <a:p>
            <a:r>
              <a:rPr lang="vi-VN" sz="2300">
                <a:solidFill>
                  <a:schemeClr val="tx1"/>
                </a:solidFill>
                <a:latin typeface="Times New Roman" panose="02020603050405020304" pitchFamily="18" charset="0"/>
                <a:cs typeface="Times New Roman" panose="02020603050405020304" pitchFamily="18" charset="0"/>
              </a:rPr>
              <a:t>Amazon Aurora là một cơ sở dữ liệu tương thích MySQL và PostgreSQL được xây dựng cho cloud, kết hợp hiệu suất và tính khả dụng của các cơ sở dữ liệu thương mại cao cấp với tính đơn giản và hiệu quả về chi phí của các cơ sở dữ liệu mã nguồn mở.</a:t>
            </a:r>
          </a:p>
          <a:p>
            <a:endParaRPr lang="vi-VN" sz="2300">
              <a:solidFill>
                <a:schemeClr val="tx1"/>
              </a:solidFill>
              <a:latin typeface="Times New Roman" panose="02020603050405020304" pitchFamily="18" charset="0"/>
              <a:cs typeface="Times New Roman" panose="02020603050405020304" pitchFamily="18" charset="0"/>
            </a:endParaRPr>
          </a:p>
          <a:p>
            <a:r>
              <a:rPr lang="vi-VN" sz="2300">
                <a:solidFill>
                  <a:schemeClr val="tx1"/>
                </a:solidFill>
                <a:latin typeface="Times New Roman" panose="02020603050405020304" pitchFamily="18" charset="0"/>
                <a:cs typeface="Times New Roman" panose="02020603050405020304" pitchFamily="18" charset="0"/>
              </a:rPr>
              <a:t>Aurora nhanh gấp 5 lần cơ sở dữ liệu MySQL tiêu chuẩn và nhanh gấp 3 lần các cơ sở dữ liệu PostgreSQL chuẩn. Nó cung cấp tính bảo mật, tính khả dụng và độ tin cậy của các cơ sở dữ liệu cấp thương mại với chi phí 1/10. Aurora được quản lý đầy đủ bởi Amazon Relational Database Service (RDS), giúp tự động hóa các nhiệm vụ quản trị tốn nhiều thời gian như cung cấp phần cứng, thiết lập cơ sở dữ liệu, vá lỗi và sao lưu.</a:t>
            </a:r>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3</a:t>
            </a:fld>
            <a:endParaRPr lang="en-US"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22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quan về Amazon Aurora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vi-VN" sz="2300">
                <a:solidFill>
                  <a:schemeClr val="tx1"/>
                </a:solidFill>
                <a:latin typeface="Times New Roman" panose="02020603050405020304" pitchFamily="18" charset="0"/>
                <a:cs typeface="Times New Roman" panose="02020603050405020304" pitchFamily="18" charset="0"/>
              </a:rPr>
              <a:t>Aurora có một hệ thống lưu trữ tự phân loại, phân tán, tự phục hồi, tự động quét lên đến 64TB trên mỗi cơ sở dữ liệu. Aurora cung cấp hiệu suất và tính khả dụng cao với 15 bản sao chế độ đọc độ trễ thấp, phục hồi theo thời gian, sao lưu liên tục tới Amazon S3 và sao chép trên ba vùng khả dụng.</a:t>
            </a:r>
          </a:p>
          <a:p>
            <a:pPr algn="just"/>
            <a:r>
              <a:rPr lang="vi-VN" sz="2300">
                <a:solidFill>
                  <a:schemeClr val="tx1"/>
                </a:solidFill>
                <a:latin typeface="Times New Roman" panose="02020603050405020304" pitchFamily="18" charset="0"/>
                <a:cs typeface="Times New Roman" panose="02020603050405020304" pitchFamily="18" charset="0"/>
              </a:rPr>
              <a:t>Truy cập vào RDS Management Console để tạo ra cơ sở dữ liệu Aurora đầu tiên của bạn và bắt đầu di chuyển các cơ sở dữ liệu MySQL và PostgreSQL của bạn.</a:t>
            </a:r>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4</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C8EBF3-5BD5-4F20-9AD8-E6E0E8A593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2692" y="3489527"/>
            <a:ext cx="5463720" cy="3068089"/>
          </a:xfrm>
          <a:prstGeom prst="rect">
            <a:avLst/>
          </a:prstGeom>
          <a:noFill/>
          <a:ln>
            <a:noFill/>
          </a:ln>
        </p:spPr>
      </p:pic>
    </p:spTree>
    <p:extLst>
      <p:ext uri="{BB962C8B-B14F-4D97-AF65-F5344CB8AC3E}">
        <p14:creationId xmlns:p14="http://schemas.microsoft.com/office/powerpoint/2010/main" val="205666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Tổng quan về Amazon Aurora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C</a:t>
            </a:r>
            <a:r>
              <a:rPr lang="vi-VN" sz="2300">
                <a:solidFill>
                  <a:schemeClr val="tx1"/>
                </a:solidFill>
                <a:latin typeface="Times New Roman" panose="02020603050405020304" pitchFamily="18" charset="0"/>
                <a:cs typeface="Times New Roman" panose="02020603050405020304" pitchFamily="18" charset="0"/>
              </a:rPr>
              <a:t>ác phiên bản MySQL, PostgreSQL và các phiên bản Aurora tương ứng</a:t>
            </a:r>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5</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1303387-B4FD-4DCC-93F8-594667B0D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780308"/>
            <a:ext cx="8956833" cy="3297383"/>
          </a:xfrm>
          <a:prstGeom prst="rect">
            <a:avLst/>
          </a:prstGeom>
          <a:noFill/>
          <a:ln>
            <a:noFill/>
          </a:ln>
        </p:spPr>
      </p:pic>
    </p:spTree>
    <p:extLst>
      <p:ext uri="{BB962C8B-B14F-4D97-AF65-F5344CB8AC3E}">
        <p14:creationId xmlns:p14="http://schemas.microsoft.com/office/powerpoint/2010/main" val="374690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2263246" y="216592"/>
            <a:ext cx="5439881" cy="637309"/>
          </a:xfrm>
        </p:spPr>
        <p:txBody>
          <a:bodyPr>
            <a:normAutofit fontScale="90000"/>
          </a:bodyPr>
          <a:lstStyle/>
          <a:p>
            <a:pPr algn="ctr"/>
            <a:r>
              <a:rPr lang="en-US" b="1">
                <a:solidFill>
                  <a:srgbClr val="1B98CC"/>
                </a:solidFill>
                <a:latin typeface="Times New Roman" panose="02020603050405020304" pitchFamily="18" charset="0"/>
                <a:cs typeface="Times New Roman" panose="02020603050405020304" pitchFamily="18" charset="0"/>
              </a:rPr>
              <a:t>Đặc điểm của Amazon Aurora</a:t>
            </a:r>
            <a:br>
              <a:rPr lang="en-US" b="1">
                <a:solidFill>
                  <a:srgbClr val="1B98CC"/>
                </a:solidFill>
                <a:latin typeface="Times New Roman" panose="02020603050405020304" pitchFamily="18" charset="0"/>
                <a:cs typeface="Times New Roman" panose="02020603050405020304" pitchFamily="18" charset="0"/>
              </a:rPr>
            </a:b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2189578" y="815484"/>
            <a:ext cx="6417878" cy="559100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Khả năng mở rộng và hiệu suất cao</a:t>
            </a:r>
          </a:p>
          <a:p>
            <a:pPr marL="0" indent="0" algn="just">
              <a:buNone/>
            </a:pPr>
            <a:endParaRPr lang="en-US" sz="2300">
              <a:solidFill>
                <a:schemeClr val="tx1"/>
              </a:solidFill>
              <a:latin typeface="Times New Roman" panose="02020603050405020304" pitchFamily="18" charset="0"/>
              <a:cs typeface="Times New Roman" panose="02020603050405020304" pitchFamily="18" charset="0"/>
            </a:endParaRPr>
          </a:p>
          <a:p>
            <a:pPr algn="just"/>
            <a:r>
              <a:rPr lang="en-US" sz="2300">
                <a:solidFill>
                  <a:schemeClr val="tx1"/>
                </a:solidFill>
                <a:latin typeface="Times New Roman" panose="02020603050405020304" pitchFamily="18" charset="0"/>
                <a:cs typeface="Times New Roman" panose="02020603050405020304" pitchFamily="18" charset="0"/>
              </a:rPr>
              <a:t>Tính khả dụng và độ bền cao</a:t>
            </a:r>
          </a:p>
          <a:p>
            <a:pPr marL="0" indent="0" algn="just">
              <a:buNone/>
            </a:pPr>
            <a:endParaRPr lang="en-US" sz="2300">
              <a:solidFill>
                <a:schemeClr val="tx1"/>
              </a:solidFill>
              <a:latin typeface="Times New Roman" panose="02020603050405020304" pitchFamily="18" charset="0"/>
              <a:cs typeface="Times New Roman" panose="02020603050405020304" pitchFamily="18" charset="0"/>
            </a:endParaRPr>
          </a:p>
          <a:p>
            <a:pPr algn="just"/>
            <a:r>
              <a:rPr lang="en-US" sz="2300">
                <a:solidFill>
                  <a:schemeClr val="tx1"/>
                </a:solidFill>
                <a:latin typeface="Times New Roman" panose="02020603050405020304" pitchFamily="18" charset="0"/>
                <a:cs typeface="Times New Roman" panose="02020603050405020304" pitchFamily="18" charset="0"/>
              </a:rPr>
              <a:t>Bảo mật cao hơn</a:t>
            </a:r>
          </a:p>
          <a:p>
            <a:pPr marL="0" indent="0" algn="just">
              <a:buNone/>
            </a:pPr>
            <a:endParaRPr lang="en-US" sz="2300">
              <a:solidFill>
                <a:schemeClr val="tx1"/>
              </a:solidFill>
              <a:latin typeface="Times New Roman" panose="02020603050405020304" pitchFamily="18" charset="0"/>
              <a:cs typeface="Times New Roman" panose="02020603050405020304" pitchFamily="18" charset="0"/>
            </a:endParaRPr>
          </a:p>
          <a:p>
            <a:pPr algn="just"/>
            <a:r>
              <a:rPr lang="en-US" sz="2300">
                <a:solidFill>
                  <a:schemeClr val="tx1"/>
                </a:solidFill>
                <a:latin typeface="Times New Roman" panose="02020603050405020304" pitchFamily="18" charset="0"/>
                <a:cs typeface="Times New Roman" panose="02020603050405020304" pitchFamily="18" charset="0"/>
              </a:rPr>
              <a:t>Khả năng t</a:t>
            </a:r>
            <a:r>
              <a:rPr lang="vi-VN" sz="2300">
                <a:solidFill>
                  <a:schemeClr val="tx1"/>
                </a:solidFill>
                <a:latin typeface="Times New Roman" panose="02020603050405020304" pitchFamily="18" charset="0"/>
                <a:cs typeface="Times New Roman" panose="02020603050405020304" pitchFamily="18" charset="0"/>
              </a:rPr>
              <a:t>ương thích MySQL và PostgreSQL</a:t>
            </a:r>
            <a:endParaRPr lang="en-US" sz="230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300">
              <a:solidFill>
                <a:schemeClr val="tx1"/>
              </a:solidFill>
              <a:latin typeface="Times New Roman" panose="02020603050405020304" pitchFamily="18" charset="0"/>
              <a:cs typeface="Times New Roman" panose="02020603050405020304" pitchFamily="18" charset="0"/>
            </a:endParaRPr>
          </a:p>
          <a:p>
            <a:pPr algn="just"/>
            <a:r>
              <a:rPr lang="en-US" sz="2300">
                <a:solidFill>
                  <a:schemeClr val="tx1"/>
                </a:solidFill>
                <a:latin typeface="Times New Roman" panose="02020603050405020304" pitchFamily="18" charset="0"/>
                <a:cs typeface="Times New Roman" panose="02020603050405020304" pitchFamily="18" charset="0"/>
              </a:rPr>
              <a:t>Được quản lý hoàn toàn</a:t>
            </a:r>
          </a:p>
          <a:p>
            <a:pPr algn="just"/>
            <a:endParaRPr lang="en-US" sz="2300">
              <a:solidFill>
                <a:schemeClr val="tx1"/>
              </a:solidFill>
              <a:latin typeface="Times New Roman" panose="02020603050405020304" pitchFamily="18" charset="0"/>
              <a:cs typeface="Times New Roman" panose="02020603050405020304" pitchFamily="18" charset="0"/>
            </a:endParaRPr>
          </a:p>
          <a:p>
            <a:pPr algn="just"/>
            <a:endParaRPr lang="en-US" sz="300">
              <a:solidFill>
                <a:schemeClr val="tx1"/>
              </a:solidFill>
              <a:latin typeface="Times New Roman" panose="02020603050405020304" pitchFamily="18" charset="0"/>
              <a:cs typeface="Times New Roman" panose="02020603050405020304" pitchFamily="18" charset="0"/>
            </a:endParaRPr>
          </a:p>
          <a:p>
            <a:pPr algn="just"/>
            <a:r>
              <a:rPr lang="en-US" sz="2300">
                <a:solidFill>
                  <a:schemeClr val="tx1"/>
                </a:solidFill>
                <a:latin typeface="Times New Roman" panose="02020603050405020304" pitchFamily="18" charset="0"/>
                <a:cs typeface="Times New Roman" panose="02020603050405020304" pitchFamily="18" charset="0"/>
              </a:rPr>
              <a:t>Hỗ trợ di chuyển</a:t>
            </a: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6</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DA3794-03F5-4993-A87A-94A930D91F70}"/>
              </a:ext>
            </a:extLst>
          </p:cNvPr>
          <p:cNvPicPr>
            <a:picLocks noChangeAspect="1"/>
          </p:cNvPicPr>
          <p:nvPr/>
        </p:nvPicPr>
        <p:blipFill>
          <a:blip r:embed="rId2"/>
          <a:stretch>
            <a:fillRect/>
          </a:stretch>
        </p:blipFill>
        <p:spPr>
          <a:xfrm>
            <a:off x="578794" y="638544"/>
            <a:ext cx="1348094" cy="888156"/>
          </a:xfrm>
          <a:prstGeom prst="rect">
            <a:avLst/>
          </a:prstGeom>
        </p:spPr>
      </p:pic>
      <p:pic>
        <p:nvPicPr>
          <p:cNvPr id="9" name="Picture 8">
            <a:extLst>
              <a:ext uri="{FF2B5EF4-FFF2-40B4-BE49-F238E27FC236}">
                <a16:creationId xmlns:a16="http://schemas.microsoft.com/office/drawing/2014/main" id="{17EB2013-1650-44AB-90F0-64F9DD01659D}"/>
              </a:ext>
            </a:extLst>
          </p:cNvPr>
          <p:cNvPicPr>
            <a:picLocks noChangeAspect="1"/>
          </p:cNvPicPr>
          <p:nvPr/>
        </p:nvPicPr>
        <p:blipFill>
          <a:blip r:embed="rId3"/>
          <a:stretch>
            <a:fillRect/>
          </a:stretch>
        </p:blipFill>
        <p:spPr>
          <a:xfrm>
            <a:off x="788229" y="1471164"/>
            <a:ext cx="1270004" cy="942997"/>
          </a:xfrm>
          <a:prstGeom prst="rect">
            <a:avLst/>
          </a:prstGeom>
        </p:spPr>
      </p:pic>
      <p:pic>
        <p:nvPicPr>
          <p:cNvPr id="11" name="Picture 10">
            <a:extLst>
              <a:ext uri="{FF2B5EF4-FFF2-40B4-BE49-F238E27FC236}">
                <a16:creationId xmlns:a16="http://schemas.microsoft.com/office/drawing/2014/main" id="{FB3A1CE5-71EA-488F-B64C-BF4DB4431C29}"/>
              </a:ext>
            </a:extLst>
          </p:cNvPr>
          <p:cNvPicPr>
            <a:picLocks noChangeAspect="1"/>
          </p:cNvPicPr>
          <p:nvPr/>
        </p:nvPicPr>
        <p:blipFill>
          <a:blip r:embed="rId4"/>
          <a:stretch>
            <a:fillRect/>
          </a:stretch>
        </p:blipFill>
        <p:spPr>
          <a:xfrm>
            <a:off x="788229" y="2362207"/>
            <a:ext cx="1343291" cy="1034584"/>
          </a:xfrm>
          <a:prstGeom prst="rect">
            <a:avLst/>
          </a:prstGeom>
        </p:spPr>
      </p:pic>
      <p:pic>
        <p:nvPicPr>
          <p:cNvPr id="13" name="Picture 12">
            <a:extLst>
              <a:ext uri="{FF2B5EF4-FFF2-40B4-BE49-F238E27FC236}">
                <a16:creationId xmlns:a16="http://schemas.microsoft.com/office/drawing/2014/main" id="{FC7FDC29-59AB-4395-A96A-E270E25862A6}"/>
              </a:ext>
            </a:extLst>
          </p:cNvPr>
          <p:cNvPicPr>
            <a:picLocks noChangeAspect="1"/>
          </p:cNvPicPr>
          <p:nvPr/>
        </p:nvPicPr>
        <p:blipFill>
          <a:blip r:embed="rId5"/>
          <a:stretch>
            <a:fillRect/>
          </a:stretch>
        </p:blipFill>
        <p:spPr>
          <a:xfrm>
            <a:off x="669753" y="3386415"/>
            <a:ext cx="1490796" cy="1057425"/>
          </a:xfrm>
          <a:prstGeom prst="rect">
            <a:avLst/>
          </a:prstGeom>
        </p:spPr>
      </p:pic>
      <p:pic>
        <p:nvPicPr>
          <p:cNvPr id="15" name="Picture 14">
            <a:extLst>
              <a:ext uri="{FF2B5EF4-FFF2-40B4-BE49-F238E27FC236}">
                <a16:creationId xmlns:a16="http://schemas.microsoft.com/office/drawing/2014/main" id="{975172EE-D30E-46D5-99B0-4E91FDA58969}"/>
              </a:ext>
            </a:extLst>
          </p:cNvPr>
          <p:cNvPicPr>
            <a:picLocks noChangeAspect="1"/>
          </p:cNvPicPr>
          <p:nvPr/>
        </p:nvPicPr>
        <p:blipFill>
          <a:blip r:embed="rId6"/>
          <a:stretch>
            <a:fillRect/>
          </a:stretch>
        </p:blipFill>
        <p:spPr>
          <a:xfrm>
            <a:off x="610277" y="4460895"/>
            <a:ext cx="1521243" cy="955199"/>
          </a:xfrm>
          <a:prstGeom prst="rect">
            <a:avLst/>
          </a:prstGeom>
        </p:spPr>
      </p:pic>
      <p:pic>
        <p:nvPicPr>
          <p:cNvPr id="17" name="Picture 16">
            <a:extLst>
              <a:ext uri="{FF2B5EF4-FFF2-40B4-BE49-F238E27FC236}">
                <a16:creationId xmlns:a16="http://schemas.microsoft.com/office/drawing/2014/main" id="{462F9235-5290-4E12-A211-50BB228B80BA}"/>
              </a:ext>
            </a:extLst>
          </p:cNvPr>
          <p:cNvPicPr>
            <a:picLocks noChangeAspect="1"/>
          </p:cNvPicPr>
          <p:nvPr/>
        </p:nvPicPr>
        <p:blipFill>
          <a:blip r:embed="rId7"/>
          <a:stretch>
            <a:fillRect/>
          </a:stretch>
        </p:blipFill>
        <p:spPr>
          <a:xfrm>
            <a:off x="610277" y="5464705"/>
            <a:ext cx="1469858" cy="1117092"/>
          </a:xfrm>
          <a:prstGeom prst="rect">
            <a:avLst/>
          </a:prstGeom>
        </p:spPr>
      </p:pic>
    </p:spTree>
    <p:extLst>
      <p:ext uri="{BB962C8B-B14F-4D97-AF65-F5344CB8AC3E}">
        <p14:creationId xmlns:p14="http://schemas.microsoft.com/office/powerpoint/2010/main" val="425161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Tạo sơ sở dữ liệu Amazon Aurora</a:t>
            </a: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7</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DFDE94F2-9B94-4B11-A3CD-83811067B475}"/>
              </a:ext>
            </a:extLst>
          </p:cNvPr>
          <p:cNvPicPr>
            <a:picLocks noChangeAspect="1"/>
          </p:cNvPicPr>
          <p:nvPr/>
        </p:nvPicPr>
        <p:blipFill>
          <a:blip r:embed="rId2"/>
          <a:stretch>
            <a:fillRect/>
          </a:stretch>
        </p:blipFill>
        <p:spPr>
          <a:xfrm>
            <a:off x="809720" y="1654611"/>
            <a:ext cx="9276997" cy="4386751"/>
          </a:xfrm>
          <a:prstGeom prst="rect">
            <a:avLst/>
          </a:prstGeom>
        </p:spPr>
      </p:pic>
    </p:spTree>
    <p:extLst>
      <p:ext uri="{BB962C8B-B14F-4D97-AF65-F5344CB8AC3E}">
        <p14:creationId xmlns:p14="http://schemas.microsoft.com/office/powerpoint/2010/main" val="321684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Khởi tạo cơ sở dữ liệu: d</a:t>
            </a:r>
            <a:r>
              <a:rPr lang="vi-VN" sz="2300">
                <a:solidFill>
                  <a:schemeClr val="tx1"/>
                </a:solidFill>
                <a:latin typeface="Times New Roman" panose="02020603050405020304" pitchFamily="18" charset="0"/>
                <a:cs typeface="Times New Roman" panose="02020603050405020304" pitchFamily="18" charset="0"/>
              </a:rPr>
              <a:t>ùng câu lệnh SQL để tạo ra bảng mới</a:t>
            </a:r>
            <a:r>
              <a:rPr lang="en-US" sz="2300">
                <a:solidFill>
                  <a:schemeClr val="tx1"/>
                </a:solidFill>
                <a:latin typeface="Times New Roman" panose="02020603050405020304" pitchFamily="18" charset="0"/>
                <a:cs typeface="Times New Roman" panose="02020603050405020304" pitchFamily="18" charset="0"/>
              </a:rPr>
              <a:t>, t</a:t>
            </a:r>
            <a:r>
              <a:rPr lang="vi-VN" sz="2300">
                <a:solidFill>
                  <a:schemeClr val="tx1"/>
                </a:solidFill>
                <a:latin typeface="Times New Roman" panose="02020603050405020304" pitchFamily="18" charset="0"/>
                <a:cs typeface="Times New Roman" panose="02020603050405020304" pitchFamily="18" charset="0"/>
              </a:rPr>
              <a:t>hêm dữ liệu vào bảng</a:t>
            </a:r>
            <a:r>
              <a:rPr lang="en-US" sz="2300">
                <a:solidFill>
                  <a:schemeClr val="tx1"/>
                </a:solidFill>
                <a:latin typeface="Times New Roman" panose="02020603050405020304" pitchFamily="18" charset="0"/>
                <a:cs typeface="Times New Roman" panose="02020603050405020304" pitchFamily="18" charset="0"/>
              </a:rPr>
              <a:t> </a:t>
            </a:r>
            <a:r>
              <a:rPr lang="vi-VN" sz="2300">
                <a:solidFill>
                  <a:schemeClr val="tx1"/>
                </a:solidFill>
                <a:latin typeface="Times New Roman" panose="02020603050405020304" pitchFamily="18" charset="0"/>
                <a:cs typeface="Times New Roman" panose="02020603050405020304" pitchFamily="18" charset="0"/>
              </a:rPr>
              <a:t>và truy vấn kết quả</a:t>
            </a:r>
            <a:r>
              <a:rPr lang="en-US" sz="2300">
                <a:solidFill>
                  <a:schemeClr val="tx1"/>
                </a:solidFill>
                <a:latin typeface="Times New Roman" panose="02020603050405020304" pitchFamily="18" charset="0"/>
                <a:cs typeface="Times New Roman" panose="02020603050405020304" pitchFamily="18" charset="0"/>
              </a:rPr>
              <a:t>.</a:t>
            </a: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8</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9F9AC587-BC95-48E3-B86E-3D3B69B29B20}"/>
              </a:ext>
            </a:extLst>
          </p:cNvPr>
          <p:cNvPicPr>
            <a:picLocks noChangeAspect="1"/>
          </p:cNvPicPr>
          <p:nvPr/>
        </p:nvPicPr>
        <p:blipFill rotWithShape="1">
          <a:blip r:embed="rId2"/>
          <a:srcRect t="1" r="67961" b="47442"/>
          <a:stretch/>
        </p:blipFill>
        <p:spPr>
          <a:xfrm>
            <a:off x="677335" y="1943099"/>
            <a:ext cx="4038202" cy="323850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7D4ADDC-4B2E-438C-AC69-8D964561886E}"/>
              </a:ext>
            </a:extLst>
          </p:cNvPr>
          <p:cNvPicPr>
            <a:picLocks noChangeAspect="1"/>
          </p:cNvPicPr>
          <p:nvPr/>
        </p:nvPicPr>
        <p:blipFill rotWithShape="1">
          <a:blip r:embed="rId3"/>
          <a:srcRect r="51574" b="51989"/>
          <a:stretch/>
        </p:blipFill>
        <p:spPr>
          <a:xfrm>
            <a:off x="4975668" y="1657577"/>
            <a:ext cx="4499479" cy="22271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F9FAA29-22F2-45FB-B29C-D37D31325899}"/>
              </a:ext>
            </a:extLst>
          </p:cNvPr>
          <p:cNvPicPr>
            <a:picLocks noChangeAspect="1"/>
          </p:cNvPicPr>
          <p:nvPr/>
        </p:nvPicPr>
        <p:blipFill rotWithShape="1">
          <a:blip r:embed="rId4"/>
          <a:srcRect r="73090" b="52225"/>
          <a:stretch/>
        </p:blipFill>
        <p:spPr>
          <a:xfrm>
            <a:off x="4975668" y="4038360"/>
            <a:ext cx="2825307" cy="2519256"/>
          </a:xfrm>
          <a:prstGeom prst="rect">
            <a:avLst/>
          </a:prstGeom>
        </p:spPr>
      </p:pic>
    </p:spTree>
    <p:extLst>
      <p:ext uri="{BB962C8B-B14F-4D97-AF65-F5344CB8AC3E}">
        <p14:creationId xmlns:p14="http://schemas.microsoft.com/office/powerpoint/2010/main" val="34856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5227-9CAD-4899-9F05-DBC692BDC29B}"/>
              </a:ext>
            </a:extLst>
          </p:cNvPr>
          <p:cNvSpPr>
            <a:spLocks noGrp="1"/>
          </p:cNvSpPr>
          <p:nvPr>
            <p:ph type="title"/>
          </p:nvPr>
        </p:nvSpPr>
        <p:spPr>
          <a:xfrm>
            <a:off x="677334" y="300384"/>
            <a:ext cx="8596668" cy="637309"/>
          </a:xfrm>
        </p:spPr>
        <p:txBody>
          <a:bodyPr>
            <a:normAutofit fontScale="90000"/>
          </a:bodyPr>
          <a:lstStyle/>
          <a:p>
            <a:r>
              <a:rPr lang="en-US" b="1">
                <a:solidFill>
                  <a:srgbClr val="1B98CC"/>
                </a:solidFill>
                <a:latin typeface="Times New Roman" panose="02020603050405020304" pitchFamily="18" charset="0"/>
                <a:cs typeface="Times New Roman" panose="02020603050405020304" pitchFamily="18" charset="0"/>
              </a:rPr>
              <a:t>Ứng dụng minh họa</a:t>
            </a:r>
            <a:endParaRPr lang="en-US" b="1">
              <a:solidFill>
                <a:srgbClr val="1B98CC"/>
              </a:solidFill>
            </a:endParaRPr>
          </a:p>
        </p:txBody>
      </p:sp>
      <p:sp>
        <p:nvSpPr>
          <p:cNvPr id="3" name="Content Placeholder 2">
            <a:extLst>
              <a:ext uri="{FF2B5EF4-FFF2-40B4-BE49-F238E27FC236}">
                <a16:creationId xmlns:a16="http://schemas.microsoft.com/office/drawing/2014/main" id="{E3C245E7-877A-4B61-9E99-DED6EDAAC35F}"/>
              </a:ext>
            </a:extLst>
          </p:cNvPr>
          <p:cNvSpPr>
            <a:spLocks noGrp="1"/>
          </p:cNvSpPr>
          <p:nvPr>
            <p:ph idx="1"/>
          </p:nvPr>
        </p:nvSpPr>
        <p:spPr>
          <a:xfrm>
            <a:off x="330970" y="1092301"/>
            <a:ext cx="9907539" cy="4794453"/>
          </a:xfrm>
        </p:spPr>
        <p:txBody>
          <a:bodyPr>
            <a:noAutofit/>
          </a:bodyPr>
          <a:lstStyle/>
          <a:p>
            <a:pPr algn="just"/>
            <a:r>
              <a:rPr lang="en-US" sz="2300">
                <a:solidFill>
                  <a:schemeClr val="tx1"/>
                </a:solidFill>
                <a:latin typeface="Times New Roman" panose="02020603050405020304" pitchFamily="18" charset="0"/>
                <a:cs typeface="Times New Roman" panose="02020603050405020304" pitchFamily="18" charset="0"/>
              </a:rPr>
              <a:t>Dùng Lambda để thiết lập hàm kết nối</a:t>
            </a:r>
          </a:p>
          <a:p>
            <a:pPr algn="just"/>
            <a:endParaRPr lang="en-US" sz="23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23531-6E97-4D48-825D-4274CC627F9C}"/>
              </a:ext>
            </a:extLst>
          </p:cNvPr>
          <p:cNvSpPr>
            <a:spLocks noGrp="1"/>
          </p:cNvSpPr>
          <p:nvPr>
            <p:ph type="sldNum" sz="quarter" idx="12"/>
          </p:nvPr>
        </p:nvSpPr>
        <p:spPr/>
        <p:txBody>
          <a:bodyPr/>
          <a:lstStyle/>
          <a:p>
            <a:fld id="{519954A3-9DFD-4C44-94BA-B95130A3BA1C}" type="slidenum">
              <a:rPr lang="en-US" sz="1100" b="1" smtClean="0">
                <a:solidFill>
                  <a:schemeClr val="tx1"/>
                </a:solidFill>
                <a:latin typeface="Times New Roman" panose="02020603050405020304" pitchFamily="18" charset="0"/>
                <a:cs typeface="Times New Roman" panose="02020603050405020304" pitchFamily="18" charset="0"/>
              </a:rPr>
              <a:t>9</a:t>
            </a:fld>
            <a:endParaRPr lang="en-US" sz="1100" b="1" dirty="0">
              <a:solidFill>
                <a:schemeClr val="tx1"/>
              </a:solidFill>
              <a:latin typeface="Times New Roman" panose="02020603050405020304" pitchFamily="18" charset="0"/>
              <a:cs typeface="Times New Roman" panose="02020603050405020304" pitchFamily="18" charset="0"/>
            </a:endParaRPr>
          </a:p>
        </p:txBody>
      </p:sp>
      <p:pic>
        <p:nvPicPr>
          <p:cNvPr id="9" name="Picture 8" descr="Graphical user interface, text&#10;&#10;Description automatically generated">
            <a:extLst>
              <a:ext uri="{FF2B5EF4-FFF2-40B4-BE49-F238E27FC236}">
                <a16:creationId xmlns:a16="http://schemas.microsoft.com/office/drawing/2014/main" id="{D5820E0E-DFD7-4B6E-B1D9-03291E3B8DED}"/>
              </a:ext>
            </a:extLst>
          </p:cNvPr>
          <p:cNvPicPr>
            <a:picLocks noChangeAspect="1"/>
          </p:cNvPicPr>
          <p:nvPr/>
        </p:nvPicPr>
        <p:blipFill rotWithShape="1">
          <a:blip r:embed="rId2"/>
          <a:srcRect r="7082" b="40802"/>
          <a:stretch/>
        </p:blipFill>
        <p:spPr>
          <a:xfrm>
            <a:off x="677334" y="1963439"/>
            <a:ext cx="9983054" cy="3194348"/>
          </a:xfrm>
          <a:prstGeom prst="rect">
            <a:avLst/>
          </a:prstGeom>
        </p:spPr>
      </p:pic>
    </p:spTree>
    <p:extLst>
      <p:ext uri="{BB962C8B-B14F-4D97-AF65-F5344CB8AC3E}">
        <p14:creationId xmlns:p14="http://schemas.microsoft.com/office/powerpoint/2010/main" val="191097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1226</TotalTime>
  <Words>911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Tìm hiểu về database Amazon Aurora</vt:lpstr>
      <vt:lpstr>PowerPoint Presentation</vt:lpstr>
      <vt:lpstr>Tổng quan về Amazon Aurora</vt:lpstr>
      <vt:lpstr>Tổng quan về Amazon Aurora</vt:lpstr>
      <vt:lpstr>Tổng quan về Amazon Aurora</vt:lpstr>
      <vt:lpstr>Đặc điểm của Amazon Aurora </vt:lpstr>
      <vt:lpstr>Ứng dụng minh họa</vt:lpstr>
      <vt:lpstr>Ứng dụng minh họa</vt:lpstr>
      <vt:lpstr>Ứng dụng minh họa</vt:lpstr>
      <vt:lpstr>Ứng dụng minh họa</vt:lpstr>
      <vt:lpstr>Ứng dụng minh họa</vt:lpstr>
      <vt:lpstr>Ứng dụng minh họa</vt:lpstr>
      <vt:lpstr>Tổng kết</vt:lpstr>
      <vt:lpstr>Tổng kết</vt:lpstr>
      <vt:lpstr>Tổng kết</vt:lpstr>
      <vt:lpstr>Tổng kết</vt:lpstr>
      <vt:lpstr>Cám ơn thầy và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database Amazon Aurora</dc:title>
  <dc:creator>Dinh Nhi</dc:creator>
  <cp:lastModifiedBy>Dinh Nhi</cp:lastModifiedBy>
  <cp:revision>4</cp:revision>
  <dcterms:created xsi:type="dcterms:W3CDTF">2021-12-14T03:12:47Z</dcterms:created>
  <dcterms:modified xsi:type="dcterms:W3CDTF">2021-12-15T13:01:53Z</dcterms:modified>
</cp:coreProperties>
</file>