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handoutMasterIdLst>
    <p:handoutMasterId r:id="rId15"/>
  </p:handoutMasterIdLst>
  <p:sldIdLst>
    <p:sldId id="256" r:id="rId4"/>
    <p:sldId id="270" r:id="rId5"/>
    <p:sldId id="299" r:id="rId6"/>
    <p:sldId id="264" r:id="rId7"/>
    <p:sldId id="300" r:id="rId8"/>
    <p:sldId id="301" r:id="rId9"/>
    <p:sldId id="303" r:id="rId10"/>
    <p:sldId id="302" r:id="rId11"/>
    <p:sldId id="304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3370" autoAdjust="0"/>
  </p:normalViewPr>
  <p:slideViewPr>
    <p:cSldViewPr>
      <p:cViewPr>
        <p:scale>
          <a:sx n="78" d="100"/>
          <a:sy n="78" d="100"/>
        </p:scale>
        <p:origin x="1230" y="27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kaggle.com/datasets/rohanrao/nifty50-stock-market-data" TargetMode="Externa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206D28B-7633-4599-AB3C-6780FFCFD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348" y="593576"/>
            <a:ext cx="4691724" cy="1152128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Stock Market Prediction using NIFTY-50 Stock Data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2A6EDEB-5912-431F-BB07-F1BCDFAFEC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348" y="3291830"/>
            <a:ext cx="4450844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Zubayer Bin Rashid - 1782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Abdul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Karim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Chy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- 1788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47BF727-9DFB-4E25-A951-17EB3F25B18F}"/>
              </a:ext>
            </a:extLst>
          </p:cNvPr>
          <p:cNvSpPr txBox="1">
            <a:spLocks/>
          </p:cNvSpPr>
          <p:nvPr/>
        </p:nvSpPr>
        <p:spPr>
          <a:xfrm>
            <a:off x="4067944" y="3363839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To:</a:t>
            </a:r>
          </a:p>
          <a:p>
            <a:pPr algn="r"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Faisal Ahmed</a:t>
            </a:r>
          </a:p>
          <a:p>
            <a:pPr algn="r"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  <a:p>
            <a:pPr algn="r">
              <a:spcBef>
                <a:spcPts val="0"/>
              </a:spcBef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Premier University Chittagong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363838"/>
            <a:ext cx="9144000" cy="288032"/>
          </a:xfrm>
        </p:spPr>
        <p:txBody>
          <a:bodyPr/>
          <a:lstStyle/>
          <a:p>
            <a:pPr lvl="0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stock market is filled with individuals who know the price of everything, </a:t>
            </a:r>
          </a:p>
          <a:p>
            <a:pPr lvl="0"/>
            <a:r>
              <a:rPr lang="en-US" altLang="ko-KR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the value of nothing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Philip Fisher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4381" y="1775216"/>
            <a:ext cx="7044653" cy="1299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2911" y="1304973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992" y="1304973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7586" y="1304973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61962" y="2535718"/>
            <a:ext cx="337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Compare performance of different machine learning algorithms for predicting good stock and select the best</a:t>
            </a:r>
            <a:endParaRPr lang="ko-KR" altLang="en-US" sz="1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61092" y="3416992"/>
            <a:ext cx="343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Identify patterns in NIFTY-50 stock data to inform investment decisions</a:t>
            </a:r>
            <a:endParaRPr lang="ko-KR" altLang="en-US" sz="12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" name="Rectangle 2047"/>
          <p:cNvSpPr/>
          <p:nvPr/>
        </p:nvSpPr>
        <p:spPr>
          <a:xfrm>
            <a:off x="6747651" y="1399747"/>
            <a:ext cx="1079390" cy="776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6B7B8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11587" y="4243374"/>
            <a:ext cx="365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Develop a model to predict better stock from NIFTY-50 stocks using historical 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9297" y="1788213"/>
            <a:ext cx="802615" cy="1387899"/>
            <a:chOff x="3049297" y="1862658"/>
            <a:chExt cx="802615" cy="1387899"/>
          </a:xfrm>
        </p:grpSpPr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3049297" y="1862658"/>
              <a:ext cx="568544" cy="1070671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779912" y="2602557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0" name="Straight Connector 49"/>
            <p:cNvCxnSpPr>
              <a:cxnSpLocks/>
            </p:cNvCxnSpPr>
            <p:nvPr/>
          </p:nvCxnSpPr>
          <p:spPr>
            <a:xfrm flipH="1">
              <a:off x="3610814" y="2926557"/>
              <a:ext cx="211376" cy="231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963523" y="1775215"/>
            <a:ext cx="1293104" cy="2196610"/>
            <a:chOff x="1963523" y="1849660"/>
            <a:chExt cx="1293104" cy="2196610"/>
          </a:xfrm>
        </p:grpSpPr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1963523" y="1849660"/>
              <a:ext cx="962540" cy="1872609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184627" y="3398270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179A9D"/>
                </a:solidFill>
              </a:endParaRPr>
            </a:p>
          </p:txBody>
        </p: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 flipV="1">
              <a:off x="2915816" y="3722269"/>
              <a:ext cx="280752" cy="2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043608" y="1775215"/>
            <a:ext cx="1567979" cy="3028783"/>
            <a:chOff x="1043608" y="1849660"/>
            <a:chExt cx="1567979" cy="3028783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1043608" y="1849660"/>
              <a:ext cx="1302763" cy="2710137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39587" y="4230443"/>
              <a:ext cx="72000" cy="64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179A9D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2339752" y="4554443"/>
              <a:ext cx="211982" cy="1070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9999DE1-FEFF-409F-B683-67BC23D18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313" y="1509195"/>
            <a:ext cx="618060" cy="618060"/>
          </a:xfrm>
          <a:prstGeom prst="rect">
            <a:avLst/>
          </a:prstGeom>
        </p:spPr>
      </p:pic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8EFE287B-6ED1-4978-A08E-460C6881A8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Stock Market Prediction using NIFTY-50 Stock Data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0287AD8-84A9-412B-B8FD-0B54727CB689}"/>
              </a:ext>
            </a:extLst>
          </p:cNvPr>
          <p:cNvCxnSpPr>
            <a:cxnSpLocks/>
          </p:cNvCxnSpPr>
          <p:nvPr/>
        </p:nvCxnSpPr>
        <p:spPr>
          <a:xfrm>
            <a:off x="-108520" y="5112496"/>
            <a:ext cx="9361040" cy="15502"/>
          </a:xfrm>
          <a:prstGeom prst="line">
            <a:avLst/>
          </a:prstGeom>
          <a:ln w="1047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2063">
            <a:extLst>
              <a:ext uri="{FF2B5EF4-FFF2-40B4-BE49-F238E27FC236}">
                <a16:creationId xmlns:a16="http://schemas.microsoft.com/office/drawing/2014/main" id="{6F6A4BC6-6FF6-44A8-AD54-FAABE4DA6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51" y="4516221"/>
            <a:ext cx="721953" cy="5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33" grpId="0"/>
      <p:bldP spid="38" grpId="0"/>
      <p:bldP spid="2048" grpId="0" animBg="1"/>
      <p:bldP spid="45" grpId="0"/>
      <p:bldP spid="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FE14CE-5BF3-432D-933A-4D58BC4614E8}"/>
              </a:ext>
            </a:extLst>
          </p:cNvPr>
          <p:cNvSpPr txBox="1"/>
          <p:nvPr/>
        </p:nvSpPr>
        <p:spPr>
          <a:xfrm>
            <a:off x="1043608" y="1299706"/>
            <a:ext cx="6984776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Help investors make more informed investment decisions and potentially increase their returns</a:t>
            </a:r>
          </a:p>
          <a:p>
            <a:pPr algn="just"/>
            <a:endParaRPr lang="en-US" altLang="ko-KR" sz="7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Accurately predicting best stock that can help promote economic growth and stability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Applications:</a:t>
            </a:r>
          </a:p>
          <a:p>
            <a:pPr algn="just"/>
            <a:endParaRPr lang="en-US" altLang="ko-KR" sz="500" b="1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Investment decision making: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The model developed in this project can be used by investors to make more informed investment decisions by providing them with accurate predictions of future stock prices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Government and central bank: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Governments and central banks can use the model to better understand the stock market and make more informed economic policy decisions</a:t>
            </a:r>
          </a:p>
          <a:p>
            <a:pPr algn="just"/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Algorithmic trading: 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The model can be integrated into algorithmic trading systems to make automated buy and sell decisions based on predicted stock prices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2F2F2-9FE3-4F72-B22A-107BA81F4A7D}"/>
              </a:ext>
            </a:extLst>
          </p:cNvPr>
          <p:cNvCxnSpPr>
            <a:cxnSpLocks/>
          </p:cNvCxnSpPr>
          <p:nvPr/>
        </p:nvCxnSpPr>
        <p:spPr>
          <a:xfrm>
            <a:off x="-108520" y="5112496"/>
            <a:ext cx="9361040" cy="15502"/>
          </a:xfrm>
          <a:prstGeom prst="line">
            <a:avLst/>
          </a:prstGeom>
          <a:ln w="1047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D6791D6-E784-49B3-B330-7FC91CD7D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51" y="4516221"/>
            <a:ext cx="721953" cy="5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9952" y="2571750"/>
            <a:ext cx="5004048" cy="576064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Dataset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Information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ED7E6-AD0C-45EE-9E73-2CAAF375B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27" y="1131590"/>
            <a:ext cx="7115746" cy="3024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85C93-B7D7-4494-8428-358B59824CB8}"/>
              </a:ext>
            </a:extLst>
          </p:cNvPr>
          <p:cNvSpPr txBox="1"/>
          <p:nvPr/>
        </p:nvSpPr>
        <p:spPr>
          <a:xfrm>
            <a:off x="3427242" y="4182658"/>
            <a:ext cx="244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Table 1: Glimpse of the dataset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F7BD47-CB32-45F1-B905-73E17B399823}"/>
              </a:ext>
            </a:extLst>
          </p:cNvPr>
          <p:cNvCxnSpPr>
            <a:cxnSpLocks/>
          </p:cNvCxnSpPr>
          <p:nvPr/>
        </p:nvCxnSpPr>
        <p:spPr>
          <a:xfrm>
            <a:off x="-108520" y="5112496"/>
            <a:ext cx="9361040" cy="15502"/>
          </a:xfrm>
          <a:prstGeom prst="line">
            <a:avLst/>
          </a:prstGeom>
          <a:ln w="1047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0A8A4B6-5F1E-420D-8022-790B87A695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51" y="4516221"/>
            <a:ext cx="721953" cy="5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Information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FE14CE-5BF3-432D-933A-4D58BC4614E8}"/>
              </a:ext>
            </a:extLst>
          </p:cNvPr>
          <p:cNvSpPr txBox="1"/>
          <p:nvPr/>
        </p:nvSpPr>
        <p:spPr>
          <a:xfrm>
            <a:off x="1259632" y="1248144"/>
            <a:ext cx="284978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Series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-&gt; type of security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Prev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Close 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-&gt; Previous day's close price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Open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-&gt; Open price of day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High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-&gt; Highest price in day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Low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-&gt; Lowest price in day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Last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-&gt; Last traded price in day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Close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-&gt; Close price of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2DEFB-E5E0-4480-8FC1-9B114C666AB3}"/>
              </a:ext>
            </a:extLst>
          </p:cNvPr>
          <p:cNvSpPr txBox="1"/>
          <p:nvPr/>
        </p:nvSpPr>
        <p:spPr>
          <a:xfrm>
            <a:off x="4449570" y="1235824"/>
            <a:ext cx="3456384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VWAP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-&gt; Volume Weighted Average Price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Volume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-&gt; No of shares traded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Turnover 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-&gt; Total no of shares traded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Trades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-&gt; Total transactions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Deliverable Volume 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-&gt; Stocks traded and Settled</a:t>
            </a:r>
          </a:p>
          <a:p>
            <a:pPr marL="171450" indent="-1714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Deliverble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-&gt; Shares available for trading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6856A-4AFE-426E-943C-C1BDFA970A43}"/>
              </a:ext>
            </a:extLst>
          </p:cNvPr>
          <p:cNvSpPr txBox="1"/>
          <p:nvPr/>
        </p:nvSpPr>
        <p:spPr>
          <a:xfrm>
            <a:off x="2005256" y="4046583"/>
            <a:ext cx="420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Dataset collected from: 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 (Author: </a:t>
            </a:r>
            <a:r>
              <a:rPr lang="en-US" altLang="ko-KR" sz="1400" dirty="0" err="1">
                <a:solidFill>
                  <a:schemeClr val="accent3"/>
                </a:solidFill>
                <a:cs typeface="Arial" pitchFamily="34" charset="0"/>
              </a:rPr>
              <a:t>Vopani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) </a:t>
            </a:r>
            <a:endParaRPr lang="en-US" altLang="ko-KR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7BB726-8AD8-4863-BD7B-C699A85F6C79}"/>
              </a:ext>
            </a:extLst>
          </p:cNvPr>
          <p:cNvCxnSpPr>
            <a:cxnSpLocks/>
          </p:cNvCxnSpPr>
          <p:nvPr/>
        </p:nvCxnSpPr>
        <p:spPr>
          <a:xfrm>
            <a:off x="4279494" y="1230307"/>
            <a:ext cx="0" cy="2421563"/>
          </a:xfrm>
          <a:prstGeom prst="line">
            <a:avLst/>
          </a:prstGeom>
          <a:ln w="31750">
            <a:solidFill>
              <a:schemeClr val="accent3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D368FAC-7609-4EFA-B900-0196197C2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9566" y="3672195"/>
            <a:ext cx="1056554" cy="10565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438571-C982-4CFB-9D7C-B42091EFAB67}"/>
              </a:ext>
            </a:extLst>
          </p:cNvPr>
          <p:cNvCxnSpPr>
            <a:cxnSpLocks/>
          </p:cNvCxnSpPr>
          <p:nvPr/>
        </p:nvCxnSpPr>
        <p:spPr>
          <a:xfrm>
            <a:off x="-108520" y="5112496"/>
            <a:ext cx="9361040" cy="15502"/>
          </a:xfrm>
          <a:prstGeom prst="line">
            <a:avLst/>
          </a:prstGeom>
          <a:ln w="1047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0D665FC-58BC-44C8-851C-947EA15A65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51" y="4516221"/>
            <a:ext cx="721953" cy="5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7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FE14CE-5BF3-432D-933A-4D58BC4614E8}"/>
              </a:ext>
            </a:extLst>
          </p:cNvPr>
          <p:cNvSpPr txBox="1"/>
          <p:nvPr/>
        </p:nvSpPr>
        <p:spPr>
          <a:xfrm>
            <a:off x="3707904" y="1419622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After applying Label </a:t>
            </a:r>
            <a:r>
              <a:rPr lang="en-US" altLang="ko-KR" sz="1400" b="1" dirty="0" err="1">
                <a:solidFill>
                  <a:schemeClr val="accent3"/>
                </a:solidFill>
                <a:cs typeface="Arial" pitchFamily="34" charset="0"/>
              </a:rPr>
              <a:t>Binarizer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21DAB1-6C61-4E59-8F95-F2579187F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45815"/>
              </p:ext>
            </p:extLst>
          </p:nvPr>
        </p:nvGraphicFramePr>
        <p:xfrm>
          <a:off x="827584" y="1825597"/>
          <a:ext cx="24482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20632826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2344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AXISBANK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1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7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7561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88EA5A-7AE2-4005-BC4E-631377506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70560"/>
              </p:ext>
            </p:extLst>
          </p:nvPr>
        </p:nvGraphicFramePr>
        <p:xfrm>
          <a:off x="3779912" y="1825597"/>
          <a:ext cx="45648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3">
                  <a:extLst>
                    <a:ext uri="{9D8B030D-6E8A-4147-A177-3AD203B41FA5}">
                      <a16:colId xmlns:a16="http://schemas.microsoft.com/office/drawing/2014/main" val="1638057176"/>
                    </a:ext>
                  </a:extLst>
                </a:gridCol>
                <a:gridCol w="1487076">
                  <a:extLst>
                    <a:ext uri="{9D8B030D-6E8A-4147-A177-3AD203B41FA5}">
                      <a16:colId xmlns:a16="http://schemas.microsoft.com/office/drawing/2014/main" val="1635155431"/>
                    </a:ext>
                  </a:extLst>
                </a:gridCol>
                <a:gridCol w="817892">
                  <a:extLst>
                    <a:ext uri="{9D8B030D-6E8A-4147-A177-3AD203B41FA5}">
                      <a16:colId xmlns:a16="http://schemas.microsoft.com/office/drawing/2014/main" val="3583797700"/>
                    </a:ext>
                  </a:extLst>
                </a:gridCol>
                <a:gridCol w="961703">
                  <a:extLst>
                    <a:ext uri="{9D8B030D-6E8A-4147-A177-3AD203B41FA5}">
                      <a16:colId xmlns:a16="http://schemas.microsoft.com/office/drawing/2014/main" val="3856193810"/>
                    </a:ext>
                  </a:extLst>
                </a:gridCol>
                <a:gridCol w="748434">
                  <a:extLst>
                    <a:ext uri="{9D8B030D-6E8A-4147-A177-3AD203B41FA5}">
                      <a16:colId xmlns:a16="http://schemas.microsoft.com/office/drawing/2014/main" val="870493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AXISBANK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9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2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7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1665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27A3D8D-FB4E-4132-81A0-4FF9A31AB1AF}"/>
              </a:ext>
            </a:extLst>
          </p:cNvPr>
          <p:cNvSpPr txBox="1"/>
          <p:nvPr/>
        </p:nvSpPr>
        <p:spPr>
          <a:xfrm>
            <a:off x="755576" y="1419621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Sample metadata: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D6494-0011-4754-9F79-CEF37F4E9FED}"/>
              </a:ext>
            </a:extLst>
          </p:cNvPr>
          <p:cNvSpPr txBox="1"/>
          <p:nvPr/>
        </p:nvSpPr>
        <p:spPr>
          <a:xfrm>
            <a:off x="1007604" y="3734911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Table-2: sample metadata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A07FA-E243-48AF-A3F7-8B12C6BA70AE}"/>
              </a:ext>
            </a:extLst>
          </p:cNvPr>
          <p:cNvSpPr txBox="1"/>
          <p:nvPr/>
        </p:nvSpPr>
        <p:spPr>
          <a:xfrm>
            <a:off x="5004048" y="37349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Table-3: effect of Label </a:t>
            </a: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Binarizer</a:t>
            </a:r>
            <a:endParaRPr lang="en-US" altLang="ko-KR" sz="1200" dirty="0">
              <a:solidFill>
                <a:schemeClr val="accent3"/>
              </a:solidFill>
              <a:cs typeface="Arial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07DAA2-583D-4CB7-AFE3-61994E78BC25}"/>
              </a:ext>
            </a:extLst>
          </p:cNvPr>
          <p:cNvCxnSpPr>
            <a:cxnSpLocks/>
          </p:cNvCxnSpPr>
          <p:nvPr/>
        </p:nvCxnSpPr>
        <p:spPr>
          <a:xfrm>
            <a:off x="-108520" y="5112496"/>
            <a:ext cx="9361040" cy="15502"/>
          </a:xfrm>
          <a:prstGeom prst="line">
            <a:avLst/>
          </a:prstGeom>
          <a:ln w="1047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5C6AB25-1475-475B-80F8-218C2F6C5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51" y="4516221"/>
            <a:ext cx="721953" cy="5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 Continued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FE14CE-5BF3-432D-933A-4D58BC4614E8}"/>
              </a:ext>
            </a:extLst>
          </p:cNvPr>
          <p:cNvSpPr txBox="1"/>
          <p:nvPr/>
        </p:nvSpPr>
        <p:spPr>
          <a:xfrm>
            <a:off x="1526078" y="1131590"/>
            <a:ext cx="225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Before Normalization: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AE4845-AEDA-40FF-A877-36A60E378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23850"/>
              </p:ext>
            </p:extLst>
          </p:nvPr>
        </p:nvGraphicFramePr>
        <p:xfrm>
          <a:off x="1763688" y="1528096"/>
          <a:ext cx="20882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0878477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8133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2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00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4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026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733C46-8CEF-4BD6-AFBB-463812D2F8EF}"/>
              </a:ext>
            </a:extLst>
          </p:cNvPr>
          <p:cNvSpPr txBox="1"/>
          <p:nvPr/>
        </p:nvSpPr>
        <p:spPr>
          <a:xfrm>
            <a:off x="5342502" y="1131590"/>
            <a:ext cx="196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After Normalization: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FC801107-0D86-428E-BB39-55C891C8D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1390"/>
              </p:ext>
            </p:extLst>
          </p:nvPr>
        </p:nvGraphicFramePr>
        <p:xfrm>
          <a:off x="5580112" y="1528096"/>
          <a:ext cx="20882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0878477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8133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2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00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4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026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9F2BD4-BBF3-4E23-A6A2-1D01611B992F}"/>
                  </a:ext>
                </a:extLst>
              </p:cNvPr>
              <p:cNvSpPr txBox="1"/>
              <p:nvPr/>
            </p:nvSpPr>
            <p:spPr>
              <a:xfrm>
                <a:off x="1835696" y="3979670"/>
                <a:ext cx="3420380" cy="824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𝑿</m:t>
                      </m:r>
                      <m:r>
                        <a:rPr lang="en-US" altLang="ko-KR" sz="1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𝒏𝒐𝒓𝒎𝒂𝒍𝒊𝒛𝒆𝒅</m:t>
                      </m:r>
                      <m:r>
                        <a:rPr lang="en-US" altLang="ko-KR" sz="1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</m:t>
                          </m:r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𝑋𝑚𝑖𝑛𝑖</m:t>
                          </m:r>
                          <m:r>
                            <a:rPr lang="en-US" altLang="ko-KR" sz="1400" b="0" i="1" baseline="-2500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𝑚𝑢𝑚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𝑟𝑎𝑛𝑔𝑒</m:t>
                          </m:r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𝑜𝑓</m:t>
                          </m:r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altLang="ko-KR" sz="1400" b="0" dirty="0">
                  <a:solidFill>
                    <a:schemeClr val="accent3"/>
                  </a:solidFill>
                  <a:cs typeface="Arial" pitchFamily="34" charset="0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:endParaRPr lang="en-US" altLang="ko-KR" sz="1400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9F2BD4-BBF3-4E23-A6A2-1D01611B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79670"/>
                <a:ext cx="3420380" cy="824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3FE5A3A-8E75-4F03-8B65-53DC4D83D02F}"/>
              </a:ext>
            </a:extLst>
          </p:cNvPr>
          <p:cNvSpPr txBox="1"/>
          <p:nvPr/>
        </p:nvSpPr>
        <p:spPr>
          <a:xfrm>
            <a:off x="4968044" y="4067953"/>
            <a:ext cx="2253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∴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 Range of X: </a:t>
            </a: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X</a:t>
            </a:r>
            <a:r>
              <a:rPr lang="en-US" altLang="ko-KR" sz="1200" baseline="-25000" dirty="0" err="1">
                <a:solidFill>
                  <a:schemeClr val="accent3"/>
                </a:solidFill>
                <a:cs typeface="Arial" pitchFamily="34" charset="0"/>
              </a:rPr>
              <a:t>max</a:t>
            </a: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 - </a:t>
            </a:r>
            <a:r>
              <a:rPr lang="en-US" altLang="ko-KR" sz="1200" dirty="0" err="1">
                <a:solidFill>
                  <a:schemeClr val="accent3"/>
                </a:solidFill>
                <a:cs typeface="Arial" pitchFamily="34" charset="0"/>
              </a:rPr>
              <a:t>X</a:t>
            </a:r>
            <a:r>
              <a:rPr lang="en-US" altLang="ko-KR" sz="1200" baseline="-25000" dirty="0" err="1">
                <a:solidFill>
                  <a:schemeClr val="accent3"/>
                </a:solidFill>
                <a:cs typeface="Arial" pitchFamily="34" charset="0"/>
              </a:rPr>
              <a:t>min</a:t>
            </a:r>
            <a:endParaRPr lang="en-US" altLang="ko-KR" sz="1200" baseline="-250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DABFC-4C6E-43AA-8E72-99172FBB4E96}"/>
              </a:ext>
            </a:extLst>
          </p:cNvPr>
          <p:cNvSpPr txBox="1"/>
          <p:nvPr/>
        </p:nvSpPr>
        <p:spPr>
          <a:xfrm>
            <a:off x="1872661" y="3446879"/>
            <a:ext cx="188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Table-4: Sample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B007D-83FF-45C7-91CE-D74634A30C50}"/>
              </a:ext>
            </a:extLst>
          </p:cNvPr>
          <p:cNvSpPr txBox="1"/>
          <p:nvPr/>
        </p:nvSpPr>
        <p:spPr>
          <a:xfrm>
            <a:off x="5580112" y="3446879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Table-5: Normalized dataset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B21272-E76F-4BF9-A5A9-B105A71CFB00}"/>
              </a:ext>
            </a:extLst>
          </p:cNvPr>
          <p:cNvCxnSpPr>
            <a:cxnSpLocks/>
          </p:cNvCxnSpPr>
          <p:nvPr/>
        </p:nvCxnSpPr>
        <p:spPr>
          <a:xfrm>
            <a:off x="-108520" y="5112496"/>
            <a:ext cx="9361040" cy="15502"/>
          </a:xfrm>
          <a:prstGeom prst="line">
            <a:avLst/>
          </a:prstGeom>
          <a:ln w="1047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6A52C4B-5022-446D-A130-612E821C7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51" y="4516221"/>
            <a:ext cx="721953" cy="5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4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9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B43B9EF-1D65-4333-9261-98C6492B4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700808" y="699542"/>
            <a:ext cx="9649072" cy="464087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 Model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7A3D8D-FB4E-4132-81A0-4FF9A31AB1AF}"/>
              </a:ext>
            </a:extLst>
          </p:cNvPr>
          <p:cNvSpPr txBox="1"/>
          <p:nvPr/>
        </p:nvSpPr>
        <p:spPr>
          <a:xfrm>
            <a:off x="5237820" y="1345144"/>
            <a:ext cx="28803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accent3"/>
                </a:solidFill>
                <a:cs typeface="Arial" pitchFamily="34" charset="0"/>
              </a:rPr>
              <a:t>We aim to predict good stocks using historical stock data. The input dataset includes 16 different attributes, such as Open, High, Low, Close, and Volume, of NIFTY-50 stock data. In this multiclass problem the output we are trying to predict have 4 different attributes which includes the company name that an investor should invest in.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4B11C-019C-4AFF-A332-65B919C5ADDC}"/>
              </a:ext>
            </a:extLst>
          </p:cNvPr>
          <p:cNvSpPr txBox="1"/>
          <p:nvPr/>
        </p:nvSpPr>
        <p:spPr>
          <a:xfrm>
            <a:off x="1547664" y="422793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Figure-1: visualization of our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A151A6-597D-404B-84B2-CB367BF0A41A}"/>
              </a:ext>
            </a:extLst>
          </p:cNvPr>
          <p:cNvCxnSpPr>
            <a:cxnSpLocks/>
          </p:cNvCxnSpPr>
          <p:nvPr/>
        </p:nvCxnSpPr>
        <p:spPr>
          <a:xfrm>
            <a:off x="-108520" y="5112496"/>
            <a:ext cx="9361040" cy="15502"/>
          </a:xfrm>
          <a:prstGeom prst="line">
            <a:avLst/>
          </a:prstGeom>
          <a:ln w="1047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39BF20-6445-48E7-952D-ADAD9B5404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51" y="4516221"/>
            <a:ext cx="721953" cy="5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496</Words>
  <Application>Microsoft Office PowerPoint</Application>
  <PresentationFormat>On-screen Show (16:9)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Zubayer Rashid</cp:lastModifiedBy>
  <cp:revision>121</cp:revision>
  <dcterms:created xsi:type="dcterms:W3CDTF">2016-12-05T23:26:54Z</dcterms:created>
  <dcterms:modified xsi:type="dcterms:W3CDTF">2023-01-29T04:00:16Z</dcterms:modified>
</cp:coreProperties>
</file>