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2"/>
  </p:notesMasterIdLst>
  <p:handoutMasterIdLst>
    <p:handoutMasterId r:id="rId23"/>
  </p:handoutMasterIdLst>
  <p:sldIdLst>
    <p:sldId id="361" r:id="rId3"/>
    <p:sldId id="432" r:id="rId4"/>
    <p:sldId id="363" r:id="rId5"/>
    <p:sldId id="455" r:id="rId6"/>
    <p:sldId id="441" r:id="rId7"/>
    <p:sldId id="437" r:id="rId8"/>
    <p:sldId id="447" r:id="rId9"/>
    <p:sldId id="434" r:id="rId10"/>
    <p:sldId id="457" r:id="rId11"/>
    <p:sldId id="458" r:id="rId12"/>
    <p:sldId id="459" r:id="rId13"/>
    <p:sldId id="445" r:id="rId14"/>
    <p:sldId id="461" r:id="rId15"/>
    <p:sldId id="462" r:id="rId16"/>
    <p:sldId id="465" r:id="rId17"/>
    <p:sldId id="464" r:id="rId18"/>
    <p:sldId id="449" r:id="rId19"/>
    <p:sldId id="435" r:id="rId20"/>
    <p:sldId id="452"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4303" autoAdjust="0"/>
  </p:normalViewPr>
  <p:slideViewPr>
    <p:cSldViewPr snapToGrid="0" showGuides="1">
      <p:cViewPr varScale="1">
        <p:scale>
          <a:sx n="109" d="100"/>
          <a:sy n="109" d="100"/>
        </p:scale>
        <p:origin x="955" y="86"/>
      </p:cViewPr>
      <p:guideLst>
        <p:guide orient="horz" pos="3094"/>
        <p:guide pos="317"/>
        <p:guide orient="horz" pos="146"/>
        <p:guide pos="2880"/>
        <p:guide orient="horz" pos="162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2019/8/31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2019/8/31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15755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3242451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1839289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2808852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1958679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249455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229691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115796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146812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46528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298808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89407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336813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2019/8/31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2019/8/31</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787169" y="2901946"/>
            <a:ext cx="1569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err="1">
                <a:solidFill>
                  <a:schemeClr val="accent1"/>
                </a:solidFill>
                <a:latin typeface="+mn-lt"/>
                <a:ea typeface="方正兰亭黑_GBK"/>
              </a:rPr>
              <a:t>p</a:t>
            </a:r>
            <a:r>
              <a:rPr lang="en-US" altLang="zh-CN" sz="1800" dirty="0" err="1" smtClean="0">
                <a:solidFill>
                  <a:schemeClr val="accent1"/>
                </a:solidFill>
                <a:latin typeface="+mn-lt"/>
                <a:ea typeface="方正兰亭黑_GBK"/>
              </a:rPr>
              <a:t>addle_paddle</a:t>
            </a:r>
            <a:endParaRPr lang="en-US" altLang="zh-CN" sz="1800" dirty="0">
              <a:solidFill>
                <a:schemeClr val="accent1"/>
              </a:solidFill>
              <a:latin typeface="+mn-lt"/>
              <a:ea typeface="方正兰亭黑_GBK"/>
            </a:endParaRPr>
          </a:p>
        </p:txBody>
      </p:sp>
      <p:cxnSp>
        <p:nvCxnSpPr>
          <p:cNvPr id="8" name="直接连接符 7"/>
          <p:cNvCxnSpPr/>
          <p:nvPr/>
        </p:nvCxnSpPr>
        <p:spPr>
          <a:xfrm>
            <a:off x="4321922" y="2902694"/>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5"/>
          <p:cNvSpPr txBox="1">
            <a:spLocks noChangeArrowheads="1"/>
          </p:cNvSpPr>
          <p:nvPr/>
        </p:nvSpPr>
        <p:spPr bwMode="auto">
          <a:xfrm>
            <a:off x="1917270" y="1701617"/>
            <a:ext cx="53094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rgbClr val="2E4864"/>
                </a:solidFill>
                <a:latin typeface="+mn-ea"/>
              </a:rPr>
              <a:t>基于</a:t>
            </a:r>
            <a:r>
              <a:rPr lang="en-US" altLang="zh-CN" sz="3600" b="1" dirty="0" err="1">
                <a:solidFill>
                  <a:srgbClr val="2E4864"/>
                </a:solidFill>
                <a:latin typeface="+mn-ea"/>
              </a:rPr>
              <a:t>Kaggle</a:t>
            </a:r>
            <a:r>
              <a:rPr lang="zh-CN" altLang="en-US" sz="3600" b="1" dirty="0">
                <a:solidFill>
                  <a:srgbClr val="2E4864"/>
                </a:solidFill>
                <a:latin typeface="+mn-ea"/>
              </a:rPr>
              <a:t>数据集</a:t>
            </a:r>
            <a:r>
              <a:rPr lang="zh-CN" altLang="en-US" sz="3600" b="1" dirty="0" smtClean="0">
                <a:solidFill>
                  <a:srgbClr val="2E4864"/>
                </a:solidFill>
                <a:latin typeface="+mn-ea"/>
              </a:rPr>
              <a:t>的</a:t>
            </a:r>
            <a:endParaRPr lang="en-US" altLang="zh-CN" sz="3600" b="1" dirty="0" smtClean="0">
              <a:solidFill>
                <a:srgbClr val="2E4864"/>
              </a:solidFill>
              <a:latin typeface="+mn-ea"/>
            </a:endParaRPr>
          </a:p>
          <a:p>
            <a:pPr algn="ctr" fontAlgn="base">
              <a:spcBef>
                <a:spcPct val="0"/>
              </a:spcBef>
              <a:spcAft>
                <a:spcPct val="0"/>
              </a:spcAft>
              <a:defRPr/>
            </a:pPr>
            <a:r>
              <a:rPr lang="zh-CN" altLang="en-US" sz="3600" b="1" dirty="0" smtClean="0">
                <a:solidFill>
                  <a:srgbClr val="2E4864"/>
                </a:solidFill>
                <a:latin typeface="+mn-ea"/>
              </a:rPr>
              <a:t>数据分析</a:t>
            </a:r>
            <a:endParaRPr lang="en-US" altLang="zh-CN" sz="3600" b="1" dirty="0">
              <a:solidFill>
                <a:srgbClr val="2E4864"/>
              </a:solidFill>
              <a:latin typeface="+mn-ea"/>
            </a:endParaRPr>
          </a:p>
        </p:txBody>
      </p:sp>
      <p:sp>
        <p:nvSpPr>
          <p:cNvPr id="21" name="矩形 20"/>
          <p:cNvSpPr/>
          <p:nvPr/>
        </p:nvSpPr>
        <p:spPr>
          <a:xfrm>
            <a:off x="2887041" y="3197613"/>
            <a:ext cx="3416847" cy="257956"/>
          </a:xfrm>
          <a:prstGeom prst="rect">
            <a:avLst/>
          </a:prstGeom>
        </p:spPr>
        <p:txBody>
          <a:bodyPr wrap="square">
            <a:spAutoFit/>
          </a:bodyPr>
          <a:lstStyle/>
          <a:p>
            <a:pPr algn="ctr">
              <a:lnSpc>
                <a:spcPct val="150000"/>
              </a:lnSpc>
            </a:pPr>
            <a:r>
              <a:rPr lang="en-US" altLang="zh-CN" sz="800" dirty="0" smtClean="0">
                <a:solidFill>
                  <a:prstClr val="black">
                    <a:lumMod val="85000"/>
                    <a:lumOff val="15000"/>
                  </a:prstClr>
                </a:solidFill>
              </a:rPr>
              <a:t>Thanks for the support from team </a:t>
            </a:r>
            <a:r>
              <a:rPr lang="en-US" altLang="zh-CN" sz="800" dirty="0" err="1" smtClean="0">
                <a:solidFill>
                  <a:prstClr val="black">
                    <a:lumMod val="85000"/>
                    <a:lumOff val="15000"/>
                  </a:prstClr>
                </a:solidFill>
              </a:rPr>
              <a:t>paddle_paddle</a:t>
            </a:r>
            <a:r>
              <a:rPr lang="en-US" altLang="zh-CN" sz="800" dirty="0" smtClean="0">
                <a:solidFill>
                  <a:prstClr val="black">
                    <a:lumMod val="85000"/>
                    <a:lumOff val="15000"/>
                  </a:prstClr>
                </a:solidFill>
              </a:rPr>
              <a:t>. </a:t>
            </a:r>
            <a:endParaRPr lang="zh-CN" altLang="en-US" sz="10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rgbClr val="27506E"/>
                </a:solidFill>
                <a:latin typeface="方正兰亭黑_GBK"/>
                <a:ea typeface="方正兰亭黑_GBK"/>
              </a:rPr>
              <a:t>概要设计</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模型展示</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界面设计</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297478" y="3805477"/>
            <a:ext cx="4000984" cy="822582"/>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164920" y="4018467"/>
            <a:ext cx="2037607" cy="381066"/>
          </a:xfrm>
          <a:prstGeom prst="rect">
            <a:avLst/>
          </a:prstGeom>
        </p:spPr>
        <p:txBody>
          <a:bodyPr wrap="square">
            <a:spAutoFit/>
          </a:bodyPr>
          <a:lstStyle/>
          <a:p>
            <a:pPr algn="ctr" defTabSz="914400">
              <a:lnSpc>
                <a:spcPct val="150000"/>
              </a:lnSpc>
              <a:defRPr/>
            </a:pP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输入关键词</a:t>
            </a:r>
            <a:endParaRPr lang="zh-CN" altLang="en-US" sz="1400" kern="0" dirty="0">
              <a:solidFill>
                <a:schemeClr val="bg1"/>
              </a:solidFill>
              <a:ea typeface="微软雅黑" panose="020B0503020204020204" pitchFamily="34" charset="-122"/>
            </a:endParaRP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78" y="871705"/>
            <a:ext cx="4000984" cy="282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3095" y="871705"/>
            <a:ext cx="4137751" cy="282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a:xfrm>
            <a:off x="4693095" y="3791417"/>
            <a:ext cx="4137751" cy="850701"/>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08340" y="4032101"/>
            <a:ext cx="2107261" cy="381066"/>
          </a:xfrm>
          <a:prstGeom prst="rect">
            <a:avLst/>
          </a:prstGeom>
        </p:spPr>
        <p:txBody>
          <a:bodyPr wrap="square">
            <a:spAutoFit/>
          </a:bodyPr>
          <a:lstStyle/>
          <a:p>
            <a:pPr algn="ctr" defTabSz="914400">
              <a:lnSpc>
                <a:spcPct val="150000"/>
              </a:lnSpc>
              <a:defRPr/>
            </a:pP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搜索结果概览</a:t>
            </a:r>
            <a:endParaRPr lang="zh-CN" altLang="en-US" sz="1400" kern="0"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129289213"/>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rgbClr val="27506E"/>
                </a:solidFill>
                <a:latin typeface="方正兰亭黑_GBK"/>
                <a:ea typeface="方正兰亭黑_GBK"/>
              </a:rPr>
              <a:t>概要设计</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模型展示</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界面设计</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2501944" y="3915752"/>
            <a:ext cx="4000984" cy="718771"/>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483632" y="4059244"/>
            <a:ext cx="2037607" cy="381066"/>
          </a:xfrm>
          <a:prstGeom prst="rect">
            <a:avLst/>
          </a:prstGeom>
        </p:spPr>
        <p:txBody>
          <a:bodyPr wrap="square">
            <a:spAutoFit/>
          </a:bodyPr>
          <a:lstStyle/>
          <a:p>
            <a:pPr algn="ctr" defTabSz="914400">
              <a:lnSpc>
                <a:spcPct val="150000"/>
              </a:lnSpc>
              <a:defRPr/>
            </a:pPr>
            <a:r>
              <a:rPr lang="zh-CN" altLang="en-US" sz="1400" kern="0" dirty="0">
                <a:solidFill>
                  <a:schemeClr val="bg1"/>
                </a:solidFill>
                <a:ea typeface="微软雅黑" panose="020B0503020204020204" pitchFamily="34" charset="-122"/>
                <a:cs typeface="Arial" panose="020B0604020202020204" pitchFamily="34" charset="0"/>
                <a:sym typeface="Arial" panose="020B0604020202020204" pitchFamily="34" charset="0"/>
              </a:rPr>
              <a:t>相关</a:t>
            </a: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度评分详情</a:t>
            </a:r>
            <a:endParaRPr lang="zh-CN" altLang="en-US" sz="1400" kern="0" dirty="0">
              <a:solidFill>
                <a:schemeClr val="bg1"/>
              </a:solidFill>
              <a:ea typeface="微软雅黑" panose="020B0503020204020204" pitchFamily="34" charset="-122"/>
            </a:endParaRPr>
          </a:p>
        </p:txBody>
      </p:sp>
      <p:pic>
        <p:nvPicPr>
          <p:cNvPr id="2050"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5784" y="840444"/>
            <a:ext cx="4033305" cy="289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410390"/>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490093" y="188687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smtClean="0">
                <a:solidFill>
                  <a:srgbClr val="27506E"/>
                </a:solidFill>
                <a:latin typeface="方正兰亭黑_GBK"/>
                <a:ea typeface="方正兰亭黑_GBK"/>
              </a:rPr>
              <a:t>项目管理与计划</a:t>
            </a:r>
            <a:endParaRPr lang="zh-CN" altLang="en-US" sz="2400" dirty="0">
              <a:solidFill>
                <a:srgbClr val="27506E"/>
              </a:solidFill>
              <a:latin typeface="方正兰亭黑_GBK"/>
              <a:ea typeface="方正兰亭黑_GBK"/>
            </a:endParaRPr>
          </a:p>
        </p:txBody>
      </p:sp>
      <p:sp>
        <p:nvSpPr>
          <p:cNvPr id="20" name="矩形 19"/>
          <p:cNvSpPr/>
          <p:nvPr/>
        </p:nvSpPr>
        <p:spPr>
          <a:xfrm>
            <a:off x="3495177" y="2279235"/>
            <a:ext cx="4025717"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PROJECT MANAGEMENT &amp; PLANNING</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605703" y="2723485"/>
            <a:ext cx="1226965"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Arial" panose="020B0604020202020204"/>
              </a:rPr>
              <a:t>PART THREE</a:t>
            </a:r>
            <a:endParaRPr lang="zh-CN" altLang="en-US" sz="1200" dirty="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项目管理与计划</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14" name="组合 13"/>
          <p:cNvGrpSpPr/>
          <p:nvPr/>
        </p:nvGrpSpPr>
        <p:grpSpPr>
          <a:xfrm>
            <a:off x="758578" y="899761"/>
            <a:ext cx="514780" cy="514780"/>
            <a:chOff x="6357074" y="1008628"/>
            <a:chExt cx="1676757" cy="1676757"/>
          </a:xfrm>
        </p:grpSpPr>
        <p:sp>
          <p:nvSpPr>
            <p:cNvPr id="15" name="椭圆 1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latin typeface="+mj-lt"/>
              </a:endParaRPr>
            </a:p>
          </p:txBody>
        </p:sp>
        <p:sp>
          <p:nvSpPr>
            <p:cNvPr id="16" name="椭圆 1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grpSp>
      <p:cxnSp>
        <p:nvCxnSpPr>
          <p:cNvPr id="19" name="直接连接符 18"/>
          <p:cNvCxnSpPr/>
          <p:nvPr/>
        </p:nvCxnSpPr>
        <p:spPr>
          <a:xfrm>
            <a:off x="1346120" y="12944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219887" y="906878"/>
            <a:ext cx="2262158" cy="369332"/>
          </a:xfrm>
          <a:prstGeom prst="rect">
            <a:avLst/>
          </a:prstGeom>
        </p:spPr>
        <p:txBody>
          <a:bodyPr wrap="non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自顶向下，责任到人</a:t>
            </a:r>
            <a:endParaRPr lang="en-US" altLang="zh-CN" sz="1800" dirty="0">
              <a:solidFill>
                <a:schemeClr val="accent1"/>
              </a:solidFill>
              <a:latin typeface="方正兰亭黑_GBK"/>
              <a:ea typeface="方正兰亭黑_GBK"/>
            </a:endParaRPr>
          </a:p>
        </p:txBody>
      </p:sp>
      <p:grpSp>
        <p:nvGrpSpPr>
          <p:cNvPr id="37" name="组合 36"/>
          <p:cNvGrpSpPr/>
          <p:nvPr/>
        </p:nvGrpSpPr>
        <p:grpSpPr>
          <a:xfrm>
            <a:off x="1463288" y="1483611"/>
            <a:ext cx="5524012" cy="2734610"/>
            <a:chOff x="1679138" y="1145986"/>
            <a:chExt cx="5524012" cy="2734610"/>
          </a:xfrm>
        </p:grpSpPr>
        <p:grpSp>
          <p:nvGrpSpPr>
            <p:cNvPr id="36" name="组合 35"/>
            <p:cNvGrpSpPr/>
            <p:nvPr/>
          </p:nvGrpSpPr>
          <p:grpSpPr>
            <a:xfrm>
              <a:off x="4184944" y="1145986"/>
              <a:ext cx="939994" cy="849523"/>
              <a:chOff x="3896556" y="1183152"/>
              <a:chExt cx="939994" cy="849523"/>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5174" y="1183152"/>
                <a:ext cx="382758" cy="382758"/>
              </a:xfrm>
              <a:prstGeom prst="rect">
                <a:avLst/>
              </a:prstGeom>
            </p:spPr>
          </p:pic>
          <p:sp>
            <p:nvSpPr>
              <p:cNvPr id="20" name="矩形 1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896556" y="1617177"/>
                <a:ext cx="939994" cy="415498"/>
              </a:xfrm>
              <a:prstGeom prst="rect">
                <a:avLst/>
              </a:prstGeom>
            </p:spPr>
            <p:txBody>
              <a:bodyPr wrap="square">
                <a:spAutoFit/>
              </a:bodyPr>
              <a:lstStyle/>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项目经理</a:t>
                </a:r>
                <a:endParaRPr lang="en-US" altLang="zh-CN"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grpSp>
        <p:grpSp>
          <p:nvGrpSpPr>
            <p:cNvPr id="26" name="组合 25"/>
            <p:cNvGrpSpPr/>
            <p:nvPr/>
          </p:nvGrpSpPr>
          <p:grpSpPr>
            <a:xfrm>
              <a:off x="1679138" y="2791559"/>
              <a:ext cx="1233463" cy="1089037"/>
              <a:chOff x="1679138" y="2411730"/>
              <a:chExt cx="1233463" cy="1089037"/>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3777" y="2411730"/>
                <a:ext cx="382758" cy="382758"/>
              </a:xfrm>
              <a:prstGeom prst="rect">
                <a:avLst/>
              </a:prstGeom>
            </p:spPr>
          </p:pic>
          <p:sp>
            <p:nvSpPr>
              <p:cNvPr id="22" name="矩形 2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679138" y="2796535"/>
                <a:ext cx="1233463" cy="704232"/>
              </a:xfrm>
              <a:prstGeom prst="rect">
                <a:avLst/>
              </a:prstGeom>
            </p:spPr>
            <p:txBody>
              <a:bodyPr wrap="square">
                <a:spAutoFit/>
              </a:bodyPr>
              <a:lstStyle/>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前端开发</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负责人</a:t>
                </a:r>
                <a:endParaRPr lang="en-US" altLang="zh-CN"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grpSp>
        <p:grpSp>
          <p:nvGrpSpPr>
            <p:cNvPr id="7" name="组合 6"/>
            <p:cNvGrpSpPr/>
            <p:nvPr/>
          </p:nvGrpSpPr>
          <p:grpSpPr>
            <a:xfrm>
              <a:off x="3225152" y="2791559"/>
              <a:ext cx="1333694" cy="1086988"/>
              <a:chOff x="2972875" y="2411730"/>
              <a:chExt cx="1333694" cy="1086988"/>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8343" y="2411730"/>
                <a:ext cx="382758" cy="382758"/>
              </a:xfrm>
              <a:prstGeom prst="rect">
                <a:avLst/>
              </a:prstGeom>
            </p:spPr>
          </p:pic>
          <p:sp>
            <p:nvSpPr>
              <p:cNvPr id="23" name="矩形 2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972875" y="2794486"/>
                <a:ext cx="1333694" cy="704232"/>
              </a:xfrm>
              <a:prstGeom prst="rect">
                <a:avLst/>
              </a:prstGeom>
            </p:spPr>
            <p:txBody>
              <a:bodyPr wrap="square">
                <a:spAutoFit/>
              </a:bodyPr>
              <a:lstStyle/>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后台开发</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负责人</a:t>
                </a:r>
                <a:endParaRPr lang="en-US" altLang="zh-CN"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grpSp>
        <p:grpSp>
          <p:nvGrpSpPr>
            <p:cNvPr id="5" name="组合 4"/>
            <p:cNvGrpSpPr/>
            <p:nvPr/>
          </p:nvGrpSpPr>
          <p:grpSpPr>
            <a:xfrm>
              <a:off x="4949379" y="2791558"/>
              <a:ext cx="939994" cy="1086292"/>
              <a:chOff x="4567996" y="2411730"/>
              <a:chExt cx="939994" cy="1086292"/>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909" y="2411730"/>
                <a:ext cx="382758" cy="382758"/>
              </a:xfrm>
              <a:prstGeom prst="rect">
                <a:avLst/>
              </a:prstGeom>
            </p:spPr>
          </p:pic>
          <p:sp>
            <p:nvSpPr>
              <p:cNvPr id="24" name="矩形 2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567996" y="2793790"/>
                <a:ext cx="939994" cy="704232"/>
              </a:xfrm>
              <a:prstGeom prst="rect">
                <a:avLst/>
              </a:prstGeom>
            </p:spPr>
            <p:txBody>
              <a:bodyPr wrap="square">
                <a:spAutoFit/>
              </a:bodyPr>
              <a:lstStyle/>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文档</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负责人</a:t>
                </a:r>
                <a:endParaRPr lang="en-US" altLang="zh-CN"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grpSp>
        <p:grpSp>
          <p:nvGrpSpPr>
            <p:cNvPr id="6" name="组合 5"/>
            <p:cNvGrpSpPr/>
            <p:nvPr/>
          </p:nvGrpSpPr>
          <p:grpSpPr>
            <a:xfrm>
              <a:off x="6263156" y="2791558"/>
              <a:ext cx="939994" cy="1068031"/>
              <a:chOff x="6123941" y="2411730"/>
              <a:chExt cx="939994" cy="1068031"/>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2559" y="2411730"/>
                <a:ext cx="382758" cy="382758"/>
              </a:xfrm>
              <a:prstGeom prst="rect">
                <a:avLst/>
              </a:prstGeom>
            </p:spPr>
          </p:pic>
          <p:sp>
            <p:nvSpPr>
              <p:cNvPr id="25" name="矩形 2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123941" y="2775529"/>
                <a:ext cx="939994" cy="704232"/>
              </a:xfrm>
              <a:prstGeom prst="rect">
                <a:avLst/>
              </a:prstGeom>
            </p:spPr>
            <p:txBody>
              <a:bodyPr wrap="square">
                <a:spAutoFit/>
              </a:bodyPr>
              <a:lstStyle/>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测试</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负责人</a:t>
                </a:r>
                <a:endParaRPr lang="en-US" altLang="zh-CN"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grpSp>
        <p:cxnSp>
          <p:nvCxnSpPr>
            <p:cNvPr id="28" name="肘形连接符 27"/>
            <p:cNvCxnSpPr>
              <a:stCxn id="20" idx="2"/>
              <a:endCxn id="8" idx="0"/>
            </p:cNvCxnSpPr>
            <p:nvPr/>
          </p:nvCxnSpPr>
          <p:spPr>
            <a:xfrm rot="5400000">
              <a:off x="3067024" y="1203642"/>
              <a:ext cx="796050" cy="23797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0" idx="2"/>
              <a:endCxn id="9" idx="0"/>
            </p:cNvCxnSpPr>
            <p:nvPr/>
          </p:nvCxnSpPr>
          <p:spPr>
            <a:xfrm rot="5400000">
              <a:off x="3875445" y="2012063"/>
              <a:ext cx="796050" cy="7629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0" idx="2"/>
              <a:endCxn id="11" idx="0"/>
            </p:cNvCxnSpPr>
            <p:nvPr/>
          </p:nvCxnSpPr>
          <p:spPr>
            <a:xfrm rot="16200000" flipH="1">
              <a:off x="4622282" y="2028168"/>
              <a:ext cx="796049" cy="7307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0" idx="2"/>
              <a:endCxn id="12" idx="0"/>
            </p:cNvCxnSpPr>
            <p:nvPr/>
          </p:nvCxnSpPr>
          <p:spPr>
            <a:xfrm rot="16200000" flipH="1">
              <a:off x="5296023" y="1354427"/>
              <a:ext cx="796049" cy="2078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6037511"/>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项目管理与计划</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14" name="组合 13"/>
          <p:cNvGrpSpPr/>
          <p:nvPr/>
        </p:nvGrpSpPr>
        <p:grpSpPr>
          <a:xfrm>
            <a:off x="758578" y="899761"/>
            <a:ext cx="514780" cy="514780"/>
            <a:chOff x="6357074" y="1008628"/>
            <a:chExt cx="1676757" cy="1676757"/>
          </a:xfrm>
        </p:grpSpPr>
        <p:sp>
          <p:nvSpPr>
            <p:cNvPr id="15" name="椭圆 1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16" name="椭圆 1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prstClr val="white"/>
                  </a:solidFill>
                  <a:latin typeface="+mj-lt"/>
                </a:rPr>
                <a:t>2</a:t>
              </a:r>
              <a:endParaRPr lang="zh-CN" altLang="en-US" sz="1050" dirty="0">
                <a:solidFill>
                  <a:prstClr val="white"/>
                </a:solidFill>
                <a:latin typeface="+mj-lt"/>
              </a:endParaRPr>
            </a:p>
          </p:txBody>
        </p:sp>
      </p:grpSp>
      <p:cxnSp>
        <p:nvCxnSpPr>
          <p:cNvPr id="19" name="直接连接符 18"/>
          <p:cNvCxnSpPr/>
          <p:nvPr/>
        </p:nvCxnSpPr>
        <p:spPr>
          <a:xfrm>
            <a:off x="1346120" y="12944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219887" y="949794"/>
            <a:ext cx="877163" cy="369332"/>
          </a:xfrm>
          <a:prstGeom prst="rect">
            <a:avLst/>
          </a:prstGeom>
        </p:spPr>
        <p:txBody>
          <a:bodyPr wrap="non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甘特图</a:t>
            </a:r>
            <a:endParaRPr lang="en-US" altLang="zh-CN" sz="1800" dirty="0">
              <a:solidFill>
                <a:schemeClr val="accent1"/>
              </a:solidFill>
              <a:latin typeface="方正兰亭黑_GBK"/>
              <a:ea typeface="方正兰亭黑_GBK"/>
            </a:endParaRPr>
          </a:p>
        </p:txBody>
      </p:sp>
      <p:pic>
        <p:nvPicPr>
          <p:cNvPr id="30" name="图片 29"/>
          <p:cNvPicPr>
            <a:picLocks noChangeAspect="1"/>
          </p:cNvPicPr>
          <p:nvPr/>
        </p:nvPicPr>
        <p:blipFill>
          <a:blip r:embed="rId3"/>
          <a:stretch>
            <a:fillRect/>
          </a:stretch>
        </p:blipFill>
        <p:spPr>
          <a:xfrm>
            <a:off x="2356871" y="1294427"/>
            <a:ext cx="4430259" cy="2817361"/>
          </a:xfrm>
          <a:prstGeom prst="rect">
            <a:avLst/>
          </a:prstGeom>
        </p:spPr>
      </p:pic>
    </p:spTree>
    <p:extLst>
      <p:ext uri="{BB962C8B-B14F-4D97-AF65-F5344CB8AC3E}">
        <p14:creationId xmlns:p14="http://schemas.microsoft.com/office/powerpoint/2010/main" val="2478360332"/>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项目管理与计划</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14" name="组合 13"/>
          <p:cNvGrpSpPr/>
          <p:nvPr/>
        </p:nvGrpSpPr>
        <p:grpSpPr>
          <a:xfrm>
            <a:off x="758578" y="899761"/>
            <a:ext cx="514780" cy="514780"/>
            <a:chOff x="6357074" y="1008628"/>
            <a:chExt cx="1676757" cy="1676757"/>
          </a:xfrm>
        </p:grpSpPr>
        <p:sp>
          <p:nvSpPr>
            <p:cNvPr id="15" name="椭圆 1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16" name="椭圆 1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prstClr val="white"/>
                  </a:solidFill>
                  <a:latin typeface="+mj-lt"/>
                </a:rPr>
                <a:t>3</a:t>
              </a:r>
              <a:endParaRPr lang="zh-CN" altLang="en-US" sz="1050" dirty="0">
                <a:solidFill>
                  <a:prstClr val="white"/>
                </a:solidFill>
                <a:latin typeface="+mj-lt"/>
              </a:endParaRPr>
            </a:p>
          </p:txBody>
        </p:sp>
      </p:grpSp>
      <p:cxnSp>
        <p:nvCxnSpPr>
          <p:cNvPr id="19" name="直接连接符 18"/>
          <p:cNvCxnSpPr/>
          <p:nvPr/>
        </p:nvCxnSpPr>
        <p:spPr>
          <a:xfrm>
            <a:off x="1346120" y="12944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235382" y="879630"/>
            <a:ext cx="1851789" cy="400110"/>
          </a:xfrm>
          <a:prstGeom prst="rect">
            <a:avLst/>
          </a:prstGeom>
        </p:spPr>
        <p:txBody>
          <a:bodyPr wrap="none">
            <a:spAutoFit/>
          </a:bodyPr>
          <a:lstStyle/>
          <a:p>
            <a:pPr fontAlgn="base">
              <a:spcBef>
                <a:spcPct val="0"/>
              </a:spcBef>
              <a:spcAft>
                <a:spcPct val="0"/>
              </a:spcAft>
              <a:defRPr/>
            </a:pPr>
            <a:r>
              <a:rPr lang="zh-CN" altLang="en-US" sz="2000" dirty="0" smtClean="0">
                <a:solidFill>
                  <a:schemeClr val="accent1"/>
                </a:solidFill>
                <a:latin typeface="方正兰亭黑_GBK"/>
                <a:ea typeface="方正兰亭黑_GBK"/>
              </a:rPr>
              <a:t>开发模型</a:t>
            </a:r>
            <a:r>
              <a:rPr lang="en-US" altLang="zh-CN" sz="2000" dirty="0" smtClean="0">
                <a:solidFill>
                  <a:schemeClr val="accent1"/>
                </a:solidFill>
                <a:latin typeface="方正兰亭黑_GBK"/>
                <a:ea typeface="方正兰亭黑_GBK"/>
              </a:rPr>
              <a:t>-</a:t>
            </a:r>
            <a:r>
              <a:rPr lang="zh-CN" altLang="en-US" sz="2000" dirty="0">
                <a:solidFill>
                  <a:schemeClr val="accent1"/>
                </a:solidFill>
                <a:latin typeface="方正兰亭黑_GBK"/>
                <a:ea typeface="方正兰亭黑_GBK"/>
              </a:rPr>
              <a:t>前</a:t>
            </a:r>
            <a:r>
              <a:rPr lang="zh-CN" altLang="en-US" sz="2000" dirty="0" smtClean="0">
                <a:solidFill>
                  <a:schemeClr val="accent1"/>
                </a:solidFill>
                <a:latin typeface="方正兰亭黑_GBK"/>
                <a:ea typeface="方正兰亭黑_GBK"/>
              </a:rPr>
              <a:t>端</a:t>
            </a:r>
            <a:endParaRPr lang="en-US" altLang="zh-CN" sz="2000" dirty="0">
              <a:solidFill>
                <a:schemeClr val="accent1"/>
              </a:solidFill>
              <a:latin typeface="方正兰亭黑_GBK"/>
              <a:ea typeface="方正兰亭黑_GBK"/>
            </a:endParaRPr>
          </a:p>
        </p:txBody>
      </p:sp>
      <p:sp>
        <p:nvSpPr>
          <p:cNvPr id="2" name="矩形 1"/>
          <p:cNvSpPr/>
          <p:nvPr/>
        </p:nvSpPr>
        <p:spPr>
          <a:xfrm>
            <a:off x="1259447" y="1331284"/>
            <a:ext cx="1107996" cy="369332"/>
          </a:xfrm>
          <a:prstGeom prst="rect">
            <a:avLst/>
          </a:prstGeom>
        </p:spPr>
        <p:txBody>
          <a:bodyPr wrap="none">
            <a:spAutoFit/>
          </a:bodyPr>
          <a:lstStyle/>
          <a:p>
            <a:r>
              <a:rPr lang="zh-CN" altLang="en-US" sz="1800" dirty="0"/>
              <a:t>快速</a:t>
            </a:r>
            <a:r>
              <a:rPr lang="zh-CN" altLang="en-US" sz="1800" dirty="0" smtClean="0"/>
              <a:t>原型</a:t>
            </a:r>
            <a:endParaRPr lang="zh-CN" altLang="en-US" sz="1800" dirty="0"/>
          </a:p>
        </p:txBody>
      </p:sp>
      <p:pic>
        <p:nvPicPr>
          <p:cNvPr id="17"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788" y="2136353"/>
            <a:ext cx="2167207" cy="152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9073" y="2136353"/>
            <a:ext cx="2241289" cy="152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1305" y="2136353"/>
            <a:ext cx="2129724" cy="152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77068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项目管理与计划</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14" name="组合 13"/>
          <p:cNvGrpSpPr/>
          <p:nvPr/>
        </p:nvGrpSpPr>
        <p:grpSpPr>
          <a:xfrm>
            <a:off x="758578" y="899761"/>
            <a:ext cx="514780" cy="514780"/>
            <a:chOff x="6357074" y="1008628"/>
            <a:chExt cx="1676757" cy="1676757"/>
          </a:xfrm>
        </p:grpSpPr>
        <p:sp>
          <p:nvSpPr>
            <p:cNvPr id="15" name="椭圆 1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latin typeface="+mj-lt"/>
              </a:endParaRPr>
            </a:p>
          </p:txBody>
        </p:sp>
        <p:sp>
          <p:nvSpPr>
            <p:cNvPr id="16" name="椭圆 1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mj-lt"/>
                </a:rPr>
                <a:t>3</a:t>
              </a:r>
              <a:endParaRPr lang="zh-CN" altLang="en-US" sz="1200" dirty="0">
                <a:solidFill>
                  <a:prstClr val="white"/>
                </a:solidFill>
                <a:latin typeface="+mj-lt"/>
              </a:endParaRPr>
            </a:p>
          </p:txBody>
        </p:sp>
      </p:grpSp>
      <p:cxnSp>
        <p:nvCxnSpPr>
          <p:cNvPr id="19" name="直接连接符 18"/>
          <p:cNvCxnSpPr/>
          <p:nvPr/>
        </p:nvCxnSpPr>
        <p:spPr>
          <a:xfrm>
            <a:off x="1346120" y="12944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255008" y="892644"/>
            <a:ext cx="1685077" cy="369332"/>
          </a:xfrm>
          <a:prstGeom prst="rect">
            <a:avLst/>
          </a:prstGeom>
        </p:spPr>
        <p:txBody>
          <a:bodyPr wrap="non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开发模型</a:t>
            </a:r>
            <a:r>
              <a:rPr lang="en-US" altLang="zh-CN" sz="1800" dirty="0" smtClean="0">
                <a:solidFill>
                  <a:schemeClr val="accent1"/>
                </a:solidFill>
                <a:latin typeface="方正兰亭黑_GBK"/>
                <a:ea typeface="方正兰亭黑_GBK"/>
              </a:rPr>
              <a:t>-</a:t>
            </a:r>
            <a:r>
              <a:rPr lang="zh-CN" altLang="en-US" sz="1800" dirty="0" smtClean="0">
                <a:solidFill>
                  <a:schemeClr val="accent1"/>
                </a:solidFill>
                <a:latin typeface="方正兰亭黑_GBK"/>
                <a:ea typeface="方正兰亭黑_GBK"/>
              </a:rPr>
              <a:t>后端</a:t>
            </a:r>
            <a:endParaRPr lang="en-US" altLang="zh-CN" sz="1800" dirty="0">
              <a:solidFill>
                <a:schemeClr val="accent1"/>
              </a:solidFill>
              <a:latin typeface="方正兰亭黑_GBK"/>
              <a:ea typeface="方正兰亭黑_GBK"/>
            </a:endParaRPr>
          </a:p>
        </p:txBody>
      </p:sp>
      <p:sp>
        <p:nvSpPr>
          <p:cNvPr id="2" name="矩形 1"/>
          <p:cNvSpPr/>
          <p:nvPr/>
        </p:nvSpPr>
        <p:spPr>
          <a:xfrm>
            <a:off x="1259447" y="1331284"/>
            <a:ext cx="1005403" cy="338554"/>
          </a:xfrm>
          <a:prstGeom prst="rect">
            <a:avLst/>
          </a:prstGeom>
        </p:spPr>
        <p:txBody>
          <a:bodyPr wrap="none">
            <a:spAutoFit/>
          </a:bodyPr>
          <a:lstStyle/>
          <a:p>
            <a:r>
              <a:rPr lang="zh-CN" altLang="en-US" sz="1600" dirty="0">
                <a:solidFill>
                  <a:srgbClr val="333333"/>
                </a:solidFill>
                <a:latin typeface="arial" panose="020B0604020202020204" pitchFamily="34" charset="0"/>
              </a:rPr>
              <a:t>增量模型</a:t>
            </a:r>
            <a:endParaRPr lang="zh-CN" altLang="en-US" sz="1600"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3079" y="2117187"/>
            <a:ext cx="924855" cy="924855"/>
          </a:xfrm>
          <a:prstGeom prst="rect">
            <a:avLst/>
          </a:prstGeom>
        </p:spPr>
      </p:pic>
      <p:cxnSp>
        <p:nvCxnSpPr>
          <p:cNvPr id="7" name="直接连接符 6"/>
          <p:cNvCxnSpPr/>
          <p:nvPr/>
        </p:nvCxnSpPr>
        <p:spPr>
          <a:xfrm>
            <a:off x="4165842" y="2117187"/>
            <a:ext cx="1067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233182" y="2117187"/>
            <a:ext cx="0" cy="1167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165842" y="3284805"/>
            <a:ext cx="1067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073079" y="3134764"/>
            <a:ext cx="1005403" cy="338554"/>
          </a:xfrm>
          <a:prstGeom prst="rect">
            <a:avLst/>
          </a:prstGeom>
        </p:spPr>
        <p:txBody>
          <a:bodyPr wrap="none">
            <a:spAutoFit/>
          </a:bodyPr>
          <a:lstStyle/>
          <a:p>
            <a:r>
              <a:rPr lang="zh-CN" altLang="en-US" sz="1600" dirty="0" smtClean="0">
                <a:solidFill>
                  <a:srgbClr val="333333"/>
                </a:solidFill>
                <a:latin typeface="arial" panose="020B0604020202020204" pitchFamily="34" charset="0"/>
              </a:rPr>
              <a:t>算法模型</a:t>
            </a:r>
            <a:endParaRPr lang="zh-CN" altLang="en-US" sz="1600" dirty="0"/>
          </a:p>
        </p:txBody>
      </p:sp>
      <p:sp>
        <p:nvSpPr>
          <p:cNvPr id="25" name="矩形 24"/>
          <p:cNvSpPr/>
          <p:nvPr/>
        </p:nvSpPr>
        <p:spPr>
          <a:xfrm>
            <a:off x="5287496" y="2550955"/>
            <a:ext cx="3262432" cy="338554"/>
          </a:xfrm>
          <a:prstGeom prst="rect">
            <a:avLst/>
          </a:prstGeom>
        </p:spPr>
        <p:txBody>
          <a:bodyPr wrap="none">
            <a:spAutoFit/>
          </a:bodyPr>
          <a:lstStyle/>
          <a:p>
            <a:r>
              <a:rPr lang="zh-CN" altLang="en-US" sz="1600" dirty="0" smtClean="0">
                <a:solidFill>
                  <a:srgbClr val="333333"/>
                </a:solidFill>
                <a:latin typeface="arial" panose="020B0604020202020204" pitchFamily="34" charset="0"/>
              </a:rPr>
              <a:t>不断加入新的机器学习算法子模块</a:t>
            </a:r>
            <a:endParaRPr lang="zh-CN" altLang="en-US" sz="1600" dirty="0"/>
          </a:p>
        </p:txBody>
      </p:sp>
    </p:spTree>
    <p:extLst>
      <p:ext uri="{BB962C8B-B14F-4D97-AF65-F5344CB8AC3E}">
        <p14:creationId xmlns:p14="http://schemas.microsoft.com/office/powerpoint/2010/main" val="371023085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rgbClr val="27506E"/>
                </a:solidFill>
                <a:latin typeface="方正兰亭黑_GBK"/>
                <a:ea typeface="方正兰亭黑_GBK"/>
              </a:rPr>
              <a:t>组员分工</a:t>
            </a:r>
          </a:p>
        </p:txBody>
      </p:sp>
      <p:sp>
        <p:nvSpPr>
          <p:cNvPr id="20" name="矩形 19"/>
          <p:cNvSpPr/>
          <p:nvPr/>
        </p:nvSpPr>
        <p:spPr>
          <a:xfrm>
            <a:off x="3495177" y="2279235"/>
            <a:ext cx="1943994" cy="307777"/>
          </a:xfrm>
          <a:prstGeom prst="rect">
            <a:avLst/>
          </a:prstGeom>
        </p:spPr>
        <p:txBody>
          <a:bodyPr wrap="none">
            <a:spAutoFit/>
          </a:bodyPr>
          <a:lstStyle/>
          <a:p>
            <a:r>
              <a:rPr lang="en-US" altLang="zh-CN" sz="1400" dirty="0">
                <a:solidFill>
                  <a:srgbClr val="27506E"/>
                </a:solidFill>
                <a:latin typeface="微软雅黑" panose="020B0503020204020204" pitchFamily="34" charset="-122"/>
                <a:ea typeface="微软雅黑" panose="020B0503020204020204" pitchFamily="34" charset="-122"/>
              </a:rPr>
              <a:t>DIVISION OF LABOR</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99291" y="2710014"/>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Arial" panose="020B0604020202020204"/>
              </a:rPr>
              <a:t>PART FOUR</a:t>
            </a:r>
            <a:endParaRPr lang="zh-CN" altLang="en-US" sz="1200" dirty="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组员分工</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grpSp>
        <p:nvGrpSpPr>
          <p:cNvPr id="7" name="组合 6"/>
          <p:cNvGrpSpPr/>
          <p:nvPr/>
        </p:nvGrpSpPr>
        <p:grpSpPr>
          <a:xfrm>
            <a:off x="1813093" y="1165043"/>
            <a:ext cx="2488998" cy="839597"/>
            <a:chOff x="842416" y="1587083"/>
            <a:chExt cx="2488998" cy="839597"/>
          </a:xfrm>
        </p:grpSpPr>
        <p:sp>
          <p:nvSpPr>
            <p:cNvPr id="31"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108737" y="1594116"/>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smtClean="0">
                  <a:latin typeface="Arial" panose="020B0604020202020204"/>
                  <a:ea typeface="方正兰亭黑_GBK" panose="02000000000000000000" pitchFamily="2" charset="-122"/>
                  <a:sym typeface="Calibri" panose="020F0502020204030204" pitchFamily="34" charset="0"/>
                </a:rPr>
                <a:t>项目经理</a:t>
              </a:r>
              <a:endParaRPr lang="en-US" altLang="zh-CN" sz="1800" dirty="0">
                <a:latin typeface="Arial" panose="020B0604020202020204"/>
                <a:ea typeface="方正兰亭黑_GBK" panose="02000000000000000000" pitchFamily="2" charset="-122"/>
                <a:sym typeface="Calibri" panose="020F0502020204030204" pitchFamily="34" charset="0"/>
              </a:endParaRPr>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306622" y="1587083"/>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800" dirty="0" smtClean="0">
                  <a:solidFill>
                    <a:schemeClr val="accent1"/>
                  </a:solidFill>
                  <a:latin typeface="Arial" panose="020B0604020202020204"/>
                  <a:ea typeface="方正兰亭黑_GBK" panose="02000000000000000000" pitchFamily="2" charset="-122"/>
                  <a:sym typeface="Calibri" panose="020F0502020204030204" pitchFamily="34" charset="0"/>
                </a:rPr>
                <a:t>何钺</a:t>
              </a:r>
              <a:endPar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33"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1403169" y="1928768"/>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smtClean="0">
                  <a:solidFill>
                    <a:schemeClr val="bg2">
                      <a:lumMod val="50000"/>
                    </a:schemeClr>
                  </a:solidFill>
                  <a:latin typeface="Calibri Light" panose="020F0302020204030204"/>
                  <a:sym typeface="Calibri" panose="020F0502020204030204" pitchFamily="34" charset="0"/>
                </a:rPr>
                <a:t>项目及团队管理</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nvGrpSpPr>
            <p:cNvPr id="2" name="组合 1"/>
            <p:cNvGrpSpPr/>
            <p:nvPr/>
          </p:nvGrpSpPr>
          <p:grpSpPr>
            <a:xfrm>
              <a:off x="842416" y="1635070"/>
              <a:ext cx="500498" cy="490648"/>
              <a:chOff x="842416" y="1635070"/>
              <a:chExt cx="500498" cy="490648"/>
            </a:xfrm>
          </p:grpSpPr>
          <p:sp>
            <p:nvSpPr>
              <p:cNvPr id="5" name="圆角矩形 4"/>
              <p:cNvSpPr/>
              <p:nvPr/>
            </p:nvSpPr>
            <p:spPr>
              <a:xfrm>
                <a:off x="842416" y="1635070"/>
                <a:ext cx="500498" cy="49064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739" y="1699394"/>
                <a:ext cx="347962" cy="347962"/>
              </a:xfrm>
              <a:prstGeom prst="rect">
                <a:avLst/>
              </a:prstGeom>
            </p:spPr>
          </p:pic>
        </p:grpSp>
        <p:cxnSp>
          <p:nvCxnSpPr>
            <p:cNvPr id="48" name="直接连接符 47"/>
            <p:cNvCxnSpPr/>
            <p:nvPr/>
          </p:nvCxnSpPr>
          <p:spPr>
            <a:xfrm>
              <a:off x="1474724" y="1915330"/>
              <a:ext cx="1214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1398857" y="2125718"/>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模型的搭建与训练</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grpSp>
        <p:nvGrpSpPr>
          <p:cNvPr id="20" name="组合 19"/>
          <p:cNvGrpSpPr/>
          <p:nvPr/>
        </p:nvGrpSpPr>
        <p:grpSpPr>
          <a:xfrm>
            <a:off x="4694625" y="2195899"/>
            <a:ext cx="3101398" cy="837620"/>
            <a:chOff x="4209284" y="2617939"/>
            <a:chExt cx="3101398" cy="837620"/>
          </a:xfrm>
        </p:grpSpPr>
        <p:sp>
          <p:nvSpPr>
            <p:cNvPr id="66"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510189" y="2617939"/>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a:latin typeface="Arial" panose="020B0604020202020204"/>
                  <a:ea typeface="方正兰亭黑_GBK" panose="02000000000000000000" pitchFamily="2" charset="-122"/>
                  <a:sym typeface="Calibri" panose="020F0502020204030204" pitchFamily="34" charset="0"/>
                </a:rPr>
                <a:t>前端开发负责人</a:t>
              </a:r>
              <a:endParaRPr lang="en-US" altLang="zh-CN" sz="1800" dirty="0">
                <a:latin typeface="Arial" panose="020B0604020202020204"/>
                <a:ea typeface="方正兰亭黑_GBK" panose="02000000000000000000" pitchFamily="2" charset="-122"/>
                <a:sym typeface="Calibri" panose="020F0502020204030204" pitchFamily="34" charset="0"/>
              </a:endParaRPr>
            </a:p>
          </p:txBody>
        </p:sp>
        <p:sp>
          <p:nvSpPr>
            <p:cNvPr id="67"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725779" y="262299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a:solidFill>
                    <a:schemeClr val="accent1"/>
                  </a:solidFill>
                  <a:latin typeface="Arial" panose="020B0604020202020204"/>
                  <a:ea typeface="方正兰亭黑_GBK" panose="02000000000000000000" pitchFamily="2" charset="-122"/>
                  <a:sym typeface="Calibri" panose="020F0502020204030204" pitchFamily="34" charset="0"/>
                </a:rPr>
                <a:t>张洛汐</a:t>
              </a:r>
              <a:endPar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68"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770037" y="2957647"/>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smtClean="0">
                  <a:solidFill>
                    <a:schemeClr val="bg2">
                      <a:lumMod val="50000"/>
                    </a:schemeClr>
                  </a:solidFill>
                  <a:latin typeface="Calibri Light" panose="020F0302020204030204"/>
                  <a:sym typeface="Calibri" panose="020F0502020204030204" pitchFamily="34" charset="0"/>
                </a:rPr>
                <a:t>前端开发的管理</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nvGrpSpPr>
            <p:cNvPr id="69" name="组合 68"/>
            <p:cNvGrpSpPr/>
            <p:nvPr/>
          </p:nvGrpSpPr>
          <p:grpSpPr>
            <a:xfrm>
              <a:off x="4209284" y="2663949"/>
              <a:ext cx="500498" cy="490648"/>
              <a:chOff x="842416" y="1635070"/>
              <a:chExt cx="500498" cy="490648"/>
            </a:xfrm>
          </p:grpSpPr>
          <p:sp>
            <p:nvSpPr>
              <p:cNvPr id="70" name="圆角矩形 69"/>
              <p:cNvSpPr/>
              <p:nvPr/>
            </p:nvSpPr>
            <p:spPr>
              <a:xfrm>
                <a:off x="842416" y="1635070"/>
                <a:ext cx="500498" cy="49064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739" y="1699394"/>
                <a:ext cx="347962" cy="347962"/>
              </a:xfrm>
              <a:prstGeom prst="rect">
                <a:avLst/>
              </a:prstGeom>
            </p:spPr>
          </p:pic>
        </p:grpSp>
        <p:cxnSp>
          <p:nvCxnSpPr>
            <p:cNvPr id="72" name="直接连接符 71"/>
            <p:cNvCxnSpPr/>
            <p:nvPr/>
          </p:nvCxnSpPr>
          <p:spPr>
            <a:xfrm>
              <a:off x="4841592" y="2944209"/>
              <a:ext cx="1214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765725" y="3154597"/>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系统界面</a:t>
              </a:r>
              <a:r>
                <a:rPr lang="zh-CN" altLang="en-US" sz="1050" dirty="0" smtClean="0">
                  <a:solidFill>
                    <a:schemeClr val="bg2">
                      <a:lumMod val="50000"/>
                    </a:schemeClr>
                  </a:solidFill>
                  <a:latin typeface="Calibri Light" panose="020F0302020204030204"/>
                  <a:sym typeface="Calibri" panose="020F0502020204030204" pitchFamily="34" charset="0"/>
                </a:rPr>
                <a:t>的设计与开发</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grpSp>
        <p:nvGrpSpPr>
          <p:cNvPr id="8" name="组合 7"/>
          <p:cNvGrpSpPr/>
          <p:nvPr/>
        </p:nvGrpSpPr>
        <p:grpSpPr>
          <a:xfrm>
            <a:off x="1808557" y="2235710"/>
            <a:ext cx="2629109" cy="1048290"/>
            <a:chOff x="837924" y="2709412"/>
            <a:chExt cx="2629109" cy="1048290"/>
          </a:xfrm>
        </p:grpSpPr>
        <p:sp>
          <p:nvSpPr>
            <p:cNvPr id="58"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128205" y="2709412"/>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a:latin typeface="Arial" panose="020B0604020202020204"/>
                  <a:ea typeface="方正兰亭黑_GBK" panose="02000000000000000000" pitchFamily="2" charset="-122"/>
                  <a:sym typeface="Calibri" panose="020F0502020204030204" pitchFamily="34" charset="0"/>
                </a:rPr>
                <a:t>文档负责人</a:t>
              </a:r>
              <a:endParaRPr lang="en-US" altLang="zh-CN" sz="1800" dirty="0">
                <a:latin typeface="Arial" panose="020B0604020202020204"/>
                <a:ea typeface="方正兰亭黑_GBK" panose="02000000000000000000" pitchFamily="2" charset="-122"/>
                <a:sym typeface="Calibri" panose="020F0502020204030204" pitchFamily="34" charset="0"/>
              </a:endParaRPr>
            </a:p>
          </p:txBody>
        </p:sp>
        <p:sp>
          <p:nvSpPr>
            <p:cNvPr id="59"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354419" y="2709412"/>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a:solidFill>
                    <a:schemeClr val="accent1"/>
                  </a:solidFill>
                  <a:latin typeface="Arial" panose="020B0604020202020204"/>
                  <a:ea typeface="方正兰亭黑_GBK" panose="02000000000000000000" pitchFamily="2" charset="-122"/>
                  <a:sym typeface="Calibri" panose="020F0502020204030204" pitchFamily="34" charset="0"/>
                </a:rPr>
                <a:t>代雨洁</a:t>
              </a:r>
              <a:endPar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60"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1398677" y="3044064"/>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smtClean="0">
                  <a:solidFill>
                    <a:schemeClr val="bg2">
                      <a:lumMod val="50000"/>
                    </a:schemeClr>
                  </a:solidFill>
                  <a:latin typeface="Calibri Light" panose="020F0302020204030204"/>
                  <a:sym typeface="Calibri" panose="020F0502020204030204" pitchFamily="34" charset="0"/>
                </a:rPr>
                <a:t>文档管理</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nvGrpSpPr>
            <p:cNvPr id="61" name="组合 60"/>
            <p:cNvGrpSpPr/>
            <p:nvPr/>
          </p:nvGrpSpPr>
          <p:grpSpPr>
            <a:xfrm>
              <a:off x="837924" y="2750366"/>
              <a:ext cx="500498" cy="490648"/>
              <a:chOff x="842416" y="1635070"/>
              <a:chExt cx="500498" cy="490648"/>
            </a:xfrm>
          </p:grpSpPr>
          <p:sp>
            <p:nvSpPr>
              <p:cNvPr id="62" name="圆角矩形 61"/>
              <p:cNvSpPr/>
              <p:nvPr/>
            </p:nvSpPr>
            <p:spPr>
              <a:xfrm>
                <a:off x="842416" y="1635070"/>
                <a:ext cx="500498" cy="49064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739" y="1699394"/>
                <a:ext cx="347962" cy="347962"/>
              </a:xfrm>
              <a:prstGeom prst="rect">
                <a:avLst/>
              </a:prstGeom>
            </p:spPr>
          </p:pic>
        </p:grpSp>
        <p:cxnSp>
          <p:nvCxnSpPr>
            <p:cNvPr id="64" name="直接连接符 63"/>
            <p:cNvCxnSpPr/>
            <p:nvPr/>
          </p:nvCxnSpPr>
          <p:spPr>
            <a:xfrm>
              <a:off x="1470232" y="3030626"/>
              <a:ext cx="1214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1394365" y="3241014"/>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会议记录</a:t>
              </a:r>
              <a:endParaRPr lang="en-US" altLang="zh-CN" sz="1050" dirty="0">
                <a:solidFill>
                  <a:schemeClr val="bg2">
                    <a:lumMod val="50000"/>
                  </a:schemeClr>
                </a:solidFill>
                <a:latin typeface="Calibri Light" panose="020F0302020204030204"/>
                <a:sym typeface="Calibri" panose="020F0502020204030204" pitchFamily="34" charset="0"/>
              </a:endParaRPr>
            </a:p>
          </p:txBody>
        </p:sp>
        <p:sp>
          <p:nvSpPr>
            <p:cNvPr id="82"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1398677" y="3456740"/>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数据预处理及特征工程</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grpSp>
        <p:nvGrpSpPr>
          <p:cNvPr id="12" name="组合 11"/>
          <p:cNvGrpSpPr/>
          <p:nvPr/>
        </p:nvGrpSpPr>
        <p:grpSpPr>
          <a:xfrm>
            <a:off x="4694625" y="1124129"/>
            <a:ext cx="3101399" cy="1041323"/>
            <a:chOff x="4209284" y="1546169"/>
            <a:chExt cx="3101399" cy="1041323"/>
          </a:xfrm>
        </p:grpSpPr>
        <p:sp>
          <p:nvSpPr>
            <p:cNvPr id="50"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510190" y="1546169"/>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a:latin typeface="Arial" panose="020B0604020202020204"/>
                  <a:ea typeface="方正兰亭黑_GBK" panose="02000000000000000000" pitchFamily="2" charset="-122"/>
                  <a:sym typeface="Calibri" panose="020F0502020204030204" pitchFamily="34" charset="0"/>
                </a:rPr>
                <a:t>后端开发负责人</a:t>
              </a:r>
              <a:endParaRPr lang="en-US" altLang="zh-CN" sz="1800" dirty="0">
                <a:latin typeface="Arial" panose="020B0604020202020204"/>
                <a:ea typeface="方正兰亭黑_GBK" panose="02000000000000000000" pitchFamily="2" charset="-122"/>
                <a:sym typeface="Calibri" panose="020F0502020204030204" pitchFamily="34" charset="0"/>
              </a:endParaRPr>
            </a:p>
          </p:txBody>
        </p:sp>
        <p:sp>
          <p:nvSpPr>
            <p:cNvPr id="51"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725779" y="15525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a:solidFill>
                    <a:schemeClr val="accent1"/>
                  </a:solidFill>
                  <a:latin typeface="Arial" panose="020B0604020202020204"/>
                  <a:ea typeface="方正兰亭黑_GBK" panose="02000000000000000000" pitchFamily="2" charset="-122"/>
                  <a:sym typeface="Calibri" panose="020F0502020204030204" pitchFamily="34" charset="0"/>
                </a:rPr>
                <a:t>柴增豪</a:t>
              </a:r>
              <a:endPar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52"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770037" y="1887190"/>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smtClean="0">
                  <a:solidFill>
                    <a:schemeClr val="bg2">
                      <a:lumMod val="50000"/>
                    </a:schemeClr>
                  </a:solidFill>
                  <a:latin typeface="Calibri Light" panose="020F0302020204030204"/>
                  <a:sym typeface="Calibri" panose="020F0502020204030204" pitchFamily="34" charset="0"/>
                </a:rPr>
                <a:t>后端开发的管理</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nvGrpSpPr>
            <p:cNvPr id="53" name="组合 52"/>
            <p:cNvGrpSpPr/>
            <p:nvPr/>
          </p:nvGrpSpPr>
          <p:grpSpPr>
            <a:xfrm>
              <a:off x="4209284" y="1593492"/>
              <a:ext cx="500498" cy="490648"/>
              <a:chOff x="842416" y="1635070"/>
              <a:chExt cx="500498" cy="490648"/>
            </a:xfrm>
          </p:grpSpPr>
          <p:sp>
            <p:nvSpPr>
              <p:cNvPr id="54" name="圆角矩形 53"/>
              <p:cNvSpPr/>
              <p:nvPr/>
            </p:nvSpPr>
            <p:spPr>
              <a:xfrm>
                <a:off x="842416" y="1635070"/>
                <a:ext cx="500498" cy="49064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739" y="1699394"/>
                <a:ext cx="347962" cy="347962"/>
              </a:xfrm>
              <a:prstGeom prst="rect">
                <a:avLst/>
              </a:prstGeom>
            </p:spPr>
          </p:pic>
        </p:grpSp>
        <p:cxnSp>
          <p:nvCxnSpPr>
            <p:cNvPr id="56" name="直接连接符 55"/>
            <p:cNvCxnSpPr/>
            <p:nvPr/>
          </p:nvCxnSpPr>
          <p:spPr>
            <a:xfrm>
              <a:off x="4841592" y="1873752"/>
              <a:ext cx="1214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765725" y="2286530"/>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模型的搭建与训练</a:t>
              </a:r>
              <a:endParaRPr lang="en-US" altLang="zh-CN" sz="1050" dirty="0">
                <a:solidFill>
                  <a:schemeClr val="bg2">
                    <a:lumMod val="50000"/>
                  </a:schemeClr>
                </a:solidFill>
                <a:latin typeface="Calibri Light" panose="020F0302020204030204"/>
                <a:sym typeface="Calibri" panose="020F0502020204030204" pitchFamily="34" charset="0"/>
              </a:endParaRPr>
            </a:p>
          </p:txBody>
        </p:sp>
        <p:sp>
          <p:nvSpPr>
            <p:cNvPr id="83"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765724" y="2081397"/>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前端与后端的数据连接</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grpSp>
        <p:nvGrpSpPr>
          <p:cNvPr id="9" name="组合 8"/>
          <p:cNvGrpSpPr/>
          <p:nvPr/>
        </p:nvGrpSpPr>
        <p:grpSpPr>
          <a:xfrm>
            <a:off x="1817405" y="3411690"/>
            <a:ext cx="2632462" cy="1009920"/>
            <a:chOff x="846728" y="3833730"/>
            <a:chExt cx="2632462" cy="1009920"/>
          </a:xfrm>
        </p:grpSpPr>
        <p:sp>
          <p:nvSpPr>
            <p:cNvPr id="7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140362" y="3833730"/>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a:latin typeface="Arial" panose="020B0604020202020204"/>
                  <a:ea typeface="方正兰亭黑_GBK" panose="02000000000000000000" pitchFamily="2" charset="-122"/>
                  <a:sym typeface="Calibri" panose="020F0502020204030204" pitchFamily="34" charset="0"/>
                </a:rPr>
                <a:t>测试负责人</a:t>
              </a:r>
              <a:endParaRPr lang="en-US" altLang="zh-CN" sz="1800" dirty="0">
                <a:latin typeface="Arial" panose="020B0604020202020204"/>
                <a:ea typeface="方正兰亭黑_GBK" panose="02000000000000000000" pitchFamily="2" charset="-122"/>
                <a:sym typeface="Calibri" panose="020F0502020204030204" pitchFamily="34" charset="0"/>
              </a:endParaRPr>
            </a:p>
          </p:txBody>
        </p:sp>
        <p:sp>
          <p:nvSpPr>
            <p:cNvPr id="75"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363223" y="383373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zh-CN" altLang="en-US" sz="1800" dirty="0">
                  <a:solidFill>
                    <a:schemeClr val="accent1"/>
                  </a:solidFill>
                  <a:latin typeface="Arial" panose="020B0604020202020204"/>
                  <a:ea typeface="方正兰亭黑_GBK" panose="02000000000000000000" pitchFamily="2" charset="-122"/>
                  <a:sym typeface="Calibri" panose="020F0502020204030204" pitchFamily="34" charset="0"/>
                </a:rPr>
                <a:t>周彬韬</a:t>
              </a:r>
              <a:endParaRPr lang="en-US" altLang="zh-CN" sz="18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76"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1407481" y="4168382"/>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负责前端、</a:t>
              </a:r>
              <a:r>
                <a:rPr lang="zh-CN" altLang="en-US" sz="1050" dirty="0" smtClean="0">
                  <a:solidFill>
                    <a:schemeClr val="bg2">
                      <a:lumMod val="50000"/>
                    </a:schemeClr>
                  </a:solidFill>
                  <a:latin typeface="Calibri Light" panose="020F0302020204030204"/>
                  <a:sym typeface="Calibri" panose="020F0502020204030204" pitchFamily="34" charset="0"/>
                </a:rPr>
                <a:t>后端的</a:t>
              </a:r>
              <a:r>
                <a:rPr lang="zh-CN" altLang="en-US" sz="1050" dirty="0">
                  <a:solidFill>
                    <a:schemeClr val="bg2">
                      <a:lumMod val="50000"/>
                    </a:schemeClr>
                  </a:solidFill>
                  <a:latin typeface="Calibri Light" panose="020F0302020204030204"/>
                  <a:sym typeface="Calibri" panose="020F0502020204030204" pitchFamily="34" charset="0"/>
                </a:rPr>
                <a:t>测试</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nvGrpSpPr>
            <p:cNvPr id="77" name="组合 76"/>
            <p:cNvGrpSpPr/>
            <p:nvPr/>
          </p:nvGrpSpPr>
          <p:grpSpPr>
            <a:xfrm>
              <a:off x="846728" y="3874684"/>
              <a:ext cx="500498" cy="490648"/>
              <a:chOff x="842416" y="1635070"/>
              <a:chExt cx="500498" cy="490648"/>
            </a:xfrm>
          </p:grpSpPr>
          <p:sp>
            <p:nvSpPr>
              <p:cNvPr id="78" name="圆角矩形 77"/>
              <p:cNvSpPr/>
              <p:nvPr/>
            </p:nvSpPr>
            <p:spPr>
              <a:xfrm>
                <a:off x="842416" y="1635070"/>
                <a:ext cx="500498" cy="490648"/>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739" y="1699394"/>
                <a:ext cx="347962" cy="347962"/>
              </a:xfrm>
              <a:prstGeom prst="rect">
                <a:avLst/>
              </a:prstGeom>
            </p:spPr>
          </p:pic>
        </p:grpSp>
        <p:cxnSp>
          <p:nvCxnSpPr>
            <p:cNvPr id="80" name="直接连接符 79"/>
            <p:cNvCxnSpPr/>
            <p:nvPr/>
          </p:nvCxnSpPr>
          <p:spPr>
            <a:xfrm>
              <a:off x="1479036" y="4154944"/>
              <a:ext cx="1214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1403169" y="4365332"/>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模型准确率的测试</a:t>
              </a:r>
              <a:endParaRPr lang="en-US" altLang="zh-CN" sz="1050" dirty="0">
                <a:solidFill>
                  <a:schemeClr val="bg2">
                    <a:lumMod val="50000"/>
                  </a:schemeClr>
                </a:solidFill>
                <a:latin typeface="Calibri Light" panose="020F0302020204030204"/>
                <a:sym typeface="Calibri" panose="020F0502020204030204" pitchFamily="34" charset="0"/>
              </a:endParaRPr>
            </a:p>
          </p:txBody>
        </p:sp>
        <p:sp>
          <p:nvSpPr>
            <p:cNvPr id="84"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1403169" y="4542688"/>
              <a:ext cx="1928245" cy="30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171450" indent="-171450" defTabSz="914400" fontAlgn="base">
                <a:lnSpc>
                  <a:spcPct val="150000"/>
                </a:lnSpc>
                <a:spcBef>
                  <a:spcPts val="1000"/>
                </a:spcBef>
                <a:spcAft>
                  <a:spcPct val="0"/>
                </a:spcAft>
                <a:buFont typeface="Arial" panose="020B0604020202020204" pitchFamily="34" charset="0"/>
                <a:buChar char="•"/>
              </a:pPr>
              <a:r>
                <a:rPr lang="zh-CN" altLang="en-US" sz="1050" dirty="0">
                  <a:solidFill>
                    <a:schemeClr val="bg2">
                      <a:lumMod val="50000"/>
                    </a:schemeClr>
                  </a:solidFill>
                  <a:latin typeface="Calibri Light" panose="020F0302020204030204"/>
                  <a:sym typeface="Calibri" panose="020F0502020204030204" pitchFamily="34" charset="0"/>
                </a:rPr>
                <a:t>项目验收</a:t>
              </a:r>
              <a:endParaRPr lang="en-US" altLang="zh-CN" sz="1050" dirty="0">
                <a:solidFill>
                  <a:schemeClr val="bg2">
                    <a:lumMod val="50000"/>
                  </a:schemeClr>
                </a:solidFill>
                <a:latin typeface="Calibri Light" panose="020F0302020204030204"/>
                <a:sym typeface="Calibri" panose="020F0502020204030204" pitchFamily="34" charset="0"/>
              </a:endParaRPr>
            </a:p>
          </p:txBody>
        </p:sp>
      </p:grpSp>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2573453"/>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smtClean="0">
                <a:solidFill>
                  <a:srgbClr val="2E4864"/>
                </a:solidFill>
                <a:latin typeface="+mn-ea"/>
                <a:ea typeface="+mn-ea"/>
              </a:rPr>
              <a:t>感谢聆听</a:t>
            </a:r>
            <a:endParaRPr lang="zh-CN" altLang="en-US" sz="2400" b="1" dirty="0">
              <a:solidFill>
                <a:srgbClr val="2E4864"/>
              </a:solidFill>
              <a:latin typeface="+mn-ea"/>
              <a:ea typeface="+mn-ea"/>
            </a:endParaRPr>
          </a:p>
        </p:txBody>
      </p:sp>
      <p:sp>
        <p:nvSpPr>
          <p:cNvPr id="26" name="文本框 6"/>
          <p:cNvSpPr txBox="1">
            <a:spLocks noChangeArrowheads="1"/>
          </p:cNvSpPr>
          <p:nvPr/>
        </p:nvSpPr>
        <p:spPr bwMode="auto">
          <a:xfrm>
            <a:off x="3171453" y="3035118"/>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a:solidFill>
                  <a:schemeClr val="accent1"/>
                </a:solidFill>
                <a:latin typeface="+mn-lt"/>
                <a:ea typeface="方正兰亭黑_GBK"/>
              </a:rPr>
              <a:t>THANK YOU FOR WATCHING</a:t>
            </a:r>
          </a:p>
        </p:txBody>
      </p:sp>
      <p:cxnSp>
        <p:nvCxnSpPr>
          <p:cNvPr id="27" name="直接连接符 26"/>
          <p:cNvCxnSpPr/>
          <p:nvPr/>
        </p:nvCxnSpPr>
        <p:spPr>
          <a:xfrm>
            <a:off x="4368853" y="3035118"/>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317559"/>
            <a:ext cx="3416847" cy="257956"/>
          </a:xfrm>
          <a:prstGeom prst="rect">
            <a:avLst/>
          </a:prstGeom>
        </p:spPr>
        <p:txBody>
          <a:bodyPr wrap="square">
            <a:spAutoFit/>
          </a:bodyPr>
          <a:lstStyle/>
          <a:p>
            <a:pPr algn="ctr">
              <a:lnSpc>
                <a:spcPct val="150000"/>
              </a:lnSpc>
            </a:pPr>
            <a:r>
              <a:rPr lang="en-US" altLang="zh-CN" sz="800" dirty="0" smtClean="0">
                <a:solidFill>
                  <a:prstClr val="black">
                    <a:lumMod val="85000"/>
                    <a:lumOff val="15000"/>
                  </a:prstClr>
                </a:solidFill>
              </a:rPr>
              <a:t>Thanks for the support from team </a:t>
            </a:r>
            <a:r>
              <a:rPr lang="en-US" altLang="zh-CN" sz="800" dirty="0" err="1" smtClean="0">
                <a:solidFill>
                  <a:prstClr val="black">
                    <a:lumMod val="85000"/>
                    <a:lumOff val="15000"/>
                  </a:prstClr>
                </a:solidFill>
              </a:rPr>
              <a:t>paddle_paddle</a:t>
            </a:r>
            <a:r>
              <a:rPr lang="en-US" altLang="zh-CN" sz="800" dirty="0" smtClean="0">
                <a:solidFill>
                  <a:prstClr val="black">
                    <a:lumMod val="85000"/>
                    <a:lumOff val="15000"/>
                  </a:prstClr>
                </a:solidFill>
              </a:rPr>
              <a:t>. </a:t>
            </a:r>
            <a:endParaRPr lang="zh-CN" altLang="en-US" sz="1050" dirty="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5"/>
          <p:cNvSpPr txBox="1">
            <a:spLocks noChangeArrowheads="1"/>
          </p:cNvSpPr>
          <p:nvPr/>
        </p:nvSpPr>
        <p:spPr bwMode="auto">
          <a:xfrm>
            <a:off x="1893804" y="1373081"/>
            <a:ext cx="53094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rgbClr val="2E4864"/>
                </a:solidFill>
                <a:latin typeface="+mn-ea"/>
              </a:rPr>
              <a:t>基于</a:t>
            </a:r>
            <a:r>
              <a:rPr lang="en-US" altLang="zh-CN" sz="3600" b="1" dirty="0" err="1">
                <a:solidFill>
                  <a:srgbClr val="2E4864"/>
                </a:solidFill>
                <a:latin typeface="+mn-ea"/>
              </a:rPr>
              <a:t>Kaggle</a:t>
            </a:r>
            <a:r>
              <a:rPr lang="zh-CN" altLang="en-US" sz="3600" b="1" dirty="0">
                <a:solidFill>
                  <a:srgbClr val="2E4864"/>
                </a:solidFill>
                <a:latin typeface="+mn-ea"/>
              </a:rPr>
              <a:t>数据集</a:t>
            </a:r>
            <a:r>
              <a:rPr lang="zh-CN" altLang="en-US" sz="3600" b="1" dirty="0" smtClean="0">
                <a:solidFill>
                  <a:srgbClr val="2E4864"/>
                </a:solidFill>
                <a:latin typeface="+mn-ea"/>
              </a:rPr>
              <a:t>的</a:t>
            </a:r>
            <a:endParaRPr lang="en-US" altLang="zh-CN" sz="3600" b="1" dirty="0" smtClean="0">
              <a:solidFill>
                <a:srgbClr val="2E4864"/>
              </a:solidFill>
              <a:latin typeface="+mn-ea"/>
            </a:endParaRPr>
          </a:p>
          <a:p>
            <a:pPr algn="ctr" fontAlgn="base">
              <a:spcBef>
                <a:spcPct val="0"/>
              </a:spcBef>
              <a:spcAft>
                <a:spcPct val="0"/>
              </a:spcAft>
              <a:defRPr/>
            </a:pPr>
            <a:r>
              <a:rPr lang="zh-CN" altLang="en-US" sz="3600" b="1" dirty="0" smtClean="0">
                <a:solidFill>
                  <a:srgbClr val="2E4864"/>
                </a:solidFill>
                <a:latin typeface="+mn-ea"/>
              </a:rPr>
              <a:t>数据分析</a:t>
            </a:r>
            <a:endParaRPr lang="en-US" altLang="zh-CN" sz="3600" b="1" dirty="0">
              <a:solidFill>
                <a:srgbClr val="2E4864"/>
              </a:solidFill>
              <a:latin typeface="+mn-ea"/>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900924" y="2086455"/>
            <a:ext cx="1838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200" b="1" dirty="0" smtClean="0">
                <a:solidFill>
                  <a:schemeClr val="accent1"/>
                </a:solidFill>
                <a:latin typeface="方正兰亭黑_GBK"/>
                <a:ea typeface="方正兰亭黑_GBK"/>
              </a:rPr>
              <a:t>CONTENTS</a:t>
            </a:r>
            <a:endParaRPr lang="zh-CN" altLang="en-US" sz="3200" b="1" dirty="0">
              <a:solidFill>
                <a:schemeClr val="accent1"/>
              </a:solidFill>
              <a:latin typeface="方正兰亭黑_GBK"/>
              <a:ea typeface="方正兰亭黑_GBK"/>
            </a:endParaRPr>
          </a:p>
        </p:txBody>
      </p:sp>
      <p:cxnSp>
        <p:nvCxnSpPr>
          <p:cNvPr id="30" name="直接连接符 29"/>
          <p:cNvCxnSpPr/>
          <p:nvPr/>
        </p:nvCxnSpPr>
        <p:spPr>
          <a:xfrm>
            <a:off x="1623568" y="2574999"/>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994991"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4994990"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矩形 41"/>
          <p:cNvSpPr/>
          <p:nvPr/>
        </p:nvSpPr>
        <p:spPr>
          <a:xfrm>
            <a:off x="5215724" y="774156"/>
            <a:ext cx="1433406" cy="369332"/>
          </a:xfrm>
          <a:prstGeom prst="rect">
            <a:avLst/>
          </a:prstGeom>
        </p:spPr>
        <p:txBody>
          <a:bodyPr wrap="none">
            <a:spAutoFit/>
          </a:bodyPr>
          <a:lstStyle/>
          <a:p>
            <a:r>
              <a:rPr lang="en-US" altLang="zh-CN" sz="1800" dirty="0" smtClean="0">
                <a:solidFill>
                  <a:schemeClr val="accent1"/>
                </a:solidFill>
                <a:latin typeface="+mj-ea"/>
                <a:ea typeface="+mj-ea"/>
              </a:rPr>
              <a:t>01.</a:t>
            </a:r>
            <a:r>
              <a:rPr lang="zh-CN" altLang="en-US" sz="1800" dirty="0" smtClean="0">
                <a:solidFill>
                  <a:schemeClr val="accent1"/>
                </a:solidFill>
                <a:latin typeface="+mj-ea"/>
                <a:ea typeface="+mj-ea"/>
              </a:rPr>
              <a:t>需求分析</a:t>
            </a:r>
            <a:endParaRPr lang="zh-CN" altLang="en-US" sz="2400" dirty="0">
              <a:solidFill>
                <a:schemeClr val="accent1"/>
              </a:solidFill>
              <a:latin typeface="+mj-ea"/>
              <a:ea typeface="+mj-ea"/>
            </a:endParaRPr>
          </a:p>
        </p:txBody>
      </p:sp>
      <p:sp>
        <p:nvSpPr>
          <p:cNvPr id="43" name="矩形 42"/>
          <p:cNvSpPr/>
          <p:nvPr/>
        </p:nvSpPr>
        <p:spPr>
          <a:xfrm>
            <a:off x="5216183" y="1004459"/>
            <a:ext cx="2500798" cy="334707"/>
          </a:xfrm>
          <a:prstGeom prst="rect">
            <a:avLst/>
          </a:prstGeom>
        </p:spPr>
        <p:txBody>
          <a:bodyPr wrap="square">
            <a:spAutoFit/>
          </a:bodyPr>
          <a:lstStyle/>
          <a:p>
            <a:pPr>
              <a:lnSpc>
                <a:spcPct val="150000"/>
              </a:lnSpc>
            </a:pPr>
            <a:r>
              <a:rPr lang="en-US" altLang="zh-CN" sz="1050" dirty="0">
                <a:solidFill>
                  <a:prstClr val="black">
                    <a:lumMod val="85000"/>
                    <a:lumOff val="15000"/>
                  </a:prstClr>
                </a:solidFill>
              </a:rPr>
              <a:t>REQUIREMENTS ANALYSIS</a:t>
            </a:r>
          </a:p>
        </p:txBody>
      </p:sp>
      <p:sp>
        <p:nvSpPr>
          <p:cNvPr id="45" name="矩形 44"/>
          <p:cNvSpPr/>
          <p:nvPr/>
        </p:nvSpPr>
        <p:spPr>
          <a:xfrm>
            <a:off x="5215724" y="1823355"/>
            <a:ext cx="1433406" cy="369332"/>
          </a:xfrm>
          <a:prstGeom prst="rect">
            <a:avLst/>
          </a:prstGeom>
        </p:spPr>
        <p:txBody>
          <a:bodyPr wrap="none">
            <a:spAutoFit/>
          </a:bodyPr>
          <a:lstStyle/>
          <a:p>
            <a:r>
              <a:rPr lang="en-US" altLang="zh-CN" sz="1800" dirty="0" smtClean="0">
                <a:solidFill>
                  <a:schemeClr val="accent1"/>
                </a:solidFill>
                <a:latin typeface="+mj-ea"/>
                <a:ea typeface="+mj-ea"/>
              </a:rPr>
              <a:t>02.</a:t>
            </a:r>
            <a:r>
              <a:rPr lang="zh-CN" altLang="en-US" sz="1800" dirty="0" smtClean="0">
                <a:solidFill>
                  <a:schemeClr val="accent1"/>
                </a:solidFill>
                <a:latin typeface="+mj-ea"/>
                <a:ea typeface="+mj-ea"/>
              </a:rPr>
              <a:t>概要设计</a:t>
            </a:r>
            <a:endParaRPr lang="zh-CN" altLang="en-US" sz="2400" dirty="0">
              <a:solidFill>
                <a:schemeClr val="accent1"/>
              </a:solidFill>
              <a:latin typeface="+mj-ea"/>
              <a:ea typeface="+mj-ea"/>
            </a:endParaRPr>
          </a:p>
        </p:txBody>
      </p:sp>
      <p:sp>
        <p:nvSpPr>
          <p:cNvPr id="46" name="矩形 45"/>
          <p:cNvSpPr/>
          <p:nvPr/>
        </p:nvSpPr>
        <p:spPr>
          <a:xfrm>
            <a:off x="5216183" y="2053658"/>
            <a:ext cx="2500798" cy="309637"/>
          </a:xfrm>
          <a:prstGeom prst="rect">
            <a:avLst/>
          </a:prstGeom>
        </p:spPr>
        <p:txBody>
          <a:bodyPr wrap="square">
            <a:spAutoFit/>
          </a:bodyPr>
          <a:lstStyle/>
          <a:p>
            <a:pPr>
              <a:lnSpc>
                <a:spcPct val="150000"/>
              </a:lnSpc>
            </a:pPr>
            <a:r>
              <a:rPr lang="en-US" altLang="zh-CN" sz="1050" dirty="0" smtClean="0">
                <a:solidFill>
                  <a:prstClr val="black">
                    <a:lumMod val="85000"/>
                    <a:lumOff val="15000"/>
                  </a:prstClr>
                </a:solidFill>
              </a:rPr>
              <a:t>SUMMARY DESIGN</a:t>
            </a:r>
            <a:endParaRPr lang="zh-CN" altLang="en-US" sz="1400" dirty="0"/>
          </a:p>
        </p:txBody>
      </p:sp>
      <p:sp>
        <p:nvSpPr>
          <p:cNvPr id="47" name="椭圆 46"/>
          <p:cNvSpPr/>
          <p:nvPr/>
        </p:nvSpPr>
        <p:spPr>
          <a:xfrm>
            <a:off x="4994990"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矩形 48"/>
          <p:cNvSpPr/>
          <p:nvPr/>
        </p:nvSpPr>
        <p:spPr>
          <a:xfrm>
            <a:off x="5215724" y="2830655"/>
            <a:ext cx="2125903" cy="369332"/>
          </a:xfrm>
          <a:prstGeom prst="rect">
            <a:avLst/>
          </a:prstGeom>
        </p:spPr>
        <p:txBody>
          <a:bodyPr wrap="none">
            <a:spAutoFit/>
          </a:bodyPr>
          <a:lstStyle/>
          <a:p>
            <a:r>
              <a:rPr lang="en-US" altLang="zh-CN" sz="1800" dirty="0" smtClean="0">
                <a:solidFill>
                  <a:schemeClr val="accent1"/>
                </a:solidFill>
                <a:latin typeface="+mj-ea"/>
                <a:ea typeface="+mj-ea"/>
              </a:rPr>
              <a:t>03.</a:t>
            </a:r>
            <a:r>
              <a:rPr lang="zh-CN" altLang="en-US" sz="1800" dirty="0" smtClean="0">
                <a:solidFill>
                  <a:schemeClr val="accent1"/>
                </a:solidFill>
                <a:latin typeface="+mj-ea"/>
                <a:ea typeface="+mj-ea"/>
              </a:rPr>
              <a:t>项目管理与计划</a:t>
            </a:r>
            <a:endParaRPr lang="zh-CN" altLang="en-US" sz="2400" dirty="0">
              <a:solidFill>
                <a:schemeClr val="accent1"/>
              </a:solidFill>
              <a:latin typeface="+mj-ea"/>
              <a:ea typeface="+mj-ea"/>
            </a:endParaRPr>
          </a:p>
        </p:txBody>
      </p:sp>
      <p:sp>
        <p:nvSpPr>
          <p:cNvPr id="50" name="矩形 49"/>
          <p:cNvSpPr/>
          <p:nvPr/>
        </p:nvSpPr>
        <p:spPr>
          <a:xfrm>
            <a:off x="5216183" y="3060958"/>
            <a:ext cx="2500798" cy="309637"/>
          </a:xfrm>
          <a:prstGeom prst="rect">
            <a:avLst/>
          </a:prstGeom>
        </p:spPr>
        <p:txBody>
          <a:bodyPr wrap="square">
            <a:spAutoFit/>
          </a:bodyPr>
          <a:lstStyle/>
          <a:p>
            <a:pPr>
              <a:lnSpc>
                <a:spcPct val="150000"/>
              </a:lnSpc>
            </a:pPr>
            <a:r>
              <a:rPr lang="en-US" altLang="zh-CN" sz="1050" dirty="0" smtClean="0">
                <a:solidFill>
                  <a:prstClr val="black">
                    <a:lumMod val="85000"/>
                    <a:lumOff val="15000"/>
                  </a:prstClr>
                </a:solidFill>
              </a:rPr>
              <a:t>PROJECT MANAGEMENT &amp; PLANNING</a:t>
            </a:r>
            <a:endParaRPr lang="zh-CN" altLang="en-US" sz="1400" dirty="0"/>
          </a:p>
        </p:txBody>
      </p:sp>
      <p:sp>
        <p:nvSpPr>
          <p:cNvPr id="51" name="椭圆 50"/>
          <p:cNvSpPr/>
          <p:nvPr/>
        </p:nvSpPr>
        <p:spPr>
          <a:xfrm>
            <a:off x="4994990"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矩形 52"/>
          <p:cNvSpPr/>
          <p:nvPr/>
        </p:nvSpPr>
        <p:spPr>
          <a:xfrm>
            <a:off x="5215724" y="3809015"/>
            <a:ext cx="1433406" cy="369332"/>
          </a:xfrm>
          <a:prstGeom prst="rect">
            <a:avLst/>
          </a:prstGeom>
        </p:spPr>
        <p:txBody>
          <a:bodyPr wrap="none">
            <a:spAutoFit/>
          </a:bodyPr>
          <a:lstStyle/>
          <a:p>
            <a:r>
              <a:rPr lang="en-US" altLang="zh-CN" sz="1800" dirty="0" smtClean="0">
                <a:solidFill>
                  <a:schemeClr val="accent1"/>
                </a:solidFill>
                <a:latin typeface="+mj-ea"/>
                <a:ea typeface="+mj-ea"/>
              </a:rPr>
              <a:t>04.</a:t>
            </a:r>
            <a:r>
              <a:rPr lang="zh-CN" altLang="en-US" sz="1800" dirty="0" smtClean="0">
                <a:solidFill>
                  <a:schemeClr val="accent1"/>
                </a:solidFill>
                <a:latin typeface="+mj-ea"/>
                <a:ea typeface="+mj-ea"/>
              </a:rPr>
              <a:t>组员分工</a:t>
            </a:r>
            <a:endParaRPr lang="zh-CN" altLang="en-US" sz="2400" dirty="0">
              <a:solidFill>
                <a:schemeClr val="accent1"/>
              </a:solidFill>
              <a:latin typeface="+mj-ea"/>
              <a:ea typeface="+mj-ea"/>
            </a:endParaRPr>
          </a:p>
        </p:txBody>
      </p:sp>
      <p:sp>
        <p:nvSpPr>
          <p:cNvPr id="54" name="矩形 53"/>
          <p:cNvSpPr/>
          <p:nvPr/>
        </p:nvSpPr>
        <p:spPr>
          <a:xfrm>
            <a:off x="5216183" y="4039318"/>
            <a:ext cx="2500798" cy="334707"/>
          </a:xfrm>
          <a:prstGeom prst="rect">
            <a:avLst/>
          </a:prstGeom>
        </p:spPr>
        <p:txBody>
          <a:bodyPr wrap="square">
            <a:spAutoFit/>
          </a:bodyPr>
          <a:lstStyle/>
          <a:p>
            <a:pPr>
              <a:lnSpc>
                <a:spcPct val="150000"/>
              </a:lnSpc>
            </a:pPr>
            <a:r>
              <a:rPr lang="en-US" altLang="zh-CN" sz="1050" dirty="0" smtClean="0">
                <a:solidFill>
                  <a:schemeClr val="tx1">
                    <a:lumMod val="85000"/>
                    <a:lumOff val="15000"/>
                  </a:schemeClr>
                </a:solidFill>
              </a:rPr>
              <a:t>DIVISION O</a:t>
            </a:r>
            <a:r>
              <a:rPr lang="en-US" altLang="zh-CN" sz="1050" dirty="0">
                <a:solidFill>
                  <a:schemeClr val="tx1">
                    <a:lumMod val="85000"/>
                    <a:lumOff val="15000"/>
                  </a:schemeClr>
                </a:solidFill>
              </a:rPr>
              <a:t>F</a:t>
            </a:r>
            <a:r>
              <a:rPr lang="en-US" altLang="zh-CN" sz="1050" dirty="0" smtClean="0">
                <a:solidFill>
                  <a:schemeClr val="tx1">
                    <a:lumMod val="85000"/>
                    <a:lumOff val="15000"/>
                  </a:schemeClr>
                </a:solidFill>
              </a:rPr>
              <a:t> LABOR</a:t>
            </a:r>
            <a:endParaRPr lang="zh-CN" altLang="en-US" sz="1050" dirty="0">
              <a:solidFill>
                <a:schemeClr val="tx1">
                  <a:lumMod val="85000"/>
                  <a:lumOff val="15000"/>
                </a:schemeClr>
              </a:solidFill>
            </a:endParaRP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方正兰亭黑_GBK"/>
                <a:ea typeface="方正兰亭黑_GBK"/>
              </a:rPr>
              <a:t>需求分析</a:t>
            </a:r>
          </a:p>
        </p:txBody>
      </p:sp>
      <p:sp>
        <p:nvSpPr>
          <p:cNvPr id="20" name="矩形 19"/>
          <p:cNvSpPr/>
          <p:nvPr/>
        </p:nvSpPr>
        <p:spPr>
          <a:xfrm>
            <a:off x="3500261" y="2271839"/>
            <a:ext cx="2476640" cy="307777"/>
          </a:xfrm>
          <a:prstGeom prst="rect">
            <a:avLst/>
          </a:prstGeom>
        </p:spPr>
        <p:txBody>
          <a:bodyPr wrap="none">
            <a:spAutoFit/>
          </a:bodyPr>
          <a:lstStyle/>
          <a:p>
            <a:r>
              <a:rPr lang="en-US" altLang="zh-CN" sz="1400" dirty="0" smtClean="0">
                <a:solidFill>
                  <a:schemeClr val="accent1"/>
                </a:solidFill>
                <a:latin typeface="+mj-ea"/>
                <a:ea typeface="+mj-ea"/>
              </a:rPr>
              <a:t>REQUIREMENTS ANALYSIS</a:t>
            </a:r>
            <a:endParaRPr lang="zh-CN" altLang="en-US" sz="1400" dirty="0">
              <a:solidFill>
                <a:schemeClr val="accent1"/>
              </a:solidFill>
              <a:latin typeface="+mj-ea"/>
              <a:ea typeface="+mj-ea"/>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605703" y="2733275"/>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j-lt"/>
              </a:rPr>
              <a:t>PART ONE</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需求分析</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grpSp>
        <p:nvGrpSpPr>
          <p:cNvPr id="37" name="组合 36"/>
          <p:cNvGrpSpPr/>
          <p:nvPr/>
        </p:nvGrpSpPr>
        <p:grpSpPr>
          <a:xfrm>
            <a:off x="755372" y="1002181"/>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mtClean="0">
                  <a:solidFill>
                    <a:prstClr val="white"/>
                  </a:solidFill>
                  <a:latin typeface="+mj-lt"/>
                </a:rPr>
                <a:t>1</a:t>
              </a:r>
              <a:endParaRPr lang="zh-CN" altLang="en-US" sz="1100">
                <a:solidFill>
                  <a:prstClr val="white"/>
                </a:solidFill>
                <a:latin typeface="+mj-lt"/>
              </a:endParaRPr>
            </a:p>
          </p:txBody>
        </p:sp>
      </p:grpSp>
      <p:sp>
        <p:nvSpPr>
          <p:cNvPr id="40" name="矩形 39"/>
          <p:cNvSpPr/>
          <p:nvPr/>
        </p:nvSpPr>
        <p:spPr>
          <a:xfrm>
            <a:off x="1270152" y="1439918"/>
            <a:ext cx="3019447" cy="1079206"/>
          </a:xfrm>
          <a:prstGeom prst="rect">
            <a:avLst/>
          </a:prstGeom>
        </p:spPr>
        <p:txBody>
          <a:bodyPr wrap="square">
            <a:spAutoFit/>
          </a:bodyPr>
          <a:lstStyle/>
          <a:p>
            <a:pPr>
              <a:lnSpc>
                <a:spcPct val="150000"/>
              </a:lnSpc>
            </a:pPr>
            <a:r>
              <a:rPr lang="zh-CN" altLang="en-US" sz="1100" dirty="0">
                <a:solidFill>
                  <a:schemeClr val="tx1">
                    <a:lumMod val="85000"/>
                    <a:lumOff val="15000"/>
                  </a:schemeClr>
                </a:solidFill>
                <a:latin typeface="+mn-ea"/>
              </a:rPr>
              <a:t>根据</a:t>
            </a:r>
            <a:r>
              <a:rPr lang="en-US" altLang="zh-CN" sz="1100" dirty="0" err="1">
                <a:solidFill>
                  <a:schemeClr val="tx1">
                    <a:lumMod val="85000"/>
                    <a:lumOff val="15000"/>
                  </a:schemeClr>
                </a:solidFill>
                <a:latin typeface="+mn-ea"/>
              </a:rPr>
              <a:t>Kaggle</a:t>
            </a:r>
            <a:r>
              <a:rPr lang="zh-CN" altLang="en-US" sz="1100" dirty="0">
                <a:solidFill>
                  <a:schemeClr val="tx1">
                    <a:lumMod val="85000"/>
                    <a:lumOff val="15000"/>
                  </a:schemeClr>
                </a:solidFill>
                <a:latin typeface="+mn-ea"/>
              </a:rPr>
              <a:t>比赛</a:t>
            </a:r>
            <a:r>
              <a:rPr lang="en-US" altLang="zh-CN" sz="1100" dirty="0" err="1">
                <a:solidFill>
                  <a:schemeClr val="tx1">
                    <a:lumMod val="85000"/>
                    <a:lumOff val="15000"/>
                  </a:schemeClr>
                </a:solidFill>
                <a:latin typeface="+mn-ea"/>
              </a:rPr>
              <a:t>Crowdflower</a:t>
            </a:r>
            <a:r>
              <a:rPr lang="en-US" altLang="zh-CN" sz="1100" dirty="0">
                <a:solidFill>
                  <a:schemeClr val="tx1">
                    <a:lumMod val="85000"/>
                    <a:lumOff val="15000"/>
                  </a:schemeClr>
                </a:solidFill>
                <a:latin typeface="+mn-ea"/>
              </a:rPr>
              <a:t> Search Results Relevance</a:t>
            </a:r>
            <a:r>
              <a:rPr lang="zh-CN" altLang="en-US" sz="1100" dirty="0">
                <a:solidFill>
                  <a:schemeClr val="tx1">
                    <a:lumMod val="85000"/>
                    <a:lumOff val="15000"/>
                  </a:schemeClr>
                </a:solidFill>
                <a:latin typeface="+mn-ea"/>
              </a:rPr>
              <a:t>的数据集训练模型，使得模型能对用户输入的关键字和搜索引擎搜索结果的相关度进行评估。</a:t>
            </a:r>
            <a:endParaRPr lang="en-US" altLang="zh-CN" sz="1100" dirty="0">
              <a:solidFill>
                <a:schemeClr val="tx1">
                  <a:lumMod val="85000"/>
                  <a:lumOff val="15000"/>
                </a:schemeClr>
              </a:solidFill>
              <a:latin typeface="+mn-ea"/>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80796" y="1058862"/>
            <a:ext cx="1736053"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模型开发</a:t>
            </a:r>
            <a:endParaRPr lang="en-US" altLang="zh-CN" sz="1800" dirty="0">
              <a:solidFill>
                <a:schemeClr val="accent1"/>
              </a:solidFill>
              <a:latin typeface="方正兰亭黑_GBK"/>
              <a:ea typeface="方正兰亭黑_GBK"/>
            </a:endParaRPr>
          </a:p>
        </p:txBody>
      </p:sp>
      <p:cxnSp>
        <p:nvCxnSpPr>
          <p:cNvPr id="42" name="直接连接符 41"/>
          <p:cNvCxnSpPr/>
          <p:nvPr/>
        </p:nvCxnSpPr>
        <p:spPr>
          <a:xfrm>
            <a:off x="1342914" y="13968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270149" y="3179005"/>
            <a:ext cx="3019447" cy="37741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b="1" dirty="0" smtClean="0">
                <a:solidFill>
                  <a:schemeClr val="tx1">
                    <a:lumMod val="85000"/>
                    <a:lumOff val="15000"/>
                  </a:schemeClr>
                </a:solidFill>
                <a:latin typeface="+mj-ea"/>
                <a:ea typeface="+mj-ea"/>
              </a:rPr>
              <a:t>搭建</a:t>
            </a:r>
            <a:r>
              <a:rPr lang="zh-CN" altLang="en-US" sz="1400" dirty="0" smtClean="0">
                <a:solidFill>
                  <a:schemeClr val="tx1">
                    <a:lumMod val="85000"/>
                    <a:lumOff val="15000"/>
                  </a:schemeClr>
                </a:solidFill>
                <a:latin typeface="+mj-ea"/>
                <a:ea typeface="+mj-ea"/>
              </a:rPr>
              <a:t>和</a:t>
            </a:r>
            <a:r>
              <a:rPr lang="zh-CN" altLang="en-US" sz="1400" b="1" dirty="0" smtClean="0">
                <a:solidFill>
                  <a:schemeClr val="tx1">
                    <a:lumMod val="85000"/>
                    <a:lumOff val="15000"/>
                  </a:schemeClr>
                </a:solidFill>
                <a:latin typeface="+mj-ea"/>
                <a:ea typeface="+mj-ea"/>
              </a:rPr>
              <a:t>训练模型</a:t>
            </a:r>
            <a:endParaRPr lang="en-US" altLang="zh-CN" sz="1400" b="1" dirty="0">
              <a:solidFill>
                <a:schemeClr val="tx1">
                  <a:lumMod val="85000"/>
                  <a:lumOff val="15000"/>
                </a:schemeClr>
              </a:solidFill>
              <a:latin typeface="+mj-ea"/>
              <a:ea typeface="+mj-ea"/>
            </a:endParaRPr>
          </a:p>
        </p:txBody>
      </p:sp>
      <p:sp>
        <p:nvSpPr>
          <p:cNvPr id="33" name="矩形 32"/>
          <p:cNvSpPr/>
          <p:nvPr/>
        </p:nvSpPr>
        <p:spPr>
          <a:xfrm>
            <a:off x="1270152" y="2561272"/>
            <a:ext cx="3019447" cy="700576"/>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dirty="0" smtClean="0">
                <a:solidFill>
                  <a:schemeClr val="tx1">
                    <a:lumMod val="85000"/>
                    <a:lumOff val="15000"/>
                  </a:schemeClr>
                </a:solidFill>
                <a:latin typeface="+mj-ea"/>
                <a:ea typeface="+mj-ea"/>
              </a:rPr>
              <a:t>数据集来源</a:t>
            </a:r>
            <a:r>
              <a:rPr lang="en-US" altLang="zh-CN" sz="1400" dirty="0" err="1" smtClean="0">
                <a:solidFill>
                  <a:schemeClr val="tx1">
                    <a:lumMod val="85000"/>
                    <a:lumOff val="15000"/>
                  </a:schemeClr>
                </a:solidFill>
                <a:latin typeface="+mj-ea"/>
                <a:ea typeface="+mj-ea"/>
              </a:rPr>
              <a:t>Crowdflower</a:t>
            </a:r>
            <a:r>
              <a:rPr lang="en-US" altLang="zh-CN" sz="1400" dirty="0" smtClean="0">
                <a:solidFill>
                  <a:schemeClr val="tx1">
                    <a:lumMod val="85000"/>
                    <a:lumOff val="15000"/>
                  </a:schemeClr>
                </a:solidFill>
                <a:latin typeface="+mj-ea"/>
                <a:ea typeface="+mj-ea"/>
              </a:rPr>
              <a:t> </a:t>
            </a:r>
            <a:r>
              <a:rPr lang="en-US" altLang="zh-CN" sz="1400" dirty="0">
                <a:solidFill>
                  <a:schemeClr val="tx1">
                    <a:lumMod val="85000"/>
                    <a:lumOff val="15000"/>
                  </a:schemeClr>
                </a:solidFill>
                <a:latin typeface="+mj-ea"/>
                <a:ea typeface="+mj-ea"/>
              </a:rPr>
              <a:t>Search </a:t>
            </a:r>
            <a:r>
              <a:rPr lang="en-US" altLang="zh-CN" sz="1400" dirty="0" smtClean="0">
                <a:solidFill>
                  <a:schemeClr val="tx1">
                    <a:lumMod val="85000"/>
                    <a:lumOff val="15000"/>
                  </a:schemeClr>
                </a:solidFill>
                <a:latin typeface="+mj-ea"/>
                <a:ea typeface="+mj-ea"/>
              </a:rPr>
              <a:t>Results Relevance</a:t>
            </a:r>
            <a:endParaRPr lang="en-US" altLang="zh-CN" sz="1400" dirty="0">
              <a:solidFill>
                <a:schemeClr val="tx1">
                  <a:lumMod val="85000"/>
                  <a:lumOff val="15000"/>
                </a:schemeClr>
              </a:solidFill>
              <a:latin typeface="+mj-ea"/>
              <a:ea typeface="+mj-ea"/>
            </a:endParaRPr>
          </a:p>
        </p:txBody>
      </p:sp>
      <p:sp>
        <p:nvSpPr>
          <p:cNvPr id="34" name="矩形 33"/>
          <p:cNvSpPr/>
          <p:nvPr/>
        </p:nvSpPr>
        <p:spPr>
          <a:xfrm>
            <a:off x="1270146" y="3519568"/>
            <a:ext cx="3019447" cy="700576"/>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b="1" dirty="0" smtClean="0">
                <a:solidFill>
                  <a:schemeClr val="tx1">
                    <a:lumMod val="85000"/>
                    <a:lumOff val="15000"/>
                  </a:schemeClr>
                </a:solidFill>
                <a:latin typeface="+mj-ea"/>
                <a:ea typeface="+mj-ea"/>
              </a:rPr>
              <a:t>评估</a:t>
            </a:r>
            <a:r>
              <a:rPr lang="zh-CN" altLang="en-US" sz="1400" dirty="0" smtClean="0">
                <a:solidFill>
                  <a:schemeClr val="tx1">
                    <a:lumMod val="85000"/>
                    <a:lumOff val="15000"/>
                  </a:schemeClr>
                </a:solidFill>
                <a:latin typeface="+mj-ea"/>
                <a:ea typeface="+mj-ea"/>
              </a:rPr>
              <a:t>搜索关键词和搜索</a:t>
            </a:r>
            <a:r>
              <a:rPr lang="zh-CN" altLang="en-US" sz="1400" dirty="0">
                <a:solidFill>
                  <a:schemeClr val="tx1">
                    <a:lumMod val="85000"/>
                    <a:lumOff val="15000"/>
                  </a:schemeClr>
                </a:solidFill>
                <a:latin typeface="+mj-ea"/>
                <a:ea typeface="+mj-ea"/>
              </a:rPr>
              <a:t>结果的</a:t>
            </a:r>
            <a:r>
              <a:rPr lang="zh-CN" altLang="en-US" sz="1400" b="1" dirty="0">
                <a:solidFill>
                  <a:schemeClr val="tx1">
                    <a:lumMod val="85000"/>
                    <a:lumOff val="15000"/>
                  </a:schemeClr>
                </a:solidFill>
                <a:latin typeface="+mj-ea"/>
                <a:ea typeface="+mj-ea"/>
              </a:rPr>
              <a:t>相关</a:t>
            </a:r>
            <a:r>
              <a:rPr lang="zh-CN" altLang="en-US" sz="1400" b="1" dirty="0" smtClean="0">
                <a:solidFill>
                  <a:schemeClr val="tx1">
                    <a:lumMod val="85000"/>
                    <a:lumOff val="15000"/>
                  </a:schemeClr>
                </a:solidFill>
                <a:latin typeface="+mj-ea"/>
                <a:ea typeface="+mj-ea"/>
              </a:rPr>
              <a:t>度</a:t>
            </a:r>
            <a:endParaRPr lang="en-US" altLang="zh-CN" sz="1400" b="1" dirty="0">
              <a:solidFill>
                <a:schemeClr val="tx1">
                  <a:lumMod val="85000"/>
                  <a:lumOff val="15000"/>
                </a:schemeClr>
              </a:solidFill>
              <a:latin typeface="+mj-ea"/>
              <a:ea typeface="+mj-ea"/>
            </a:endParaRPr>
          </a:p>
        </p:txBody>
      </p:sp>
      <p:graphicFrame>
        <p:nvGraphicFramePr>
          <p:cNvPr id="2" name="表格 1"/>
          <p:cNvGraphicFramePr>
            <a:graphicFrameLocks noGrp="1"/>
          </p:cNvGraphicFramePr>
          <p:nvPr>
            <p:extLst>
              <p:ext uri="{D42A27DB-BD31-4B8C-83A1-F6EECF244321}">
                <p14:modId xmlns:p14="http://schemas.microsoft.com/office/powerpoint/2010/main" val="1382064362"/>
              </p:ext>
            </p:extLst>
          </p:nvPr>
        </p:nvGraphicFramePr>
        <p:xfrm>
          <a:off x="4343065" y="1396848"/>
          <a:ext cx="4224162" cy="2459414"/>
        </p:xfrm>
        <a:graphic>
          <a:graphicData uri="http://schemas.openxmlformats.org/drawingml/2006/table">
            <a:tbl>
              <a:tblPr firstRow="1" bandRow="1">
                <a:tableStyleId>{5C22544A-7EE6-4342-B048-85BDC9FD1C3A}</a:tableStyleId>
              </a:tblPr>
              <a:tblGrid>
                <a:gridCol w="567988">
                  <a:extLst>
                    <a:ext uri="{9D8B030D-6E8A-4147-A177-3AD203B41FA5}">
                      <a16:colId xmlns:a16="http://schemas.microsoft.com/office/drawing/2014/main" val="3202829785"/>
                    </a:ext>
                  </a:extLst>
                </a:gridCol>
                <a:gridCol w="906052">
                  <a:extLst>
                    <a:ext uri="{9D8B030D-6E8A-4147-A177-3AD203B41FA5}">
                      <a16:colId xmlns:a16="http://schemas.microsoft.com/office/drawing/2014/main" val="641579099"/>
                    </a:ext>
                  </a:extLst>
                </a:gridCol>
                <a:gridCol w="973899">
                  <a:extLst>
                    <a:ext uri="{9D8B030D-6E8A-4147-A177-3AD203B41FA5}">
                      <a16:colId xmlns:a16="http://schemas.microsoft.com/office/drawing/2014/main" val="2822315800"/>
                    </a:ext>
                  </a:extLst>
                </a:gridCol>
                <a:gridCol w="850450">
                  <a:extLst>
                    <a:ext uri="{9D8B030D-6E8A-4147-A177-3AD203B41FA5}">
                      <a16:colId xmlns:a16="http://schemas.microsoft.com/office/drawing/2014/main" val="232978103"/>
                    </a:ext>
                  </a:extLst>
                </a:gridCol>
                <a:gridCol w="925773">
                  <a:extLst>
                    <a:ext uri="{9D8B030D-6E8A-4147-A177-3AD203B41FA5}">
                      <a16:colId xmlns:a16="http://schemas.microsoft.com/office/drawing/2014/main" val="3775978409"/>
                    </a:ext>
                  </a:extLst>
                </a:gridCol>
              </a:tblGrid>
              <a:tr h="684635">
                <a:tc>
                  <a:txBody>
                    <a:bodyPr/>
                    <a:lstStyle/>
                    <a:p>
                      <a:pPr algn="ctr"/>
                      <a:r>
                        <a:rPr lang="en-US" altLang="zh-CN" sz="1100" i="0" dirty="0" smtClean="0"/>
                        <a:t>ID</a:t>
                      </a:r>
                      <a:endParaRPr lang="zh-CN" altLang="en-US" sz="1100" i="0" dirty="0"/>
                    </a:p>
                  </a:txBody>
                  <a:tcPr anchor="ctr"/>
                </a:tc>
                <a:tc>
                  <a:txBody>
                    <a:bodyPr/>
                    <a:lstStyle/>
                    <a:p>
                      <a:pPr algn="ctr"/>
                      <a:r>
                        <a:rPr lang="en-US" altLang="zh-CN" sz="1100" i="0" dirty="0" smtClean="0"/>
                        <a:t>Key </a:t>
                      </a:r>
                    </a:p>
                    <a:p>
                      <a:pPr algn="ctr"/>
                      <a:r>
                        <a:rPr lang="en-US" altLang="zh-CN" sz="1100" i="0" dirty="0" smtClean="0"/>
                        <a:t>Word</a:t>
                      </a:r>
                      <a:endParaRPr lang="zh-CN" altLang="en-US" sz="1100" i="0" dirty="0"/>
                    </a:p>
                  </a:txBody>
                  <a:tcPr anchor="ctr"/>
                </a:tc>
                <a:tc>
                  <a:txBody>
                    <a:bodyPr/>
                    <a:lstStyle/>
                    <a:p>
                      <a:pPr algn="ctr"/>
                      <a:r>
                        <a:rPr lang="en-US" altLang="zh-CN" sz="1100" i="0" dirty="0" smtClean="0"/>
                        <a:t>Product Title</a:t>
                      </a:r>
                      <a:endParaRPr lang="zh-CN" altLang="en-US" sz="1100" i="0" dirty="0"/>
                    </a:p>
                  </a:txBody>
                  <a:tcPr anchor="ctr"/>
                </a:tc>
                <a:tc>
                  <a:txBody>
                    <a:bodyPr/>
                    <a:lstStyle/>
                    <a:p>
                      <a:pPr algn="ctr"/>
                      <a:r>
                        <a:rPr lang="en-US" altLang="zh-CN" sz="1100" i="0" dirty="0" smtClean="0"/>
                        <a:t>Product Description</a:t>
                      </a:r>
                      <a:endParaRPr lang="zh-CN" altLang="en-US" sz="1100" i="0" dirty="0"/>
                    </a:p>
                  </a:txBody>
                  <a:tcPr anchor="ctr"/>
                </a:tc>
                <a:tc>
                  <a:txBody>
                    <a:bodyPr/>
                    <a:lstStyle/>
                    <a:p>
                      <a:pPr algn="ctr"/>
                      <a:r>
                        <a:rPr lang="en-US" altLang="zh-CN" sz="1100" i="0" dirty="0" smtClean="0"/>
                        <a:t>Relevance</a:t>
                      </a:r>
                      <a:endParaRPr lang="zh-CN" altLang="en-US" sz="1100" i="0" dirty="0"/>
                    </a:p>
                  </a:txBody>
                  <a:tcPr anchor="ctr"/>
                </a:tc>
                <a:extLst>
                  <a:ext uri="{0D108BD9-81ED-4DB2-BD59-A6C34878D82A}">
                    <a16:rowId xmlns:a16="http://schemas.microsoft.com/office/drawing/2014/main" val="959305114"/>
                  </a:ext>
                </a:extLst>
              </a:tr>
              <a:tr h="591593">
                <a:tc>
                  <a:txBody>
                    <a:bodyPr/>
                    <a:lstStyle/>
                    <a:p>
                      <a:pPr algn="ctr"/>
                      <a:r>
                        <a:rPr lang="en-US" altLang="zh-CN" sz="1050" dirty="0" smtClean="0"/>
                        <a:t>1</a:t>
                      </a:r>
                      <a:endParaRPr lang="zh-CN" altLang="en-US" sz="1050" dirty="0"/>
                    </a:p>
                  </a:txBody>
                  <a:tcPr anchor="ctr"/>
                </a:tc>
                <a:tc>
                  <a:txBody>
                    <a:bodyPr/>
                    <a:lstStyle/>
                    <a:p>
                      <a:pPr algn="ctr"/>
                      <a:r>
                        <a:rPr lang="en-US" altLang="zh-CN" sz="1050" dirty="0" smtClean="0"/>
                        <a:t>wall clocks</a:t>
                      </a:r>
                      <a:endParaRPr lang="zh-CN" altLang="en-US" sz="1050" dirty="0"/>
                    </a:p>
                  </a:txBody>
                  <a:tcPr anchor="ctr"/>
                </a:tc>
                <a:tc>
                  <a:txBody>
                    <a:bodyPr/>
                    <a:lstStyle/>
                    <a:p>
                      <a:pPr algn="ctr"/>
                      <a:r>
                        <a:rPr lang="en-US" altLang="zh-CN" sz="1050" dirty="0" err="1" smtClean="0"/>
                        <a:t>Lorell</a:t>
                      </a:r>
                      <a:r>
                        <a:rPr lang="en-US" altLang="zh-CN" sz="1050" dirty="0" smtClean="0"/>
                        <a:t> Controlled Wall Clock</a:t>
                      </a:r>
                      <a:endParaRPr lang="zh-CN" altLang="en-US" sz="1050" dirty="0"/>
                    </a:p>
                  </a:txBody>
                  <a:tcPr anchor="ctr"/>
                </a:tc>
                <a:tc>
                  <a:txBody>
                    <a:bodyPr/>
                    <a:lstStyle/>
                    <a:p>
                      <a:pPr algn="ctr"/>
                      <a:r>
                        <a:rPr lang="en-US" altLang="zh-CN" sz="1050" dirty="0" err="1" smtClean="0"/>
                        <a:t>Lorell</a:t>
                      </a:r>
                      <a:r>
                        <a:rPr lang="en-US" altLang="zh-CN" sz="1050" dirty="0" smtClean="0"/>
                        <a:t> Round Profile…</a:t>
                      </a:r>
                      <a:endParaRPr lang="zh-CN" altLang="en-US" sz="1050" dirty="0"/>
                    </a:p>
                  </a:txBody>
                  <a:tcPr anchor="ctr"/>
                </a:tc>
                <a:tc>
                  <a:txBody>
                    <a:bodyPr/>
                    <a:lstStyle/>
                    <a:p>
                      <a:pPr algn="ctr"/>
                      <a:r>
                        <a:rPr lang="en-US" altLang="zh-CN" sz="1050" dirty="0" smtClean="0"/>
                        <a:t>3</a:t>
                      </a:r>
                      <a:endParaRPr lang="zh-CN" altLang="en-US" sz="1050" dirty="0"/>
                    </a:p>
                  </a:txBody>
                  <a:tcPr anchor="ctr"/>
                </a:tc>
                <a:extLst>
                  <a:ext uri="{0D108BD9-81ED-4DB2-BD59-A6C34878D82A}">
                    <a16:rowId xmlns:a16="http://schemas.microsoft.com/office/drawing/2014/main" val="2326318741"/>
                  </a:ext>
                </a:extLst>
              </a:tr>
              <a:tr h="591593">
                <a:tc>
                  <a:txBody>
                    <a:bodyPr/>
                    <a:lstStyle/>
                    <a:p>
                      <a:pPr algn="ctr"/>
                      <a:r>
                        <a:rPr lang="en-US" altLang="zh-CN" sz="1050" dirty="0" smtClean="0"/>
                        <a:t>2</a:t>
                      </a:r>
                      <a:endParaRPr lang="zh-CN" altLang="en-US" sz="1050" dirty="0"/>
                    </a:p>
                  </a:txBody>
                  <a:tcPr anchor="ctr"/>
                </a:tc>
                <a:tc>
                  <a:txBody>
                    <a:bodyPr/>
                    <a:lstStyle/>
                    <a:p>
                      <a:pPr algn="ctr"/>
                      <a:r>
                        <a:rPr lang="en-US" altLang="zh-CN" sz="1050" dirty="0" smtClean="0"/>
                        <a:t>coffee maker</a:t>
                      </a:r>
                      <a:endParaRPr lang="zh-CN" altLang="en-US" sz="1050" dirty="0"/>
                    </a:p>
                  </a:txBody>
                  <a:tcPr anchor="ctr"/>
                </a:tc>
                <a:tc>
                  <a:txBody>
                    <a:bodyPr/>
                    <a:lstStyle/>
                    <a:p>
                      <a:pPr algn="ctr"/>
                      <a:r>
                        <a:rPr lang="en-US" altLang="zh-CN" sz="1050" dirty="0" smtClean="0"/>
                        <a:t>DCC</a:t>
                      </a:r>
                    </a:p>
                    <a:p>
                      <a:pPr algn="ctr"/>
                      <a:r>
                        <a:rPr lang="en-US" altLang="zh-CN" sz="1050" dirty="0" smtClean="0"/>
                        <a:t>Coffeemaker</a:t>
                      </a:r>
                      <a:endParaRPr lang="zh-CN" altLang="en-US" sz="1050" dirty="0"/>
                    </a:p>
                  </a:txBody>
                  <a:tcPr anchor="ctr"/>
                </a:tc>
                <a:tc>
                  <a:txBody>
                    <a:bodyPr/>
                    <a:lstStyle/>
                    <a:p>
                      <a:pPr algn="ctr"/>
                      <a:r>
                        <a:rPr lang="en-US" altLang="zh-CN" sz="1050" dirty="0" smtClean="0"/>
                        <a:t>The Cuisinart 14-Cup…</a:t>
                      </a:r>
                      <a:endParaRPr lang="zh-CN" altLang="en-US" sz="1050" dirty="0"/>
                    </a:p>
                  </a:txBody>
                  <a:tcPr anchor="ctr"/>
                </a:tc>
                <a:tc>
                  <a:txBody>
                    <a:bodyPr/>
                    <a:lstStyle/>
                    <a:p>
                      <a:pPr algn="ctr"/>
                      <a:r>
                        <a:rPr lang="en-US" altLang="zh-CN" sz="1050" dirty="0" smtClean="0"/>
                        <a:t>4</a:t>
                      </a:r>
                      <a:endParaRPr lang="zh-CN" altLang="en-US" sz="1050" dirty="0"/>
                    </a:p>
                  </a:txBody>
                  <a:tcPr anchor="ctr"/>
                </a:tc>
                <a:extLst>
                  <a:ext uri="{0D108BD9-81ED-4DB2-BD59-A6C34878D82A}">
                    <a16:rowId xmlns:a16="http://schemas.microsoft.com/office/drawing/2014/main" val="3634976865"/>
                  </a:ext>
                </a:extLst>
              </a:tr>
              <a:tr h="591593">
                <a:tc>
                  <a:txBody>
                    <a:bodyPr/>
                    <a:lstStyle/>
                    <a:p>
                      <a:pPr algn="ctr"/>
                      <a:r>
                        <a:rPr lang="en-US" altLang="zh-CN" sz="1050" dirty="0" smtClean="0"/>
                        <a:t>3</a:t>
                      </a:r>
                      <a:endParaRPr lang="zh-CN" altLang="en-US" sz="1050" dirty="0"/>
                    </a:p>
                  </a:txBody>
                  <a:tcPr anchor="ctr"/>
                </a:tc>
                <a:tc>
                  <a:txBody>
                    <a:bodyPr/>
                    <a:lstStyle/>
                    <a:p>
                      <a:pPr algn="ctr"/>
                      <a:r>
                        <a:rPr lang="en-US" altLang="zh-CN" sz="1050" dirty="0" smtClean="0"/>
                        <a:t>silver necklace</a:t>
                      </a:r>
                      <a:endParaRPr lang="zh-CN" altLang="en-US" sz="1050" dirty="0"/>
                    </a:p>
                  </a:txBody>
                  <a:tcPr anchor="ctr"/>
                </a:tc>
                <a:tc>
                  <a:txBody>
                    <a:bodyPr/>
                    <a:lstStyle/>
                    <a:p>
                      <a:pPr algn="ctr"/>
                      <a:r>
                        <a:rPr lang="en-US" altLang="zh-CN" sz="1050" dirty="0" err="1" smtClean="0"/>
                        <a:t>Fremada</a:t>
                      </a:r>
                      <a:r>
                        <a:rPr lang="en-US" altLang="zh-CN" sz="1050" dirty="0" smtClean="0"/>
                        <a:t> Silver Necklace </a:t>
                      </a:r>
                      <a:endParaRPr lang="zh-CN" altLang="en-US" sz="1050" dirty="0"/>
                    </a:p>
                  </a:txBody>
                  <a:tcPr anchor="ctr"/>
                </a:tc>
                <a:tc>
                  <a:txBody>
                    <a:bodyPr/>
                    <a:lstStyle/>
                    <a:p>
                      <a:pPr algn="ctr"/>
                      <a:r>
                        <a:rPr lang="en-US" altLang="zh-CN" sz="1050" dirty="0" smtClean="0"/>
                        <a:t>Crafted with sterling…</a:t>
                      </a:r>
                      <a:endParaRPr lang="zh-CN" altLang="en-US" sz="1050" dirty="0"/>
                    </a:p>
                  </a:txBody>
                  <a:tcPr anchor="ctr"/>
                </a:tc>
                <a:tc>
                  <a:txBody>
                    <a:bodyPr/>
                    <a:lstStyle/>
                    <a:p>
                      <a:pPr algn="ctr"/>
                      <a:r>
                        <a:rPr lang="en-US" altLang="zh-CN" sz="1050" dirty="0" smtClean="0"/>
                        <a:t>1</a:t>
                      </a:r>
                      <a:endParaRPr lang="zh-CN" altLang="en-US" sz="1050" dirty="0"/>
                    </a:p>
                  </a:txBody>
                  <a:tcPr anchor="ctr"/>
                </a:tc>
                <a:extLst>
                  <a:ext uri="{0D108BD9-81ED-4DB2-BD59-A6C34878D82A}">
                    <a16:rowId xmlns:a16="http://schemas.microsoft.com/office/drawing/2014/main" val="2778427764"/>
                  </a:ext>
                </a:extLst>
              </a:tr>
            </a:tbl>
          </a:graphicData>
        </a:graphic>
      </p:graphicFrame>
    </p:spTree>
    <p:extLst>
      <p:ext uri="{BB962C8B-B14F-4D97-AF65-F5344CB8AC3E}">
        <p14:creationId xmlns:p14="http://schemas.microsoft.com/office/powerpoint/2010/main" val="11302860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需求分析</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grpSp>
        <p:nvGrpSpPr>
          <p:cNvPr id="3" name="组合 2"/>
          <p:cNvGrpSpPr/>
          <p:nvPr/>
        </p:nvGrpSpPr>
        <p:grpSpPr>
          <a:xfrm>
            <a:off x="755372" y="1333039"/>
            <a:ext cx="2261184" cy="514780"/>
            <a:chOff x="755372" y="1213464"/>
            <a:chExt cx="2261184" cy="514780"/>
          </a:xfrm>
        </p:grpSpPr>
        <p:grpSp>
          <p:nvGrpSpPr>
            <p:cNvPr id="43" name="组合 42"/>
            <p:cNvGrpSpPr/>
            <p:nvPr/>
          </p:nvGrpSpPr>
          <p:grpSpPr>
            <a:xfrm>
              <a:off x="755372" y="1213464"/>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prstClr val="white"/>
                    </a:solidFill>
                    <a:latin typeface="+mj-lt"/>
                  </a:rPr>
                  <a:t>2</a:t>
                </a:r>
                <a:endParaRPr lang="zh-CN" altLang="en-US" sz="1400">
                  <a:solidFill>
                    <a:prstClr val="white"/>
                  </a:solidFill>
                  <a:latin typeface="+mj-lt"/>
                </a:endParaRPr>
              </a:p>
            </p:txBody>
          </p:sp>
        </p:gr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80503" y="1226931"/>
              <a:ext cx="1736053"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模型展示</a:t>
              </a:r>
              <a:endParaRPr lang="en-US" altLang="zh-CN" sz="1800" dirty="0">
                <a:solidFill>
                  <a:schemeClr val="accent1"/>
                </a:solidFill>
                <a:latin typeface="方正兰亭黑_GBK"/>
                <a:ea typeface="方正兰亭黑_GBK"/>
              </a:endParaRPr>
            </a:p>
          </p:txBody>
        </p:sp>
        <p:cxnSp>
          <p:nvCxnSpPr>
            <p:cNvPr id="48" name="直接连接符 47"/>
            <p:cNvCxnSpPr/>
            <p:nvPr/>
          </p:nvCxnSpPr>
          <p:spPr>
            <a:xfrm>
              <a:off x="1415058" y="157824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678931" y="2201141"/>
            <a:ext cx="4882453" cy="553998"/>
          </a:xfrm>
          <a:prstGeom prst="rect">
            <a:avLst/>
          </a:prstGeom>
        </p:spPr>
        <p:txBody>
          <a:bodyPr wrap="square">
            <a:spAutoFit/>
          </a:bodyPr>
          <a:lstStyle/>
          <a:p>
            <a:pPr>
              <a:lnSpc>
                <a:spcPct val="150000"/>
              </a:lnSpc>
            </a:pPr>
            <a:r>
              <a:rPr lang="zh-CN" altLang="en-US" sz="2000" b="1" dirty="0">
                <a:solidFill>
                  <a:schemeClr val="tx1">
                    <a:lumMod val="85000"/>
                    <a:lumOff val="15000"/>
                  </a:schemeClr>
                </a:solidFill>
              </a:rPr>
              <a:t>度量</a:t>
            </a:r>
            <a:r>
              <a:rPr lang="zh-CN" altLang="en-US" sz="2000" b="1" dirty="0" smtClean="0">
                <a:solidFill>
                  <a:schemeClr val="tx1">
                    <a:lumMod val="85000"/>
                    <a:lumOff val="15000"/>
                  </a:schemeClr>
                </a:solidFill>
              </a:rPr>
              <a:t>指标</a:t>
            </a:r>
            <a:r>
              <a:rPr lang="zh-CN" altLang="en-US" sz="2000" dirty="0" smtClean="0">
                <a:solidFill>
                  <a:schemeClr val="tx1">
                    <a:lumMod val="85000"/>
                    <a:lumOff val="15000"/>
                  </a:schemeClr>
                </a:solidFill>
              </a:rPr>
              <a:t>：</a:t>
            </a:r>
            <a:r>
              <a:rPr lang="en-US" altLang="zh-CN" sz="2000" dirty="0" smtClean="0">
                <a:solidFill>
                  <a:schemeClr val="tx1">
                    <a:lumMod val="85000"/>
                    <a:lumOff val="15000"/>
                  </a:schemeClr>
                </a:solidFill>
              </a:rPr>
              <a:t>Accuracy , F1-Score , AUC</a:t>
            </a:r>
            <a:r>
              <a:rPr lang="zh-CN" altLang="en-US" sz="2000" dirty="0" smtClean="0">
                <a:solidFill>
                  <a:schemeClr val="tx1">
                    <a:lumMod val="85000"/>
                    <a:lumOff val="15000"/>
                  </a:schemeClr>
                </a:solidFill>
              </a:rPr>
              <a:t>等</a:t>
            </a:r>
            <a:endParaRPr lang="en-US" altLang="zh-CN" sz="2000" dirty="0">
              <a:solidFill>
                <a:schemeClr val="tx1">
                  <a:lumMod val="85000"/>
                  <a:lumOff val="15000"/>
                </a:schemeClr>
              </a:solidFill>
            </a:endParaRPr>
          </a:p>
        </p:txBody>
      </p:sp>
      <p:sp>
        <p:nvSpPr>
          <p:cNvPr id="61" name="矩形 60"/>
          <p:cNvSpPr/>
          <p:nvPr/>
        </p:nvSpPr>
        <p:spPr>
          <a:xfrm>
            <a:off x="2678932" y="2776552"/>
            <a:ext cx="4127278" cy="553998"/>
          </a:xfrm>
          <a:prstGeom prst="rect">
            <a:avLst/>
          </a:prstGeom>
        </p:spPr>
        <p:txBody>
          <a:bodyPr wrap="square">
            <a:spAutoFit/>
          </a:bodyPr>
          <a:lstStyle/>
          <a:p>
            <a:pPr>
              <a:lnSpc>
                <a:spcPct val="150000"/>
              </a:lnSpc>
            </a:pPr>
            <a:r>
              <a:rPr lang="zh-CN" altLang="en-US" sz="2000" b="1" dirty="0" smtClean="0">
                <a:solidFill>
                  <a:schemeClr val="tx1">
                    <a:lumMod val="85000"/>
                    <a:lumOff val="15000"/>
                  </a:schemeClr>
                </a:solidFill>
              </a:rPr>
              <a:t>直观体验</a:t>
            </a:r>
            <a:r>
              <a:rPr lang="zh-CN" altLang="en-US" sz="2000" dirty="0" smtClean="0">
                <a:solidFill>
                  <a:schemeClr val="tx1">
                    <a:lumMod val="85000"/>
                    <a:lumOff val="15000"/>
                  </a:schemeClr>
                </a:solidFill>
              </a:rPr>
              <a:t>：搜索系统</a:t>
            </a:r>
            <a:endParaRPr lang="en-US" altLang="zh-CN" sz="2000" dirty="0">
              <a:solidFill>
                <a:schemeClr val="tx1">
                  <a:lumMod val="85000"/>
                  <a:lumOff val="15000"/>
                </a:schemeClr>
              </a:solidFill>
            </a:endParaRPr>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35654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427390" y="193303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smtClean="0">
                <a:solidFill>
                  <a:srgbClr val="27506E"/>
                </a:solidFill>
                <a:latin typeface="方正兰亭黑_GBK"/>
                <a:ea typeface="方正兰亭黑_GBK"/>
              </a:rPr>
              <a:t>概要设计</a:t>
            </a:r>
            <a:endParaRPr lang="zh-CN" altLang="en-US" sz="2400" dirty="0">
              <a:solidFill>
                <a:srgbClr val="27506E"/>
              </a:solidFill>
              <a:latin typeface="方正兰亭黑_GBK"/>
              <a:ea typeface="方正兰亭黑_GBK"/>
            </a:endParaRPr>
          </a:p>
        </p:txBody>
      </p:sp>
      <p:sp>
        <p:nvSpPr>
          <p:cNvPr id="20" name="矩形 19"/>
          <p:cNvSpPr/>
          <p:nvPr/>
        </p:nvSpPr>
        <p:spPr>
          <a:xfrm>
            <a:off x="3495177" y="2279235"/>
            <a:ext cx="2084801" cy="338554"/>
          </a:xfrm>
          <a:prstGeom prst="rect">
            <a:avLst/>
          </a:prstGeom>
        </p:spPr>
        <p:txBody>
          <a:bodyPr wrap="none">
            <a:spAutoFit/>
          </a:bodyPr>
          <a:lstStyle/>
          <a:p>
            <a:r>
              <a:rPr lang="en-US" altLang="zh-CN" sz="1600" dirty="0">
                <a:solidFill>
                  <a:srgbClr val="27506E"/>
                </a:solidFill>
                <a:latin typeface="微软雅黑" panose="020B0503020204020204" pitchFamily="34" charset="-122"/>
                <a:ea typeface="微软雅黑" panose="020B0503020204020204" pitchFamily="34" charset="-122"/>
              </a:rPr>
              <a:t>SUMMARY DESIGN</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2710785"/>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41029" y="1266239"/>
            <a:ext cx="1833584" cy="1292662"/>
          </a:xfrm>
          <a:prstGeom prst="rect">
            <a:avLst/>
          </a:prstGeom>
        </p:spPr>
        <p:txBody>
          <a:bodyPr wrap="square">
            <a:spAutoFit/>
          </a:bodyPr>
          <a:lstStyle/>
          <a:p>
            <a:pPr algn="ctr" defTabSz="914400">
              <a:lnSpc>
                <a:spcPct val="150000"/>
              </a:lnSpc>
              <a:defRPr/>
            </a:pPr>
            <a:r>
              <a:rPr lang="zh-CN" altLang="en-US"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模型</a:t>
            </a: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搭建、训练与评估</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分类器</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 SVR, </a:t>
            </a:r>
            <a:r>
              <a:rPr lang="en-US" altLang="zh-CN" sz="1200" kern="0" dirty="0" err="1"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XGBoost</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a:t>
            </a: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神经网络</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 LSTM</a:t>
            </a:r>
            <a:endParaRPr lang="zh-CN" altLang="en-US" sz="1200" kern="0" dirty="0">
              <a:solidFill>
                <a:prstClr val="black">
                  <a:lumMod val="85000"/>
                  <a:lumOff val="15000"/>
                </a:prstClr>
              </a:solidFill>
              <a:ea typeface="微软雅黑" panose="020B0503020204020204" pitchFamily="34" charset="-122"/>
            </a:endParaRPr>
          </a:p>
        </p:txBody>
      </p:sp>
      <p:cxnSp>
        <p:nvCxnSpPr>
          <p:cNvPr id="50" name="直接连接符 49"/>
          <p:cNvCxnSpPr/>
          <p:nvPr/>
        </p:nvCxnSpPr>
        <p:spPr>
          <a:xfrm>
            <a:off x="114752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176548"/>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rgbClr val="27506E"/>
                </a:solidFill>
                <a:latin typeface="方正兰亭黑_GBK"/>
                <a:ea typeface="方正兰亭黑_GBK"/>
              </a:rPr>
              <a:t>概要设计</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模型开发</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cxnSp>
        <p:nvCxnSpPr>
          <p:cNvPr id="43" name="直接箭头连接符 42"/>
          <p:cNvCxnSpPr/>
          <p:nvPr/>
        </p:nvCxnSpPr>
        <p:spPr>
          <a:xfrm>
            <a:off x="507614" y="276186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2560314"/>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1</a:t>
            </a:r>
            <a:endParaRPr lang="zh-CN" altLang="en-US" sz="1600">
              <a:solidFill>
                <a:prstClr val="white"/>
              </a:solidFill>
              <a:latin typeface="+mj-lt"/>
            </a:endParaRPr>
          </a:p>
        </p:txBody>
      </p:sp>
      <p:sp>
        <p:nvSpPr>
          <p:cNvPr id="47" name="椭圆 46"/>
          <p:cNvSpPr/>
          <p:nvPr/>
        </p:nvSpPr>
        <p:spPr>
          <a:xfrm>
            <a:off x="3241633"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2</a:t>
            </a:r>
            <a:endParaRPr lang="zh-CN" altLang="en-US" sz="1600">
              <a:solidFill>
                <a:prstClr val="white"/>
              </a:solidFill>
              <a:latin typeface="+mj-lt"/>
            </a:endParaRPr>
          </a:p>
        </p:txBody>
      </p:sp>
      <p:sp>
        <p:nvSpPr>
          <p:cNvPr id="48" name="椭圆 47"/>
          <p:cNvSpPr/>
          <p:nvPr/>
        </p:nvSpPr>
        <p:spPr>
          <a:xfrm>
            <a:off x="5541771" y="253994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prstClr val="white"/>
                </a:solidFill>
                <a:latin typeface="+mj-lt"/>
              </a:rPr>
              <a:t>3</a:t>
            </a:r>
            <a:endParaRPr lang="zh-CN" altLang="en-US" sz="1600" dirty="0">
              <a:solidFill>
                <a:prstClr val="white"/>
              </a:solidFill>
              <a:latin typeface="+mj-lt"/>
            </a:endParaRPr>
          </a:p>
        </p:txBody>
      </p:sp>
      <p:sp>
        <p:nvSpPr>
          <p:cNvPr id="49" name="椭圆 48"/>
          <p:cNvSpPr/>
          <p:nvPr/>
        </p:nvSpPr>
        <p:spPr>
          <a:xfrm>
            <a:off x="7820363" y="2591345"/>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4</a:t>
            </a:r>
            <a:endParaRPr lang="zh-CN" altLang="en-US" sz="16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42955" y="1596186"/>
            <a:ext cx="1833584" cy="877163"/>
          </a:xfrm>
          <a:prstGeom prst="rect">
            <a:avLst/>
          </a:prstGeom>
        </p:spPr>
        <p:txBody>
          <a:bodyPr wrap="square">
            <a:spAutoFit/>
          </a:bodyPr>
          <a:lstStyle/>
          <a:p>
            <a:pPr algn="ctr" defTabSz="914400">
              <a:lnSpc>
                <a:spcPct val="150000"/>
              </a:lnSpc>
              <a:defRPr/>
            </a:pPr>
            <a:r>
              <a:rPr lang="zh-CN" altLang="en-US"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数据预处理</a:t>
            </a:r>
            <a:endParaRPr lang="en-US" altLang="zh-CN"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1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文本清洗</a:t>
            </a:r>
            <a:endParaRPr lang="en-US" altLang="zh-CN" sz="11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1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数据分布</a:t>
            </a:r>
            <a:endParaRPr lang="zh-CN" altLang="en-US" sz="1100" kern="0" dirty="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50277" y="1347990"/>
            <a:ext cx="1415143" cy="338554"/>
          </a:xfrm>
          <a:prstGeom prst="rect">
            <a:avLst/>
          </a:prstGeom>
        </p:spPr>
        <p:txBody>
          <a:bodyPr wrap="square">
            <a:spAutoFit/>
          </a:bodyPr>
          <a:lstStyle/>
          <a:p>
            <a:pPr algn="ctr"/>
            <a:r>
              <a:rPr lang="en-US" altLang="zh-CN" sz="1600" smtClean="0">
                <a:solidFill>
                  <a:schemeClr val="accent1"/>
                </a:solidFill>
                <a:latin typeface="+mj-lt"/>
                <a:ea typeface="微软雅黑" panose="020B0503020204020204" pitchFamily="34" charset="-122"/>
              </a:rPr>
              <a:t>STEP1</a:t>
            </a:r>
            <a:endParaRPr lang="zh-CN" altLang="en-US" sz="1600">
              <a:solidFill>
                <a:schemeClr val="accent1"/>
              </a:solidFill>
              <a:latin typeface="+mj-lt"/>
              <a:ea typeface="微软雅黑" panose="020B0503020204020204" pitchFamily="34" charset="-122"/>
            </a:endParaRP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961767" y="1627304"/>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3299809"/>
            <a:ext cx="1833584" cy="940001"/>
          </a:xfrm>
          <a:prstGeom prst="rect">
            <a:avLst/>
          </a:prstGeom>
        </p:spPr>
        <p:txBody>
          <a:bodyPr wrap="square">
            <a:spAutoFit/>
          </a:bodyPr>
          <a:lstStyle/>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特征工程</a:t>
            </a:r>
            <a:endParaRPr lang="en-US" altLang="zh-CN"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特征提取</a:t>
            </a:r>
            <a:r>
              <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tf-idf,word2vec</a:t>
            </a: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特征构建</a:t>
            </a:r>
            <a:r>
              <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a:t>
            </a: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观察数据规律</a:t>
            </a:r>
            <a:endParaRPr lang="zh-CN" altLang="en-US" sz="1200" kern="0" dirty="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1" y="2994208"/>
            <a:ext cx="1415143" cy="338554"/>
          </a:xfrm>
          <a:prstGeom prst="rect">
            <a:avLst/>
          </a:prstGeom>
        </p:spPr>
        <p:txBody>
          <a:bodyPr wrap="square">
            <a:spAutoFit/>
          </a:bodyPr>
          <a:lstStyle/>
          <a:p>
            <a:pPr algn="ctr"/>
            <a:r>
              <a:rPr lang="en-US" altLang="zh-CN" sz="1600" smtClean="0">
                <a:solidFill>
                  <a:schemeClr val="accent1"/>
                </a:solidFill>
                <a:latin typeface="+mj-lt"/>
                <a:ea typeface="微软雅黑" panose="020B0503020204020204" pitchFamily="34" charset="-122"/>
              </a:rPr>
              <a:t>STEP2</a:t>
            </a:r>
            <a:endParaRPr lang="zh-CN" altLang="en-US" sz="1600">
              <a:solidFill>
                <a:schemeClr val="accent1"/>
              </a:solidFill>
              <a:latin typeface="+mj-lt"/>
              <a:ea typeface="微软雅黑" panose="020B0503020204020204" pitchFamily="34" charset="-122"/>
            </a:endParaRP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69"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7"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4" name="椭圆 63"/>
          <p:cNvSpPr/>
          <p:nvPr/>
        </p:nvSpPr>
        <p:spPr>
          <a:xfrm>
            <a:off x="3140618" y="1123680"/>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72482" y="987833"/>
            <a:ext cx="1415143" cy="338554"/>
          </a:xfrm>
          <a:prstGeom prst="rect">
            <a:avLst/>
          </a:prstGeom>
        </p:spPr>
        <p:txBody>
          <a:bodyPr wrap="square">
            <a:spAutoFit/>
          </a:bodyPr>
          <a:lstStyle/>
          <a:p>
            <a:pPr algn="ctr"/>
            <a:r>
              <a:rPr lang="en-US" altLang="zh-CN" sz="1600" dirty="0" smtClean="0">
                <a:solidFill>
                  <a:schemeClr val="accent1"/>
                </a:solidFill>
                <a:latin typeface="+mj-lt"/>
                <a:ea typeface="微软雅黑" panose="020B0503020204020204" pitchFamily="34" charset="-122"/>
              </a:rPr>
              <a:t>STEP3</a:t>
            </a:r>
            <a:endParaRPr lang="zh-CN" altLang="en-US" sz="1600" dirty="0">
              <a:solidFill>
                <a:schemeClr val="accent1"/>
              </a:solidFill>
              <a:latin typeface="+mj-lt"/>
              <a:ea typeface="微软雅黑" panose="020B0503020204020204" pitchFamily="34" charset="-122"/>
            </a:endParaRP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52083" y="1308846"/>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183547" y="3353428"/>
            <a:ext cx="1833584" cy="830997"/>
          </a:xfrm>
          <a:prstGeom prst="rect">
            <a:avLst/>
          </a:prstGeom>
        </p:spPr>
        <p:txBody>
          <a:bodyPr wrap="square">
            <a:spAutoFit/>
          </a:bodyPr>
          <a:lstStyle/>
          <a:p>
            <a:pPr algn="ctr" defTabSz="914400">
              <a:lnSpc>
                <a:spcPct val="150000"/>
              </a:lnSpc>
              <a:defRPr/>
            </a:pPr>
            <a:r>
              <a:rPr lang="zh-CN" altLang="en-US" sz="11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结果预测</a:t>
            </a:r>
          </a:p>
          <a:p>
            <a:pPr algn="ctr" defTabSz="914400">
              <a:lnSpc>
                <a:spcPct val="150000"/>
              </a:lnSpc>
              <a:defRPr/>
            </a:pPr>
            <a:r>
              <a:rPr lang="zh-CN" altLang="en-US" sz="105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对多个模型的预测值</a:t>
            </a:r>
            <a:endParaRPr lang="en-US" altLang="zh-CN" sz="105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05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进行加权平均</a:t>
            </a:r>
            <a:endParaRPr lang="zh-CN" altLang="en-US" sz="1050" kern="0" dirty="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350409" y="3047827"/>
            <a:ext cx="1415143" cy="338554"/>
          </a:xfrm>
          <a:prstGeom prst="rect">
            <a:avLst/>
          </a:prstGeom>
        </p:spPr>
        <p:txBody>
          <a:bodyPr wrap="square">
            <a:spAutoFit/>
          </a:bodyPr>
          <a:lstStyle/>
          <a:p>
            <a:pPr algn="ctr"/>
            <a:r>
              <a:rPr lang="en-US" altLang="zh-CN" sz="1600" smtClean="0">
                <a:solidFill>
                  <a:schemeClr val="accent1"/>
                </a:solidFill>
                <a:latin typeface="+mj-lt"/>
                <a:ea typeface="微软雅黑" panose="020B0503020204020204" pitchFamily="34" charset="-122"/>
              </a:rPr>
              <a:t>STEP4</a:t>
            </a:r>
            <a:endParaRPr lang="zh-CN" altLang="en-US" sz="1600">
              <a:solidFill>
                <a:schemeClr val="accent1"/>
              </a:solidFill>
              <a:latin typeface="+mj-lt"/>
              <a:ea typeface="微软雅黑" panose="020B0503020204020204" pitchFamily="34" charset="-122"/>
            </a:endParaRP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85917" y="3353428"/>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59"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7716458" y="1123679"/>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73" name="Group 85"/>
          <p:cNvGrpSpPr/>
          <p:nvPr/>
        </p:nvGrpSpPr>
        <p:grpSpPr>
          <a:xfrm>
            <a:off x="7826979" y="1238101"/>
            <a:ext cx="371503" cy="371503"/>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3899109"/>
            <a:ext cx="364892" cy="337129"/>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3838486"/>
            <a:ext cx="350350" cy="392656"/>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220433"/>
            <a:ext cx="256482" cy="407198"/>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
            <a:ext cx="9144000" cy="5138928"/>
          </a:xfrm>
          <a:prstGeom prst="rect">
            <a:avLst/>
          </a:prstGeom>
        </p:spPr>
      </p:pic>
      <p:sp>
        <p:nvSpPr>
          <p:cNvPr id="12" name="矩形 11"/>
          <p:cNvSpPr/>
          <p:nvPr/>
        </p:nvSpPr>
        <p:spPr>
          <a:xfrm>
            <a:off x="1032787" y="1924709"/>
            <a:ext cx="4883089" cy="1938992"/>
          </a:xfrm>
          <a:prstGeom prst="rect">
            <a:avLst/>
          </a:prstGeom>
        </p:spPr>
        <p:txBody>
          <a:bodyPr wrap="square">
            <a:spAutoFit/>
          </a:bodyPr>
          <a:lstStyle/>
          <a:p>
            <a:pPr>
              <a:lnSpc>
                <a:spcPct val="150000"/>
              </a:lnSpc>
            </a:pPr>
            <a:r>
              <a:rPr lang="zh-CN" altLang="zh-CN" sz="1600" dirty="0"/>
              <a:t>用户输入关键字，系统根据模型对资料库中的所有产品进行相关度的评估，按照相关度从高到低返回搜索结果</a:t>
            </a:r>
            <a:r>
              <a:rPr lang="zh-CN" altLang="zh-CN" sz="1600" dirty="0" smtClean="0"/>
              <a:t>。</a:t>
            </a:r>
            <a:endParaRPr lang="en-US" altLang="zh-CN" sz="1600" dirty="0" smtClean="0"/>
          </a:p>
          <a:p>
            <a:pPr>
              <a:lnSpc>
                <a:spcPct val="150000"/>
              </a:lnSpc>
            </a:pPr>
            <a:endParaRPr lang="en-US" altLang="zh-CN" sz="1600" dirty="0"/>
          </a:p>
          <a:p>
            <a:pPr>
              <a:lnSpc>
                <a:spcPct val="150000"/>
              </a:lnSpc>
            </a:pPr>
            <a:r>
              <a:rPr lang="zh-CN" altLang="zh-CN" sz="1600" dirty="0" smtClean="0"/>
              <a:t>通过</a:t>
            </a:r>
            <a:r>
              <a:rPr lang="zh-CN" altLang="zh-CN" sz="1600" dirty="0"/>
              <a:t>这种方式，让用户直观地感受模型的性能。</a:t>
            </a:r>
            <a:endParaRPr lang="en-US" altLang="zh-CN" sz="1200" dirty="0">
              <a:solidFill>
                <a:schemeClr val="tx1">
                  <a:lumMod val="95000"/>
                  <a:lumOff val="5000"/>
                </a:schemeClr>
              </a:solidFill>
            </a:endParaRPr>
          </a:p>
        </p:txBody>
      </p:sp>
      <p:sp>
        <p:nvSpPr>
          <p:cNvPr id="10" name="文本框 5"/>
          <p:cNvSpPr txBox="1">
            <a:spLocks noChangeArrowheads="1"/>
          </p:cNvSpPr>
          <p:nvPr/>
        </p:nvSpPr>
        <p:spPr bwMode="auto">
          <a:xfrm>
            <a:off x="934511" y="183664"/>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rgbClr val="27506E"/>
                </a:solidFill>
                <a:latin typeface="方正兰亭黑_GBK"/>
                <a:ea typeface="方正兰亭黑_GBK"/>
              </a:rPr>
              <a:t>概要设计</a:t>
            </a:r>
            <a:r>
              <a:rPr lang="en-US" altLang="zh-CN" sz="1600" dirty="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a:t>
            </a:r>
            <a:r>
              <a:rPr lang="zh-CN" altLang="en-US" sz="1600" dirty="0">
                <a:solidFill>
                  <a:srgbClr val="27506E"/>
                </a:solidFill>
                <a:latin typeface="方正兰亭黑_GBK"/>
                <a:ea typeface="方正兰亭黑_GBK"/>
              </a:rPr>
              <a:t>展示</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5"/>
          <p:cNvSpPr txBox="1">
            <a:spLocks noChangeArrowheads="1"/>
          </p:cNvSpPr>
          <p:nvPr/>
        </p:nvSpPr>
        <p:spPr bwMode="auto">
          <a:xfrm>
            <a:off x="1032787" y="140704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accent1"/>
                </a:solidFill>
                <a:latin typeface="方正兰亭黑_GBK"/>
                <a:ea typeface="方正兰亭黑_GBK"/>
              </a:rPr>
              <a:t>搜索</a:t>
            </a:r>
            <a:r>
              <a:rPr lang="zh-CN" altLang="en-US" sz="2400" dirty="0" smtClean="0">
                <a:solidFill>
                  <a:schemeClr val="accent1"/>
                </a:solidFill>
                <a:latin typeface="方正兰亭黑_GBK"/>
                <a:ea typeface="方正兰亭黑_GBK"/>
              </a:rPr>
              <a:t>系统</a:t>
            </a:r>
            <a:endParaRPr lang="en-US" altLang="zh-CN" sz="2400" dirty="0">
              <a:solidFill>
                <a:schemeClr val="accent1"/>
              </a:solidFill>
              <a:latin typeface="方正兰亭黑_GBK"/>
              <a:ea typeface="方正兰亭黑_GBK"/>
            </a:endParaRPr>
          </a:p>
        </p:txBody>
      </p:sp>
      <p:cxnSp>
        <p:nvCxnSpPr>
          <p:cNvPr id="28" name="直接连接符 27"/>
          <p:cNvCxnSpPr/>
          <p:nvPr/>
        </p:nvCxnSpPr>
        <p:spPr>
          <a:xfrm>
            <a:off x="1136011" y="1896708"/>
            <a:ext cx="3497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rgbClr val="27506E"/>
                </a:solidFill>
                <a:latin typeface="方正兰亭黑_GBK"/>
                <a:ea typeface="方正兰亭黑_GBK"/>
              </a:rPr>
              <a:t>概要设计</a:t>
            </a:r>
            <a:r>
              <a:rPr lang="en-US" altLang="zh-CN" sz="1600" dirty="0" smtClean="0">
                <a:solidFill>
                  <a:srgbClr val="27506E"/>
                </a:solidFill>
                <a:latin typeface="方正兰亭黑_GBK"/>
                <a:ea typeface="方正兰亭黑_GBK"/>
              </a:rPr>
              <a:t>-</a:t>
            </a:r>
            <a:r>
              <a:rPr lang="zh-CN" altLang="en-US" sz="1600" dirty="0" smtClean="0">
                <a:solidFill>
                  <a:srgbClr val="27506E"/>
                </a:solidFill>
                <a:latin typeface="方正兰亭黑_GBK"/>
                <a:ea typeface="方正兰亭黑_GBK"/>
              </a:rPr>
              <a:t>模型展示</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89301" y="1845576"/>
            <a:ext cx="1833584" cy="319255"/>
          </a:xfrm>
          <a:prstGeom prst="rect">
            <a:avLst/>
          </a:prstGeom>
        </p:spPr>
        <p:txBody>
          <a:bodyPr wrap="square">
            <a:spAutoFit/>
          </a:bodyPr>
          <a:lstStyle/>
          <a:p>
            <a:pPr algn="ctr" defTabSz="914400">
              <a:lnSpc>
                <a:spcPct val="150000"/>
              </a:lnSpc>
              <a:defRPr/>
            </a:pPr>
            <a:r>
              <a:rPr lang="zh-CN" altLang="en-US" sz="11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关键词</a:t>
            </a:r>
            <a:endParaRPr lang="en-US" altLang="zh-CN" sz="11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4091" y="1335578"/>
            <a:ext cx="492159" cy="492159"/>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8559" y="1344535"/>
            <a:ext cx="451827" cy="451827"/>
          </a:xfrm>
          <a:prstGeom prst="rect">
            <a:avLst/>
          </a:prstGeom>
        </p:spPr>
      </p:pic>
      <p:sp>
        <p:nvSpPr>
          <p:cNvPr id="52" name="矩形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714475" y="1796362"/>
            <a:ext cx="939994" cy="369332"/>
          </a:xfrm>
          <a:prstGeom prst="rect">
            <a:avLst/>
          </a:prstGeom>
        </p:spPr>
        <p:txBody>
          <a:bodyPr wrap="square">
            <a:spAutoFit/>
          </a:bodyPr>
          <a:lstStyle/>
          <a:p>
            <a:pPr algn="ctr" defTabSz="914400">
              <a:lnSpc>
                <a:spcPct val="150000"/>
              </a:lnSpc>
              <a:defRPr/>
            </a:pPr>
            <a:r>
              <a:rPr lang="zh-CN" altLang="en-US"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资料库</a:t>
            </a:r>
            <a:endParaRPr lang="en-US" altLang="zh-CN"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4" name="左大括号 3"/>
          <p:cNvSpPr/>
          <p:nvPr/>
        </p:nvSpPr>
        <p:spPr>
          <a:xfrm>
            <a:off x="7541376" y="1030518"/>
            <a:ext cx="139557" cy="9746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dirty="0"/>
          </a:p>
        </p:txBody>
      </p:sp>
      <p:sp>
        <p:nvSpPr>
          <p:cNvPr id="58" name="矩形 5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680933" y="993714"/>
            <a:ext cx="1163861" cy="369332"/>
          </a:xfrm>
          <a:prstGeom prst="rect">
            <a:avLst/>
          </a:prstGeom>
        </p:spPr>
        <p:txBody>
          <a:bodyPr wrap="square">
            <a:spAutoFit/>
          </a:bodyPr>
          <a:lstStyle/>
          <a:p>
            <a:pP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训练</a:t>
            </a: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集</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0" name="矩形 8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680933" y="1685948"/>
            <a:ext cx="1163861" cy="369332"/>
          </a:xfrm>
          <a:prstGeom prst="rect">
            <a:avLst/>
          </a:prstGeom>
        </p:spPr>
        <p:txBody>
          <a:bodyPr wrap="square">
            <a:spAutoFit/>
          </a:bodyPr>
          <a:lstStyle/>
          <a:p>
            <a:pP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测试</a:t>
            </a: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集</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6288" y="1337333"/>
            <a:ext cx="450072" cy="450072"/>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5274" y="1335578"/>
            <a:ext cx="451827" cy="451827"/>
          </a:xfrm>
          <a:prstGeom prst="rect">
            <a:avLst/>
          </a:prstGeom>
        </p:spPr>
      </p:pic>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21327" y="1832078"/>
            <a:ext cx="939994" cy="369332"/>
          </a:xfrm>
          <a:prstGeom prst="rect">
            <a:avLst/>
          </a:prstGeom>
        </p:spPr>
        <p:txBody>
          <a:bodyPr wrap="square">
            <a:spAutoFit/>
          </a:bodyPr>
          <a:lstStyle/>
          <a:p>
            <a:pPr algn="ctr" defTabSz="914400">
              <a:lnSpc>
                <a:spcPct val="150000"/>
              </a:lnSpc>
              <a:defRPr/>
            </a:pPr>
            <a:r>
              <a:rPr lang="zh-CN" altLang="en-US"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系统</a:t>
            </a:r>
            <a:endParaRPr lang="en-US" altLang="zh-CN"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261190" y="1817604"/>
            <a:ext cx="939994" cy="369332"/>
          </a:xfrm>
          <a:prstGeom prst="rect">
            <a:avLst/>
          </a:prstGeom>
        </p:spPr>
        <p:txBody>
          <a:bodyPr wrap="square">
            <a:spAutoFit/>
          </a:bodyPr>
          <a:lstStyle/>
          <a:p>
            <a:pPr algn="ctr" defTabSz="914400">
              <a:lnSpc>
                <a:spcPct val="150000"/>
              </a:lnSpc>
              <a:defRPr/>
            </a:pPr>
            <a:r>
              <a:rPr lang="zh-CN" altLang="en-US"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模型</a:t>
            </a:r>
            <a:endParaRPr lang="en-US" altLang="zh-CN"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11" name="直接箭头连接符 10"/>
          <p:cNvCxnSpPr/>
          <p:nvPr/>
        </p:nvCxnSpPr>
        <p:spPr>
          <a:xfrm>
            <a:off x="1924101" y="1581657"/>
            <a:ext cx="87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矩形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871763" y="1262402"/>
            <a:ext cx="939994" cy="369332"/>
          </a:xfrm>
          <a:prstGeom prst="rect">
            <a:avLst/>
          </a:prstGeom>
        </p:spPr>
        <p:txBody>
          <a:bodyPr wrap="square">
            <a:spAutoFit/>
          </a:bodyPr>
          <a:lstStyle/>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输入</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95" name="直接箭头连接符 94"/>
          <p:cNvCxnSpPr/>
          <p:nvPr/>
        </p:nvCxnSpPr>
        <p:spPr>
          <a:xfrm>
            <a:off x="3553609" y="1581657"/>
            <a:ext cx="87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5038532" y="1564440"/>
            <a:ext cx="1785815" cy="1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469404" y="1257496"/>
            <a:ext cx="939994" cy="369332"/>
          </a:xfrm>
          <a:prstGeom prst="rect">
            <a:avLst/>
          </a:prstGeom>
        </p:spPr>
        <p:txBody>
          <a:bodyPr wrap="square">
            <a:spAutoFit/>
          </a:bodyPr>
          <a:lstStyle/>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查询</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067045" y="970911"/>
            <a:ext cx="1680338" cy="616836"/>
          </a:xfrm>
          <a:prstGeom prst="rect">
            <a:avLst/>
          </a:prstGeom>
        </p:spPr>
        <p:txBody>
          <a:bodyPr wrap="square">
            <a:spAutoFit/>
          </a:bodyPr>
          <a:lstStyle/>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评估关键词与</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每个产品的相关度</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9" name="矩形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497704" y="1672389"/>
            <a:ext cx="939994" cy="616836"/>
          </a:xfrm>
          <a:prstGeom prst="rect">
            <a:avLst/>
          </a:prstGeom>
        </p:spPr>
        <p:txBody>
          <a:bodyPr wrap="square">
            <a:spAutoFit/>
          </a:bodyPr>
          <a:lstStyle/>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相关度</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结果</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100" name="直接箭头连接符 99"/>
          <p:cNvCxnSpPr/>
          <p:nvPr/>
        </p:nvCxnSpPr>
        <p:spPr>
          <a:xfrm flipH="1">
            <a:off x="3548632" y="1685948"/>
            <a:ext cx="860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75519" y="3485482"/>
            <a:ext cx="541814" cy="541814"/>
          </a:xfrm>
          <a:prstGeom prst="rect">
            <a:avLst/>
          </a:prstGeom>
        </p:spPr>
      </p:pic>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6429" y="3984257"/>
            <a:ext cx="939994" cy="369332"/>
          </a:xfrm>
          <a:prstGeom prst="rect">
            <a:avLst/>
          </a:prstGeom>
        </p:spPr>
        <p:txBody>
          <a:bodyPr wrap="square">
            <a:spAutoFit/>
          </a:bodyPr>
          <a:lstStyle/>
          <a:p>
            <a:pPr algn="ctr" defTabSz="914400">
              <a:lnSpc>
                <a:spcPct val="150000"/>
              </a:lnSpc>
              <a:defRPr/>
            </a:pPr>
            <a:r>
              <a:rPr lang="zh-CN" altLang="en-US" sz="12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搜索结果</a:t>
            </a:r>
            <a:endParaRPr lang="en-US" altLang="zh-CN" sz="12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20" name="直接箭头连接符 19"/>
          <p:cNvCxnSpPr/>
          <p:nvPr/>
        </p:nvCxnSpPr>
        <p:spPr>
          <a:xfrm>
            <a:off x="3202181" y="2291580"/>
            <a:ext cx="0" cy="1058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078635" y="2382015"/>
            <a:ext cx="939994" cy="923330"/>
          </a:xfrm>
          <a:prstGeom prst="rect">
            <a:avLst/>
          </a:prstGeom>
        </p:spPr>
        <p:txBody>
          <a:bodyPr wrap="square">
            <a:spAutoFit/>
          </a:bodyPr>
          <a:lstStyle/>
          <a:p>
            <a:pPr algn="ctr" defTabSz="914400">
              <a:lnSpc>
                <a:spcPct val="150000"/>
              </a:lnSpc>
              <a:defRPr/>
            </a:pP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相关度</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从</a:t>
            </a: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高到低</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排序</a:t>
            </a:r>
            <a:endParaRPr lang="en-US" altLang="zh-CN"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34350005"/>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526</Words>
  <Application>Microsoft Office PowerPoint</Application>
  <PresentationFormat>全屏显示(16:9)</PresentationFormat>
  <Paragraphs>193</Paragraphs>
  <Slides>19</Slides>
  <Notes>16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Microsoft YaHei UI</vt:lpstr>
      <vt:lpstr>方正兰亭黑_GBK</vt:lpstr>
      <vt:lpstr>方正宋刻本秀楷简体</vt:lpstr>
      <vt:lpstr>宋体</vt:lpstr>
      <vt:lpstr>微软雅黑</vt:lpstr>
      <vt:lpstr>微软雅黑 Light</vt:lpstr>
      <vt:lpstr>Arial</vt:lpstr>
      <vt:lpstr>Arial</vt:lpstr>
      <vt:lpstr>Calibri</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何 钺</cp:lastModifiedBy>
  <cp:revision>1259</cp:revision>
  <dcterms:created xsi:type="dcterms:W3CDTF">2016-04-24T15:52:00Z</dcterms:created>
  <dcterms:modified xsi:type="dcterms:W3CDTF">2019-08-31T11:43:11Z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