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22"/>
  </p:notesMasterIdLst>
  <p:handoutMasterIdLst>
    <p:handoutMasterId r:id="rId23"/>
  </p:handoutMasterIdLst>
  <p:sldIdLst>
    <p:sldId id="361" r:id="rId3"/>
    <p:sldId id="432" r:id="rId4"/>
    <p:sldId id="363" r:id="rId5"/>
    <p:sldId id="478" r:id="rId6"/>
    <p:sldId id="481" r:id="rId7"/>
    <p:sldId id="487" r:id="rId8"/>
    <p:sldId id="488" r:id="rId9"/>
    <p:sldId id="484" r:id="rId10"/>
    <p:sldId id="469" r:id="rId11"/>
    <p:sldId id="455" r:id="rId12"/>
    <p:sldId id="471" r:id="rId13"/>
    <p:sldId id="472" r:id="rId14"/>
    <p:sldId id="485" r:id="rId15"/>
    <p:sldId id="437" r:id="rId16"/>
    <p:sldId id="441" r:id="rId17"/>
    <p:sldId id="473" r:id="rId18"/>
    <p:sldId id="474" r:id="rId19"/>
    <p:sldId id="477" r:id="rId20"/>
    <p:sldId id="452" r:id="rId2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4">
          <p15:clr>
            <a:srgbClr val="A4A3A4"/>
          </p15:clr>
        </p15:guide>
        <p15:guide id="2" pos="317">
          <p15:clr>
            <a:srgbClr val="A4A3A4"/>
          </p15:clr>
        </p15:guide>
        <p15:guide id="3" orient="horz" pos="146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54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E0"/>
    <a:srgbClr val="EFEFEF"/>
    <a:srgbClr val="2E4864"/>
    <a:srgbClr val="10327B"/>
    <a:srgbClr val="000000"/>
    <a:srgbClr val="FAFAFA"/>
    <a:srgbClr val="FDFDFD"/>
    <a:srgbClr val="838E63"/>
    <a:srgbClr val="27506E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8" autoAdjust="0"/>
    <p:restoredTop sz="94303" autoAdjust="0"/>
  </p:normalViewPr>
  <p:slideViewPr>
    <p:cSldViewPr snapToGrid="0" showGuides="1">
      <p:cViewPr varScale="1">
        <p:scale>
          <a:sx n="99" d="100"/>
          <a:sy n="99" d="100"/>
        </p:scale>
        <p:origin x="96" y="154"/>
      </p:cViewPr>
      <p:guideLst>
        <p:guide orient="horz" pos="3094"/>
        <p:guide pos="317"/>
        <p:guide orient="horz" pos="146"/>
        <p:guide pos="2880"/>
        <p:guide orient="horz" pos="1620"/>
        <p:guide pos="544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2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42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60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152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532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>
                <a:solidFill>
                  <a:prstClr val="black"/>
                </a:solidFill>
              </a:rPr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121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968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499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>
                <a:solidFill>
                  <a:prstClr val="black"/>
                </a:solidFill>
              </a:rPr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002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294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057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761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58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857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251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36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911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087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20" name="椭圆 19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1" y="1088314"/>
            <a:ext cx="8499413" cy="27348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8" y="781003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4" y="2328028"/>
            <a:ext cx="1836773" cy="25190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4" y="777552"/>
            <a:ext cx="1836773" cy="1473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8" y="2911151"/>
            <a:ext cx="1836773" cy="1935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29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2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443475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slow">
    <p:wip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F7005-9383-42C0-A374-E507AD6B23EE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6"/>
          <p:cNvSpPr txBox="1">
            <a:spLocks noChangeArrowheads="1"/>
          </p:cNvSpPr>
          <p:nvPr/>
        </p:nvSpPr>
        <p:spPr bwMode="auto">
          <a:xfrm>
            <a:off x="3787169" y="2901946"/>
            <a:ext cx="15696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dirty="0" err="1">
                <a:solidFill>
                  <a:schemeClr val="accent1"/>
                </a:solidFill>
                <a:latin typeface="+mn-lt"/>
                <a:ea typeface="方正兰亭黑_GBK"/>
              </a:rPr>
              <a:t>p</a:t>
            </a:r>
            <a:r>
              <a:rPr lang="en-US" altLang="zh-CN" sz="1800" dirty="0" err="1" smtClean="0">
                <a:solidFill>
                  <a:schemeClr val="accent1"/>
                </a:solidFill>
                <a:latin typeface="+mn-lt"/>
                <a:ea typeface="方正兰亭黑_GBK"/>
              </a:rPr>
              <a:t>addle_paddle</a:t>
            </a:r>
            <a:endParaRPr lang="en-US" altLang="zh-CN" sz="1800" dirty="0">
              <a:solidFill>
                <a:schemeClr val="accent1"/>
              </a:solidFill>
              <a:latin typeface="+mn-lt"/>
              <a:ea typeface="方正兰亭黑_GBK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321922" y="2902694"/>
            <a:ext cx="453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4312403" y="4794930"/>
            <a:ext cx="519193" cy="94600"/>
            <a:chOff x="3510366" y="-2733"/>
            <a:chExt cx="1300959" cy="237042"/>
          </a:xfrm>
        </p:grpSpPr>
        <p:sp>
          <p:nvSpPr>
            <p:cNvPr id="46" name="椭圆 45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5"/>
          <p:cNvSpPr txBox="1">
            <a:spLocks noChangeArrowheads="1"/>
          </p:cNvSpPr>
          <p:nvPr/>
        </p:nvSpPr>
        <p:spPr bwMode="auto">
          <a:xfrm>
            <a:off x="1917270" y="1701617"/>
            <a:ext cx="53094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2E4864"/>
                </a:solidFill>
                <a:latin typeface="+mn-ea"/>
              </a:rPr>
              <a:t>基于</a:t>
            </a:r>
            <a:r>
              <a:rPr lang="en-US" altLang="zh-CN" sz="3600" b="1" dirty="0" err="1">
                <a:solidFill>
                  <a:srgbClr val="2E4864"/>
                </a:solidFill>
                <a:latin typeface="+mn-ea"/>
              </a:rPr>
              <a:t>Kaggle</a:t>
            </a:r>
            <a:r>
              <a:rPr lang="zh-CN" altLang="en-US" sz="3600" b="1" dirty="0">
                <a:solidFill>
                  <a:srgbClr val="2E4864"/>
                </a:solidFill>
                <a:latin typeface="+mn-ea"/>
              </a:rPr>
              <a:t>数据集</a:t>
            </a:r>
            <a:r>
              <a:rPr lang="zh-CN" altLang="en-US" sz="3600" b="1" dirty="0" smtClean="0">
                <a:solidFill>
                  <a:srgbClr val="2E4864"/>
                </a:solidFill>
                <a:latin typeface="+mn-ea"/>
              </a:rPr>
              <a:t>的</a:t>
            </a:r>
            <a:endParaRPr lang="en-US" altLang="zh-CN" sz="3600" b="1" dirty="0" smtClean="0">
              <a:solidFill>
                <a:srgbClr val="2E4864"/>
              </a:solidFill>
              <a:latin typeface="+mn-e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 smtClean="0">
                <a:solidFill>
                  <a:srgbClr val="2E4864"/>
                </a:solidFill>
                <a:latin typeface="+mn-ea"/>
              </a:rPr>
              <a:t>数据分析</a:t>
            </a:r>
            <a:endParaRPr lang="en-US" altLang="zh-CN" sz="3600" b="1" dirty="0">
              <a:solidFill>
                <a:srgbClr val="2E4864"/>
              </a:solidFill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887041" y="3197613"/>
            <a:ext cx="34168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Thanks for the support from team </a:t>
            </a:r>
            <a:r>
              <a:rPr lang="en-US" altLang="zh-CN" sz="8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paddle_paddle</a:t>
            </a:r>
            <a:r>
              <a:rPr lang="en-US" altLang="zh-CN" sz="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/ </a:t>
            </a:r>
            <a:endParaRPr lang="zh-CN" altLang="en-US" sz="10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难点及应对措施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755372" y="1002181"/>
            <a:ext cx="514780" cy="514780"/>
            <a:chOff x="6357074" y="1008628"/>
            <a:chExt cx="1676757" cy="1676757"/>
          </a:xfrm>
        </p:grpSpPr>
        <p:sp>
          <p:nvSpPr>
            <p:cNvPr id="38" name="椭圆 37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smtClean="0">
                  <a:solidFill>
                    <a:prstClr val="white"/>
                  </a:solidFill>
                  <a:latin typeface="+mj-lt"/>
                </a:rPr>
                <a:t>1</a:t>
              </a:r>
              <a:endParaRPr lang="zh-CN" altLang="en-US" sz="110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1270152" y="1439918"/>
            <a:ext cx="65866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Raw TF-IDF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生成的特征高达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870k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维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TF-IDF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生成的矩阵大小为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32k * 870k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，但其中的非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数值仅有约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k * 5k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个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1" name="矩形 4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1280796" y="1058862"/>
            <a:ext cx="327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高维数据，稀疏矩阵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1342914" y="1396847"/>
            <a:ext cx="2343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280796" y="2740614"/>
            <a:ext cx="301944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采用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SVD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，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t-SNE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进行降维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270145" y="2320892"/>
            <a:ext cx="5475313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采用稀疏矩阵的储存方式 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csr_matrix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270145" y="3164606"/>
            <a:ext cx="527836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对高维的数据采用线性模型，节约时间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30286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难点及应对措施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755372" y="1002181"/>
            <a:ext cx="514780" cy="514780"/>
            <a:chOff x="6357074" y="1008628"/>
            <a:chExt cx="1676757" cy="1676757"/>
          </a:xfrm>
        </p:grpSpPr>
        <p:sp>
          <p:nvSpPr>
            <p:cNvPr id="38" name="椭圆 37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+mj-lt"/>
                </a:rPr>
                <a:t>2</a:t>
              </a:r>
              <a:endParaRPr lang="zh-CN" altLang="en-US" sz="1100" dirty="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1270152" y="1439918"/>
            <a:ext cx="6586654" cy="37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不同的模型具有不同的参数，采用不用的参数有时对性能影响巨大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1" name="矩形 4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1280796" y="1058862"/>
            <a:ext cx="327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确定模型参数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1342914" y="1396847"/>
            <a:ext cx="2343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280796" y="2311548"/>
            <a:ext cx="440958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使用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hyperopt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对模型参数进行选择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270145" y="1891826"/>
            <a:ext cx="5475313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对每个模型确定参数空间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47208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难点及应对措施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755372" y="1002181"/>
            <a:ext cx="514780" cy="514780"/>
            <a:chOff x="6357074" y="1008628"/>
            <a:chExt cx="1676757" cy="1676757"/>
          </a:xfrm>
        </p:grpSpPr>
        <p:sp>
          <p:nvSpPr>
            <p:cNvPr id="38" name="椭圆 37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prstClr val="white"/>
                  </a:solidFill>
                  <a:latin typeface="+mj-lt"/>
                </a:rPr>
                <a:t>3</a:t>
              </a:r>
              <a:endParaRPr lang="zh-CN" altLang="en-US" sz="1100" dirty="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1270152" y="1439918"/>
            <a:ext cx="6586654" cy="37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指标准确率未能很好地体现模型的性能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1" name="矩形 4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1280796" y="1058862"/>
            <a:ext cx="327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性能指标不够准确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1342914" y="1396847"/>
            <a:ext cx="2343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90072" y="1815658"/>
            <a:ext cx="547531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采取新的指标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Kappa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系数，通过混淆矩阵衡量预测结果偏离正确结果的程度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16682" y="2937998"/>
            <a:ext cx="121834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正确结果：</a:t>
            </a:r>
          </a:p>
        </p:txBody>
      </p:sp>
      <p:sp>
        <p:nvSpPr>
          <p:cNvPr id="16" name="矩形 15"/>
          <p:cNvSpPr/>
          <p:nvPr/>
        </p:nvSpPr>
        <p:spPr>
          <a:xfrm>
            <a:off x="1216681" y="3551531"/>
            <a:ext cx="1218343" cy="37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模型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结果：</a:t>
            </a:r>
          </a:p>
        </p:txBody>
      </p:sp>
      <p:sp>
        <p:nvSpPr>
          <p:cNvPr id="17" name="矩形 16"/>
          <p:cNvSpPr/>
          <p:nvPr/>
        </p:nvSpPr>
        <p:spPr>
          <a:xfrm>
            <a:off x="1216681" y="3234722"/>
            <a:ext cx="1218343" cy="37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模型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结果：</a:t>
            </a:r>
          </a:p>
        </p:txBody>
      </p:sp>
      <p:sp>
        <p:nvSpPr>
          <p:cNvPr id="18" name="矩形 17"/>
          <p:cNvSpPr/>
          <p:nvPr/>
        </p:nvSpPr>
        <p:spPr>
          <a:xfrm>
            <a:off x="2367777" y="2930062"/>
            <a:ext cx="1218343" cy="37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[ 1 , 4 ]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365429" y="3228759"/>
            <a:ext cx="121834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[ 1 , 2 ]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65429" y="3526826"/>
            <a:ext cx="121834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[ 1 , 3 ]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38062" y="2547060"/>
            <a:ext cx="1218343" cy="37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准确率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92944" y="2546779"/>
            <a:ext cx="1218343" cy="37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Kappa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系数</a:t>
            </a:r>
          </a:p>
        </p:txBody>
      </p:sp>
      <p:sp>
        <p:nvSpPr>
          <p:cNvPr id="24" name="矩形 23"/>
          <p:cNvSpPr/>
          <p:nvPr/>
        </p:nvSpPr>
        <p:spPr>
          <a:xfrm>
            <a:off x="4692944" y="3212360"/>
            <a:ext cx="1218343" cy="37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0.429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686841" y="3517868"/>
            <a:ext cx="1218343" cy="37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0.857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72252" y="3226776"/>
            <a:ext cx="1218343" cy="37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50%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468498" y="3529866"/>
            <a:ext cx="1218343" cy="37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50%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78104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难点及应对措施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763121" y="754211"/>
            <a:ext cx="514780" cy="514780"/>
            <a:chOff x="6357074" y="1008628"/>
            <a:chExt cx="1676757" cy="1676757"/>
          </a:xfrm>
        </p:grpSpPr>
        <p:sp>
          <p:nvSpPr>
            <p:cNvPr id="38" name="椭圆 37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+mj-lt"/>
                </a:rPr>
                <a:t>4</a:t>
              </a:r>
              <a:endParaRPr lang="zh-CN" altLang="en-US" sz="1100" dirty="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1277901" y="1191948"/>
            <a:ext cx="658665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Kappa &gt; 0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65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1" name="矩形 4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1288545" y="810892"/>
            <a:ext cx="327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模型性能不达标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1350663" y="1148877"/>
            <a:ext cx="2343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97821" y="1567688"/>
            <a:ext cx="5475313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新增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21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个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Feature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95600" y="1945099"/>
            <a:ext cx="547531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query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的最后一个词是否出现在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title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中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query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中，在</a:t>
            </a:r>
            <a:r>
              <a:rPr lang="en-GB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title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中出现的词占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query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长度的比率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query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与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title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的压缩距离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(LZMA)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query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与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title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的编辑距离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(edit distance , 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SequenceMatcher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query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与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title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的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word2vec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的余弦相似度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基于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word2vec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的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query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与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title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，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title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与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description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的向量之差的模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t-SNE{ SVD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[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TFIDF ( title) , 200dim] ,2 dim }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拓展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query: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对每类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query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，加入对应所有产品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title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中出现频数最高的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10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个词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…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204545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491775" y="1722649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686851" y="1907271"/>
            <a:ext cx="1307513" cy="130751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1921473" y="2145529"/>
            <a:ext cx="8066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dirty="0" smtClean="0">
                <a:solidFill>
                  <a:prstClr val="white"/>
                </a:solidFill>
                <a:latin typeface="方正兰亭黑_GBK"/>
                <a:ea typeface="方正兰亭黑_GBK"/>
              </a:rPr>
              <a:t>03</a:t>
            </a:r>
            <a:endParaRPr lang="zh-CN" altLang="en-US" sz="4800" b="1" dirty="0">
              <a:solidFill>
                <a:prstClr val="white"/>
              </a:solidFill>
              <a:latin typeface="方正兰亭黑_GBK"/>
              <a:ea typeface="方正兰亭黑_GBK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3427390" y="1722010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方正兰亭黑_GBK"/>
                <a:ea typeface="方正兰亭黑_GBK"/>
              </a:rPr>
              <a:t>项目管理工具</a:t>
            </a:r>
          </a:p>
        </p:txBody>
      </p:sp>
      <p:sp>
        <p:nvSpPr>
          <p:cNvPr id="20" name="矩形 19"/>
          <p:cNvSpPr/>
          <p:nvPr/>
        </p:nvSpPr>
        <p:spPr>
          <a:xfrm>
            <a:off x="3495177" y="2068215"/>
            <a:ext cx="27125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Management Tool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605703" y="2386920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579497" y="2499765"/>
            <a:ext cx="1238688" cy="305617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prstClr val="white"/>
                </a:solidFill>
                <a:latin typeface="Arial" panose="020B0604020202020204"/>
              </a:rPr>
              <a:t>PART THREE</a:t>
            </a:r>
            <a:endParaRPr lang="zh-CN" altLang="en-US" sz="1200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772931" y="1733577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417110" y="2050377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273719" y="3436254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686851" y="3097181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016329" y="2768228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839822" y="3388477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252338" y="2768228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25442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zh-CN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Project Management Tool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03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05" y="1714500"/>
            <a:ext cx="3827304" cy="257920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675" y="1714500"/>
            <a:ext cx="4022194" cy="2579202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1052670" y="744949"/>
            <a:ext cx="204356" cy="204356"/>
            <a:chOff x="6357074" y="1008628"/>
            <a:chExt cx="1676757" cy="1676757"/>
          </a:xfrm>
        </p:grpSpPr>
        <p:sp>
          <p:nvSpPr>
            <p:cNvPr id="16" name="椭圆 15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18" name="矩形 1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1245378" y="621837"/>
            <a:ext cx="1052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GitHub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7496" y="959822"/>
            <a:ext cx="2343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25442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zh-CN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Project Management Tool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03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52670" y="744949"/>
            <a:ext cx="204356" cy="204356"/>
            <a:chOff x="6357074" y="1008628"/>
            <a:chExt cx="1676757" cy="1676757"/>
          </a:xfrm>
        </p:grpSpPr>
        <p:sp>
          <p:nvSpPr>
            <p:cNvPr id="16" name="椭圆 15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18" name="矩形 1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1245378" y="621837"/>
            <a:ext cx="4843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VS Code 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团队项目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+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源代码管理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7496" y="959822"/>
            <a:ext cx="2343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378" y="1072417"/>
            <a:ext cx="6771588" cy="36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369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491775" y="1722649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686851" y="1907271"/>
            <a:ext cx="1307513" cy="130751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1921473" y="2145529"/>
            <a:ext cx="8066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dirty="0" smtClean="0">
                <a:solidFill>
                  <a:prstClr val="white"/>
                </a:solidFill>
                <a:latin typeface="方正兰亭黑_GBK"/>
                <a:ea typeface="方正兰亭黑_GBK"/>
              </a:rPr>
              <a:t>04</a:t>
            </a:r>
            <a:endParaRPr lang="zh-CN" altLang="en-US" sz="4800" b="1" dirty="0">
              <a:solidFill>
                <a:prstClr val="white"/>
              </a:solidFill>
              <a:latin typeface="方正兰亭黑_GBK"/>
              <a:ea typeface="方正兰亭黑_GBK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3427390" y="1722010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方正兰亭黑_GBK"/>
                <a:ea typeface="方正兰亭黑_GBK"/>
              </a:rPr>
              <a:t>经济决策工具</a:t>
            </a:r>
          </a:p>
        </p:txBody>
      </p:sp>
      <p:sp>
        <p:nvSpPr>
          <p:cNvPr id="20" name="矩形 19"/>
          <p:cNvSpPr/>
          <p:nvPr/>
        </p:nvSpPr>
        <p:spPr>
          <a:xfrm>
            <a:off x="3495177" y="2068215"/>
            <a:ext cx="33021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Economic Decision Making Tool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605703" y="2386920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579497" y="2499765"/>
            <a:ext cx="1238688" cy="305617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prstClr val="white"/>
                </a:solidFill>
                <a:latin typeface="Arial" panose="020B0604020202020204"/>
              </a:rPr>
              <a:t>PART FOUR</a:t>
            </a:r>
            <a:endParaRPr lang="zh-CN" altLang="en-US" sz="1200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772931" y="1733577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417110" y="2050377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273719" y="3436254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686851" y="3097181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016329" y="2768228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839822" y="3388477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252338" y="2768228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234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4157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经济决策工具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04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52670" y="744949"/>
            <a:ext cx="204356" cy="204356"/>
            <a:chOff x="6357074" y="1008628"/>
            <a:chExt cx="1676757" cy="1676757"/>
          </a:xfrm>
        </p:grpSpPr>
        <p:sp>
          <p:nvSpPr>
            <p:cNvPr id="16" name="椭圆 15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18" name="矩形 1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1245378" y="621837"/>
            <a:ext cx="4843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schemeClr val="accent1"/>
                </a:solidFill>
                <a:latin typeface="方正兰亭黑_GBK"/>
                <a:ea typeface="方正兰亭黑_GBK"/>
              </a:rPr>
              <a:t>使用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EXCEL</a:t>
            </a:r>
            <a:r>
              <a:rPr lang="zh-CN" altLang="en-US" sz="1800" dirty="0">
                <a:solidFill>
                  <a:schemeClr val="accent1"/>
                </a:solidFill>
                <a:latin typeface="方正兰亭黑_GBK"/>
                <a:ea typeface="方正兰亭黑_GBK"/>
              </a:rPr>
              <a:t>记录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开支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7496" y="959822"/>
            <a:ext cx="2343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970923"/>
              </p:ext>
            </p:extLst>
          </p:nvPr>
        </p:nvGraphicFramePr>
        <p:xfrm>
          <a:off x="1349185" y="1106993"/>
          <a:ext cx="6445631" cy="35502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5121">
                  <a:extLst>
                    <a:ext uri="{9D8B030D-6E8A-4147-A177-3AD203B41FA5}">
                      <a16:colId xmlns:a16="http://schemas.microsoft.com/office/drawing/2014/main" val="3379944866"/>
                    </a:ext>
                  </a:extLst>
                </a:gridCol>
                <a:gridCol w="1511733">
                  <a:extLst>
                    <a:ext uri="{9D8B030D-6E8A-4147-A177-3AD203B41FA5}">
                      <a16:colId xmlns:a16="http://schemas.microsoft.com/office/drawing/2014/main" val="75381185"/>
                    </a:ext>
                  </a:extLst>
                </a:gridCol>
                <a:gridCol w="2010106">
                  <a:extLst>
                    <a:ext uri="{9D8B030D-6E8A-4147-A177-3AD203B41FA5}">
                      <a16:colId xmlns:a16="http://schemas.microsoft.com/office/drawing/2014/main" val="2134135478"/>
                    </a:ext>
                  </a:extLst>
                </a:gridCol>
                <a:gridCol w="1428671">
                  <a:extLst>
                    <a:ext uri="{9D8B030D-6E8A-4147-A177-3AD203B41FA5}">
                      <a16:colId xmlns:a16="http://schemas.microsoft.com/office/drawing/2014/main" val="1563656437"/>
                    </a:ext>
                  </a:extLst>
                </a:gridCol>
              </a:tblGrid>
              <a:tr h="154359">
                <a:tc>
                  <a:txBody>
                    <a:bodyPr/>
                    <a:lstStyle/>
                    <a:p>
                      <a:pPr algn="l" fontAlgn="ctr"/>
                      <a:r>
                        <a:rPr lang="zh-CN" sz="900" u="none" strike="noStrike" dirty="0">
                          <a:effectLst/>
                        </a:rPr>
                        <a:t>时间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900" u="none" strike="noStrike" dirty="0">
                          <a:effectLst/>
                        </a:rPr>
                        <a:t>花费(万)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900" u="none" strike="noStrike" dirty="0">
                          <a:effectLst/>
                        </a:rPr>
                        <a:t>花费明细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900" u="none" strike="noStrike">
                          <a:effectLst/>
                        </a:rPr>
                        <a:t>阶段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extLst>
                  <a:ext uri="{0D108BD9-81ED-4DB2-BD59-A6C34878D82A}">
                    <a16:rowId xmlns:a16="http://schemas.microsoft.com/office/drawing/2014/main" val="713833963"/>
                  </a:ext>
                </a:extLst>
              </a:tr>
              <a:tr h="15435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</a:rPr>
                        <a:t>8/26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</a:rPr>
                        <a:t>0.47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900" u="none" strike="noStrike" dirty="0">
                          <a:effectLst/>
                        </a:rPr>
                        <a:t>劳务费 </a:t>
                      </a:r>
                      <a:r>
                        <a:rPr lang="zh-CN" sz="900" u="none" strike="noStrike" dirty="0" smtClean="0">
                          <a:effectLst/>
                        </a:rPr>
                        <a:t>0</a:t>
                      </a:r>
                      <a:r>
                        <a:rPr lang="en-US" altLang="zh-CN" sz="900" u="none" strike="noStrike" dirty="0" smtClean="0">
                          <a:effectLst/>
                        </a:rPr>
                        <a:t>.</a:t>
                      </a:r>
                      <a:r>
                        <a:rPr lang="zh-CN" sz="900" u="none" strike="noStrike" dirty="0" smtClean="0">
                          <a:effectLst/>
                        </a:rPr>
                        <a:t>35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sz="900" u="none" strike="noStrike">
                          <a:effectLst/>
                        </a:rPr>
                        <a:t>需求获取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extLst>
                  <a:ext uri="{0D108BD9-81ED-4DB2-BD59-A6C34878D82A}">
                    <a16:rowId xmlns:a16="http://schemas.microsoft.com/office/drawing/2014/main" val="1819156295"/>
                  </a:ext>
                </a:extLst>
              </a:tr>
              <a:tr h="1543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900" u="none" strike="noStrike" dirty="0">
                          <a:effectLst/>
                        </a:rPr>
                        <a:t>会议场地费 </a:t>
                      </a:r>
                      <a:r>
                        <a:rPr lang="zh-CN" sz="900" u="none" strike="noStrike" dirty="0" smtClean="0">
                          <a:effectLst/>
                        </a:rPr>
                        <a:t>0</a:t>
                      </a:r>
                      <a:r>
                        <a:rPr lang="en-US" altLang="zh-CN" sz="900" u="none" strike="noStrike" dirty="0" smtClean="0">
                          <a:effectLst/>
                        </a:rPr>
                        <a:t>.</a:t>
                      </a:r>
                      <a:r>
                        <a:rPr lang="zh-CN" sz="900" u="none" strike="noStrike" dirty="0" smtClean="0">
                          <a:effectLst/>
                        </a:rPr>
                        <a:t>12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624873"/>
                  </a:ext>
                </a:extLst>
              </a:tr>
              <a:tr h="15435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</a:rPr>
                        <a:t>8/27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</a:rPr>
                        <a:t>0.55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900" u="none" strike="noStrike" dirty="0">
                          <a:effectLst/>
                        </a:rPr>
                        <a:t>专家咨询费 </a:t>
                      </a:r>
                      <a:r>
                        <a:rPr lang="zh-CN" sz="900" u="none" strike="noStrike" dirty="0" smtClean="0">
                          <a:effectLst/>
                        </a:rPr>
                        <a:t>0</a:t>
                      </a:r>
                      <a:r>
                        <a:rPr lang="en-US" altLang="zh-CN" sz="900" u="none" strike="noStrike" dirty="0" smtClean="0">
                          <a:effectLst/>
                        </a:rPr>
                        <a:t>.</a:t>
                      </a:r>
                      <a:r>
                        <a:rPr lang="zh-CN" sz="900" u="none" strike="noStrike" dirty="0" smtClean="0">
                          <a:effectLst/>
                        </a:rPr>
                        <a:t>3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sz="900" u="none" strike="noStrike">
                          <a:effectLst/>
                        </a:rPr>
                        <a:t>概要设计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extLst>
                  <a:ext uri="{0D108BD9-81ED-4DB2-BD59-A6C34878D82A}">
                    <a16:rowId xmlns:a16="http://schemas.microsoft.com/office/drawing/2014/main" val="432866596"/>
                  </a:ext>
                </a:extLst>
              </a:tr>
              <a:tr h="1543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900" u="none" strike="noStrike" dirty="0">
                          <a:effectLst/>
                        </a:rPr>
                        <a:t>劳务费 </a:t>
                      </a:r>
                      <a:r>
                        <a:rPr lang="zh-CN" sz="900" u="none" strike="noStrike" dirty="0" smtClean="0">
                          <a:effectLst/>
                        </a:rPr>
                        <a:t>0</a:t>
                      </a:r>
                      <a:r>
                        <a:rPr lang="en-US" altLang="zh-CN" sz="900" u="none" strike="noStrike" dirty="0" smtClean="0">
                          <a:effectLst/>
                        </a:rPr>
                        <a:t>.</a:t>
                      </a:r>
                      <a:r>
                        <a:rPr lang="zh-CN" sz="900" u="none" strike="noStrike" dirty="0" smtClean="0">
                          <a:effectLst/>
                        </a:rPr>
                        <a:t>25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38777"/>
                  </a:ext>
                </a:extLst>
              </a:tr>
              <a:tr h="15435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</a:rPr>
                        <a:t>8/28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</a:rPr>
                        <a:t>0.37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900" u="none" strike="noStrike" dirty="0">
                          <a:effectLst/>
                        </a:rPr>
                        <a:t>劳务费 </a:t>
                      </a:r>
                      <a:r>
                        <a:rPr lang="zh-CN" sz="900" u="none" strike="noStrike" dirty="0" smtClean="0">
                          <a:effectLst/>
                        </a:rPr>
                        <a:t>0</a:t>
                      </a:r>
                      <a:r>
                        <a:rPr lang="en-US" altLang="zh-CN" sz="900" u="none" strike="noStrike" dirty="0" smtClean="0">
                          <a:effectLst/>
                        </a:rPr>
                        <a:t>.</a:t>
                      </a:r>
                      <a:r>
                        <a:rPr lang="zh-CN" sz="900" u="none" strike="noStrike" dirty="0" smtClean="0">
                          <a:effectLst/>
                        </a:rPr>
                        <a:t>25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sz="900" u="none" strike="noStrike">
                          <a:effectLst/>
                        </a:rPr>
                        <a:t>概要设计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extLst>
                  <a:ext uri="{0D108BD9-81ED-4DB2-BD59-A6C34878D82A}">
                    <a16:rowId xmlns:a16="http://schemas.microsoft.com/office/drawing/2014/main" val="1242164156"/>
                  </a:ext>
                </a:extLst>
              </a:tr>
              <a:tr h="1543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900" u="none" strike="noStrike" dirty="0">
                          <a:effectLst/>
                        </a:rPr>
                        <a:t>会议场地费 </a:t>
                      </a:r>
                      <a:r>
                        <a:rPr lang="zh-CN" sz="900" u="none" strike="noStrike" dirty="0" smtClean="0">
                          <a:effectLst/>
                        </a:rPr>
                        <a:t>0</a:t>
                      </a:r>
                      <a:r>
                        <a:rPr lang="en-US" altLang="zh-CN" sz="900" u="none" strike="noStrike" dirty="0" smtClean="0">
                          <a:effectLst/>
                        </a:rPr>
                        <a:t>.</a:t>
                      </a:r>
                      <a:r>
                        <a:rPr lang="zh-CN" sz="900" u="none" strike="noStrike" dirty="0" smtClean="0">
                          <a:effectLst/>
                        </a:rPr>
                        <a:t>12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621006"/>
                  </a:ext>
                </a:extLst>
              </a:tr>
              <a:tr h="1543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</a:rPr>
                        <a:t>8/29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</a:rPr>
                        <a:t>0.25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900" u="none" strike="noStrike" dirty="0">
                          <a:effectLst/>
                        </a:rPr>
                        <a:t>劳务费 </a:t>
                      </a:r>
                      <a:r>
                        <a:rPr lang="zh-CN" sz="900" u="none" strike="noStrike" dirty="0" smtClean="0">
                          <a:effectLst/>
                        </a:rPr>
                        <a:t>0</a:t>
                      </a:r>
                      <a:r>
                        <a:rPr lang="en-US" altLang="zh-CN" sz="900" u="none" strike="noStrike" dirty="0" smtClean="0">
                          <a:effectLst/>
                        </a:rPr>
                        <a:t>.</a:t>
                      </a:r>
                      <a:r>
                        <a:rPr lang="zh-CN" sz="900" u="none" strike="noStrike" dirty="0" smtClean="0">
                          <a:effectLst/>
                        </a:rPr>
                        <a:t>25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900" u="none" strike="noStrike">
                          <a:effectLst/>
                        </a:rPr>
                        <a:t>详细设计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extLst>
                  <a:ext uri="{0D108BD9-81ED-4DB2-BD59-A6C34878D82A}">
                    <a16:rowId xmlns:a16="http://schemas.microsoft.com/office/drawing/2014/main" val="244288224"/>
                  </a:ext>
                </a:extLst>
              </a:tr>
              <a:tr h="1543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</a:rPr>
                        <a:t>8/30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</a:rPr>
                        <a:t>0.25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900" u="none" strike="noStrike" dirty="0">
                          <a:effectLst/>
                        </a:rPr>
                        <a:t>劳务费 </a:t>
                      </a:r>
                      <a:r>
                        <a:rPr lang="zh-CN" sz="900" u="none" strike="noStrike" dirty="0" smtClean="0">
                          <a:effectLst/>
                        </a:rPr>
                        <a:t>0</a:t>
                      </a:r>
                      <a:r>
                        <a:rPr lang="en-US" altLang="zh-CN" sz="900" u="none" strike="noStrike" dirty="0" smtClean="0">
                          <a:effectLst/>
                        </a:rPr>
                        <a:t>.</a:t>
                      </a:r>
                      <a:r>
                        <a:rPr lang="zh-CN" sz="900" u="none" strike="noStrike" dirty="0" smtClean="0">
                          <a:effectLst/>
                        </a:rPr>
                        <a:t>25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900" u="none" strike="noStrike">
                          <a:effectLst/>
                        </a:rPr>
                        <a:t>详细设计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extLst>
                  <a:ext uri="{0D108BD9-81ED-4DB2-BD59-A6C34878D82A}">
                    <a16:rowId xmlns:a16="http://schemas.microsoft.com/office/drawing/2014/main" val="3923572930"/>
                  </a:ext>
                </a:extLst>
              </a:tr>
              <a:tr h="15435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</a:rPr>
                        <a:t>8/31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</a:rPr>
                        <a:t>0.37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900" u="none" strike="noStrike" dirty="0">
                          <a:effectLst/>
                        </a:rPr>
                        <a:t>劳务费 </a:t>
                      </a:r>
                      <a:r>
                        <a:rPr lang="zh-CN" sz="900" u="none" strike="noStrike" dirty="0" smtClean="0">
                          <a:effectLst/>
                        </a:rPr>
                        <a:t>0</a:t>
                      </a:r>
                      <a:r>
                        <a:rPr lang="en-US" altLang="zh-CN" sz="900" u="none" strike="noStrike" dirty="0" smtClean="0">
                          <a:effectLst/>
                        </a:rPr>
                        <a:t>.</a:t>
                      </a:r>
                      <a:r>
                        <a:rPr lang="zh-CN" sz="900" u="none" strike="noStrike" dirty="0" smtClean="0">
                          <a:effectLst/>
                        </a:rPr>
                        <a:t>25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sz="900" u="none" strike="noStrike">
                          <a:effectLst/>
                        </a:rPr>
                        <a:t>详细设计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extLst>
                  <a:ext uri="{0D108BD9-81ED-4DB2-BD59-A6C34878D82A}">
                    <a16:rowId xmlns:a16="http://schemas.microsoft.com/office/drawing/2014/main" val="1854061861"/>
                  </a:ext>
                </a:extLst>
              </a:tr>
              <a:tr h="1543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900" u="none" strike="noStrike" dirty="0">
                          <a:effectLst/>
                        </a:rPr>
                        <a:t>会议场地费 </a:t>
                      </a:r>
                      <a:r>
                        <a:rPr lang="zh-CN" sz="900" u="none" strike="noStrike" dirty="0" smtClean="0">
                          <a:effectLst/>
                        </a:rPr>
                        <a:t>0</a:t>
                      </a:r>
                      <a:r>
                        <a:rPr lang="en-US" altLang="zh-CN" sz="900" u="none" strike="noStrike" dirty="0" smtClean="0">
                          <a:effectLst/>
                        </a:rPr>
                        <a:t>.</a:t>
                      </a:r>
                      <a:r>
                        <a:rPr lang="zh-CN" sz="900" u="none" strike="noStrike" dirty="0" smtClean="0">
                          <a:effectLst/>
                        </a:rPr>
                        <a:t>12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541716"/>
                  </a:ext>
                </a:extLst>
              </a:tr>
              <a:tr h="154359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</a:rPr>
                        <a:t>9/1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</a:rPr>
                        <a:t>3.55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900" u="none" strike="noStrike" dirty="0">
                          <a:effectLst/>
                        </a:rPr>
                        <a:t>劳务费 </a:t>
                      </a:r>
                      <a:r>
                        <a:rPr lang="zh-CN" sz="900" u="none" strike="noStrike" dirty="0" smtClean="0">
                          <a:effectLst/>
                        </a:rPr>
                        <a:t>0</a:t>
                      </a:r>
                      <a:r>
                        <a:rPr lang="en-US" altLang="zh-CN" sz="900" u="none" strike="noStrike" dirty="0" smtClean="0">
                          <a:effectLst/>
                        </a:rPr>
                        <a:t>.</a:t>
                      </a:r>
                      <a:r>
                        <a:rPr lang="zh-CN" sz="900" u="none" strike="noStrike" dirty="0" smtClean="0">
                          <a:effectLst/>
                        </a:rPr>
                        <a:t>25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sz="900" u="none" strike="noStrike">
                          <a:effectLst/>
                        </a:rPr>
                        <a:t>开发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extLst>
                  <a:ext uri="{0D108BD9-81ED-4DB2-BD59-A6C34878D82A}">
                    <a16:rowId xmlns:a16="http://schemas.microsoft.com/office/drawing/2014/main" val="2665808874"/>
                  </a:ext>
                </a:extLst>
              </a:tr>
              <a:tr h="1543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900" u="none" strike="noStrike" dirty="0">
                          <a:effectLst/>
                        </a:rPr>
                        <a:t>专家咨询费 </a:t>
                      </a:r>
                      <a:r>
                        <a:rPr lang="zh-CN" sz="900" u="none" strike="noStrike" dirty="0" smtClean="0">
                          <a:effectLst/>
                        </a:rPr>
                        <a:t>0</a:t>
                      </a:r>
                      <a:r>
                        <a:rPr lang="en-US" altLang="zh-CN" sz="900" u="none" strike="noStrike" dirty="0" smtClean="0">
                          <a:effectLst/>
                        </a:rPr>
                        <a:t>.</a:t>
                      </a:r>
                      <a:r>
                        <a:rPr lang="zh-CN" sz="900" u="none" strike="noStrike" dirty="0" smtClean="0">
                          <a:effectLst/>
                        </a:rPr>
                        <a:t>3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561849"/>
                  </a:ext>
                </a:extLst>
              </a:tr>
              <a:tr h="1543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900" u="none" strike="noStrike" dirty="0">
                          <a:effectLst/>
                        </a:rPr>
                        <a:t>设备费 3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115717"/>
                  </a:ext>
                </a:extLst>
              </a:tr>
              <a:tr h="1543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</a:rPr>
                        <a:t>9/2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</a:rPr>
                        <a:t>0.25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900" u="none" strike="noStrike" dirty="0">
                          <a:effectLst/>
                        </a:rPr>
                        <a:t>劳务费 </a:t>
                      </a:r>
                      <a:r>
                        <a:rPr lang="zh-CN" sz="900" u="none" strike="noStrike" dirty="0" smtClean="0">
                          <a:effectLst/>
                        </a:rPr>
                        <a:t>0</a:t>
                      </a:r>
                      <a:r>
                        <a:rPr lang="en-US" altLang="zh-CN" sz="900" u="none" strike="noStrike" dirty="0" smtClean="0">
                          <a:effectLst/>
                        </a:rPr>
                        <a:t>.</a:t>
                      </a:r>
                      <a:r>
                        <a:rPr lang="zh-CN" sz="900" u="none" strike="noStrike" dirty="0" smtClean="0">
                          <a:effectLst/>
                        </a:rPr>
                        <a:t>25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900" u="none" strike="noStrike">
                          <a:effectLst/>
                        </a:rPr>
                        <a:t>开发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extLst>
                  <a:ext uri="{0D108BD9-81ED-4DB2-BD59-A6C34878D82A}">
                    <a16:rowId xmlns:a16="http://schemas.microsoft.com/office/drawing/2014/main" val="3540936507"/>
                  </a:ext>
                </a:extLst>
              </a:tr>
              <a:tr h="1543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</a:rPr>
                        <a:t>9/3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</a:rPr>
                        <a:t>0.25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900" u="none" strike="noStrike" dirty="0">
                          <a:effectLst/>
                        </a:rPr>
                        <a:t>劳务费 </a:t>
                      </a:r>
                      <a:r>
                        <a:rPr lang="zh-CN" sz="900" u="none" strike="noStrike" dirty="0" smtClean="0">
                          <a:effectLst/>
                        </a:rPr>
                        <a:t>0</a:t>
                      </a:r>
                      <a:r>
                        <a:rPr lang="en-US" altLang="zh-CN" sz="900" u="none" strike="noStrike" dirty="0" smtClean="0">
                          <a:effectLst/>
                        </a:rPr>
                        <a:t>.</a:t>
                      </a:r>
                      <a:r>
                        <a:rPr lang="zh-CN" sz="900" u="none" strike="noStrike" dirty="0" smtClean="0">
                          <a:effectLst/>
                        </a:rPr>
                        <a:t>25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900" u="none" strike="noStrike">
                          <a:effectLst/>
                        </a:rPr>
                        <a:t>开发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extLst>
                  <a:ext uri="{0D108BD9-81ED-4DB2-BD59-A6C34878D82A}">
                    <a16:rowId xmlns:a16="http://schemas.microsoft.com/office/drawing/2014/main" val="2276575074"/>
                  </a:ext>
                </a:extLst>
              </a:tr>
              <a:tr h="1543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</a:rPr>
                        <a:t>9/4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</a:rPr>
                        <a:t>0.25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900" u="none" strike="noStrike" dirty="0">
                          <a:effectLst/>
                        </a:rPr>
                        <a:t>劳务费 </a:t>
                      </a:r>
                      <a:r>
                        <a:rPr lang="zh-CN" sz="900" u="none" strike="noStrike" dirty="0" smtClean="0">
                          <a:effectLst/>
                        </a:rPr>
                        <a:t>0</a:t>
                      </a:r>
                      <a:r>
                        <a:rPr lang="en-US" altLang="zh-CN" sz="900" u="none" strike="noStrike" dirty="0" smtClean="0">
                          <a:effectLst/>
                        </a:rPr>
                        <a:t>.</a:t>
                      </a:r>
                      <a:r>
                        <a:rPr lang="zh-CN" sz="900" u="none" strike="noStrike" dirty="0" smtClean="0">
                          <a:effectLst/>
                        </a:rPr>
                        <a:t>25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900" u="none" strike="noStrike">
                          <a:effectLst/>
                        </a:rPr>
                        <a:t>开发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extLst>
                  <a:ext uri="{0D108BD9-81ED-4DB2-BD59-A6C34878D82A}">
                    <a16:rowId xmlns:a16="http://schemas.microsoft.com/office/drawing/2014/main" val="2047503644"/>
                  </a:ext>
                </a:extLst>
              </a:tr>
              <a:tr h="1543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</a:rPr>
                        <a:t>9/5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</a:rPr>
                        <a:t>0.25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900" u="none" strike="noStrike" dirty="0">
                          <a:effectLst/>
                        </a:rPr>
                        <a:t>劳务费 </a:t>
                      </a:r>
                      <a:r>
                        <a:rPr lang="zh-CN" sz="900" u="none" strike="noStrike" dirty="0" smtClean="0">
                          <a:effectLst/>
                        </a:rPr>
                        <a:t>0</a:t>
                      </a:r>
                      <a:r>
                        <a:rPr lang="en-US" altLang="zh-CN" sz="900" u="none" strike="noStrike" dirty="0" smtClean="0">
                          <a:effectLst/>
                        </a:rPr>
                        <a:t>.</a:t>
                      </a:r>
                      <a:r>
                        <a:rPr lang="zh-CN" sz="900" u="none" strike="noStrike" dirty="0" smtClean="0">
                          <a:effectLst/>
                        </a:rPr>
                        <a:t>25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900" u="none" strike="noStrike">
                          <a:effectLst/>
                        </a:rPr>
                        <a:t>开发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extLst>
                  <a:ext uri="{0D108BD9-81ED-4DB2-BD59-A6C34878D82A}">
                    <a16:rowId xmlns:a16="http://schemas.microsoft.com/office/drawing/2014/main" val="4196085822"/>
                  </a:ext>
                </a:extLst>
              </a:tr>
              <a:tr h="1543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</a:rPr>
                        <a:t>9/6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</a:rPr>
                        <a:t>0.25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900" u="none" strike="noStrike" dirty="0">
                          <a:effectLst/>
                        </a:rPr>
                        <a:t>劳务费 </a:t>
                      </a:r>
                      <a:r>
                        <a:rPr lang="zh-CN" sz="900" u="none" strike="noStrike" dirty="0" smtClean="0">
                          <a:effectLst/>
                        </a:rPr>
                        <a:t>0</a:t>
                      </a:r>
                      <a:r>
                        <a:rPr lang="en-US" altLang="zh-CN" sz="900" u="none" strike="noStrike" dirty="0" smtClean="0">
                          <a:effectLst/>
                        </a:rPr>
                        <a:t>.</a:t>
                      </a:r>
                      <a:r>
                        <a:rPr lang="zh-CN" sz="900" u="none" strike="noStrike" dirty="0" smtClean="0">
                          <a:effectLst/>
                        </a:rPr>
                        <a:t>25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900" u="none" strike="noStrike" dirty="0">
                          <a:effectLst/>
                        </a:rPr>
                        <a:t>开发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extLst>
                  <a:ext uri="{0D108BD9-81ED-4DB2-BD59-A6C34878D82A}">
                    <a16:rowId xmlns:a16="http://schemas.microsoft.com/office/drawing/2014/main" val="217242882"/>
                  </a:ext>
                </a:extLst>
              </a:tr>
              <a:tr h="1543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</a:rPr>
                        <a:t>9/7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</a:rPr>
                        <a:t>0.25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900" u="none" strike="noStrike" dirty="0">
                          <a:effectLst/>
                        </a:rPr>
                        <a:t>劳务费 </a:t>
                      </a:r>
                      <a:r>
                        <a:rPr lang="zh-CN" sz="900" u="none" strike="noStrike" dirty="0" smtClean="0">
                          <a:effectLst/>
                        </a:rPr>
                        <a:t>0</a:t>
                      </a:r>
                      <a:r>
                        <a:rPr lang="en-US" altLang="zh-CN" sz="900" u="none" strike="noStrike" dirty="0" smtClean="0">
                          <a:effectLst/>
                        </a:rPr>
                        <a:t>.</a:t>
                      </a:r>
                      <a:r>
                        <a:rPr lang="zh-CN" sz="900" u="none" strike="noStrike" dirty="0" smtClean="0">
                          <a:effectLst/>
                        </a:rPr>
                        <a:t>25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900" u="none" strike="noStrike" dirty="0">
                          <a:effectLst/>
                        </a:rPr>
                        <a:t>开发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extLst>
                  <a:ext uri="{0D108BD9-81ED-4DB2-BD59-A6C34878D82A}">
                    <a16:rowId xmlns:a16="http://schemas.microsoft.com/office/drawing/2014/main" val="1823298548"/>
                  </a:ext>
                </a:extLst>
              </a:tr>
              <a:tr h="15435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</a:rPr>
                        <a:t>9/8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</a:rPr>
                        <a:t>0.37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900" u="none" strike="noStrike" dirty="0">
                          <a:effectLst/>
                        </a:rPr>
                        <a:t>劳务费 </a:t>
                      </a:r>
                      <a:r>
                        <a:rPr lang="zh-CN" sz="900" u="none" strike="noStrike" dirty="0" smtClean="0">
                          <a:effectLst/>
                        </a:rPr>
                        <a:t>0</a:t>
                      </a:r>
                      <a:r>
                        <a:rPr lang="en-US" altLang="zh-CN" sz="900" u="none" strike="noStrike" dirty="0" smtClean="0">
                          <a:effectLst/>
                        </a:rPr>
                        <a:t>.</a:t>
                      </a:r>
                      <a:r>
                        <a:rPr lang="zh-CN" sz="900" u="none" strike="noStrike" dirty="0" smtClean="0">
                          <a:effectLst/>
                        </a:rPr>
                        <a:t>25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sz="900" u="none" strike="noStrike" dirty="0">
                          <a:effectLst/>
                        </a:rPr>
                        <a:t>开发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extLst>
                  <a:ext uri="{0D108BD9-81ED-4DB2-BD59-A6C34878D82A}">
                    <a16:rowId xmlns:a16="http://schemas.microsoft.com/office/drawing/2014/main" val="389677813"/>
                  </a:ext>
                </a:extLst>
              </a:tr>
              <a:tr h="1543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900" u="none" strike="noStrike" dirty="0">
                          <a:effectLst/>
                        </a:rPr>
                        <a:t>会议场地费 </a:t>
                      </a:r>
                      <a:r>
                        <a:rPr lang="zh-CN" sz="900" u="none" strike="noStrike" dirty="0" smtClean="0">
                          <a:effectLst/>
                        </a:rPr>
                        <a:t>0</a:t>
                      </a:r>
                      <a:r>
                        <a:rPr lang="en-US" altLang="zh-CN" sz="900" u="none" strike="noStrike" smtClean="0">
                          <a:effectLst/>
                        </a:rPr>
                        <a:t>.</a:t>
                      </a:r>
                      <a:r>
                        <a:rPr lang="zh-CN" sz="900" u="none" strike="noStrike" smtClean="0">
                          <a:effectLst/>
                        </a:rPr>
                        <a:t>12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670164"/>
                  </a:ext>
                </a:extLst>
              </a:tr>
              <a:tr h="154359">
                <a:tc>
                  <a:txBody>
                    <a:bodyPr/>
                    <a:lstStyle/>
                    <a:p>
                      <a:pPr algn="l" fontAlgn="ctr"/>
                      <a:r>
                        <a:rPr lang="zh-CN" sz="900" u="none" strike="noStrike">
                          <a:effectLst/>
                        </a:rPr>
                        <a:t>总计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</a:rPr>
                        <a:t>7.68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167" marR="6167" marT="6167" marB="0" anchor="ctr"/>
                </a:tc>
                <a:extLst>
                  <a:ext uri="{0D108BD9-81ED-4DB2-BD59-A6C34878D82A}">
                    <a16:rowId xmlns:a16="http://schemas.microsoft.com/office/drawing/2014/main" val="1373618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2857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"/>
          <p:cNvSpPr txBox="1">
            <a:spLocks noChangeArrowheads="1"/>
          </p:cNvSpPr>
          <p:nvPr/>
        </p:nvSpPr>
        <p:spPr bwMode="auto">
          <a:xfrm>
            <a:off x="3085564" y="2573453"/>
            <a:ext cx="30198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2E4864"/>
                </a:solidFill>
                <a:latin typeface="+mn-ea"/>
                <a:ea typeface="+mn-ea"/>
              </a:rPr>
              <a:t>感谢聆听</a:t>
            </a:r>
            <a:endParaRPr lang="zh-CN" altLang="en-US" sz="2400" b="1" dirty="0">
              <a:solidFill>
                <a:srgbClr val="2E4864"/>
              </a:solidFill>
              <a:latin typeface="+mn-ea"/>
              <a:ea typeface="+mn-ea"/>
            </a:endParaRPr>
          </a:p>
        </p:txBody>
      </p:sp>
      <p:sp>
        <p:nvSpPr>
          <p:cNvPr id="26" name="文本框 6"/>
          <p:cNvSpPr txBox="1">
            <a:spLocks noChangeArrowheads="1"/>
          </p:cNvSpPr>
          <p:nvPr/>
        </p:nvSpPr>
        <p:spPr bwMode="auto">
          <a:xfrm>
            <a:off x="3171453" y="3035118"/>
            <a:ext cx="28480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dirty="0">
                <a:solidFill>
                  <a:schemeClr val="accent1"/>
                </a:solidFill>
                <a:latin typeface="+mn-lt"/>
                <a:ea typeface="方正兰亭黑_GBK"/>
              </a:rPr>
              <a:t>THANK YOU FOR WATCHING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368853" y="3035118"/>
            <a:ext cx="453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887042" y="3317559"/>
            <a:ext cx="34168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Thanks for the support from team </a:t>
            </a:r>
            <a:r>
              <a:rPr lang="en-US" altLang="zh-CN" sz="8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paddle_paddle</a:t>
            </a:r>
            <a:r>
              <a:rPr lang="en-US" altLang="zh-CN" sz="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/ </a:t>
            </a:r>
            <a:endParaRPr lang="zh-CN" altLang="en-US" sz="1050" dirty="0"/>
          </a:p>
        </p:txBody>
      </p:sp>
      <p:grpSp>
        <p:nvGrpSpPr>
          <p:cNvPr id="45" name="组合 44"/>
          <p:cNvGrpSpPr/>
          <p:nvPr/>
        </p:nvGrpSpPr>
        <p:grpSpPr>
          <a:xfrm>
            <a:off x="4312403" y="4794930"/>
            <a:ext cx="519193" cy="94600"/>
            <a:chOff x="3510366" y="-2733"/>
            <a:chExt cx="1300959" cy="237042"/>
          </a:xfrm>
        </p:grpSpPr>
        <p:sp>
          <p:nvSpPr>
            <p:cNvPr id="46" name="椭圆 45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5"/>
          <p:cNvSpPr txBox="1">
            <a:spLocks noChangeArrowheads="1"/>
          </p:cNvSpPr>
          <p:nvPr/>
        </p:nvSpPr>
        <p:spPr bwMode="auto">
          <a:xfrm>
            <a:off x="1893804" y="1373081"/>
            <a:ext cx="53094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2E4864"/>
                </a:solidFill>
                <a:latin typeface="+mn-ea"/>
              </a:rPr>
              <a:t>基于</a:t>
            </a:r>
            <a:r>
              <a:rPr lang="en-US" altLang="zh-CN" sz="3600" b="1" dirty="0" err="1">
                <a:solidFill>
                  <a:srgbClr val="2E4864"/>
                </a:solidFill>
                <a:latin typeface="+mn-ea"/>
              </a:rPr>
              <a:t>Kaggle</a:t>
            </a:r>
            <a:r>
              <a:rPr lang="zh-CN" altLang="en-US" sz="3600" b="1" dirty="0">
                <a:solidFill>
                  <a:srgbClr val="2E4864"/>
                </a:solidFill>
                <a:latin typeface="+mn-ea"/>
              </a:rPr>
              <a:t>数据集</a:t>
            </a:r>
            <a:r>
              <a:rPr lang="zh-CN" altLang="en-US" sz="3600" b="1" dirty="0" smtClean="0">
                <a:solidFill>
                  <a:srgbClr val="2E4864"/>
                </a:solidFill>
                <a:latin typeface="+mn-ea"/>
              </a:rPr>
              <a:t>的</a:t>
            </a:r>
            <a:endParaRPr lang="en-US" altLang="zh-CN" sz="3600" b="1" dirty="0" smtClean="0">
              <a:solidFill>
                <a:srgbClr val="2E4864"/>
              </a:solidFill>
              <a:latin typeface="+mn-e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 smtClean="0">
                <a:solidFill>
                  <a:srgbClr val="2E4864"/>
                </a:solidFill>
                <a:latin typeface="+mn-ea"/>
              </a:rPr>
              <a:t>数据分析</a:t>
            </a:r>
            <a:endParaRPr lang="en-US" altLang="zh-CN" sz="3600" b="1" dirty="0">
              <a:solidFill>
                <a:srgbClr val="2E4864"/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1900924" y="2086455"/>
            <a:ext cx="18389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CONTENTS</a:t>
            </a:r>
            <a:endParaRPr lang="zh-CN" altLang="en-US" sz="3200" b="1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623568" y="2574999"/>
            <a:ext cx="35401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4270505" y="710849"/>
            <a:ext cx="2721990" cy="539940"/>
            <a:chOff x="4270505" y="879665"/>
            <a:chExt cx="2721990" cy="539940"/>
          </a:xfrm>
        </p:grpSpPr>
        <p:sp>
          <p:nvSpPr>
            <p:cNvPr id="21" name="椭圆 20"/>
            <p:cNvSpPr/>
            <p:nvPr/>
          </p:nvSpPr>
          <p:spPr>
            <a:xfrm>
              <a:off x="4270505" y="894793"/>
              <a:ext cx="232005" cy="232005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2" name="矩形 41"/>
            <p:cNvSpPr/>
            <p:nvPr/>
          </p:nvSpPr>
          <p:spPr>
            <a:xfrm>
              <a:off x="4491238" y="879665"/>
              <a:ext cx="20072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dirty="0" smtClean="0">
                  <a:solidFill>
                    <a:schemeClr val="accent1"/>
                  </a:solidFill>
                  <a:latin typeface="+mj-ea"/>
                  <a:ea typeface="+mj-ea"/>
                </a:rPr>
                <a:t>01/</a:t>
              </a:r>
              <a:r>
                <a:rPr lang="zh-CN" altLang="en-US" sz="1800" dirty="0" smtClean="0">
                  <a:solidFill>
                    <a:schemeClr val="accent1"/>
                  </a:solidFill>
                  <a:latin typeface="+mj-ea"/>
                  <a:ea typeface="+mj-ea"/>
                </a:rPr>
                <a:t>计划</a:t>
              </a:r>
              <a:r>
                <a:rPr lang="zh-CN" altLang="en-US" sz="1800" dirty="0">
                  <a:solidFill>
                    <a:schemeClr val="accent1"/>
                  </a:solidFill>
                  <a:latin typeface="+mj-ea"/>
                  <a:ea typeface="+mj-ea"/>
                </a:rPr>
                <a:t>执行情况</a:t>
              </a:r>
              <a:endParaRPr lang="zh-CN" altLang="en-US" sz="24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491697" y="1109968"/>
              <a:ext cx="2500798" cy="3096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Plan </a:t>
              </a:r>
              <a:r>
                <a:rPr lang="en-US" altLang="zh-CN" sz="105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Execution</a:t>
              </a:r>
              <a:endParaRPr lang="en-US" altLang="zh-CN" sz="105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270504" y="1764564"/>
            <a:ext cx="2721991" cy="539940"/>
            <a:chOff x="4270504" y="2266488"/>
            <a:chExt cx="2721991" cy="539940"/>
          </a:xfrm>
        </p:grpSpPr>
        <p:sp>
          <p:nvSpPr>
            <p:cNvPr id="22" name="椭圆 21"/>
            <p:cNvSpPr/>
            <p:nvPr/>
          </p:nvSpPr>
          <p:spPr>
            <a:xfrm>
              <a:off x="4270504" y="2292422"/>
              <a:ext cx="232005" cy="232005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5" name="矩形 44"/>
            <p:cNvSpPr/>
            <p:nvPr/>
          </p:nvSpPr>
          <p:spPr>
            <a:xfrm>
              <a:off x="4491238" y="2266488"/>
              <a:ext cx="21691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dirty="0" smtClean="0">
                  <a:solidFill>
                    <a:schemeClr val="accent1"/>
                  </a:solidFill>
                  <a:latin typeface="+mj-ea"/>
                  <a:ea typeface="+mj-ea"/>
                </a:rPr>
                <a:t>02/</a:t>
              </a:r>
              <a:r>
                <a:rPr lang="zh-CN" altLang="en-US" sz="1800" dirty="0" smtClean="0">
                  <a:solidFill>
                    <a:schemeClr val="accent1"/>
                  </a:solidFill>
                  <a:latin typeface="+mj-ea"/>
                  <a:ea typeface="+mj-ea"/>
                </a:rPr>
                <a:t>难点</a:t>
              </a:r>
              <a:r>
                <a:rPr lang="zh-CN" altLang="en-US" sz="1800" dirty="0">
                  <a:solidFill>
                    <a:schemeClr val="accent1"/>
                  </a:solidFill>
                  <a:latin typeface="+mj-ea"/>
                  <a:ea typeface="+mj-ea"/>
                </a:rPr>
                <a:t>及应对措施</a:t>
              </a:r>
              <a:endParaRPr lang="zh-CN" altLang="en-US" sz="24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491697" y="2496791"/>
              <a:ext cx="2500798" cy="3096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Difficulties &amp;</a:t>
              </a:r>
              <a:r>
                <a:rPr lang="en-US" altLang="zh-CN" sz="105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 Countermeasures</a:t>
              </a:r>
              <a:endParaRPr lang="zh-CN" altLang="en-US" sz="1400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270504" y="2818279"/>
            <a:ext cx="2732803" cy="524150"/>
            <a:chOff x="4270504" y="3273788"/>
            <a:chExt cx="2732803" cy="524150"/>
          </a:xfrm>
        </p:grpSpPr>
        <p:sp>
          <p:nvSpPr>
            <p:cNvPr id="47" name="椭圆 46"/>
            <p:cNvSpPr/>
            <p:nvPr/>
          </p:nvSpPr>
          <p:spPr>
            <a:xfrm>
              <a:off x="4270504" y="3299722"/>
              <a:ext cx="232005" cy="232005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9" name="矩形 48"/>
            <p:cNvSpPr/>
            <p:nvPr/>
          </p:nvSpPr>
          <p:spPr>
            <a:xfrm>
              <a:off x="4491238" y="3273788"/>
              <a:ext cx="19383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dirty="0" smtClean="0">
                  <a:solidFill>
                    <a:schemeClr val="accent1"/>
                  </a:solidFill>
                  <a:latin typeface="+mj-ea"/>
                  <a:ea typeface="+mj-ea"/>
                </a:rPr>
                <a:t>03/</a:t>
              </a:r>
              <a:r>
                <a:rPr lang="zh-CN" altLang="en-US" sz="1800" dirty="0" smtClean="0">
                  <a:solidFill>
                    <a:schemeClr val="accent1"/>
                  </a:solidFill>
                  <a:latin typeface="+mj-ea"/>
                  <a:ea typeface="+mj-ea"/>
                </a:rPr>
                <a:t>项目管理</a:t>
              </a:r>
              <a:r>
                <a:rPr lang="zh-CN" altLang="en-US" sz="1800" dirty="0">
                  <a:solidFill>
                    <a:schemeClr val="accent1"/>
                  </a:solidFill>
                  <a:latin typeface="+mj-ea"/>
                  <a:ea typeface="+mj-ea"/>
                </a:rPr>
                <a:t>工具</a:t>
              </a:r>
              <a:endParaRPr lang="zh-CN" altLang="en-US" sz="24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502509" y="3488301"/>
              <a:ext cx="2500798" cy="3096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Project Management Tool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281775" y="3856205"/>
            <a:ext cx="2732803" cy="524150"/>
            <a:chOff x="4281775" y="4025021"/>
            <a:chExt cx="2732803" cy="524150"/>
          </a:xfrm>
        </p:grpSpPr>
        <p:sp>
          <p:nvSpPr>
            <p:cNvPr id="14" name="椭圆 13"/>
            <p:cNvSpPr/>
            <p:nvPr/>
          </p:nvSpPr>
          <p:spPr>
            <a:xfrm>
              <a:off x="4281775" y="4050955"/>
              <a:ext cx="232005" cy="232005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4502509" y="4025021"/>
              <a:ext cx="19383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dirty="0" smtClean="0">
                  <a:solidFill>
                    <a:schemeClr val="accent1"/>
                  </a:solidFill>
                  <a:latin typeface="+mj-ea"/>
                  <a:ea typeface="+mj-ea"/>
                </a:rPr>
                <a:t>04/</a:t>
              </a:r>
              <a:r>
                <a:rPr lang="zh-CN" altLang="en-US" sz="1800" dirty="0" smtClean="0">
                  <a:solidFill>
                    <a:schemeClr val="accent1"/>
                  </a:solidFill>
                  <a:latin typeface="+mj-ea"/>
                  <a:ea typeface="+mj-ea"/>
                </a:rPr>
                <a:t>经济决策</a:t>
              </a:r>
              <a:r>
                <a:rPr lang="zh-CN" altLang="en-US" sz="1800" dirty="0">
                  <a:solidFill>
                    <a:schemeClr val="accent1"/>
                  </a:solidFill>
                  <a:latin typeface="+mj-ea"/>
                  <a:ea typeface="+mj-ea"/>
                </a:rPr>
                <a:t>工具</a:t>
              </a:r>
              <a:endParaRPr lang="zh-CN" altLang="en-US" sz="24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513780" y="4239534"/>
              <a:ext cx="2500798" cy="3096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Economic </a:t>
              </a:r>
              <a:r>
                <a:rPr lang="en-US" altLang="zh-CN" sz="105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Decision </a:t>
              </a:r>
              <a:r>
                <a:rPr lang="en-US" altLang="zh-CN" sz="105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M</a:t>
              </a:r>
              <a:r>
                <a:rPr lang="en-US" altLang="zh-CN" sz="105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aking Tool</a:t>
              </a:r>
              <a:endParaRPr lang="en-US" altLang="zh-CN" sz="105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491775" y="1933669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686851" y="2118291"/>
            <a:ext cx="1307513" cy="130751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1854146" y="2356549"/>
            <a:ext cx="94128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smtClean="0">
                <a:solidFill>
                  <a:schemeClr val="bg1"/>
                </a:solidFill>
                <a:latin typeface="方正兰亭黑_GBK"/>
                <a:ea typeface="方正兰亭黑_GBK"/>
              </a:rPr>
              <a:t>01</a:t>
            </a:r>
            <a:endParaRPr lang="zh-CN" altLang="en-US" sz="4800" b="1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3500261" y="1943644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accent1"/>
                </a:solidFill>
                <a:latin typeface="方正兰亭黑_GBK"/>
                <a:ea typeface="方正兰亭黑_GBK"/>
              </a:rPr>
              <a:t>计划执行情况</a:t>
            </a:r>
          </a:p>
        </p:txBody>
      </p:sp>
      <p:sp>
        <p:nvSpPr>
          <p:cNvPr id="20" name="矩形 19"/>
          <p:cNvSpPr/>
          <p:nvPr/>
        </p:nvSpPr>
        <p:spPr>
          <a:xfrm>
            <a:off x="3500261" y="2271839"/>
            <a:ext cx="14383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+mj-ea"/>
                <a:ea typeface="+mj-ea"/>
              </a:rPr>
              <a:t>Plan Execution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605703" y="2597940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605703" y="2733275"/>
            <a:ext cx="1111558" cy="305617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+mj-lt"/>
              </a:rPr>
              <a:t>PART ONE</a:t>
            </a:r>
            <a:endParaRPr lang="zh-CN" altLang="en-US" sz="1200" dirty="0">
              <a:latin typeface="+mj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772931" y="1944597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417110" y="2261397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273719" y="3647274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686851" y="3308201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016329" y="2979248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839822" y="3599497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252338" y="2979248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计划执行</a:t>
            </a:r>
            <a:r>
              <a:rPr lang="zh-CN" altLang="en-US" sz="16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情况</a:t>
            </a:r>
            <a:endParaRPr lang="zh-CN" altLang="en-US" sz="16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01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38985" y="735380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前端负责人：张洛汐</a:t>
            </a:r>
            <a:endParaRPr lang="en-US" altLang="zh-CN" sz="1600" dirty="0">
              <a:solidFill>
                <a:srgbClr val="2750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360680"/>
              </p:ext>
            </p:extLst>
          </p:nvPr>
        </p:nvGraphicFramePr>
        <p:xfrm>
          <a:off x="1342914" y="1287095"/>
          <a:ext cx="6591373" cy="3234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595">
                  <a:extLst>
                    <a:ext uri="{9D8B030D-6E8A-4147-A177-3AD203B41FA5}">
                      <a16:colId xmlns:a16="http://schemas.microsoft.com/office/drawing/2014/main" val="3810657008"/>
                    </a:ext>
                  </a:extLst>
                </a:gridCol>
                <a:gridCol w="1995092">
                  <a:extLst>
                    <a:ext uri="{9D8B030D-6E8A-4147-A177-3AD203B41FA5}">
                      <a16:colId xmlns:a16="http://schemas.microsoft.com/office/drawing/2014/main" val="3371466308"/>
                    </a:ext>
                  </a:extLst>
                </a:gridCol>
                <a:gridCol w="1647843">
                  <a:extLst>
                    <a:ext uri="{9D8B030D-6E8A-4147-A177-3AD203B41FA5}">
                      <a16:colId xmlns:a16="http://schemas.microsoft.com/office/drawing/2014/main" val="741921496"/>
                    </a:ext>
                  </a:extLst>
                </a:gridCol>
                <a:gridCol w="1647843">
                  <a:extLst>
                    <a:ext uri="{9D8B030D-6E8A-4147-A177-3AD203B41FA5}">
                      <a16:colId xmlns:a16="http://schemas.microsoft.com/office/drawing/2014/main" val="921461111"/>
                    </a:ext>
                  </a:extLst>
                </a:gridCol>
              </a:tblGrid>
              <a:tr h="362709">
                <a:tc>
                  <a:txBody>
                    <a:bodyPr/>
                    <a:lstStyle/>
                    <a:p>
                      <a:r>
                        <a:rPr lang="zh-CN" altLang="en-US" b="0" dirty="0" smtClean="0"/>
                        <a:t>任务类别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/>
                        <a:t>任务说明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/>
                        <a:t>时间安排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/>
                        <a:t>完成情况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185747"/>
                  </a:ext>
                </a:extLst>
              </a:tr>
              <a:tr h="49881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搜索概览页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搜索概览页的布局设计及开发及</a:t>
                      </a:r>
                      <a:r>
                        <a:rPr lang="en-US" altLang="zh-CN" dirty="0" smtClean="0"/>
                        <a:t>UI</a:t>
                      </a:r>
                      <a:r>
                        <a:rPr lang="zh-CN" altLang="en-US" dirty="0" smtClean="0"/>
                        <a:t>触发事件等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9/1-9/5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已完成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740950"/>
                  </a:ext>
                </a:extLst>
              </a:tr>
              <a:tr h="36781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详情页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详情页的布局设计及开发以及</a:t>
                      </a:r>
                      <a:r>
                        <a:rPr lang="en-US" altLang="zh-CN" dirty="0" smtClean="0"/>
                        <a:t>UI</a:t>
                      </a:r>
                      <a:r>
                        <a:rPr lang="zh-CN" altLang="en-US" dirty="0" smtClean="0"/>
                        <a:t>触发事件等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9/1-9/5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已完成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012489"/>
                  </a:ext>
                </a:extLst>
              </a:tr>
              <a:tr h="36781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界面跳转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两个页面间的数据传输和使用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9/6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已完成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870385"/>
                  </a:ext>
                </a:extLst>
              </a:tr>
              <a:tr h="36781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模块间数据传输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不同文件间变量和函数的引用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9/7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已完成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21356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前端完善和修改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主要依赖测试结果的前端</a:t>
                      </a:r>
                      <a:r>
                        <a:rPr lang="en-US" altLang="zh-CN" dirty="0" smtClean="0"/>
                        <a:t>bug</a:t>
                      </a:r>
                      <a:r>
                        <a:rPr lang="zh-CN" altLang="en-US" dirty="0" smtClean="0"/>
                        <a:t>修改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9/7-9/9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已完成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4058"/>
                  </a:ext>
                </a:extLst>
              </a:tr>
              <a:tr h="357257">
                <a:tc>
                  <a:txBody>
                    <a:bodyPr/>
                    <a:lstStyle/>
                    <a:p>
                      <a:pPr algn="l">
                        <a:defRPr sz="1300"/>
                      </a:pPr>
                      <a:r>
                        <a:rPr lang="zh-CN" altLang="en-US" dirty="0" smtClean="0">
                          <a:latin typeface="+mn-ea"/>
                          <a:ea typeface="+mn-ea"/>
                          <a:cs typeface="微软雅黑 Light"/>
                          <a:sym typeface="微软雅黑 Light"/>
                        </a:rPr>
                        <a:t>用户手册</a:t>
                      </a:r>
                      <a:endParaRPr dirty="0">
                        <a:latin typeface="+mn-ea"/>
                        <a:ea typeface="+mn-ea"/>
                        <a:cs typeface="微软雅黑 Light"/>
                        <a:sym typeface="微软雅黑 Light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300"/>
                      </a:pPr>
                      <a:r>
                        <a:rPr lang="zh-CN" altLang="en-US" dirty="0" smtClean="0">
                          <a:latin typeface="+mn-ea"/>
                          <a:ea typeface="+mn-ea"/>
                          <a:cs typeface="微软雅黑 Light"/>
                          <a:sym typeface="微软雅黑 Light"/>
                        </a:rPr>
                        <a:t>参与撰写用户手册</a:t>
                      </a:r>
                      <a:endParaRPr dirty="0">
                        <a:latin typeface="+mn-ea"/>
                        <a:ea typeface="+mn-ea"/>
                        <a:cs typeface="微软雅黑 Light"/>
                        <a:sym typeface="微软雅黑 Light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zh-CN" sz="1300" dirty="0" smtClean="0">
                          <a:latin typeface="+mn-ea"/>
                          <a:ea typeface="+mn-ea"/>
                        </a:rPr>
                        <a:t>9/10-9/11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300"/>
                      </a:pPr>
                      <a:r>
                        <a:rPr lang="zh-CN" altLang="en-US" dirty="0" smtClean="0">
                          <a:latin typeface="+mn-ea"/>
                          <a:ea typeface="+mn-ea"/>
                          <a:cs typeface="微软雅黑 Light"/>
                          <a:sym typeface="微软雅黑 Light"/>
                        </a:rPr>
                        <a:t> 未开始</a:t>
                      </a:r>
                      <a:endParaRPr dirty="0">
                        <a:latin typeface="+mn-ea"/>
                        <a:ea typeface="+mn-ea"/>
                        <a:cs typeface="微软雅黑 Light"/>
                        <a:sym typeface="微软雅黑 Light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535863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6670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计划执行</a:t>
            </a:r>
            <a:r>
              <a:rPr lang="zh-CN" altLang="en-US" sz="16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情况</a:t>
            </a:r>
            <a:endParaRPr lang="zh-CN" altLang="en-US" sz="16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01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38985" y="735380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zh-CN" altLang="en-US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负责人：代雨洁</a:t>
            </a:r>
            <a:endParaRPr lang="en-US" altLang="zh-CN" sz="1600" dirty="0">
              <a:solidFill>
                <a:srgbClr val="2750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547727"/>
              </p:ext>
            </p:extLst>
          </p:nvPr>
        </p:nvGraphicFramePr>
        <p:xfrm>
          <a:off x="1187851" y="1287095"/>
          <a:ext cx="6591373" cy="2827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595">
                  <a:extLst>
                    <a:ext uri="{9D8B030D-6E8A-4147-A177-3AD203B41FA5}">
                      <a16:colId xmlns:a16="http://schemas.microsoft.com/office/drawing/2014/main" val="3810657008"/>
                    </a:ext>
                  </a:extLst>
                </a:gridCol>
                <a:gridCol w="1995092">
                  <a:extLst>
                    <a:ext uri="{9D8B030D-6E8A-4147-A177-3AD203B41FA5}">
                      <a16:colId xmlns:a16="http://schemas.microsoft.com/office/drawing/2014/main" val="3371466308"/>
                    </a:ext>
                  </a:extLst>
                </a:gridCol>
                <a:gridCol w="1647843">
                  <a:extLst>
                    <a:ext uri="{9D8B030D-6E8A-4147-A177-3AD203B41FA5}">
                      <a16:colId xmlns:a16="http://schemas.microsoft.com/office/drawing/2014/main" val="741921496"/>
                    </a:ext>
                  </a:extLst>
                </a:gridCol>
                <a:gridCol w="1647843">
                  <a:extLst>
                    <a:ext uri="{9D8B030D-6E8A-4147-A177-3AD203B41FA5}">
                      <a16:colId xmlns:a16="http://schemas.microsoft.com/office/drawing/2014/main" val="921461111"/>
                    </a:ext>
                  </a:extLst>
                </a:gridCol>
              </a:tblGrid>
              <a:tr h="362709">
                <a:tc>
                  <a:txBody>
                    <a:bodyPr/>
                    <a:lstStyle/>
                    <a:p>
                      <a:pPr algn="l">
                        <a:defRPr sz="1300" b="0"/>
                      </a:pPr>
                      <a:r>
                        <a:rPr dirty="0" err="1">
                          <a:latin typeface="+mn-ea"/>
                          <a:ea typeface="+mn-ea"/>
                          <a:cs typeface="微软雅黑 Light"/>
                          <a:sym typeface="微软雅黑 Light"/>
                        </a:rPr>
                        <a:t>任务类别</a:t>
                      </a:r>
                      <a:endParaRPr dirty="0">
                        <a:latin typeface="+mn-ea"/>
                        <a:ea typeface="+mn-ea"/>
                        <a:cs typeface="微软雅黑 Light"/>
                        <a:sym typeface="微软雅黑 Light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300" b="0"/>
                      </a:pPr>
                      <a:r>
                        <a:rPr>
                          <a:latin typeface="+mn-ea"/>
                          <a:ea typeface="+mn-ea"/>
                          <a:cs typeface="微软雅黑 Light"/>
                          <a:sym typeface="微软雅黑 Light"/>
                        </a:rPr>
                        <a:t>任务说明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300" b="0"/>
                      </a:pPr>
                      <a:r>
                        <a:rPr dirty="0" err="1">
                          <a:latin typeface="+mn-ea"/>
                          <a:ea typeface="+mn-ea"/>
                          <a:cs typeface="微软雅黑 Light"/>
                          <a:sym typeface="微软雅黑 Light"/>
                        </a:rPr>
                        <a:t>时间安排</a:t>
                      </a:r>
                      <a:endParaRPr dirty="0">
                        <a:latin typeface="+mn-ea"/>
                        <a:ea typeface="+mn-ea"/>
                        <a:cs typeface="微软雅黑 Light"/>
                        <a:sym typeface="微软雅黑 Light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300" b="0"/>
                      </a:pPr>
                      <a:r>
                        <a:rPr>
                          <a:latin typeface="+mn-ea"/>
                          <a:ea typeface="+mn-ea"/>
                          <a:cs typeface="微软雅黑 Light"/>
                          <a:sym typeface="微软雅黑 Light"/>
                        </a:rPr>
                        <a:t>完成情况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2420185747"/>
                  </a:ext>
                </a:extLst>
              </a:tr>
              <a:tr h="37272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300">
                          <a:latin typeface="+mn-ea"/>
                          <a:ea typeface="+mn-ea"/>
                          <a:cs typeface="微软雅黑 Light"/>
                          <a:sym typeface="微软雅黑 Light"/>
                        </a:rPr>
                        <a:t>需求文档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300" dirty="0" err="1">
                          <a:latin typeface="+mn-ea"/>
                          <a:ea typeface="+mn-ea"/>
                          <a:cs typeface="微软雅黑 Light"/>
                          <a:sym typeface="微软雅黑 Light"/>
                        </a:rPr>
                        <a:t>撰写、汇总需求文档</a:t>
                      </a:r>
                      <a:endParaRPr sz="1300" dirty="0">
                        <a:latin typeface="+mn-ea"/>
                        <a:ea typeface="+mn-ea"/>
                        <a:cs typeface="微软雅黑 Light"/>
                        <a:sym typeface="微软雅黑 Light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300" dirty="0" smtClean="0">
                          <a:latin typeface="+mn-ea"/>
                          <a:ea typeface="+mn-ea"/>
                        </a:rPr>
                        <a:t>8</a:t>
                      </a:r>
                      <a:r>
                        <a:rPr lang="en-US" altLang="zh-CN" sz="13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sz="1300" dirty="0" smtClean="0">
                          <a:latin typeface="+mn-ea"/>
                          <a:ea typeface="+mn-ea"/>
                        </a:rPr>
                        <a:t>26</a:t>
                      </a:r>
                      <a:endParaRPr sz="1300" dirty="0">
                        <a:latin typeface="+mn-ea"/>
                        <a:ea typeface="+mn-e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300">
                          <a:latin typeface="+mn-ea"/>
                          <a:ea typeface="+mn-ea"/>
                        </a:rPr>
                        <a:t>已完成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2611740950"/>
                  </a:ext>
                </a:extLst>
              </a:tr>
              <a:tr h="36781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300">
                          <a:latin typeface="+mn-ea"/>
                          <a:ea typeface="+mn-ea"/>
                          <a:cs typeface="微软雅黑 Light"/>
                          <a:sym typeface="微软雅黑 Light"/>
                        </a:rPr>
                        <a:t>概要设计文档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300">
                          <a:latin typeface="+mn-ea"/>
                          <a:ea typeface="+mn-ea"/>
                          <a:cs typeface="微软雅黑 Light"/>
                          <a:sym typeface="微软雅黑 Light"/>
                        </a:rPr>
                        <a:t>撰写、汇总概要设计文档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300" dirty="0" smtClean="0">
                          <a:latin typeface="+mn-ea"/>
                          <a:ea typeface="+mn-ea"/>
                        </a:rPr>
                        <a:t>8</a:t>
                      </a:r>
                      <a:r>
                        <a:rPr lang="en-US" altLang="zh-CN" sz="13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sz="1300" dirty="0" smtClean="0">
                          <a:latin typeface="+mn-ea"/>
                          <a:ea typeface="+mn-ea"/>
                        </a:rPr>
                        <a:t>27</a:t>
                      </a:r>
                      <a:r>
                        <a:rPr lang="en-US" altLang="zh-CN" sz="130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sz="1300" dirty="0" smtClean="0">
                          <a:latin typeface="+mn-ea"/>
                          <a:ea typeface="+mn-ea"/>
                        </a:rPr>
                        <a:t>8</a:t>
                      </a:r>
                      <a:r>
                        <a:rPr lang="en-US" altLang="zh-CN" sz="13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sz="1300" dirty="0" smtClean="0">
                          <a:latin typeface="+mn-ea"/>
                          <a:ea typeface="+mn-ea"/>
                        </a:rPr>
                        <a:t>28</a:t>
                      </a:r>
                      <a:endParaRPr sz="1300" dirty="0">
                        <a:latin typeface="+mn-ea"/>
                        <a:ea typeface="+mn-e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300">
                          <a:latin typeface="+mn-ea"/>
                          <a:ea typeface="+mn-ea"/>
                        </a:rPr>
                        <a:t>已完成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4060012489"/>
                  </a:ext>
                </a:extLst>
              </a:tr>
              <a:tr h="36781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300">
                          <a:latin typeface="+mn-ea"/>
                          <a:ea typeface="+mn-ea"/>
                          <a:cs typeface="微软雅黑 Light"/>
                          <a:sym typeface="微软雅黑 Light"/>
                        </a:rPr>
                        <a:t>详细设计文档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300">
                          <a:latin typeface="+mn-ea"/>
                          <a:ea typeface="+mn-ea"/>
                          <a:cs typeface="微软雅黑 Light"/>
                          <a:sym typeface="微软雅黑 Light"/>
                        </a:rPr>
                        <a:t>撰写、汇总详细设计文档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300" dirty="0" smtClean="0">
                          <a:latin typeface="+mn-ea"/>
                          <a:ea typeface="+mn-ea"/>
                        </a:rPr>
                        <a:t>8</a:t>
                      </a:r>
                      <a:r>
                        <a:rPr lang="en-US" altLang="zh-CN" sz="13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sz="1300" dirty="0" smtClean="0">
                          <a:latin typeface="+mn-ea"/>
                          <a:ea typeface="+mn-ea"/>
                        </a:rPr>
                        <a:t>29</a:t>
                      </a:r>
                      <a:r>
                        <a:rPr lang="en-US" altLang="zh-CN" sz="130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sz="1300" dirty="0" smtClean="0">
                          <a:latin typeface="+mn-ea"/>
                          <a:ea typeface="+mn-ea"/>
                        </a:rPr>
                        <a:t>8</a:t>
                      </a:r>
                      <a:r>
                        <a:rPr lang="en-US" altLang="zh-CN" sz="13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sz="1300" dirty="0" smtClean="0">
                          <a:latin typeface="+mn-ea"/>
                          <a:ea typeface="+mn-ea"/>
                        </a:rPr>
                        <a:t>31</a:t>
                      </a:r>
                      <a:endParaRPr sz="1300" dirty="0">
                        <a:latin typeface="+mn-ea"/>
                        <a:ea typeface="+mn-e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300">
                          <a:latin typeface="+mn-ea"/>
                          <a:ea typeface="+mn-ea"/>
                        </a:rPr>
                        <a:t>已完成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3858870385"/>
                  </a:ext>
                </a:extLst>
              </a:tr>
              <a:tr h="36781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300">
                          <a:latin typeface="+mn-ea"/>
                          <a:ea typeface="+mn-ea"/>
                        </a:rPr>
                        <a:t>数据清洗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300" dirty="0" err="1">
                          <a:latin typeface="+mn-ea"/>
                          <a:ea typeface="+mn-ea"/>
                        </a:rPr>
                        <a:t>将原始数据进行去html标签、</a:t>
                      </a:r>
                      <a:r>
                        <a:rPr sz="1300" dirty="0" err="1" smtClean="0">
                          <a:latin typeface="+mn-ea"/>
                          <a:ea typeface="+mn-ea"/>
                        </a:rPr>
                        <a:t>同义词替换等</a:t>
                      </a:r>
                      <a:endParaRPr sz="1300" dirty="0">
                        <a:latin typeface="+mn-ea"/>
                        <a:ea typeface="+mn-e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300" dirty="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en-US" altLang="zh-CN" sz="13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sz="130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zh-CN" sz="130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sz="1300" dirty="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en-US" altLang="zh-CN" sz="13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sz="1300" dirty="0" smtClean="0">
                          <a:latin typeface="+mn-ea"/>
                          <a:ea typeface="+mn-ea"/>
                        </a:rPr>
                        <a:t>3</a:t>
                      </a:r>
                      <a:endParaRPr sz="1300" dirty="0">
                        <a:latin typeface="+mn-ea"/>
                        <a:ea typeface="+mn-e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300">
                          <a:latin typeface="+mn-ea"/>
                          <a:ea typeface="+mn-ea"/>
                        </a:rPr>
                        <a:t>已完成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3360213566"/>
                  </a:ext>
                </a:extLst>
              </a:tr>
              <a:tr h="122604">
                <a:tc>
                  <a:txBody>
                    <a:bodyPr/>
                    <a:lstStyle/>
                    <a:p>
                      <a:pPr algn="l">
                        <a:defRPr sz="1300"/>
                      </a:pPr>
                      <a:r>
                        <a:rPr dirty="0" err="1">
                          <a:latin typeface="+mn-ea"/>
                          <a:ea typeface="+mn-ea"/>
                          <a:cs typeface="微软雅黑 Light"/>
                          <a:sym typeface="微软雅黑 Light"/>
                        </a:rPr>
                        <a:t>特征工程</a:t>
                      </a:r>
                      <a:endParaRPr dirty="0">
                        <a:latin typeface="+mn-ea"/>
                        <a:ea typeface="+mn-ea"/>
                        <a:cs typeface="微软雅黑 Light"/>
                        <a:sym typeface="微软雅黑 Light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300"/>
                      </a:pPr>
                      <a:r>
                        <a:rPr dirty="0">
                          <a:latin typeface="+mn-ea"/>
                          <a:ea typeface="+mn-ea"/>
                        </a:rPr>
                        <a:t>19</a:t>
                      </a:r>
                      <a:r>
                        <a:rPr dirty="0">
                          <a:latin typeface="+mn-ea"/>
                          <a:ea typeface="+mn-ea"/>
                          <a:cs typeface="微软雅黑 Light"/>
                          <a:sym typeface="微软雅黑 Light"/>
                        </a:rPr>
                        <a:t>个特征的提取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300" dirty="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en-US" altLang="zh-CN" sz="13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sz="1300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en-US" altLang="zh-CN" sz="130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sz="1300" dirty="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en-US" altLang="zh-CN" sz="13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sz="1300" dirty="0" smtClean="0">
                          <a:latin typeface="+mn-ea"/>
                          <a:ea typeface="+mn-ea"/>
                        </a:rPr>
                        <a:t>7</a:t>
                      </a:r>
                      <a:endParaRPr sz="1300" dirty="0">
                        <a:latin typeface="+mn-ea"/>
                        <a:ea typeface="+mn-e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300"/>
                      </a:pPr>
                      <a:r>
                        <a:rPr dirty="0" err="1">
                          <a:latin typeface="+mn-ea"/>
                          <a:ea typeface="+mn-ea"/>
                          <a:cs typeface="微软雅黑 Light"/>
                          <a:sym typeface="微软雅黑 Light"/>
                        </a:rPr>
                        <a:t>已完成</a:t>
                      </a:r>
                      <a:endParaRPr dirty="0">
                        <a:latin typeface="+mn-ea"/>
                        <a:ea typeface="+mn-ea"/>
                        <a:cs typeface="微软雅黑 Light"/>
                        <a:sym typeface="微软雅黑 Light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226682434"/>
                  </a:ext>
                </a:extLst>
              </a:tr>
              <a:tr h="166956">
                <a:tc>
                  <a:txBody>
                    <a:bodyPr/>
                    <a:lstStyle/>
                    <a:p>
                      <a:pPr algn="l">
                        <a:defRPr sz="1300"/>
                      </a:pPr>
                      <a:r>
                        <a:rPr lang="zh-CN" altLang="en-US" dirty="0" smtClean="0">
                          <a:latin typeface="+mn-ea"/>
                          <a:ea typeface="+mn-ea"/>
                          <a:cs typeface="微软雅黑 Light"/>
                          <a:sym typeface="微软雅黑 Light"/>
                        </a:rPr>
                        <a:t>测试文档</a:t>
                      </a:r>
                      <a:endParaRPr dirty="0">
                        <a:latin typeface="+mn-ea"/>
                        <a:ea typeface="+mn-ea"/>
                        <a:cs typeface="微软雅黑 Light"/>
                        <a:sym typeface="微软雅黑 Light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300"/>
                      </a:pPr>
                      <a:r>
                        <a:rPr lang="zh-CN" altLang="en-US" dirty="0" smtClean="0">
                          <a:latin typeface="+mn-ea"/>
                          <a:ea typeface="+mn-ea"/>
                          <a:cs typeface="微软雅黑 Light"/>
                          <a:sym typeface="微软雅黑 Light"/>
                        </a:rPr>
                        <a:t>汇总测试方案、测试用例</a:t>
                      </a:r>
                      <a:endParaRPr dirty="0">
                        <a:latin typeface="+mn-ea"/>
                        <a:ea typeface="+mn-ea"/>
                        <a:cs typeface="微软雅黑 Light"/>
                        <a:sym typeface="微软雅黑 Light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zh-CN" sz="1300" dirty="0" smtClean="0">
                          <a:latin typeface="+mn-ea"/>
                          <a:ea typeface="+mn-ea"/>
                        </a:rPr>
                        <a:t>9/3-9/11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300"/>
                      </a:pPr>
                      <a:r>
                        <a:rPr lang="zh-CN" altLang="en-US" dirty="0" smtClean="0">
                          <a:latin typeface="+mn-ea"/>
                          <a:ea typeface="+mn-ea"/>
                          <a:cs typeface="微软雅黑 Light"/>
                          <a:sym typeface="微软雅黑 Light"/>
                        </a:rPr>
                        <a:t>正在进行</a:t>
                      </a:r>
                      <a:endParaRPr dirty="0">
                        <a:latin typeface="+mn-ea"/>
                        <a:ea typeface="+mn-ea"/>
                        <a:cs typeface="微软雅黑 Light"/>
                        <a:sym typeface="微软雅黑 Light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605857154"/>
                  </a:ext>
                </a:extLst>
              </a:tr>
              <a:tr h="122604">
                <a:tc>
                  <a:txBody>
                    <a:bodyPr/>
                    <a:lstStyle/>
                    <a:p>
                      <a:pPr algn="l">
                        <a:defRPr sz="1300"/>
                      </a:pPr>
                      <a:r>
                        <a:rPr lang="zh-CN" altLang="en-US" dirty="0" smtClean="0">
                          <a:latin typeface="+mn-ea"/>
                          <a:ea typeface="+mn-ea"/>
                          <a:cs typeface="微软雅黑 Light"/>
                          <a:sym typeface="微软雅黑 Light"/>
                        </a:rPr>
                        <a:t>用户手册</a:t>
                      </a:r>
                      <a:endParaRPr dirty="0">
                        <a:latin typeface="+mn-ea"/>
                        <a:ea typeface="+mn-ea"/>
                        <a:cs typeface="微软雅黑 Light"/>
                        <a:sym typeface="微软雅黑 Light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300"/>
                      </a:pPr>
                      <a:r>
                        <a:rPr lang="zh-CN" altLang="en-US" dirty="0" smtClean="0">
                          <a:latin typeface="+mn-ea"/>
                          <a:ea typeface="+mn-ea"/>
                          <a:cs typeface="微软雅黑 Light"/>
                          <a:sym typeface="微软雅黑 Light"/>
                        </a:rPr>
                        <a:t>撰写、汇总用户手册</a:t>
                      </a:r>
                      <a:endParaRPr dirty="0">
                        <a:latin typeface="+mn-ea"/>
                        <a:ea typeface="+mn-ea"/>
                        <a:cs typeface="微软雅黑 Light"/>
                        <a:sym typeface="微软雅黑 Light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zh-CN" sz="1300" dirty="0" smtClean="0">
                          <a:latin typeface="+mn-ea"/>
                          <a:ea typeface="+mn-ea"/>
                        </a:rPr>
                        <a:t>9/10-9/11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300"/>
                      </a:pPr>
                      <a:r>
                        <a:rPr lang="zh-CN" altLang="en-US" dirty="0" smtClean="0">
                          <a:latin typeface="+mn-ea"/>
                          <a:ea typeface="+mn-ea"/>
                          <a:cs typeface="微软雅黑 Light"/>
                          <a:sym typeface="微软雅黑 Light"/>
                        </a:rPr>
                        <a:t>未开始</a:t>
                      </a:r>
                      <a:endParaRPr dirty="0">
                        <a:latin typeface="+mn-ea"/>
                        <a:ea typeface="+mn-ea"/>
                        <a:cs typeface="微软雅黑 Light"/>
                        <a:sym typeface="微软雅黑 Light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3574727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0815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计划执行情况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01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38985" y="735380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后端负责人：柴增豪</a:t>
            </a:r>
            <a:endParaRPr lang="en-US" altLang="zh-CN" sz="1600" dirty="0">
              <a:solidFill>
                <a:srgbClr val="2750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483669"/>
              </p:ext>
            </p:extLst>
          </p:nvPr>
        </p:nvGraphicFramePr>
        <p:xfrm>
          <a:off x="1187851" y="1473581"/>
          <a:ext cx="6591373" cy="2161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595">
                  <a:extLst>
                    <a:ext uri="{9D8B030D-6E8A-4147-A177-3AD203B41FA5}">
                      <a16:colId xmlns:a16="http://schemas.microsoft.com/office/drawing/2014/main" val="3810657008"/>
                    </a:ext>
                  </a:extLst>
                </a:gridCol>
                <a:gridCol w="1995092">
                  <a:extLst>
                    <a:ext uri="{9D8B030D-6E8A-4147-A177-3AD203B41FA5}">
                      <a16:colId xmlns:a16="http://schemas.microsoft.com/office/drawing/2014/main" val="3371466308"/>
                    </a:ext>
                  </a:extLst>
                </a:gridCol>
                <a:gridCol w="1647843">
                  <a:extLst>
                    <a:ext uri="{9D8B030D-6E8A-4147-A177-3AD203B41FA5}">
                      <a16:colId xmlns:a16="http://schemas.microsoft.com/office/drawing/2014/main" val="741921496"/>
                    </a:ext>
                  </a:extLst>
                </a:gridCol>
                <a:gridCol w="1647843">
                  <a:extLst>
                    <a:ext uri="{9D8B030D-6E8A-4147-A177-3AD203B41FA5}">
                      <a16:colId xmlns:a16="http://schemas.microsoft.com/office/drawing/2014/main" val="921461111"/>
                    </a:ext>
                  </a:extLst>
                </a:gridCol>
              </a:tblGrid>
              <a:tr h="362709"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任务类别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任务说明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时间安排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完成情况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185747"/>
                  </a:ext>
                </a:extLst>
              </a:tr>
              <a:tr h="49881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模型建立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初步建立起各个机器学习模型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9/1-9/4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已完成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740950"/>
                  </a:ext>
                </a:extLst>
              </a:tr>
              <a:tr h="367811">
                <a:tc>
                  <a:txBody>
                    <a:bodyPr/>
                    <a:lstStyle/>
                    <a:p>
                      <a:r>
                        <a:rPr lang="zh-CN" altLang="en-US" dirty="0"/>
                        <a:t>与前端的数据连接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建立与前端的数据接口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9/2-9/4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已完成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012489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模型调参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利用</a:t>
                      </a:r>
                      <a:r>
                        <a:rPr lang="en-US" altLang="zh-CN" dirty="0" err="1" smtClean="0"/>
                        <a:t>Hyperopt</a:t>
                      </a:r>
                      <a:r>
                        <a:rPr lang="zh-CN" altLang="en-US" dirty="0" smtClean="0"/>
                        <a:t>工具进行模型参数的调整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9/5-9/9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正在进行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87038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>
                        <a:defRPr sz="1300"/>
                      </a:pPr>
                      <a:r>
                        <a:rPr lang="zh-CN" altLang="en-US" dirty="0" smtClean="0">
                          <a:latin typeface="微软雅黑 Light"/>
                          <a:ea typeface="微软雅黑 Light"/>
                          <a:cs typeface="微软雅黑 Light"/>
                          <a:sym typeface="微软雅黑 Light"/>
                        </a:rPr>
                        <a:t>用户手册</a:t>
                      </a:r>
                      <a:endParaRPr dirty="0">
                        <a:latin typeface="微软雅黑 Light"/>
                        <a:ea typeface="微软雅黑 Light"/>
                        <a:cs typeface="微软雅黑 Light"/>
                        <a:sym typeface="微软雅黑 Light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300"/>
                      </a:pPr>
                      <a:r>
                        <a:rPr lang="zh-CN" altLang="en-US" dirty="0" smtClean="0">
                          <a:latin typeface="微软雅黑 Light"/>
                          <a:ea typeface="微软雅黑 Light"/>
                          <a:cs typeface="微软雅黑 Light"/>
                          <a:sym typeface="微软雅黑 Light"/>
                        </a:rPr>
                        <a:t>参与撰写用户手册</a:t>
                      </a:r>
                      <a:endParaRPr dirty="0">
                        <a:latin typeface="微软雅黑 Light"/>
                        <a:ea typeface="微软雅黑 Light"/>
                        <a:cs typeface="微软雅黑 Light"/>
                        <a:sym typeface="微软雅黑 Light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zh-CN" sz="1300" dirty="0" smtClean="0"/>
                        <a:t>9/10-9/11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300"/>
                      </a:pPr>
                      <a:r>
                        <a:rPr lang="zh-CN" altLang="en-US" dirty="0" smtClean="0">
                          <a:latin typeface="微软雅黑 Light"/>
                          <a:ea typeface="微软雅黑 Light"/>
                          <a:cs typeface="微软雅黑 Light"/>
                          <a:sym typeface="微软雅黑 Light"/>
                        </a:rPr>
                        <a:t> 未开始</a:t>
                      </a:r>
                      <a:endParaRPr dirty="0">
                        <a:latin typeface="微软雅黑 Light"/>
                        <a:ea typeface="微软雅黑 Light"/>
                        <a:cs typeface="微软雅黑 Light"/>
                        <a:sym typeface="微软雅黑 Light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2782148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6111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计划执行情况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01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38985" y="679108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测试负责人：周彬韬</a:t>
            </a:r>
            <a:endParaRPr lang="en-US" altLang="zh-CN" sz="1600" dirty="0">
              <a:solidFill>
                <a:srgbClr val="2750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075222"/>
              </p:ext>
            </p:extLst>
          </p:nvPr>
        </p:nvGraphicFramePr>
        <p:xfrm>
          <a:off x="1187851" y="996560"/>
          <a:ext cx="6591373" cy="3883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595">
                  <a:extLst>
                    <a:ext uri="{9D8B030D-6E8A-4147-A177-3AD203B41FA5}">
                      <a16:colId xmlns:a16="http://schemas.microsoft.com/office/drawing/2014/main" val="3810657008"/>
                    </a:ext>
                  </a:extLst>
                </a:gridCol>
                <a:gridCol w="1995092">
                  <a:extLst>
                    <a:ext uri="{9D8B030D-6E8A-4147-A177-3AD203B41FA5}">
                      <a16:colId xmlns:a16="http://schemas.microsoft.com/office/drawing/2014/main" val="3371466308"/>
                    </a:ext>
                  </a:extLst>
                </a:gridCol>
                <a:gridCol w="1647843">
                  <a:extLst>
                    <a:ext uri="{9D8B030D-6E8A-4147-A177-3AD203B41FA5}">
                      <a16:colId xmlns:a16="http://schemas.microsoft.com/office/drawing/2014/main" val="741921496"/>
                    </a:ext>
                  </a:extLst>
                </a:gridCol>
                <a:gridCol w="1647843">
                  <a:extLst>
                    <a:ext uri="{9D8B030D-6E8A-4147-A177-3AD203B41FA5}">
                      <a16:colId xmlns:a16="http://schemas.microsoft.com/office/drawing/2014/main" val="921461111"/>
                    </a:ext>
                  </a:extLst>
                </a:gridCol>
              </a:tblGrid>
              <a:tr h="362709"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任务类别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任务说明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时间安排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完成情况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185747"/>
                  </a:ext>
                </a:extLst>
              </a:tr>
              <a:tr h="49881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前端测试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选择搜索词后是否能得出搜索结果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9/3-9/5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已完成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740950"/>
                  </a:ext>
                </a:extLst>
              </a:tr>
              <a:tr h="36781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前端测试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搜索结果详情页信息是否显示正常、完整等</a:t>
                      </a:r>
                      <a:endParaRPr lang="zh-CN" altLang="zh-CN" sz="13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9/3-9/5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已完成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012489"/>
                  </a:ext>
                </a:extLst>
              </a:tr>
              <a:tr h="36781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前端测试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页面布局，弹出顺序等其他功能是否正常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9/5-9/8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已完成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87038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后台测试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数据导入模块是否正常工作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9/3-9/5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已完成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21356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后台测试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测试模型参数数值</a:t>
                      </a:r>
                      <a:r>
                        <a:rPr lang="zh-CN" altLang="en-US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是否设置合理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9/5-9/9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进行中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437576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后台测试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测试模型</a:t>
                      </a:r>
                      <a:r>
                        <a:rPr lang="zh-CN" altLang="en-US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性能</a:t>
                      </a:r>
                      <a:r>
                        <a:rPr lang="en-US" altLang="zh-CN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Kappa</a:t>
                      </a:r>
                      <a:r>
                        <a:rPr lang="zh-CN" altLang="en-US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系数是否大于</a:t>
                      </a:r>
                      <a:r>
                        <a:rPr lang="en-US" altLang="zh-CN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9/9-9/10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进行中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957971"/>
                  </a:ext>
                </a:extLst>
              </a:tr>
              <a:tr h="367811">
                <a:tc>
                  <a:txBody>
                    <a:bodyPr/>
                    <a:lstStyle/>
                    <a:p>
                      <a:r>
                        <a:rPr lang="zh-CN" altLang="en-US"/>
                        <a:t>平台功能测试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检查平台功能的完整性是否正常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9/8-9/11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进行中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82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0008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计划执行</a:t>
            </a:r>
            <a:r>
              <a:rPr lang="zh-CN" altLang="en-US" sz="16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情况</a:t>
            </a:r>
            <a:endParaRPr lang="zh-CN" altLang="en-US" sz="16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01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38985" y="735380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项目经理：何钺</a:t>
            </a:r>
            <a:endParaRPr lang="en-US" altLang="zh-CN" sz="1600" dirty="0">
              <a:solidFill>
                <a:srgbClr val="2750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364465"/>
              </p:ext>
            </p:extLst>
          </p:nvPr>
        </p:nvGraphicFramePr>
        <p:xfrm>
          <a:off x="1187851" y="1473581"/>
          <a:ext cx="6591373" cy="2549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595">
                  <a:extLst>
                    <a:ext uri="{9D8B030D-6E8A-4147-A177-3AD203B41FA5}">
                      <a16:colId xmlns:a16="http://schemas.microsoft.com/office/drawing/2014/main" val="3810657008"/>
                    </a:ext>
                  </a:extLst>
                </a:gridCol>
                <a:gridCol w="1995092">
                  <a:extLst>
                    <a:ext uri="{9D8B030D-6E8A-4147-A177-3AD203B41FA5}">
                      <a16:colId xmlns:a16="http://schemas.microsoft.com/office/drawing/2014/main" val="3371466308"/>
                    </a:ext>
                  </a:extLst>
                </a:gridCol>
                <a:gridCol w="1647843">
                  <a:extLst>
                    <a:ext uri="{9D8B030D-6E8A-4147-A177-3AD203B41FA5}">
                      <a16:colId xmlns:a16="http://schemas.microsoft.com/office/drawing/2014/main" val="741921496"/>
                    </a:ext>
                  </a:extLst>
                </a:gridCol>
                <a:gridCol w="1647843">
                  <a:extLst>
                    <a:ext uri="{9D8B030D-6E8A-4147-A177-3AD203B41FA5}">
                      <a16:colId xmlns:a16="http://schemas.microsoft.com/office/drawing/2014/main" val="921461111"/>
                    </a:ext>
                  </a:extLst>
                </a:gridCol>
              </a:tblGrid>
              <a:tr h="362709">
                <a:tc>
                  <a:txBody>
                    <a:bodyPr/>
                    <a:lstStyle/>
                    <a:p>
                      <a:r>
                        <a:rPr lang="zh-CN" altLang="en-US" b="0" dirty="0" smtClean="0"/>
                        <a:t>任务类别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/>
                        <a:t>任务说明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/>
                        <a:t>时间安排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/>
                        <a:t>完成情况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185747"/>
                  </a:ext>
                </a:extLst>
              </a:tr>
              <a:tr h="49881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特征工程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TF-IDF, </a:t>
                      </a:r>
                      <a:r>
                        <a:rPr lang="en-US" altLang="zh-CN" dirty="0" err="1" smtClean="0"/>
                        <a:t>ngram</a:t>
                      </a:r>
                      <a:r>
                        <a:rPr lang="zh-CN" altLang="en-US" dirty="0" smtClean="0"/>
                        <a:t>等</a:t>
                      </a:r>
                      <a:r>
                        <a:rPr lang="en-US" altLang="zh-CN" dirty="0" smtClean="0"/>
                        <a:t>35</a:t>
                      </a:r>
                      <a:r>
                        <a:rPr lang="zh-CN" altLang="en-US" dirty="0" smtClean="0"/>
                        <a:t>个原始特征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9/3-9/6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已完成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740950"/>
                  </a:ext>
                </a:extLst>
              </a:tr>
              <a:tr h="36781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特征工程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word2vec ,</a:t>
                      </a:r>
                      <a:r>
                        <a:rPr lang="zh-CN" altLang="en-US" dirty="0" smtClean="0"/>
                        <a:t>距离等</a:t>
                      </a:r>
                      <a:r>
                        <a:rPr lang="en-US" altLang="zh-CN" dirty="0" smtClean="0"/>
                        <a:t>21</a:t>
                      </a:r>
                      <a:r>
                        <a:rPr lang="zh-CN" altLang="en-US" dirty="0" smtClean="0"/>
                        <a:t>个交叉特征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9/7-9/9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已完成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012489"/>
                  </a:ext>
                </a:extLst>
              </a:tr>
              <a:tr h="1839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模型搭建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SVR</a:t>
                      </a:r>
                      <a:r>
                        <a:rPr lang="zh-CN" altLang="en-US" dirty="0" smtClean="0"/>
                        <a:t>的搭建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9/3-9/6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已完成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870385"/>
                  </a:ext>
                </a:extLst>
              </a:tr>
              <a:tr h="183906">
                <a:tc>
                  <a:txBody>
                    <a:bodyPr/>
                    <a:lstStyle/>
                    <a:p>
                      <a:pPr algn="l">
                        <a:defRPr sz="1300"/>
                      </a:pPr>
                      <a:r>
                        <a:rPr lang="zh-CN" altLang="en-US" dirty="0" smtClean="0">
                          <a:latin typeface="+mn-ea"/>
                          <a:ea typeface="+mn-ea"/>
                          <a:cs typeface="微软雅黑 Light"/>
                          <a:sym typeface="微软雅黑 Light"/>
                        </a:rPr>
                        <a:t>用户手册</a:t>
                      </a:r>
                      <a:endParaRPr dirty="0">
                        <a:latin typeface="+mn-ea"/>
                        <a:ea typeface="+mn-ea"/>
                        <a:cs typeface="微软雅黑 Light"/>
                        <a:sym typeface="微软雅黑 Light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300"/>
                      </a:pPr>
                      <a:r>
                        <a:rPr lang="zh-CN" altLang="en-US" dirty="0" smtClean="0">
                          <a:latin typeface="+mn-ea"/>
                          <a:ea typeface="+mn-ea"/>
                          <a:cs typeface="微软雅黑 Light"/>
                          <a:sym typeface="微软雅黑 Light"/>
                        </a:rPr>
                        <a:t>参与撰写用户手册</a:t>
                      </a:r>
                      <a:endParaRPr dirty="0">
                        <a:latin typeface="+mn-ea"/>
                        <a:ea typeface="+mn-ea"/>
                        <a:cs typeface="微软雅黑 Light"/>
                        <a:sym typeface="微软雅黑 Light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zh-CN" sz="1300" dirty="0" smtClean="0">
                          <a:latin typeface="+mn-ea"/>
                          <a:ea typeface="+mn-ea"/>
                        </a:rPr>
                        <a:t>9/10-9/11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300"/>
                      </a:pPr>
                      <a:r>
                        <a:rPr lang="zh-CN" altLang="en-US" dirty="0" smtClean="0">
                          <a:latin typeface="+mn-ea"/>
                          <a:ea typeface="+mn-ea"/>
                          <a:cs typeface="微软雅黑 Light"/>
                          <a:sym typeface="微软雅黑 Light"/>
                        </a:rPr>
                        <a:t> 未开始</a:t>
                      </a:r>
                      <a:endParaRPr dirty="0">
                        <a:latin typeface="+mn-ea"/>
                        <a:ea typeface="+mn-ea"/>
                        <a:cs typeface="微软雅黑 Light"/>
                        <a:sym typeface="微软雅黑 Light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3960156970"/>
                  </a:ext>
                </a:extLst>
              </a:tr>
              <a:tr h="1839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团队项目管理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GitHub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8/29-9/11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正在进行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213566"/>
                  </a:ext>
                </a:extLst>
              </a:tr>
              <a:tr h="18390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团队项目管理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组员的分工与协调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8/26-9/12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正在进行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523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3812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491775" y="1933669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686851" y="2118291"/>
            <a:ext cx="1307513" cy="130751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1921472" y="2356549"/>
            <a:ext cx="8066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4800" b="1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3500261" y="1943644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accent1"/>
                </a:solidFill>
                <a:latin typeface="方正兰亭黑_GBK"/>
                <a:ea typeface="方正兰亭黑_GBK"/>
              </a:rPr>
              <a:t>难点及应对措施</a:t>
            </a:r>
          </a:p>
        </p:txBody>
      </p:sp>
      <p:sp>
        <p:nvSpPr>
          <p:cNvPr id="20" name="矩形 19"/>
          <p:cNvSpPr/>
          <p:nvPr/>
        </p:nvSpPr>
        <p:spPr>
          <a:xfrm>
            <a:off x="3500261" y="2271839"/>
            <a:ext cx="28621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+mj-ea"/>
                <a:ea typeface="+mj-ea"/>
              </a:rPr>
              <a:t>Difficulties &amp; Countermeasures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605703" y="2597940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605703" y="2733275"/>
            <a:ext cx="1111558" cy="305617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+mj-lt"/>
              </a:rPr>
              <a:t>PART TWO</a:t>
            </a:r>
            <a:endParaRPr lang="zh-CN" altLang="en-US" sz="1200" dirty="0">
              <a:latin typeface="+mj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772931" y="1944597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417110" y="2261397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273719" y="3647274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686851" y="3308201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016329" y="2979248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839822" y="3599497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252338" y="2979248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5347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蓝色沉稳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E79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1">
      <a:majorFont>
        <a:latin typeface="Calibri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719</TotalTime>
  <Words>1028</Words>
  <Application>Microsoft Office PowerPoint</Application>
  <PresentationFormat>全屏显示(16:9)</PresentationFormat>
  <Paragraphs>332</Paragraphs>
  <Slides>19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等线</vt:lpstr>
      <vt:lpstr>方正兰亭黑_GBK</vt:lpstr>
      <vt:lpstr>方正宋刻本秀楷简体</vt:lpstr>
      <vt:lpstr>宋体</vt:lpstr>
      <vt:lpstr>微软雅黑</vt:lpstr>
      <vt:lpstr>微软雅黑 Light</vt:lpstr>
      <vt:lpstr>Arial</vt:lpstr>
      <vt:lpstr>Calibri</vt:lpstr>
      <vt:lpstr>Calibri Light</vt:lpstr>
      <vt:lpstr>Wingdings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何 钺</cp:lastModifiedBy>
  <cp:revision>1304</cp:revision>
  <dcterms:created xsi:type="dcterms:W3CDTF">2016-04-24T15:52:00Z</dcterms:created>
  <dcterms:modified xsi:type="dcterms:W3CDTF">2019-09-11T15:07:23Z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