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4"/>
  </p:notesMasterIdLst>
  <p:handoutMasterIdLst>
    <p:handoutMasterId r:id="rId35"/>
  </p:handoutMasterIdLst>
  <p:sldIdLst>
    <p:sldId id="361" r:id="rId3"/>
    <p:sldId id="432" r:id="rId4"/>
    <p:sldId id="490" r:id="rId5"/>
    <p:sldId id="493" r:id="rId6"/>
    <p:sldId id="478" r:id="rId7"/>
    <p:sldId id="494" r:id="rId8"/>
    <p:sldId id="491" r:id="rId9"/>
    <p:sldId id="481" r:id="rId10"/>
    <p:sldId id="487" r:id="rId11"/>
    <p:sldId id="488" r:id="rId12"/>
    <p:sldId id="484" r:id="rId13"/>
    <p:sldId id="455" r:id="rId14"/>
    <p:sldId id="497" r:id="rId15"/>
    <p:sldId id="504" r:id="rId16"/>
    <p:sldId id="496" r:id="rId17"/>
    <p:sldId id="508" r:id="rId18"/>
    <p:sldId id="498" r:id="rId19"/>
    <p:sldId id="499" r:id="rId20"/>
    <p:sldId id="500" r:id="rId21"/>
    <p:sldId id="441" r:id="rId22"/>
    <p:sldId id="507" r:id="rId23"/>
    <p:sldId id="501" r:id="rId24"/>
    <p:sldId id="502" r:id="rId25"/>
    <p:sldId id="505" r:id="rId26"/>
    <p:sldId id="506" r:id="rId27"/>
    <p:sldId id="503" r:id="rId28"/>
    <p:sldId id="452" r:id="rId29"/>
    <p:sldId id="509" r:id="rId30"/>
    <p:sldId id="510" r:id="rId31"/>
    <p:sldId id="511" r:id="rId32"/>
    <p:sldId id="512"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p:scale>
          <a:sx n="75" d="100"/>
          <a:sy n="75" d="100"/>
        </p:scale>
        <p:origin x="1915" y="624"/>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2019/9/12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2019/9/12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648707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229691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64317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2064537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71307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16697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111849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303995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429393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115796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332499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59156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2649789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964937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1863317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extLst>
      <p:ext uri="{BB962C8B-B14F-4D97-AF65-F5344CB8AC3E}">
        <p14:creationId xmlns:p14="http://schemas.microsoft.com/office/powerpoint/2010/main" val="4053958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251532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149705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38541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98809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2692761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4425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72085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64525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2019/9/12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2019/9/12</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787169" y="2901946"/>
            <a:ext cx="15696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err="1">
                <a:solidFill>
                  <a:schemeClr val="accent1"/>
                </a:solidFill>
                <a:latin typeface="+mn-lt"/>
                <a:ea typeface="方正兰亭黑_GBK"/>
              </a:rPr>
              <a:t>p</a:t>
            </a:r>
            <a:r>
              <a:rPr lang="en-US" altLang="zh-CN" sz="1800" dirty="0" err="1" smtClean="0">
                <a:solidFill>
                  <a:schemeClr val="accent1"/>
                </a:solidFill>
                <a:latin typeface="+mn-lt"/>
                <a:ea typeface="方正兰亭黑_GBK"/>
              </a:rPr>
              <a:t>addle_paddle</a:t>
            </a:r>
            <a:endParaRPr lang="en-US" altLang="zh-CN" sz="1800" dirty="0">
              <a:solidFill>
                <a:schemeClr val="accent1"/>
              </a:solidFill>
              <a:latin typeface="+mn-lt"/>
              <a:ea typeface="方正兰亭黑_GBK"/>
            </a:endParaRPr>
          </a:p>
        </p:txBody>
      </p:sp>
      <p:cxnSp>
        <p:nvCxnSpPr>
          <p:cNvPr id="8" name="直接连接符 7"/>
          <p:cNvCxnSpPr/>
          <p:nvPr/>
        </p:nvCxnSpPr>
        <p:spPr>
          <a:xfrm>
            <a:off x="4321922" y="2902694"/>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5"/>
          <p:cNvSpPr txBox="1">
            <a:spLocks noChangeArrowheads="1"/>
          </p:cNvSpPr>
          <p:nvPr/>
        </p:nvSpPr>
        <p:spPr bwMode="auto">
          <a:xfrm>
            <a:off x="1917270" y="1701617"/>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sp>
        <p:nvSpPr>
          <p:cNvPr id="21" name="矩形 20"/>
          <p:cNvSpPr/>
          <p:nvPr/>
        </p:nvSpPr>
        <p:spPr>
          <a:xfrm>
            <a:off x="2887041" y="3197613"/>
            <a:ext cx="3416847" cy="257956"/>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grpSp>
        <p:nvGrpSpPr>
          <p:cNvPr id="11" name="组合 10">
            <a:extLst>
              <a:ext uri="{FF2B5EF4-FFF2-40B4-BE49-F238E27FC236}">
                <a16:creationId xmlns:a16="http://schemas.microsoft.com/office/drawing/2014/main" id="{07EB5962-C8CE-AE4D-A2D5-E0B4DA855FB8}"/>
              </a:ext>
            </a:extLst>
          </p:cNvPr>
          <p:cNvGrpSpPr/>
          <p:nvPr/>
        </p:nvGrpSpPr>
        <p:grpSpPr>
          <a:xfrm>
            <a:off x="0" y="1"/>
            <a:ext cx="433953" cy="434176"/>
            <a:chOff x="3001963" y="333376"/>
            <a:chExt cx="6178550" cy="6181725"/>
          </a:xfrm>
        </p:grpSpPr>
        <p:sp>
          <p:nvSpPr>
            <p:cNvPr id="12" name="Oval 5">
              <a:extLst>
                <a:ext uri="{FF2B5EF4-FFF2-40B4-BE49-F238E27FC236}">
                  <a16:creationId xmlns:a16="http://schemas.microsoft.com/office/drawing/2014/main" id="{D52ABDEA-BE01-4347-B91B-8B62C09630D2}"/>
                </a:ext>
              </a:extLst>
            </p:cNvPr>
            <p:cNvSpPr>
              <a:spLocks noChangeArrowheads="1"/>
            </p:cNvSpPr>
            <p:nvPr/>
          </p:nvSpPr>
          <p:spPr bwMode="auto">
            <a:xfrm>
              <a:off x="3001963" y="333376"/>
              <a:ext cx="6178550" cy="6181725"/>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Oval 6">
              <a:extLst>
                <a:ext uri="{FF2B5EF4-FFF2-40B4-BE49-F238E27FC236}">
                  <a16:creationId xmlns:a16="http://schemas.microsoft.com/office/drawing/2014/main" id="{AE3F9597-848A-F245-88F5-BDD1D5191D0B}"/>
                </a:ext>
              </a:extLst>
            </p:cNvPr>
            <p:cNvSpPr>
              <a:spLocks noChangeArrowheads="1"/>
            </p:cNvSpPr>
            <p:nvPr/>
          </p:nvSpPr>
          <p:spPr bwMode="auto">
            <a:xfrm>
              <a:off x="3065463" y="396876"/>
              <a:ext cx="6056313" cy="6054725"/>
            </a:xfrm>
            <a:prstGeom prst="ellipse">
              <a:avLst/>
            </a:prstGeom>
            <a:solidFill>
              <a:srgbClr val="9A2C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Oval 35">
              <a:extLst>
                <a:ext uri="{FF2B5EF4-FFF2-40B4-BE49-F238E27FC236}">
                  <a16:creationId xmlns:a16="http://schemas.microsoft.com/office/drawing/2014/main" id="{12158F42-0B96-8F4D-9956-BFEBA59FF3F7}"/>
                </a:ext>
              </a:extLst>
            </p:cNvPr>
            <p:cNvSpPr>
              <a:spLocks noChangeArrowheads="1"/>
            </p:cNvSpPr>
            <p:nvPr/>
          </p:nvSpPr>
          <p:spPr bwMode="auto">
            <a:xfrm>
              <a:off x="3727450" y="1058863"/>
              <a:ext cx="4729163" cy="4732338"/>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Oval 36">
              <a:extLst>
                <a:ext uri="{FF2B5EF4-FFF2-40B4-BE49-F238E27FC236}">
                  <a16:creationId xmlns:a16="http://schemas.microsoft.com/office/drawing/2014/main" id="{9C685DA0-6092-CA45-8CB1-04E697A1149E}"/>
                </a:ext>
              </a:extLst>
            </p:cNvPr>
            <p:cNvSpPr>
              <a:spLocks noChangeArrowheads="1"/>
            </p:cNvSpPr>
            <p:nvPr/>
          </p:nvSpPr>
          <p:spPr bwMode="auto">
            <a:xfrm>
              <a:off x="3768725" y="1101726"/>
              <a:ext cx="4645025" cy="4646613"/>
            </a:xfrm>
            <a:prstGeom prst="ellipse">
              <a:avLst/>
            </a:prstGeom>
            <a:solidFill>
              <a:srgbClr val="163A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5">
              <a:extLst>
                <a:ext uri="{FF2B5EF4-FFF2-40B4-BE49-F238E27FC236}">
                  <a16:creationId xmlns:a16="http://schemas.microsoft.com/office/drawing/2014/main" id="{5E61B536-FDD2-6442-89F6-9B36207B20FB}"/>
                </a:ext>
              </a:extLst>
            </p:cNvPr>
            <p:cNvSpPr>
              <a:spLocks noEditPoints="1"/>
            </p:cNvSpPr>
            <p:nvPr/>
          </p:nvSpPr>
          <p:spPr bwMode="auto">
            <a:xfrm>
              <a:off x="3221038" y="3217863"/>
              <a:ext cx="314325" cy="246063"/>
            </a:xfrm>
            <a:custGeom>
              <a:avLst/>
              <a:gdLst>
                <a:gd name="T0" fmla="*/ 0 w 74"/>
                <a:gd name="T1" fmla="*/ 28 h 58"/>
                <a:gd name="T2" fmla="*/ 1 w 74"/>
                <a:gd name="T3" fmla="*/ 0 h 58"/>
                <a:gd name="T4" fmla="*/ 74 w 74"/>
                <a:gd name="T5" fmla="*/ 2 h 58"/>
                <a:gd name="T6" fmla="*/ 74 w 74"/>
                <a:gd name="T7" fmla="*/ 29 h 58"/>
                <a:gd name="T8" fmla="*/ 54 w 74"/>
                <a:gd name="T9" fmla="*/ 56 h 58"/>
                <a:gd name="T10" fmla="*/ 38 w 74"/>
                <a:gd name="T11" fmla="*/ 42 h 58"/>
                <a:gd name="T12" fmla="*/ 38 w 74"/>
                <a:gd name="T13" fmla="*/ 42 h 58"/>
                <a:gd name="T14" fmla="*/ 19 w 74"/>
                <a:gd name="T15" fmla="*/ 58 h 58"/>
                <a:gd name="T16" fmla="*/ 0 w 74"/>
                <a:gd name="T17" fmla="*/ 28 h 58"/>
                <a:gd name="T18" fmla="*/ 13 w 74"/>
                <a:gd name="T19" fmla="*/ 16 h 58"/>
                <a:gd name="T20" fmla="*/ 13 w 74"/>
                <a:gd name="T21" fmla="*/ 29 h 58"/>
                <a:gd name="T22" fmla="*/ 22 w 74"/>
                <a:gd name="T23" fmla="*/ 42 h 58"/>
                <a:gd name="T24" fmla="*/ 32 w 74"/>
                <a:gd name="T25" fmla="*/ 29 h 58"/>
                <a:gd name="T26" fmla="*/ 32 w 74"/>
                <a:gd name="T27" fmla="*/ 17 h 58"/>
                <a:gd name="T28" fmla="*/ 13 w 74"/>
                <a:gd name="T29" fmla="*/ 16 h 58"/>
                <a:gd name="T30" fmla="*/ 44 w 74"/>
                <a:gd name="T31" fmla="*/ 17 h 58"/>
                <a:gd name="T32" fmla="*/ 44 w 74"/>
                <a:gd name="T33" fmla="*/ 29 h 58"/>
                <a:gd name="T34" fmla="*/ 52 w 74"/>
                <a:gd name="T35" fmla="*/ 40 h 58"/>
                <a:gd name="T36" fmla="*/ 61 w 74"/>
                <a:gd name="T37" fmla="*/ 30 h 58"/>
                <a:gd name="T38" fmla="*/ 62 w 74"/>
                <a:gd name="T39" fmla="*/ 17 h 58"/>
                <a:gd name="T40" fmla="*/ 44 w 74"/>
                <a:gd name="T41"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58">
                  <a:moveTo>
                    <a:pt x="0" y="28"/>
                  </a:moveTo>
                  <a:cubicBezTo>
                    <a:pt x="1" y="0"/>
                    <a:pt x="1" y="0"/>
                    <a:pt x="1" y="0"/>
                  </a:cubicBezTo>
                  <a:cubicBezTo>
                    <a:pt x="74" y="2"/>
                    <a:pt x="74" y="2"/>
                    <a:pt x="74" y="2"/>
                  </a:cubicBezTo>
                  <a:cubicBezTo>
                    <a:pt x="74" y="29"/>
                    <a:pt x="74" y="29"/>
                    <a:pt x="74" y="29"/>
                  </a:cubicBezTo>
                  <a:cubicBezTo>
                    <a:pt x="73" y="46"/>
                    <a:pt x="67" y="55"/>
                    <a:pt x="54" y="56"/>
                  </a:cubicBezTo>
                  <a:cubicBezTo>
                    <a:pt x="46" y="55"/>
                    <a:pt x="41" y="51"/>
                    <a:pt x="38" y="42"/>
                  </a:cubicBezTo>
                  <a:cubicBezTo>
                    <a:pt x="38" y="42"/>
                    <a:pt x="38" y="42"/>
                    <a:pt x="38" y="42"/>
                  </a:cubicBezTo>
                  <a:cubicBezTo>
                    <a:pt x="35" y="53"/>
                    <a:pt x="29" y="58"/>
                    <a:pt x="19" y="58"/>
                  </a:cubicBezTo>
                  <a:cubicBezTo>
                    <a:pt x="7" y="57"/>
                    <a:pt x="0" y="47"/>
                    <a:pt x="0" y="28"/>
                  </a:cubicBezTo>
                  <a:close/>
                  <a:moveTo>
                    <a:pt x="13" y="16"/>
                  </a:moveTo>
                  <a:cubicBezTo>
                    <a:pt x="13" y="29"/>
                    <a:pt x="13" y="29"/>
                    <a:pt x="13" y="29"/>
                  </a:cubicBezTo>
                  <a:cubicBezTo>
                    <a:pt x="12" y="37"/>
                    <a:pt x="15" y="42"/>
                    <a:pt x="22" y="42"/>
                  </a:cubicBezTo>
                  <a:cubicBezTo>
                    <a:pt x="29" y="42"/>
                    <a:pt x="32" y="38"/>
                    <a:pt x="32" y="29"/>
                  </a:cubicBezTo>
                  <a:cubicBezTo>
                    <a:pt x="32" y="17"/>
                    <a:pt x="32" y="17"/>
                    <a:pt x="32" y="17"/>
                  </a:cubicBezTo>
                  <a:lnTo>
                    <a:pt x="13" y="16"/>
                  </a:lnTo>
                  <a:close/>
                  <a:moveTo>
                    <a:pt x="44" y="17"/>
                  </a:moveTo>
                  <a:cubicBezTo>
                    <a:pt x="44" y="29"/>
                    <a:pt x="44" y="29"/>
                    <a:pt x="44" y="29"/>
                  </a:cubicBezTo>
                  <a:cubicBezTo>
                    <a:pt x="44" y="36"/>
                    <a:pt x="47" y="39"/>
                    <a:pt x="52" y="40"/>
                  </a:cubicBezTo>
                  <a:cubicBezTo>
                    <a:pt x="58" y="40"/>
                    <a:pt x="61" y="36"/>
                    <a:pt x="61" y="30"/>
                  </a:cubicBezTo>
                  <a:cubicBezTo>
                    <a:pt x="62" y="17"/>
                    <a:pt x="62" y="17"/>
                    <a:pt x="62" y="17"/>
                  </a:cubicBezTo>
                  <a:lnTo>
                    <a:pt x="4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6">
              <a:extLst>
                <a:ext uri="{FF2B5EF4-FFF2-40B4-BE49-F238E27FC236}">
                  <a16:creationId xmlns:a16="http://schemas.microsoft.com/office/drawing/2014/main" id="{331B1211-C181-8843-8218-41C02E1A7974}"/>
                </a:ext>
              </a:extLst>
            </p:cNvPr>
            <p:cNvSpPr>
              <a:spLocks/>
            </p:cNvSpPr>
            <p:nvPr/>
          </p:nvSpPr>
          <p:spPr bwMode="auto">
            <a:xfrm>
              <a:off x="3225801" y="3522663"/>
              <a:ext cx="325438" cy="242888"/>
            </a:xfrm>
            <a:custGeom>
              <a:avLst/>
              <a:gdLst>
                <a:gd name="T0" fmla="*/ 0 w 205"/>
                <a:gd name="T1" fmla="*/ 19 h 153"/>
                <a:gd name="T2" fmla="*/ 195 w 205"/>
                <a:gd name="T3" fmla="*/ 0 h 153"/>
                <a:gd name="T4" fmla="*/ 205 w 205"/>
                <a:gd name="T5" fmla="*/ 131 h 153"/>
                <a:gd name="T6" fmla="*/ 173 w 205"/>
                <a:gd name="T7" fmla="*/ 134 h 153"/>
                <a:gd name="T8" fmla="*/ 165 w 205"/>
                <a:gd name="T9" fmla="*/ 46 h 153"/>
                <a:gd name="T10" fmla="*/ 120 w 205"/>
                <a:gd name="T11" fmla="*/ 51 h 153"/>
                <a:gd name="T12" fmla="*/ 128 w 205"/>
                <a:gd name="T13" fmla="*/ 134 h 153"/>
                <a:gd name="T14" fmla="*/ 96 w 205"/>
                <a:gd name="T15" fmla="*/ 137 h 153"/>
                <a:gd name="T16" fmla="*/ 88 w 205"/>
                <a:gd name="T17" fmla="*/ 54 h 153"/>
                <a:gd name="T18" fmla="*/ 34 w 205"/>
                <a:gd name="T19" fmla="*/ 59 h 153"/>
                <a:gd name="T20" fmla="*/ 45 w 205"/>
                <a:gd name="T21" fmla="*/ 150 h 153"/>
                <a:gd name="T22" fmla="*/ 10 w 205"/>
                <a:gd name="T23" fmla="*/ 153 h 153"/>
                <a:gd name="T24" fmla="*/ 0 w 205"/>
                <a:gd name="T25" fmla="*/ 1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53">
                  <a:moveTo>
                    <a:pt x="0" y="19"/>
                  </a:moveTo>
                  <a:lnTo>
                    <a:pt x="195" y="0"/>
                  </a:lnTo>
                  <a:lnTo>
                    <a:pt x="205" y="131"/>
                  </a:lnTo>
                  <a:lnTo>
                    <a:pt x="173" y="134"/>
                  </a:lnTo>
                  <a:lnTo>
                    <a:pt x="165" y="46"/>
                  </a:lnTo>
                  <a:lnTo>
                    <a:pt x="120" y="51"/>
                  </a:lnTo>
                  <a:lnTo>
                    <a:pt x="128" y="134"/>
                  </a:lnTo>
                  <a:lnTo>
                    <a:pt x="96" y="137"/>
                  </a:lnTo>
                  <a:lnTo>
                    <a:pt x="88" y="54"/>
                  </a:lnTo>
                  <a:lnTo>
                    <a:pt x="34" y="59"/>
                  </a:lnTo>
                  <a:lnTo>
                    <a:pt x="45" y="150"/>
                  </a:lnTo>
                  <a:lnTo>
                    <a:pt x="10" y="153"/>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7">
              <a:extLst>
                <a:ext uri="{FF2B5EF4-FFF2-40B4-BE49-F238E27FC236}">
                  <a16:creationId xmlns:a16="http://schemas.microsoft.com/office/drawing/2014/main" id="{FB629782-ED64-EC4A-8B1B-A9BFF1A3C168}"/>
                </a:ext>
              </a:extLst>
            </p:cNvPr>
            <p:cNvSpPr>
              <a:spLocks/>
            </p:cNvSpPr>
            <p:nvPr/>
          </p:nvSpPr>
          <p:spPr bwMode="auto">
            <a:xfrm>
              <a:off x="3263901" y="3816350"/>
              <a:ext cx="317500" cy="119063"/>
            </a:xfrm>
            <a:custGeom>
              <a:avLst/>
              <a:gdLst>
                <a:gd name="T0" fmla="*/ 200 w 200"/>
                <a:gd name="T1" fmla="*/ 40 h 75"/>
                <a:gd name="T2" fmla="*/ 5 w 200"/>
                <a:gd name="T3" fmla="*/ 75 h 75"/>
                <a:gd name="T4" fmla="*/ 0 w 200"/>
                <a:gd name="T5" fmla="*/ 35 h 75"/>
                <a:gd name="T6" fmla="*/ 192 w 200"/>
                <a:gd name="T7" fmla="*/ 0 h 75"/>
                <a:gd name="T8" fmla="*/ 200 w 200"/>
                <a:gd name="T9" fmla="*/ 40 h 75"/>
              </a:gdLst>
              <a:ahLst/>
              <a:cxnLst>
                <a:cxn ang="0">
                  <a:pos x="T0" y="T1"/>
                </a:cxn>
                <a:cxn ang="0">
                  <a:pos x="T2" y="T3"/>
                </a:cxn>
                <a:cxn ang="0">
                  <a:pos x="T4" y="T5"/>
                </a:cxn>
                <a:cxn ang="0">
                  <a:pos x="T6" y="T7"/>
                </a:cxn>
                <a:cxn ang="0">
                  <a:pos x="T8" y="T9"/>
                </a:cxn>
              </a:cxnLst>
              <a:rect l="0" t="0" r="r" b="b"/>
              <a:pathLst>
                <a:path w="200" h="75">
                  <a:moveTo>
                    <a:pt x="200" y="40"/>
                  </a:moveTo>
                  <a:lnTo>
                    <a:pt x="5" y="75"/>
                  </a:lnTo>
                  <a:lnTo>
                    <a:pt x="0" y="35"/>
                  </a:lnTo>
                  <a:lnTo>
                    <a:pt x="192" y="0"/>
                  </a:lnTo>
                  <a:lnTo>
                    <a:pt x="20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8">
              <a:extLst>
                <a:ext uri="{FF2B5EF4-FFF2-40B4-BE49-F238E27FC236}">
                  <a16:creationId xmlns:a16="http://schemas.microsoft.com/office/drawing/2014/main" id="{F170CB03-9102-A144-A5B2-C2B8612EE02E}"/>
                </a:ext>
              </a:extLst>
            </p:cNvPr>
            <p:cNvSpPr>
              <a:spLocks/>
            </p:cNvSpPr>
            <p:nvPr/>
          </p:nvSpPr>
          <p:spPr bwMode="auto">
            <a:xfrm>
              <a:off x="3292476" y="3994150"/>
              <a:ext cx="352425" cy="217488"/>
            </a:xfrm>
            <a:custGeom>
              <a:avLst/>
              <a:gdLst>
                <a:gd name="T0" fmla="*/ 79 w 83"/>
                <a:gd name="T1" fmla="*/ 20 h 51"/>
                <a:gd name="T2" fmla="*/ 83 w 83"/>
                <a:gd name="T3" fmla="*/ 35 h 51"/>
                <a:gd name="T4" fmla="*/ 35 w 83"/>
                <a:gd name="T5" fmla="*/ 47 h 51"/>
                <a:gd name="T6" fmla="*/ 5 w 83"/>
                <a:gd name="T7" fmla="*/ 30 h 51"/>
                <a:gd name="T8" fmla="*/ 22 w 83"/>
                <a:gd name="T9" fmla="*/ 0 h 51"/>
                <a:gd name="T10" fmla="*/ 26 w 83"/>
                <a:gd name="T11" fmla="*/ 15 h 51"/>
                <a:gd name="T12" fmla="*/ 15 w 83"/>
                <a:gd name="T13" fmla="*/ 27 h 51"/>
                <a:gd name="T14" fmla="*/ 30 w 83"/>
                <a:gd name="T15" fmla="*/ 32 h 51"/>
                <a:gd name="T16" fmla="*/ 31 w 83"/>
                <a:gd name="T17" fmla="*/ 32 h 51"/>
                <a:gd name="T18" fmla="*/ 79 w 83"/>
                <a:gd name="T19"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79" y="20"/>
                  </a:moveTo>
                  <a:cubicBezTo>
                    <a:pt x="83" y="35"/>
                    <a:pt x="83" y="35"/>
                    <a:pt x="83" y="35"/>
                  </a:cubicBezTo>
                  <a:cubicBezTo>
                    <a:pt x="35" y="47"/>
                    <a:pt x="35" y="47"/>
                    <a:pt x="35" y="47"/>
                  </a:cubicBezTo>
                  <a:cubicBezTo>
                    <a:pt x="19" y="51"/>
                    <a:pt x="9" y="45"/>
                    <a:pt x="5" y="30"/>
                  </a:cubicBezTo>
                  <a:cubicBezTo>
                    <a:pt x="0" y="15"/>
                    <a:pt x="6" y="5"/>
                    <a:pt x="22" y="0"/>
                  </a:cubicBezTo>
                  <a:cubicBezTo>
                    <a:pt x="26" y="15"/>
                    <a:pt x="26" y="15"/>
                    <a:pt x="26" y="15"/>
                  </a:cubicBezTo>
                  <a:cubicBezTo>
                    <a:pt x="17" y="18"/>
                    <a:pt x="13" y="22"/>
                    <a:pt x="15" y="27"/>
                  </a:cubicBezTo>
                  <a:cubicBezTo>
                    <a:pt x="16" y="32"/>
                    <a:pt x="21" y="34"/>
                    <a:pt x="30" y="32"/>
                  </a:cubicBezTo>
                  <a:cubicBezTo>
                    <a:pt x="30" y="32"/>
                    <a:pt x="31" y="32"/>
                    <a:pt x="31" y="32"/>
                  </a:cubicBezTo>
                  <a:lnTo>
                    <a:pt x="79"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9">
              <a:extLst>
                <a:ext uri="{FF2B5EF4-FFF2-40B4-BE49-F238E27FC236}">
                  <a16:creationId xmlns:a16="http://schemas.microsoft.com/office/drawing/2014/main" id="{E770C65C-4CE4-5E49-98FE-F677571D3833}"/>
                </a:ext>
              </a:extLst>
            </p:cNvPr>
            <p:cNvSpPr>
              <a:spLocks/>
            </p:cNvSpPr>
            <p:nvPr/>
          </p:nvSpPr>
          <p:spPr bwMode="auto">
            <a:xfrm>
              <a:off x="3378201" y="4219575"/>
              <a:ext cx="314325" cy="169863"/>
            </a:xfrm>
            <a:custGeom>
              <a:avLst/>
              <a:gdLst>
                <a:gd name="T0" fmla="*/ 198 w 198"/>
                <a:gd name="T1" fmla="*/ 40 h 107"/>
                <a:gd name="T2" fmla="*/ 13 w 198"/>
                <a:gd name="T3" fmla="*/ 107 h 107"/>
                <a:gd name="T4" fmla="*/ 0 w 198"/>
                <a:gd name="T5" fmla="*/ 67 h 107"/>
                <a:gd name="T6" fmla="*/ 184 w 198"/>
                <a:gd name="T7" fmla="*/ 0 h 107"/>
                <a:gd name="T8" fmla="*/ 198 w 198"/>
                <a:gd name="T9" fmla="*/ 40 h 107"/>
              </a:gdLst>
              <a:ahLst/>
              <a:cxnLst>
                <a:cxn ang="0">
                  <a:pos x="T0" y="T1"/>
                </a:cxn>
                <a:cxn ang="0">
                  <a:pos x="T2" y="T3"/>
                </a:cxn>
                <a:cxn ang="0">
                  <a:pos x="T4" y="T5"/>
                </a:cxn>
                <a:cxn ang="0">
                  <a:pos x="T6" y="T7"/>
                </a:cxn>
                <a:cxn ang="0">
                  <a:pos x="T8" y="T9"/>
                </a:cxn>
              </a:cxnLst>
              <a:rect l="0" t="0" r="r" b="b"/>
              <a:pathLst>
                <a:path w="198" h="107">
                  <a:moveTo>
                    <a:pt x="198" y="40"/>
                  </a:moveTo>
                  <a:lnTo>
                    <a:pt x="13" y="107"/>
                  </a:lnTo>
                  <a:lnTo>
                    <a:pt x="0" y="67"/>
                  </a:lnTo>
                  <a:lnTo>
                    <a:pt x="184" y="0"/>
                  </a:lnTo>
                  <a:lnTo>
                    <a:pt x="1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10">
              <a:extLst>
                <a:ext uri="{FF2B5EF4-FFF2-40B4-BE49-F238E27FC236}">
                  <a16:creationId xmlns:a16="http://schemas.microsoft.com/office/drawing/2014/main" id="{91FCDA09-8097-874D-A2E9-083C78E034C9}"/>
                </a:ext>
              </a:extLst>
            </p:cNvPr>
            <p:cNvSpPr>
              <a:spLocks/>
            </p:cNvSpPr>
            <p:nvPr/>
          </p:nvSpPr>
          <p:spPr bwMode="auto">
            <a:xfrm>
              <a:off x="3436938" y="4356100"/>
              <a:ext cx="403225" cy="390525"/>
            </a:xfrm>
            <a:custGeom>
              <a:avLst/>
              <a:gdLst>
                <a:gd name="T0" fmla="*/ 75 w 254"/>
                <a:gd name="T1" fmla="*/ 246 h 246"/>
                <a:gd name="T2" fmla="*/ 51 w 254"/>
                <a:gd name="T3" fmla="*/ 190 h 246"/>
                <a:gd name="T4" fmla="*/ 166 w 254"/>
                <a:gd name="T5" fmla="*/ 50 h 246"/>
                <a:gd name="T6" fmla="*/ 163 w 254"/>
                <a:gd name="T7" fmla="*/ 50 h 246"/>
                <a:gd name="T8" fmla="*/ 16 w 254"/>
                <a:gd name="T9" fmla="*/ 120 h 246"/>
                <a:gd name="T10" fmla="*/ 0 w 254"/>
                <a:gd name="T11" fmla="*/ 85 h 246"/>
                <a:gd name="T12" fmla="*/ 177 w 254"/>
                <a:gd name="T13" fmla="*/ 0 h 246"/>
                <a:gd name="T14" fmla="*/ 203 w 254"/>
                <a:gd name="T15" fmla="*/ 59 h 246"/>
                <a:gd name="T16" fmla="*/ 96 w 254"/>
                <a:gd name="T17" fmla="*/ 190 h 246"/>
                <a:gd name="T18" fmla="*/ 96 w 254"/>
                <a:gd name="T19" fmla="*/ 192 h 246"/>
                <a:gd name="T20" fmla="*/ 235 w 254"/>
                <a:gd name="T21" fmla="*/ 125 h 246"/>
                <a:gd name="T22" fmla="*/ 254 w 254"/>
                <a:gd name="T23" fmla="*/ 160 h 246"/>
                <a:gd name="T24" fmla="*/ 75 w 254"/>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 h="246">
                  <a:moveTo>
                    <a:pt x="75" y="246"/>
                  </a:moveTo>
                  <a:lnTo>
                    <a:pt x="51" y="190"/>
                  </a:lnTo>
                  <a:lnTo>
                    <a:pt x="166" y="50"/>
                  </a:lnTo>
                  <a:lnTo>
                    <a:pt x="163" y="50"/>
                  </a:lnTo>
                  <a:lnTo>
                    <a:pt x="16" y="120"/>
                  </a:lnTo>
                  <a:lnTo>
                    <a:pt x="0" y="85"/>
                  </a:lnTo>
                  <a:lnTo>
                    <a:pt x="177" y="0"/>
                  </a:lnTo>
                  <a:lnTo>
                    <a:pt x="203" y="59"/>
                  </a:lnTo>
                  <a:lnTo>
                    <a:pt x="96" y="190"/>
                  </a:lnTo>
                  <a:lnTo>
                    <a:pt x="96" y="192"/>
                  </a:lnTo>
                  <a:lnTo>
                    <a:pt x="235" y="125"/>
                  </a:lnTo>
                  <a:lnTo>
                    <a:pt x="254" y="160"/>
                  </a:lnTo>
                  <a:lnTo>
                    <a:pt x="75"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1">
              <a:extLst>
                <a:ext uri="{FF2B5EF4-FFF2-40B4-BE49-F238E27FC236}">
                  <a16:creationId xmlns:a16="http://schemas.microsoft.com/office/drawing/2014/main" id="{2FC275E6-89E9-E840-ACD4-E5F3AF4F5736}"/>
                </a:ext>
              </a:extLst>
            </p:cNvPr>
            <p:cNvSpPr>
              <a:spLocks/>
            </p:cNvSpPr>
            <p:nvPr/>
          </p:nvSpPr>
          <p:spPr bwMode="auto">
            <a:xfrm>
              <a:off x="3627438" y="4686300"/>
              <a:ext cx="369888" cy="374650"/>
            </a:xfrm>
            <a:custGeom>
              <a:avLst/>
              <a:gdLst>
                <a:gd name="T0" fmla="*/ 44 w 87"/>
                <a:gd name="T1" fmla="*/ 61 h 88"/>
                <a:gd name="T2" fmla="*/ 37 w 87"/>
                <a:gd name="T3" fmla="*/ 49 h 88"/>
                <a:gd name="T4" fmla="*/ 47 w 87"/>
                <a:gd name="T5" fmla="*/ 42 h 88"/>
                <a:gd name="T6" fmla="*/ 63 w 87"/>
                <a:gd name="T7" fmla="*/ 67 h 88"/>
                <a:gd name="T8" fmla="*/ 32 w 87"/>
                <a:gd name="T9" fmla="*/ 88 h 88"/>
                <a:gd name="T10" fmla="*/ 21 w 87"/>
                <a:gd name="T11" fmla="*/ 75 h 88"/>
                <a:gd name="T12" fmla="*/ 12 w 87"/>
                <a:gd name="T13" fmla="*/ 62 h 88"/>
                <a:gd name="T14" fmla="*/ 24 w 87"/>
                <a:gd name="T15" fmla="*/ 12 h 88"/>
                <a:gd name="T16" fmla="*/ 75 w 87"/>
                <a:gd name="T17" fmla="*/ 20 h 88"/>
                <a:gd name="T18" fmla="*/ 74 w 87"/>
                <a:gd name="T19" fmla="*/ 62 h 88"/>
                <a:gd name="T20" fmla="*/ 65 w 87"/>
                <a:gd name="T21" fmla="*/ 48 h 88"/>
                <a:gd name="T22" fmla="*/ 67 w 87"/>
                <a:gd name="T23" fmla="*/ 29 h 88"/>
                <a:gd name="T24" fmla="*/ 33 w 87"/>
                <a:gd name="T25" fmla="*/ 26 h 88"/>
                <a:gd name="T26" fmla="*/ 22 w 87"/>
                <a:gd name="T27" fmla="*/ 58 h 88"/>
                <a:gd name="T28" fmla="*/ 31 w 87"/>
                <a:gd name="T29" fmla="*/ 69 h 88"/>
                <a:gd name="T30" fmla="*/ 31 w 87"/>
                <a:gd name="T31" fmla="*/ 70 h 88"/>
                <a:gd name="T32" fmla="*/ 44 w 87"/>
                <a:gd name="T33"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8">
                  <a:moveTo>
                    <a:pt x="44" y="61"/>
                  </a:moveTo>
                  <a:cubicBezTo>
                    <a:pt x="37" y="49"/>
                    <a:pt x="37" y="49"/>
                    <a:pt x="37" y="49"/>
                  </a:cubicBezTo>
                  <a:cubicBezTo>
                    <a:pt x="47" y="42"/>
                    <a:pt x="47" y="42"/>
                    <a:pt x="47" y="42"/>
                  </a:cubicBezTo>
                  <a:cubicBezTo>
                    <a:pt x="63" y="67"/>
                    <a:pt x="63" y="67"/>
                    <a:pt x="63" y="67"/>
                  </a:cubicBezTo>
                  <a:cubicBezTo>
                    <a:pt x="32" y="88"/>
                    <a:pt x="32" y="88"/>
                    <a:pt x="32" y="88"/>
                  </a:cubicBezTo>
                  <a:cubicBezTo>
                    <a:pt x="28" y="84"/>
                    <a:pt x="24" y="80"/>
                    <a:pt x="21" y="75"/>
                  </a:cubicBezTo>
                  <a:cubicBezTo>
                    <a:pt x="19" y="72"/>
                    <a:pt x="15" y="67"/>
                    <a:pt x="12" y="62"/>
                  </a:cubicBezTo>
                  <a:cubicBezTo>
                    <a:pt x="0" y="42"/>
                    <a:pt x="4" y="26"/>
                    <a:pt x="24" y="12"/>
                  </a:cubicBezTo>
                  <a:cubicBezTo>
                    <a:pt x="44" y="0"/>
                    <a:pt x="61" y="3"/>
                    <a:pt x="75" y="20"/>
                  </a:cubicBezTo>
                  <a:cubicBezTo>
                    <a:pt x="87" y="39"/>
                    <a:pt x="87" y="53"/>
                    <a:pt x="74" y="62"/>
                  </a:cubicBezTo>
                  <a:cubicBezTo>
                    <a:pt x="65" y="48"/>
                    <a:pt x="65" y="48"/>
                    <a:pt x="65" y="48"/>
                  </a:cubicBezTo>
                  <a:cubicBezTo>
                    <a:pt x="72" y="44"/>
                    <a:pt x="72" y="37"/>
                    <a:pt x="67" y="29"/>
                  </a:cubicBezTo>
                  <a:cubicBezTo>
                    <a:pt x="59" y="18"/>
                    <a:pt x="48" y="17"/>
                    <a:pt x="33" y="26"/>
                  </a:cubicBezTo>
                  <a:cubicBezTo>
                    <a:pt x="18" y="36"/>
                    <a:pt x="15" y="46"/>
                    <a:pt x="22" y="58"/>
                  </a:cubicBezTo>
                  <a:cubicBezTo>
                    <a:pt x="24" y="61"/>
                    <a:pt x="27" y="65"/>
                    <a:pt x="31" y="69"/>
                  </a:cubicBezTo>
                  <a:cubicBezTo>
                    <a:pt x="31" y="69"/>
                    <a:pt x="31" y="70"/>
                    <a:pt x="31" y="70"/>
                  </a:cubicBezTo>
                  <a:lnTo>
                    <a:pt x="44"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12">
              <a:extLst>
                <a:ext uri="{FF2B5EF4-FFF2-40B4-BE49-F238E27FC236}">
                  <a16:creationId xmlns:a16="http://schemas.microsoft.com/office/drawing/2014/main" id="{4C422444-9953-A740-8F05-DF2A52D4678C}"/>
                </a:ext>
              </a:extLst>
            </p:cNvPr>
            <p:cNvSpPr>
              <a:spLocks/>
            </p:cNvSpPr>
            <p:nvPr/>
          </p:nvSpPr>
          <p:spPr bwMode="auto">
            <a:xfrm>
              <a:off x="3937001" y="5081588"/>
              <a:ext cx="280988" cy="258763"/>
            </a:xfrm>
            <a:custGeom>
              <a:avLst/>
              <a:gdLst>
                <a:gd name="T0" fmla="*/ 177 w 177"/>
                <a:gd name="T1" fmla="*/ 32 h 163"/>
                <a:gd name="T2" fmla="*/ 30 w 177"/>
                <a:gd name="T3" fmla="*/ 163 h 163"/>
                <a:gd name="T4" fmla="*/ 0 w 177"/>
                <a:gd name="T5" fmla="*/ 131 h 163"/>
                <a:gd name="T6" fmla="*/ 147 w 177"/>
                <a:gd name="T7" fmla="*/ 0 h 163"/>
                <a:gd name="T8" fmla="*/ 177 w 177"/>
                <a:gd name="T9" fmla="*/ 32 h 163"/>
              </a:gdLst>
              <a:ahLst/>
              <a:cxnLst>
                <a:cxn ang="0">
                  <a:pos x="T0" y="T1"/>
                </a:cxn>
                <a:cxn ang="0">
                  <a:pos x="T2" y="T3"/>
                </a:cxn>
                <a:cxn ang="0">
                  <a:pos x="T4" y="T5"/>
                </a:cxn>
                <a:cxn ang="0">
                  <a:pos x="T6" y="T7"/>
                </a:cxn>
                <a:cxn ang="0">
                  <a:pos x="T8" y="T9"/>
                </a:cxn>
              </a:cxnLst>
              <a:rect l="0" t="0" r="r" b="b"/>
              <a:pathLst>
                <a:path w="177" h="163">
                  <a:moveTo>
                    <a:pt x="177" y="32"/>
                  </a:moveTo>
                  <a:lnTo>
                    <a:pt x="30" y="163"/>
                  </a:lnTo>
                  <a:lnTo>
                    <a:pt x="0" y="131"/>
                  </a:lnTo>
                  <a:lnTo>
                    <a:pt x="147" y="0"/>
                  </a:lnTo>
                  <a:lnTo>
                    <a:pt x="17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13">
              <a:extLst>
                <a:ext uri="{FF2B5EF4-FFF2-40B4-BE49-F238E27FC236}">
                  <a16:creationId xmlns:a16="http://schemas.microsoft.com/office/drawing/2014/main" id="{2FFFCB4A-B9F9-754D-97DE-B23B11EB2D12}"/>
                </a:ext>
              </a:extLst>
            </p:cNvPr>
            <p:cNvSpPr>
              <a:spLocks/>
            </p:cNvSpPr>
            <p:nvPr/>
          </p:nvSpPr>
          <p:spPr bwMode="auto">
            <a:xfrm>
              <a:off x="4056063" y="5187950"/>
              <a:ext cx="415925" cy="420688"/>
            </a:xfrm>
            <a:custGeom>
              <a:avLst/>
              <a:gdLst>
                <a:gd name="T0" fmla="*/ 131 w 262"/>
                <a:gd name="T1" fmla="*/ 265 h 265"/>
                <a:gd name="T2" fmla="*/ 86 w 262"/>
                <a:gd name="T3" fmla="*/ 225 h 265"/>
                <a:gd name="T4" fmla="*/ 139 w 262"/>
                <a:gd name="T5" fmla="*/ 53 h 265"/>
                <a:gd name="T6" fmla="*/ 139 w 262"/>
                <a:gd name="T7" fmla="*/ 53 h 265"/>
                <a:gd name="T8" fmla="*/ 30 w 262"/>
                <a:gd name="T9" fmla="*/ 171 h 265"/>
                <a:gd name="T10" fmla="*/ 0 w 262"/>
                <a:gd name="T11" fmla="*/ 147 h 265"/>
                <a:gd name="T12" fmla="*/ 134 w 262"/>
                <a:gd name="T13" fmla="*/ 0 h 265"/>
                <a:gd name="T14" fmla="*/ 179 w 262"/>
                <a:gd name="T15" fmla="*/ 43 h 265"/>
                <a:gd name="T16" fmla="*/ 128 w 262"/>
                <a:gd name="T17" fmla="*/ 209 h 265"/>
                <a:gd name="T18" fmla="*/ 131 w 262"/>
                <a:gd name="T19" fmla="*/ 209 h 265"/>
                <a:gd name="T20" fmla="*/ 235 w 262"/>
                <a:gd name="T21" fmla="*/ 94 h 265"/>
                <a:gd name="T22" fmla="*/ 262 w 262"/>
                <a:gd name="T23" fmla="*/ 120 h 265"/>
                <a:gd name="T24" fmla="*/ 131 w 262"/>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65">
                  <a:moveTo>
                    <a:pt x="131" y="265"/>
                  </a:moveTo>
                  <a:lnTo>
                    <a:pt x="86" y="225"/>
                  </a:lnTo>
                  <a:lnTo>
                    <a:pt x="139" y="53"/>
                  </a:lnTo>
                  <a:lnTo>
                    <a:pt x="139" y="53"/>
                  </a:lnTo>
                  <a:lnTo>
                    <a:pt x="30" y="171"/>
                  </a:lnTo>
                  <a:lnTo>
                    <a:pt x="0" y="147"/>
                  </a:lnTo>
                  <a:lnTo>
                    <a:pt x="134" y="0"/>
                  </a:lnTo>
                  <a:lnTo>
                    <a:pt x="179" y="43"/>
                  </a:lnTo>
                  <a:lnTo>
                    <a:pt x="128" y="209"/>
                  </a:lnTo>
                  <a:lnTo>
                    <a:pt x="131" y="209"/>
                  </a:lnTo>
                  <a:lnTo>
                    <a:pt x="235" y="94"/>
                  </a:lnTo>
                  <a:lnTo>
                    <a:pt x="262" y="120"/>
                  </a:lnTo>
                  <a:lnTo>
                    <a:pt x="131"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14">
              <a:extLst>
                <a:ext uri="{FF2B5EF4-FFF2-40B4-BE49-F238E27FC236}">
                  <a16:creationId xmlns:a16="http://schemas.microsoft.com/office/drawing/2014/main" id="{141E37E5-CB0A-5049-8491-266FA39D14AD}"/>
                </a:ext>
              </a:extLst>
            </p:cNvPr>
            <p:cNvSpPr>
              <a:spLocks/>
            </p:cNvSpPr>
            <p:nvPr/>
          </p:nvSpPr>
          <p:spPr bwMode="auto">
            <a:xfrm>
              <a:off x="4352926" y="5441950"/>
              <a:ext cx="339725" cy="339725"/>
            </a:xfrm>
            <a:custGeom>
              <a:avLst/>
              <a:gdLst>
                <a:gd name="T0" fmla="*/ 73 w 80"/>
                <a:gd name="T1" fmla="*/ 43 h 80"/>
                <a:gd name="T2" fmla="*/ 61 w 80"/>
                <a:gd name="T3" fmla="*/ 34 h 80"/>
                <a:gd name="T4" fmla="*/ 57 w 80"/>
                <a:gd name="T5" fmla="*/ 18 h 80"/>
                <a:gd name="T6" fmla="*/ 42 w 80"/>
                <a:gd name="T7" fmla="*/ 19 h 80"/>
                <a:gd name="T8" fmla="*/ 47 w 80"/>
                <a:gd name="T9" fmla="*/ 35 h 80"/>
                <a:gd name="T10" fmla="*/ 48 w 80"/>
                <a:gd name="T11" fmla="*/ 37 h 80"/>
                <a:gd name="T12" fmla="*/ 58 w 80"/>
                <a:gd name="T13" fmla="*/ 68 h 80"/>
                <a:gd name="T14" fmla="*/ 18 w 80"/>
                <a:gd name="T15" fmla="*/ 69 h 80"/>
                <a:gd name="T16" fmla="*/ 9 w 80"/>
                <a:gd name="T17" fmla="*/ 33 h 80"/>
                <a:gd name="T18" fmla="*/ 22 w 80"/>
                <a:gd name="T19" fmla="*/ 42 h 80"/>
                <a:gd name="T20" fmla="*/ 24 w 80"/>
                <a:gd name="T21" fmla="*/ 60 h 80"/>
                <a:gd name="T22" fmla="*/ 42 w 80"/>
                <a:gd name="T23" fmla="*/ 61 h 80"/>
                <a:gd name="T24" fmla="*/ 37 w 80"/>
                <a:gd name="T25" fmla="*/ 45 h 80"/>
                <a:gd name="T26" fmla="*/ 35 w 80"/>
                <a:gd name="T27" fmla="*/ 42 h 80"/>
                <a:gd name="T28" fmla="*/ 27 w 80"/>
                <a:gd name="T29" fmla="*/ 12 h 80"/>
                <a:gd name="T30" fmla="*/ 65 w 80"/>
                <a:gd name="T31" fmla="*/ 10 h 80"/>
                <a:gd name="T32" fmla="*/ 73 w 80"/>
                <a:gd name="T33"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73" y="43"/>
                  </a:moveTo>
                  <a:cubicBezTo>
                    <a:pt x="61" y="34"/>
                    <a:pt x="61" y="34"/>
                    <a:pt x="61" y="34"/>
                  </a:cubicBezTo>
                  <a:cubicBezTo>
                    <a:pt x="64" y="28"/>
                    <a:pt x="63" y="22"/>
                    <a:pt x="57" y="18"/>
                  </a:cubicBezTo>
                  <a:cubicBezTo>
                    <a:pt x="51" y="14"/>
                    <a:pt x="46" y="14"/>
                    <a:pt x="42" y="19"/>
                  </a:cubicBezTo>
                  <a:cubicBezTo>
                    <a:pt x="38" y="23"/>
                    <a:pt x="40" y="29"/>
                    <a:pt x="47" y="35"/>
                  </a:cubicBezTo>
                  <a:cubicBezTo>
                    <a:pt x="47" y="36"/>
                    <a:pt x="48" y="36"/>
                    <a:pt x="48" y="37"/>
                  </a:cubicBezTo>
                  <a:cubicBezTo>
                    <a:pt x="60" y="50"/>
                    <a:pt x="63" y="60"/>
                    <a:pt x="58" y="68"/>
                  </a:cubicBezTo>
                  <a:cubicBezTo>
                    <a:pt x="48" y="80"/>
                    <a:pt x="35" y="80"/>
                    <a:pt x="18" y="69"/>
                  </a:cubicBezTo>
                  <a:cubicBezTo>
                    <a:pt x="3" y="58"/>
                    <a:pt x="0" y="46"/>
                    <a:pt x="9" y="33"/>
                  </a:cubicBezTo>
                  <a:cubicBezTo>
                    <a:pt x="22" y="42"/>
                    <a:pt x="22" y="42"/>
                    <a:pt x="22" y="42"/>
                  </a:cubicBezTo>
                  <a:cubicBezTo>
                    <a:pt x="17" y="49"/>
                    <a:pt x="18" y="55"/>
                    <a:pt x="24" y="60"/>
                  </a:cubicBezTo>
                  <a:cubicBezTo>
                    <a:pt x="32" y="66"/>
                    <a:pt x="38" y="66"/>
                    <a:pt x="42" y="61"/>
                  </a:cubicBezTo>
                  <a:cubicBezTo>
                    <a:pt x="45" y="57"/>
                    <a:pt x="43" y="52"/>
                    <a:pt x="37" y="45"/>
                  </a:cubicBezTo>
                  <a:cubicBezTo>
                    <a:pt x="36" y="44"/>
                    <a:pt x="35" y="43"/>
                    <a:pt x="35" y="42"/>
                  </a:cubicBezTo>
                  <a:cubicBezTo>
                    <a:pt x="23" y="30"/>
                    <a:pt x="21" y="20"/>
                    <a:pt x="27" y="12"/>
                  </a:cubicBezTo>
                  <a:cubicBezTo>
                    <a:pt x="36" y="0"/>
                    <a:pt x="49" y="0"/>
                    <a:pt x="65" y="10"/>
                  </a:cubicBezTo>
                  <a:cubicBezTo>
                    <a:pt x="78" y="20"/>
                    <a:pt x="80" y="31"/>
                    <a:pt x="7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15">
              <a:extLst>
                <a:ext uri="{FF2B5EF4-FFF2-40B4-BE49-F238E27FC236}">
                  <a16:creationId xmlns:a16="http://schemas.microsoft.com/office/drawing/2014/main" id="{80BFBF7B-35DD-4845-8D25-4DF6B94C43EE}"/>
                </a:ext>
              </a:extLst>
            </p:cNvPr>
            <p:cNvSpPr>
              <a:spLocks/>
            </p:cNvSpPr>
            <p:nvPr/>
          </p:nvSpPr>
          <p:spPr bwMode="auto">
            <a:xfrm>
              <a:off x="4684713" y="5578475"/>
              <a:ext cx="292100" cy="347663"/>
            </a:xfrm>
            <a:custGeom>
              <a:avLst/>
              <a:gdLst>
                <a:gd name="T0" fmla="*/ 29 w 184"/>
                <a:gd name="T1" fmla="*/ 27 h 219"/>
                <a:gd name="T2" fmla="*/ 42 w 184"/>
                <a:gd name="T3" fmla="*/ 0 h 219"/>
                <a:gd name="T4" fmla="*/ 184 w 184"/>
                <a:gd name="T5" fmla="*/ 75 h 219"/>
                <a:gd name="T6" fmla="*/ 168 w 184"/>
                <a:gd name="T7" fmla="*/ 104 h 219"/>
                <a:gd name="T8" fmla="*/ 117 w 184"/>
                <a:gd name="T9" fmla="*/ 78 h 219"/>
                <a:gd name="T10" fmla="*/ 37 w 184"/>
                <a:gd name="T11" fmla="*/ 219 h 219"/>
                <a:gd name="T12" fmla="*/ 0 w 184"/>
                <a:gd name="T13" fmla="*/ 198 h 219"/>
                <a:gd name="T14" fmla="*/ 80 w 184"/>
                <a:gd name="T15" fmla="*/ 56 h 219"/>
                <a:gd name="T16" fmla="*/ 29 w 184"/>
                <a:gd name="T17" fmla="*/ 2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9">
                  <a:moveTo>
                    <a:pt x="29" y="27"/>
                  </a:moveTo>
                  <a:lnTo>
                    <a:pt x="42" y="0"/>
                  </a:lnTo>
                  <a:lnTo>
                    <a:pt x="184" y="75"/>
                  </a:lnTo>
                  <a:lnTo>
                    <a:pt x="168" y="104"/>
                  </a:lnTo>
                  <a:lnTo>
                    <a:pt x="117" y="78"/>
                  </a:lnTo>
                  <a:lnTo>
                    <a:pt x="37" y="219"/>
                  </a:lnTo>
                  <a:lnTo>
                    <a:pt x="0" y="198"/>
                  </a:lnTo>
                  <a:lnTo>
                    <a:pt x="80" y="56"/>
                  </a:lnTo>
                  <a:lnTo>
                    <a:pt x="2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16">
              <a:extLst>
                <a:ext uri="{FF2B5EF4-FFF2-40B4-BE49-F238E27FC236}">
                  <a16:creationId xmlns:a16="http://schemas.microsoft.com/office/drawing/2014/main" id="{03266B48-0ADE-1445-97F3-C9A9930539AB}"/>
                </a:ext>
              </a:extLst>
            </p:cNvPr>
            <p:cNvSpPr>
              <a:spLocks/>
            </p:cNvSpPr>
            <p:nvPr/>
          </p:nvSpPr>
          <p:spPr bwMode="auto">
            <a:xfrm>
              <a:off x="4903788" y="5722938"/>
              <a:ext cx="187325" cy="309563"/>
            </a:xfrm>
            <a:custGeom>
              <a:avLst/>
              <a:gdLst>
                <a:gd name="T0" fmla="*/ 118 w 118"/>
                <a:gd name="T1" fmla="*/ 16 h 195"/>
                <a:gd name="T2" fmla="*/ 41 w 118"/>
                <a:gd name="T3" fmla="*/ 195 h 195"/>
                <a:gd name="T4" fmla="*/ 0 w 118"/>
                <a:gd name="T5" fmla="*/ 179 h 195"/>
                <a:gd name="T6" fmla="*/ 81 w 118"/>
                <a:gd name="T7" fmla="*/ 0 h 195"/>
                <a:gd name="T8" fmla="*/ 118 w 118"/>
                <a:gd name="T9" fmla="*/ 16 h 195"/>
              </a:gdLst>
              <a:ahLst/>
              <a:cxnLst>
                <a:cxn ang="0">
                  <a:pos x="T0" y="T1"/>
                </a:cxn>
                <a:cxn ang="0">
                  <a:pos x="T2" y="T3"/>
                </a:cxn>
                <a:cxn ang="0">
                  <a:pos x="T4" y="T5"/>
                </a:cxn>
                <a:cxn ang="0">
                  <a:pos x="T6" y="T7"/>
                </a:cxn>
                <a:cxn ang="0">
                  <a:pos x="T8" y="T9"/>
                </a:cxn>
              </a:cxnLst>
              <a:rect l="0" t="0" r="r" b="b"/>
              <a:pathLst>
                <a:path w="118" h="195">
                  <a:moveTo>
                    <a:pt x="118" y="16"/>
                  </a:moveTo>
                  <a:lnTo>
                    <a:pt x="41" y="195"/>
                  </a:lnTo>
                  <a:lnTo>
                    <a:pt x="0" y="179"/>
                  </a:lnTo>
                  <a:lnTo>
                    <a:pt x="81" y="0"/>
                  </a:lnTo>
                  <a:lnTo>
                    <a:pt x="11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17">
              <a:extLst>
                <a:ext uri="{FF2B5EF4-FFF2-40B4-BE49-F238E27FC236}">
                  <a16:creationId xmlns:a16="http://schemas.microsoft.com/office/drawing/2014/main" id="{BBA28C8F-3814-BE40-BF57-0BB940034413}"/>
                </a:ext>
              </a:extLst>
            </p:cNvPr>
            <p:cNvSpPr>
              <a:spLocks/>
            </p:cNvSpPr>
            <p:nvPr/>
          </p:nvSpPr>
          <p:spPr bwMode="auto">
            <a:xfrm>
              <a:off x="5129213" y="5773738"/>
              <a:ext cx="254000" cy="347663"/>
            </a:xfrm>
            <a:custGeom>
              <a:avLst/>
              <a:gdLst>
                <a:gd name="T0" fmla="*/ 0 w 160"/>
                <a:gd name="T1" fmla="*/ 32 h 219"/>
                <a:gd name="T2" fmla="*/ 11 w 160"/>
                <a:gd name="T3" fmla="*/ 0 h 219"/>
                <a:gd name="T4" fmla="*/ 160 w 160"/>
                <a:gd name="T5" fmla="*/ 51 h 219"/>
                <a:gd name="T6" fmla="*/ 150 w 160"/>
                <a:gd name="T7" fmla="*/ 83 h 219"/>
                <a:gd name="T8" fmla="*/ 96 w 160"/>
                <a:gd name="T9" fmla="*/ 64 h 219"/>
                <a:gd name="T10" fmla="*/ 43 w 160"/>
                <a:gd name="T11" fmla="*/ 219 h 219"/>
                <a:gd name="T12" fmla="*/ 3 w 160"/>
                <a:gd name="T13" fmla="*/ 203 h 219"/>
                <a:gd name="T14" fmla="*/ 56 w 160"/>
                <a:gd name="T15" fmla="*/ 51 h 219"/>
                <a:gd name="T16" fmla="*/ 0 w 160"/>
                <a:gd name="T17" fmla="*/ 3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19">
                  <a:moveTo>
                    <a:pt x="0" y="32"/>
                  </a:moveTo>
                  <a:lnTo>
                    <a:pt x="11" y="0"/>
                  </a:lnTo>
                  <a:lnTo>
                    <a:pt x="160" y="51"/>
                  </a:lnTo>
                  <a:lnTo>
                    <a:pt x="150" y="83"/>
                  </a:lnTo>
                  <a:lnTo>
                    <a:pt x="96" y="64"/>
                  </a:lnTo>
                  <a:lnTo>
                    <a:pt x="43" y="219"/>
                  </a:lnTo>
                  <a:lnTo>
                    <a:pt x="3" y="203"/>
                  </a:lnTo>
                  <a:lnTo>
                    <a:pt x="56" y="51"/>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18">
              <a:extLst>
                <a:ext uri="{FF2B5EF4-FFF2-40B4-BE49-F238E27FC236}">
                  <a16:creationId xmlns:a16="http://schemas.microsoft.com/office/drawing/2014/main" id="{C5D56E4F-1D7E-3A4A-BF77-9E02F5E725C5}"/>
                </a:ext>
              </a:extLst>
            </p:cNvPr>
            <p:cNvSpPr>
              <a:spLocks/>
            </p:cNvSpPr>
            <p:nvPr/>
          </p:nvSpPr>
          <p:spPr bwMode="auto">
            <a:xfrm>
              <a:off x="5380038" y="5867400"/>
              <a:ext cx="317500" cy="352425"/>
            </a:xfrm>
            <a:custGeom>
              <a:avLst/>
              <a:gdLst>
                <a:gd name="T0" fmla="*/ 59 w 75"/>
                <a:gd name="T1" fmla="*/ 10 h 83"/>
                <a:gd name="T2" fmla="*/ 75 w 75"/>
                <a:gd name="T3" fmla="*/ 13 h 83"/>
                <a:gd name="T4" fmla="*/ 65 w 75"/>
                <a:gd name="T5" fmla="*/ 59 h 83"/>
                <a:gd name="T6" fmla="*/ 29 w 75"/>
                <a:gd name="T7" fmla="*/ 80 h 83"/>
                <a:gd name="T8" fmla="*/ 3 w 75"/>
                <a:gd name="T9" fmla="*/ 45 h 83"/>
                <a:gd name="T10" fmla="*/ 12 w 75"/>
                <a:gd name="T11" fmla="*/ 0 h 83"/>
                <a:gd name="T12" fmla="*/ 28 w 75"/>
                <a:gd name="T13" fmla="*/ 4 h 83"/>
                <a:gd name="T14" fmla="*/ 20 w 75"/>
                <a:gd name="T15" fmla="*/ 43 h 83"/>
                <a:gd name="T16" fmla="*/ 31 w 75"/>
                <a:gd name="T17" fmla="*/ 69 h 83"/>
                <a:gd name="T18" fmla="*/ 51 w 75"/>
                <a:gd name="T19" fmla="*/ 49 h 83"/>
                <a:gd name="T20" fmla="*/ 59 w 75"/>
                <a:gd name="T21"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3">
                  <a:moveTo>
                    <a:pt x="59" y="10"/>
                  </a:moveTo>
                  <a:cubicBezTo>
                    <a:pt x="75" y="13"/>
                    <a:pt x="75" y="13"/>
                    <a:pt x="75" y="13"/>
                  </a:cubicBezTo>
                  <a:cubicBezTo>
                    <a:pt x="65" y="59"/>
                    <a:pt x="65" y="59"/>
                    <a:pt x="65" y="59"/>
                  </a:cubicBezTo>
                  <a:cubicBezTo>
                    <a:pt x="61" y="76"/>
                    <a:pt x="49" y="83"/>
                    <a:pt x="29" y="80"/>
                  </a:cubicBezTo>
                  <a:cubicBezTo>
                    <a:pt x="8" y="75"/>
                    <a:pt x="0" y="63"/>
                    <a:pt x="3" y="45"/>
                  </a:cubicBezTo>
                  <a:cubicBezTo>
                    <a:pt x="12" y="0"/>
                    <a:pt x="12" y="0"/>
                    <a:pt x="12" y="0"/>
                  </a:cubicBezTo>
                  <a:cubicBezTo>
                    <a:pt x="28" y="4"/>
                    <a:pt x="28" y="4"/>
                    <a:pt x="28" y="4"/>
                  </a:cubicBezTo>
                  <a:cubicBezTo>
                    <a:pt x="20" y="43"/>
                    <a:pt x="20" y="43"/>
                    <a:pt x="20" y="43"/>
                  </a:cubicBezTo>
                  <a:cubicBezTo>
                    <a:pt x="15" y="59"/>
                    <a:pt x="19" y="67"/>
                    <a:pt x="31" y="69"/>
                  </a:cubicBezTo>
                  <a:cubicBezTo>
                    <a:pt x="42" y="72"/>
                    <a:pt x="48" y="66"/>
                    <a:pt x="51" y="49"/>
                  </a:cubicBezTo>
                  <a:lnTo>
                    <a:pt x="5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19">
              <a:extLst>
                <a:ext uri="{FF2B5EF4-FFF2-40B4-BE49-F238E27FC236}">
                  <a16:creationId xmlns:a16="http://schemas.microsoft.com/office/drawing/2014/main" id="{A0B36392-BBF4-B843-9977-68E67B2457D2}"/>
                </a:ext>
              </a:extLst>
            </p:cNvPr>
            <p:cNvSpPr>
              <a:spLocks/>
            </p:cNvSpPr>
            <p:nvPr/>
          </p:nvSpPr>
          <p:spPr bwMode="auto">
            <a:xfrm>
              <a:off x="5740401" y="5930900"/>
              <a:ext cx="258763" cy="322263"/>
            </a:xfrm>
            <a:custGeom>
              <a:avLst/>
              <a:gdLst>
                <a:gd name="T0" fmla="*/ 0 w 163"/>
                <a:gd name="T1" fmla="*/ 32 h 203"/>
                <a:gd name="T2" fmla="*/ 2 w 163"/>
                <a:gd name="T3" fmla="*/ 0 h 203"/>
                <a:gd name="T4" fmla="*/ 163 w 163"/>
                <a:gd name="T5" fmla="*/ 13 h 203"/>
                <a:gd name="T6" fmla="*/ 160 w 163"/>
                <a:gd name="T7" fmla="*/ 46 h 203"/>
                <a:gd name="T8" fmla="*/ 101 w 163"/>
                <a:gd name="T9" fmla="*/ 40 h 203"/>
                <a:gd name="T10" fmla="*/ 88 w 163"/>
                <a:gd name="T11" fmla="*/ 203 h 203"/>
                <a:gd name="T12" fmla="*/ 45 w 163"/>
                <a:gd name="T13" fmla="*/ 201 h 203"/>
                <a:gd name="T14" fmla="*/ 58 w 163"/>
                <a:gd name="T15" fmla="*/ 38 h 203"/>
                <a:gd name="T16" fmla="*/ 0 w 163"/>
                <a:gd name="T17"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03">
                  <a:moveTo>
                    <a:pt x="0" y="32"/>
                  </a:moveTo>
                  <a:lnTo>
                    <a:pt x="2" y="0"/>
                  </a:lnTo>
                  <a:lnTo>
                    <a:pt x="163" y="13"/>
                  </a:lnTo>
                  <a:lnTo>
                    <a:pt x="160" y="46"/>
                  </a:lnTo>
                  <a:lnTo>
                    <a:pt x="101" y="40"/>
                  </a:lnTo>
                  <a:lnTo>
                    <a:pt x="88" y="203"/>
                  </a:lnTo>
                  <a:lnTo>
                    <a:pt x="45" y="201"/>
                  </a:lnTo>
                  <a:lnTo>
                    <a:pt x="58" y="38"/>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20">
              <a:extLst>
                <a:ext uri="{FF2B5EF4-FFF2-40B4-BE49-F238E27FC236}">
                  <a16:creationId xmlns:a16="http://schemas.microsoft.com/office/drawing/2014/main" id="{37578B0E-1777-3044-BB1C-DDCF0B402459}"/>
                </a:ext>
              </a:extLst>
            </p:cNvPr>
            <p:cNvSpPr>
              <a:spLocks/>
            </p:cNvSpPr>
            <p:nvPr/>
          </p:nvSpPr>
          <p:spPr bwMode="auto">
            <a:xfrm>
              <a:off x="6045201" y="5948363"/>
              <a:ext cx="220663" cy="317500"/>
            </a:xfrm>
            <a:custGeom>
              <a:avLst/>
              <a:gdLst>
                <a:gd name="T0" fmla="*/ 5 w 139"/>
                <a:gd name="T1" fmla="*/ 200 h 200"/>
                <a:gd name="T2" fmla="*/ 0 w 139"/>
                <a:gd name="T3" fmla="*/ 2 h 200"/>
                <a:gd name="T4" fmla="*/ 131 w 139"/>
                <a:gd name="T5" fmla="*/ 0 h 200"/>
                <a:gd name="T6" fmla="*/ 134 w 139"/>
                <a:gd name="T7" fmla="*/ 32 h 200"/>
                <a:gd name="T8" fmla="*/ 43 w 139"/>
                <a:gd name="T9" fmla="*/ 35 h 200"/>
                <a:gd name="T10" fmla="*/ 45 w 139"/>
                <a:gd name="T11" fmla="*/ 80 h 200"/>
                <a:gd name="T12" fmla="*/ 128 w 139"/>
                <a:gd name="T13" fmla="*/ 77 h 200"/>
                <a:gd name="T14" fmla="*/ 128 w 139"/>
                <a:gd name="T15" fmla="*/ 112 h 200"/>
                <a:gd name="T16" fmla="*/ 45 w 139"/>
                <a:gd name="T17" fmla="*/ 112 h 200"/>
                <a:gd name="T18" fmla="*/ 45 w 139"/>
                <a:gd name="T19" fmla="*/ 166 h 200"/>
                <a:gd name="T20" fmla="*/ 139 w 139"/>
                <a:gd name="T21" fmla="*/ 163 h 200"/>
                <a:gd name="T22" fmla="*/ 139 w 139"/>
                <a:gd name="T23" fmla="*/ 195 h 200"/>
                <a:gd name="T24" fmla="*/ 5 w 139"/>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200">
                  <a:moveTo>
                    <a:pt x="5" y="200"/>
                  </a:moveTo>
                  <a:lnTo>
                    <a:pt x="0" y="2"/>
                  </a:lnTo>
                  <a:lnTo>
                    <a:pt x="131" y="0"/>
                  </a:lnTo>
                  <a:lnTo>
                    <a:pt x="134" y="32"/>
                  </a:lnTo>
                  <a:lnTo>
                    <a:pt x="43" y="35"/>
                  </a:lnTo>
                  <a:lnTo>
                    <a:pt x="45" y="80"/>
                  </a:lnTo>
                  <a:lnTo>
                    <a:pt x="128" y="77"/>
                  </a:lnTo>
                  <a:lnTo>
                    <a:pt x="128" y="112"/>
                  </a:lnTo>
                  <a:lnTo>
                    <a:pt x="45" y="112"/>
                  </a:lnTo>
                  <a:lnTo>
                    <a:pt x="45" y="166"/>
                  </a:lnTo>
                  <a:lnTo>
                    <a:pt x="139" y="163"/>
                  </a:lnTo>
                  <a:lnTo>
                    <a:pt x="139" y="195"/>
                  </a:lnTo>
                  <a:lnTo>
                    <a:pt x="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21">
              <a:extLst>
                <a:ext uri="{FF2B5EF4-FFF2-40B4-BE49-F238E27FC236}">
                  <a16:creationId xmlns:a16="http://schemas.microsoft.com/office/drawing/2014/main" id="{3EBAB686-7F66-DC41-B7F0-13A56F2D23D9}"/>
                </a:ext>
              </a:extLst>
            </p:cNvPr>
            <p:cNvSpPr>
              <a:spLocks noEditPoints="1"/>
            </p:cNvSpPr>
            <p:nvPr/>
          </p:nvSpPr>
          <p:spPr bwMode="auto">
            <a:xfrm>
              <a:off x="6486526" y="5875338"/>
              <a:ext cx="325438" cy="349250"/>
            </a:xfrm>
            <a:custGeom>
              <a:avLst/>
              <a:gdLst>
                <a:gd name="T0" fmla="*/ 46 w 77"/>
                <a:gd name="T1" fmla="*/ 78 h 82"/>
                <a:gd name="T2" fmla="*/ 4 w 77"/>
                <a:gd name="T3" fmla="*/ 48 h 82"/>
                <a:gd name="T4" fmla="*/ 31 w 77"/>
                <a:gd name="T5" fmla="*/ 4 h 82"/>
                <a:gd name="T6" fmla="*/ 73 w 77"/>
                <a:gd name="T7" fmla="*/ 34 h 82"/>
                <a:gd name="T8" fmla="*/ 46 w 77"/>
                <a:gd name="T9" fmla="*/ 78 h 82"/>
                <a:gd name="T10" fmla="*/ 33 w 77"/>
                <a:gd name="T11" fmla="*/ 15 h 82"/>
                <a:gd name="T12" fmla="*/ 20 w 77"/>
                <a:gd name="T13" fmla="*/ 45 h 82"/>
                <a:gd name="T14" fmla="*/ 44 w 77"/>
                <a:gd name="T15" fmla="*/ 67 h 82"/>
                <a:gd name="T16" fmla="*/ 57 w 77"/>
                <a:gd name="T17" fmla="*/ 38 h 82"/>
                <a:gd name="T18" fmla="*/ 33 w 77"/>
                <a:gd name="T19"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82">
                  <a:moveTo>
                    <a:pt x="46" y="78"/>
                  </a:moveTo>
                  <a:cubicBezTo>
                    <a:pt x="24" y="82"/>
                    <a:pt x="10" y="72"/>
                    <a:pt x="4" y="48"/>
                  </a:cubicBezTo>
                  <a:cubicBezTo>
                    <a:pt x="0" y="24"/>
                    <a:pt x="8" y="9"/>
                    <a:pt x="31" y="4"/>
                  </a:cubicBezTo>
                  <a:cubicBezTo>
                    <a:pt x="53" y="0"/>
                    <a:pt x="67" y="10"/>
                    <a:pt x="73" y="34"/>
                  </a:cubicBezTo>
                  <a:cubicBezTo>
                    <a:pt x="77" y="58"/>
                    <a:pt x="68" y="73"/>
                    <a:pt x="46" y="78"/>
                  </a:cubicBezTo>
                  <a:close/>
                  <a:moveTo>
                    <a:pt x="33" y="15"/>
                  </a:moveTo>
                  <a:cubicBezTo>
                    <a:pt x="21" y="17"/>
                    <a:pt x="17" y="27"/>
                    <a:pt x="20" y="45"/>
                  </a:cubicBezTo>
                  <a:cubicBezTo>
                    <a:pt x="24" y="63"/>
                    <a:pt x="32" y="70"/>
                    <a:pt x="44" y="67"/>
                  </a:cubicBezTo>
                  <a:cubicBezTo>
                    <a:pt x="56" y="65"/>
                    <a:pt x="60" y="55"/>
                    <a:pt x="57" y="38"/>
                  </a:cubicBezTo>
                  <a:cubicBezTo>
                    <a:pt x="53" y="20"/>
                    <a:pt x="45" y="12"/>
                    <a:pt x="3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22">
              <a:extLst>
                <a:ext uri="{FF2B5EF4-FFF2-40B4-BE49-F238E27FC236}">
                  <a16:creationId xmlns:a16="http://schemas.microsoft.com/office/drawing/2014/main" id="{DD575115-1AD4-7248-A876-2874C10BCE47}"/>
                </a:ext>
              </a:extLst>
            </p:cNvPr>
            <p:cNvSpPr>
              <a:spLocks/>
            </p:cNvSpPr>
            <p:nvPr/>
          </p:nvSpPr>
          <p:spPr bwMode="auto">
            <a:xfrm>
              <a:off x="6821488" y="5781675"/>
              <a:ext cx="241300" cy="361950"/>
            </a:xfrm>
            <a:custGeom>
              <a:avLst/>
              <a:gdLst>
                <a:gd name="T0" fmla="*/ 101 w 152"/>
                <a:gd name="T1" fmla="*/ 214 h 228"/>
                <a:gd name="T2" fmla="*/ 64 w 152"/>
                <a:gd name="T3" fmla="*/ 228 h 228"/>
                <a:gd name="T4" fmla="*/ 0 w 152"/>
                <a:gd name="T5" fmla="*/ 41 h 228"/>
                <a:gd name="T6" fmla="*/ 120 w 152"/>
                <a:gd name="T7" fmla="*/ 0 h 228"/>
                <a:gd name="T8" fmla="*/ 131 w 152"/>
                <a:gd name="T9" fmla="*/ 33 h 228"/>
                <a:gd name="T10" fmla="*/ 51 w 152"/>
                <a:gd name="T11" fmla="*/ 59 h 228"/>
                <a:gd name="T12" fmla="*/ 64 w 152"/>
                <a:gd name="T13" fmla="*/ 105 h 228"/>
                <a:gd name="T14" fmla="*/ 141 w 152"/>
                <a:gd name="T15" fmla="*/ 78 h 228"/>
                <a:gd name="T16" fmla="*/ 152 w 152"/>
                <a:gd name="T17" fmla="*/ 110 h 228"/>
                <a:gd name="T18" fmla="*/ 75 w 152"/>
                <a:gd name="T19" fmla="*/ 134 h 228"/>
                <a:gd name="T20" fmla="*/ 101 w 152"/>
                <a:gd name="T21" fmla="*/ 2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228">
                  <a:moveTo>
                    <a:pt x="101" y="214"/>
                  </a:moveTo>
                  <a:lnTo>
                    <a:pt x="64" y="228"/>
                  </a:lnTo>
                  <a:lnTo>
                    <a:pt x="0" y="41"/>
                  </a:lnTo>
                  <a:lnTo>
                    <a:pt x="120" y="0"/>
                  </a:lnTo>
                  <a:lnTo>
                    <a:pt x="131" y="33"/>
                  </a:lnTo>
                  <a:lnTo>
                    <a:pt x="51" y="59"/>
                  </a:lnTo>
                  <a:lnTo>
                    <a:pt x="64" y="105"/>
                  </a:lnTo>
                  <a:lnTo>
                    <a:pt x="141" y="78"/>
                  </a:lnTo>
                  <a:lnTo>
                    <a:pt x="152" y="110"/>
                  </a:lnTo>
                  <a:lnTo>
                    <a:pt x="75" y="134"/>
                  </a:lnTo>
                  <a:lnTo>
                    <a:pt x="101"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23">
              <a:extLst>
                <a:ext uri="{FF2B5EF4-FFF2-40B4-BE49-F238E27FC236}">
                  <a16:creationId xmlns:a16="http://schemas.microsoft.com/office/drawing/2014/main" id="{57954B95-F2B5-D342-9775-F83219FD4A06}"/>
                </a:ext>
              </a:extLst>
            </p:cNvPr>
            <p:cNvSpPr>
              <a:spLocks/>
            </p:cNvSpPr>
            <p:nvPr/>
          </p:nvSpPr>
          <p:spPr bwMode="auto">
            <a:xfrm>
              <a:off x="7189788" y="5591175"/>
              <a:ext cx="288925" cy="347663"/>
            </a:xfrm>
            <a:custGeom>
              <a:avLst/>
              <a:gdLst>
                <a:gd name="T0" fmla="*/ 16 w 182"/>
                <a:gd name="T1" fmla="*/ 104 h 219"/>
                <a:gd name="T2" fmla="*/ 0 w 182"/>
                <a:gd name="T3" fmla="*/ 75 h 219"/>
                <a:gd name="T4" fmla="*/ 139 w 182"/>
                <a:gd name="T5" fmla="*/ 0 h 219"/>
                <a:gd name="T6" fmla="*/ 155 w 182"/>
                <a:gd name="T7" fmla="*/ 27 h 219"/>
                <a:gd name="T8" fmla="*/ 104 w 182"/>
                <a:gd name="T9" fmla="*/ 56 h 219"/>
                <a:gd name="T10" fmla="*/ 182 w 182"/>
                <a:gd name="T11" fmla="*/ 201 h 219"/>
                <a:gd name="T12" fmla="*/ 144 w 182"/>
                <a:gd name="T13" fmla="*/ 219 h 219"/>
                <a:gd name="T14" fmla="*/ 67 w 182"/>
                <a:gd name="T15" fmla="*/ 75 h 219"/>
                <a:gd name="T16" fmla="*/ 16 w 182"/>
                <a:gd name="T17"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19">
                  <a:moveTo>
                    <a:pt x="16" y="104"/>
                  </a:moveTo>
                  <a:lnTo>
                    <a:pt x="0" y="75"/>
                  </a:lnTo>
                  <a:lnTo>
                    <a:pt x="139" y="0"/>
                  </a:lnTo>
                  <a:lnTo>
                    <a:pt x="155" y="27"/>
                  </a:lnTo>
                  <a:lnTo>
                    <a:pt x="104" y="56"/>
                  </a:lnTo>
                  <a:lnTo>
                    <a:pt x="182" y="201"/>
                  </a:lnTo>
                  <a:lnTo>
                    <a:pt x="144" y="219"/>
                  </a:lnTo>
                  <a:lnTo>
                    <a:pt x="67" y="75"/>
                  </a:lnTo>
                  <a:lnTo>
                    <a:pt x="1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24">
              <a:extLst>
                <a:ext uri="{FF2B5EF4-FFF2-40B4-BE49-F238E27FC236}">
                  <a16:creationId xmlns:a16="http://schemas.microsoft.com/office/drawing/2014/main" id="{C142BDD9-EC5E-3046-A391-490E3B5A0F9A}"/>
                </a:ext>
              </a:extLst>
            </p:cNvPr>
            <p:cNvSpPr>
              <a:spLocks/>
            </p:cNvSpPr>
            <p:nvPr/>
          </p:nvSpPr>
          <p:spPr bwMode="auto">
            <a:xfrm>
              <a:off x="7453313" y="5446713"/>
              <a:ext cx="352425" cy="374650"/>
            </a:xfrm>
            <a:custGeom>
              <a:avLst/>
              <a:gdLst>
                <a:gd name="T0" fmla="*/ 109 w 222"/>
                <a:gd name="T1" fmla="*/ 236 h 236"/>
                <a:gd name="T2" fmla="*/ 0 w 222"/>
                <a:gd name="T3" fmla="*/ 75 h 236"/>
                <a:gd name="T4" fmla="*/ 107 w 222"/>
                <a:gd name="T5" fmla="*/ 0 h 236"/>
                <a:gd name="T6" fmla="*/ 125 w 222"/>
                <a:gd name="T7" fmla="*/ 27 h 236"/>
                <a:gd name="T8" fmla="*/ 53 w 222"/>
                <a:gd name="T9" fmla="*/ 78 h 236"/>
                <a:gd name="T10" fmla="*/ 77 w 222"/>
                <a:gd name="T11" fmla="*/ 115 h 236"/>
                <a:gd name="T12" fmla="*/ 147 w 222"/>
                <a:gd name="T13" fmla="*/ 67 h 236"/>
                <a:gd name="T14" fmla="*/ 165 w 222"/>
                <a:gd name="T15" fmla="*/ 94 h 236"/>
                <a:gd name="T16" fmla="*/ 96 w 222"/>
                <a:gd name="T17" fmla="*/ 142 h 236"/>
                <a:gd name="T18" fmla="*/ 125 w 222"/>
                <a:gd name="T19" fmla="*/ 185 h 236"/>
                <a:gd name="T20" fmla="*/ 203 w 222"/>
                <a:gd name="T21" fmla="*/ 131 h 236"/>
                <a:gd name="T22" fmla="*/ 222 w 222"/>
                <a:gd name="T23" fmla="*/ 161 h 236"/>
                <a:gd name="T24" fmla="*/ 109 w 222"/>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36">
                  <a:moveTo>
                    <a:pt x="109" y="236"/>
                  </a:moveTo>
                  <a:lnTo>
                    <a:pt x="0" y="75"/>
                  </a:lnTo>
                  <a:lnTo>
                    <a:pt x="107" y="0"/>
                  </a:lnTo>
                  <a:lnTo>
                    <a:pt x="125" y="27"/>
                  </a:lnTo>
                  <a:lnTo>
                    <a:pt x="53" y="78"/>
                  </a:lnTo>
                  <a:lnTo>
                    <a:pt x="77" y="115"/>
                  </a:lnTo>
                  <a:lnTo>
                    <a:pt x="147" y="67"/>
                  </a:lnTo>
                  <a:lnTo>
                    <a:pt x="165" y="94"/>
                  </a:lnTo>
                  <a:lnTo>
                    <a:pt x="96" y="142"/>
                  </a:lnTo>
                  <a:lnTo>
                    <a:pt x="125" y="185"/>
                  </a:lnTo>
                  <a:lnTo>
                    <a:pt x="203" y="131"/>
                  </a:lnTo>
                  <a:lnTo>
                    <a:pt x="222" y="161"/>
                  </a:lnTo>
                  <a:lnTo>
                    <a:pt x="109"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25">
              <a:extLst>
                <a:ext uri="{FF2B5EF4-FFF2-40B4-BE49-F238E27FC236}">
                  <a16:creationId xmlns:a16="http://schemas.microsoft.com/office/drawing/2014/main" id="{01BACFCF-5445-6347-B602-5200A17CF3E9}"/>
                </a:ext>
              </a:extLst>
            </p:cNvPr>
            <p:cNvSpPr>
              <a:spLocks/>
            </p:cNvSpPr>
            <p:nvPr/>
          </p:nvSpPr>
          <p:spPr bwMode="auto">
            <a:xfrm>
              <a:off x="7702551" y="5264150"/>
              <a:ext cx="344488" cy="352425"/>
            </a:xfrm>
            <a:custGeom>
              <a:avLst/>
              <a:gdLst>
                <a:gd name="T0" fmla="*/ 55 w 81"/>
                <a:gd name="T1" fmla="*/ 12 h 83"/>
                <a:gd name="T2" fmla="*/ 42 w 81"/>
                <a:gd name="T3" fmla="*/ 23 h 83"/>
                <a:gd name="T4" fmla="*/ 22 w 81"/>
                <a:gd name="T5" fmla="*/ 22 h 83"/>
                <a:gd name="T6" fmla="*/ 29 w 81"/>
                <a:gd name="T7" fmla="*/ 51 h 83"/>
                <a:gd name="T8" fmla="*/ 57 w 81"/>
                <a:gd name="T9" fmla="*/ 62 h 83"/>
                <a:gd name="T10" fmla="*/ 59 w 81"/>
                <a:gd name="T11" fmla="*/ 42 h 83"/>
                <a:gd name="T12" fmla="*/ 72 w 81"/>
                <a:gd name="T13" fmla="*/ 32 h 83"/>
                <a:gd name="T14" fmla="*/ 64 w 81"/>
                <a:gd name="T15" fmla="*/ 70 h 83"/>
                <a:gd name="T16" fmla="*/ 17 w 81"/>
                <a:gd name="T17" fmla="*/ 62 h 83"/>
                <a:gd name="T18" fmla="*/ 15 w 81"/>
                <a:gd name="T19" fmla="*/ 13 h 83"/>
                <a:gd name="T20" fmla="*/ 55 w 81"/>
                <a:gd name="T2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3">
                  <a:moveTo>
                    <a:pt x="55" y="12"/>
                  </a:moveTo>
                  <a:cubicBezTo>
                    <a:pt x="42" y="23"/>
                    <a:pt x="42" y="23"/>
                    <a:pt x="42" y="23"/>
                  </a:cubicBezTo>
                  <a:cubicBezTo>
                    <a:pt x="36" y="17"/>
                    <a:pt x="29" y="16"/>
                    <a:pt x="22" y="22"/>
                  </a:cubicBezTo>
                  <a:cubicBezTo>
                    <a:pt x="16" y="28"/>
                    <a:pt x="18" y="38"/>
                    <a:pt x="29" y="51"/>
                  </a:cubicBezTo>
                  <a:cubicBezTo>
                    <a:pt x="41" y="64"/>
                    <a:pt x="50" y="68"/>
                    <a:pt x="57" y="62"/>
                  </a:cubicBezTo>
                  <a:cubicBezTo>
                    <a:pt x="64" y="56"/>
                    <a:pt x="64" y="50"/>
                    <a:pt x="59" y="42"/>
                  </a:cubicBezTo>
                  <a:cubicBezTo>
                    <a:pt x="72" y="32"/>
                    <a:pt x="72" y="32"/>
                    <a:pt x="72" y="32"/>
                  </a:cubicBezTo>
                  <a:cubicBezTo>
                    <a:pt x="81" y="44"/>
                    <a:pt x="79" y="57"/>
                    <a:pt x="64" y="70"/>
                  </a:cubicBezTo>
                  <a:cubicBezTo>
                    <a:pt x="49" y="83"/>
                    <a:pt x="33" y="80"/>
                    <a:pt x="17" y="62"/>
                  </a:cubicBezTo>
                  <a:cubicBezTo>
                    <a:pt x="1" y="43"/>
                    <a:pt x="0" y="27"/>
                    <a:pt x="15" y="13"/>
                  </a:cubicBezTo>
                  <a:cubicBezTo>
                    <a:pt x="30" y="1"/>
                    <a:pt x="43" y="0"/>
                    <a:pt x="5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26">
              <a:extLst>
                <a:ext uri="{FF2B5EF4-FFF2-40B4-BE49-F238E27FC236}">
                  <a16:creationId xmlns:a16="http://schemas.microsoft.com/office/drawing/2014/main" id="{65A1A60E-20E4-0D4F-9372-ED05C4A9BA10}"/>
                </a:ext>
              </a:extLst>
            </p:cNvPr>
            <p:cNvSpPr>
              <a:spLocks/>
            </p:cNvSpPr>
            <p:nvPr/>
          </p:nvSpPr>
          <p:spPr bwMode="auto">
            <a:xfrm>
              <a:off x="7907338" y="5018088"/>
              <a:ext cx="398463" cy="395288"/>
            </a:xfrm>
            <a:custGeom>
              <a:avLst/>
              <a:gdLst>
                <a:gd name="T0" fmla="*/ 173 w 251"/>
                <a:gd name="T1" fmla="*/ 217 h 249"/>
                <a:gd name="T2" fmla="*/ 144 w 251"/>
                <a:gd name="T3" fmla="*/ 249 h 249"/>
                <a:gd name="T4" fmla="*/ 0 w 251"/>
                <a:gd name="T5" fmla="*/ 115 h 249"/>
                <a:gd name="T6" fmla="*/ 26 w 251"/>
                <a:gd name="T7" fmla="*/ 86 h 249"/>
                <a:gd name="T8" fmla="*/ 85 w 251"/>
                <a:gd name="T9" fmla="*/ 136 h 249"/>
                <a:gd name="T10" fmla="*/ 133 w 251"/>
                <a:gd name="T11" fmla="*/ 83 h 249"/>
                <a:gd name="T12" fmla="*/ 77 w 251"/>
                <a:gd name="T13" fmla="*/ 29 h 249"/>
                <a:gd name="T14" fmla="*/ 106 w 251"/>
                <a:gd name="T15" fmla="*/ 0 h 249"/>
                <a:gd name="T16" fmla="*/ 251 w 251"/>
                <a:gd name="T17" fmla="*/ 131 h 249"/>
                <a:gd name="T18" fmla="*/ 224 w 251"/>
                <a:gd name="T19" fmla="*/ 160 h 249"/>
                <a:gd name="T20" fmla="*/ 160 w 251"/>
                <a:gd name="T21" fmla="*/ 104 h 249"/>
                <a:gd name="T22" fmla="*/ 109 w 251"/>
                <a:gd name="T23" fmla="*/ 160 h 249"/>
                <a:gd name="T24" fmla="*/ 173 w 251"/>
                <a:gd name="T25" fmla="*/ 2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73" y="217"/>
                  </a:moveTo>
                  <a:lnTo>
                    <a:pt x="144" y="249"/>
                  </a:lnTo>
                  <a:lnTo>
                    <a:pt x="0" y="115"/>
                  </a:lnTo>
                  <a:lnTo>
                    <a:pt x="26" y="86"/>
                  </a:lnTo>
                  <a:lnTo>
                    <a:pt x="85" y="136"/>
                  </a:lnTo>
                  <a:lnTo>
                    <a:pt x="133" y="83"/>
                  </a:lnTo>
                  <a:lnTo>
                    <a:pt x="77" y="29"/>
                  </a:lnTo>
                  <a:lnTo>
                    <a:pt x="106" y="0"/>
                  </a:lnTo>
                  <a:lnTo>
                    <a:pt x="251" y="131"/>
                  </a:lnTo>
                  <a:lnTo>
                    <a:pt x="224" y="160"/>
                  </a:lnTo>
                  <a:lnTo>
                    <a:pt x="160" y="104"/>
                  </a:lnTo>
                  <a:lnTo>
                    <a:pt x="109" y="160"/>
                  </a:lnTo>
                  <a:lnTo>
                    <a:pt x="173"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27">
              <a:extLst>
                <a:ext uri="{FF2B5EF4-FFF2-40B4-BE49-F238E27FC236}">
                  <a16:creationId xmlns:a16="http://schemas.microsoft.com/office/drawing/2014/main" id="{DA43B980-5AB3-7B40-9BE1-A6EB578A206E}"/>
                </a:ext>
              </a:extLst>
            </p:cNvPr>
            <p:cNvSpPr>
              <a:spLocks/>
            </p:cNvSpPr>
            <p:nvPr/>
          </p:nvSpPr>
          <p:spPr bwMode="auto">
            <a:xfrm>
              <a:off x="8118476" y="4733925"/>
              <a:ext cx="415925" cy="407988"/>
            </a:xfrm>
            <a:custGeom>
              <a:avLst/>
              <a:gdLst>
                <a:gd name="T0" fmla="*/ 262 w 262"/>
                <a:gd name="T1" fmla="*/ 112 h 257"/>
                <a:gd name="T2" fmla="*/ 227 w 262"/>
                <a:gd name="T3" fmla="*/ 163 h 257"/>
                <a:gd name="T4" fmla="*/ 48 w 262"/>
                <a:gd name="T5" fmla="*/ 131 h 257"/>
                <a:gd name="T6" fmla="*/ 48 w 262"/>
                <a:gd name="T7" fmla="*/ 133 h 257"/>
                <a:gd name="T8" fmla="*/ 182 w 262"/>
                <a:gd name="T9" fmla="*/ 224 h 257"/>
                <a:gd name="T10" fmla="*/ 160 w 262"/>
                <a:gd name="T11" fmla="*/ 257 h 257"/>
                <a:gd name="T12" fmla="*/ 0 w 262"/>
                <a:gd name="T13" fmla="*/ 144 h 257"/>
                <a:gd name="T14" fmla="*/ 35 w 262"/>
                <a:gd name="T15" fmla="*/ 93 h 257"/>
                <a:gd name="T16" fmla="*/ 203 w 262"/>
                <a:gd name="T17" fmla="*/ 123 h 257"/>
                <a:gd name="T18" fmla="*/ 203 w 262"/>
                <a:gd name="T19" fmla="*/ 120 h 257"/>
                <a:gd name="T20" fmla="*/ 78 w 262"/>
                <a:gd name="T21" fmla="*/ 32 h 257"/>
                <a:gd name="T22" fmla="*/ 99 w 262"/>
                <a:gd name="T23" fmla="*/ 0 h 257"/>
                <a:gd name="T24" fmla="*/ 262 w 262"/>
                <a:gd name="T25" fmla="*/ 11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57">
                  <a:moveTo>
                    <a:pt x="262" y="112"/>
                  </a:moveTo>
                  <a:lnTo>
                    <a:pt x="227" y="163"/>
                  </a:lnTo>
                  <a:lnTo>
                    <a:pt x="48" y="131"/>
                  </a:lnTo>
                  <a:lnTo>
                    <a:pt x="48" y="133"/>
                  </a:lnTo>
                  <a:lnTo>
                    <a:pt x="182" y="224"/>
                  </a:lnTo>
                  <a:lnTo>
                    <a:pt x="160" y="257"/>
                  </a:lnTo>
                  <a:lnTo>
                    <a:pt x="0" y="144"/>
                  </a:lnTo>
                  <a:lnTo>
                    <a:pt x="35" y="93"/>
                  </a:lnTo>
                  <a:lnTo>
                    <a:pt x="203" y="123"/>
                  </a:lnTo>
                  <a:lnTo>
                    <a:pt x="203" y="120"/>
                  </a:lnTo>
                  <a:lnTo>
                    <a:pt x="78" y="32"/>
                  </a:lnTo>
                  <a:lnTo>
                    <a:pt x="99" y="0"/>
                  </a:lnTo>
                  <a:lnTo>
                    <a:pt x="26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28">
              <a:extLst>
                <a:ext uri="{FF2B5EF4-FFF2-40B4-BE49-F238E27FC236}">
                  <a16:creationId xmlns:a16="http://schemas.microsoft.com/office/drawing/2014/main" id="{25EBB452-06B5-954E-B66A-EBE5BEFF8A99}"/>
                </a:ext>
              </a:extLst>
            </p:cNvPr>
            <p:cNvSpPr>
              <a:spLocks noEditPoints="1"/>
            </p:cNvSpPr>
            <p:nvPr/>
          </p:nvSpPr>
          <p:spPr bwMode="auto">
            <a:xfrm>
              <a:off x="8321676" y="4452938"/>
              <a:ext cx="369888" cy="352425"/>
            </a:xfrm>
            <a:custGeom>
              <a:avLst/>
              <a:gdLst>
                <a:gd name="T0" fmla="*/ 78 w 87"/>
                <a:gd name="T1" fmla="*/ 58 h 83"/>
                <a:gd name="T2" fmla="*/ 28 w 87"/>
                <a:gd name="T3" fmla="*/ 73 h 83"/>
                <a:gd name="T4" fmla="*/ 10 w 87"/>
                <a:gd name="T5" fmla="*/ 24 h 83"/>
                <a:gd name="T6" fmla="*/ 60 w 87"/>
                <a:gd name="T7" fmla="*/ 10 h 83"/>
                <a:gd name="T8" fmla="*/ 78 w 87"/>
                <a:gd name="T9" fmla="*/ 58 h 83"/>
                <a:gd name="T10" fmla="*/ 21 w 87"/>
                <a:gd name="T11" fmla="*/ 29 h 83"/>
                <a:gd name="T12" fmla="*/ 36 w 87"/>
                <a:gd name="T13" fmla="*/ 58 h 83"/>
                <a:gd name="T14" fmla="*/ 68 w 87"/>
                <a:gd name="T15" fmla="*/ 54 h 83"/>
                <a:gd name="T16" fmla="*/ 53 w 87"/>
                <a:gd name="T17" fmla="*/ 25 h 83"/>
                <a:gd name="T18" fmla="*/ 21 w 87"/>
                <a:gd name="T19" fmla="*/ 2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3">
                  <a:moveTo>
                    <a:pt x="78" y="58"/>
                  </a:moveTo>
                  <a:cubicBezTo>
                    <a:pt x="67" y="79"/>
                    <a:pt x="50" y="83"/>
                    <a:pt x="28" y="73"/>
                  </a:cubicBezTo>
                  <a:cubicBezTo>
                    <a:pt x="7" y="61"/>
                    <a:pt x="0" y="45"/>
                    <a:pt x="10" y="24"/>
                  </a:cubicBezTo>
                  <a:cubicBezTo>
                    <a:pt x="21" y="4"/>
                    <a:pt x="38" y="0"/>
                    <a:pt x="60" y="10"/>
                  </a:cubicBezTo>
                  <a:cubicBezTo>
                    <a:pt x="82" y="22"/>
                    <a:pt x="87" y="38"/>
                    <a:pt x="78" y="58"/>
                  </a:cubicBezTo>
                  <a:close/>
                  <a:moveTo>
                    <a:pt x="21" y="29"/>
                  </a:moveTo>
                  <a:cubicBezTo>
                    <a:pt x="15" y="40"/>
                    <a:pt x="20" y="50"/>
                    <a:pt x="36" y="58"/>
                  </a:cubicBezTo>
                  <a:cubicBezTo>
                    <a:pt x="52" y="66"/>
                    <a:pt x="63" y="65"/>
                    <a:pt x="68" y="54"/>
                  </a:cubicBezTo>
                  <a:cubicBezTo>
                    <a:pt x="74" y="43"/>
                    <a:pt x="69" y="33"/>
                    <a:pt x="53" y="25"/>
                  </a:cubicBezTo>
                  <a:cubicBezTo>
                    <a:pt x="37" y="17"/>
                    <a:pt x="26" y="18"/>
                    <a:pt x="2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29">
              <a:extLst>
                <a:ext uri="{FF2B5EF4-FFF2-40B4-BE49-F238E27FC236}">
                  <a16:creationId xmlns:a16="http://schemas.microsoft.com/office/drawing/2014/main" id="{924DF9DA-233E-6849-A642-A6C2B8F0BC35}"/>
                </a:ext>
              </a:extLst>
            </p:cNvPr>
            <p:cNvSpPr>
              <a:spLocks/>
            </p:cNvSpPr>
            <p:nvPr/>
          </p:nvSpPr>
          <p:spPr bwMode="auto">
            <a:xfrm>
              <a:off x="8462963" y="4270375"/>
              <a:ext cx="360363" cy="204788"/>
            </a:xfrm>
            <a:custGeom>
              <a:avLst/>
              <a:gdLst>
                <a:gd name="T0" fmla="*/ 227 w 227"/>
                <a:gd name="T1" fmla="*/ 11 h 129"/>
                <a:gd name="T2" fmla="*/ 184 w 227"/>
                <a:gd name="T3" fmla="*/ 129 h 129"/>
                <a:gd name="T4" fmla="*/ 0 w 227"/>
                <a:gd name="T5" fmla="*/ 62 h 129"/>
                <a:gd name="T6" fmla="*/ 13 w 227"/>
                <a:gd name="T7" fmla="*/ 22 h 129"/>
                <a:gd name="T8" fmla="*/ 168 w 227"/>
                <a:gd name="T9" fmla="*/ 80 h 129"/>
                <a:gd name="T10" fmla="*/ 197 w 227"/>
                <a:gd name="T11" fmla="*/ 0 h 129"/>
                <a:gd name="T12" fmla="*/ 227 w 227"/>
                <a:gd name="T13" fmla="*/ 11 h 129"/>
              </a:gdLst>
              <a:ahLst/>
              <a:cxnLst>
                <a:cxn ang="0">
                  <a:pos x="T0" y="T1"/>
                </a:cxn>
                <a:cxn ang="0">
                  <a:pos x="T2" y="T3"/>
                </a:cxn>
                <a:cxn ang="0">
                  <a:pos x="T4" y="T5"/>
                </a:cxn>
                <a:cxn ang="0">
                  <a:pos x="T6" y="T7"/>
                </a:cxn>
                <a:cxn ang="0">
                  <a:pos x="T8" y="T9"/>
                </a:cxn>
                <a:cxn ang="0">
                  <a:pos x="T10" y="T11"/>
                </a:cxn>
                <a:cxn ang="0">
                  <a:pos x="T12" y="T13"/>
                </a:cxn>
              </a:cxnLst>
              <a:rect l="0" t="0" r="r" b="b"/>
              <a:pathLst>
                <a:path w="227" h="129">
                  <a:moveTo>
                    <a:pt x="227" y="11"/>
                  </a:moveTo>
                  <a:lnTo>
                    <a:pt x="184" y="129"/>
                  </a:lnTo>
                  <a:lnTo>
                    <a:pt x="0" y="62"/>
                  </a:lnTo>
                  <a:lnTo>
                    <a:pt x="13" y="22"/>
                  </a:lnTo>
                  <a:lnTo>
                    <a:pt x="168" y="80"/>
                  </a:lnTo>
                  <a:lnTo>
                    <a:pt x="197" y="0"/>
                  </a:lnTo>
                  <a:lnTo>
                    <a:pt x="22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30">
              <a:extLst>
                <a:ext uri="{FF2B5EF4-FFF2-40B4-BE49-F238E27FC236}">
                  <a16:creationId xmlns:a16="http://schemas.microsoft.com/office/drawing/2014/main" id="{5E55C0A5-A9B8-B946-8F63-4D0B665D6897}"/>
                </a:ext>
              </a:extLst>
            </p:cNvPr>
            <p:cNvSpPr>
              <a:spLocks noEditPoints="1"/>
            </p:cNvSpPr>
            <p:nvPr/>
          </p:nvSpPr>
          <p:spPr bwMode="auto">
            <a:xfrm>
              <a:off x="8555038" y="3867150"/>
              <a:ext cx="352425" cy="331788"/>
            </a:xfrm>
            <a:custGeom>
              <a:avLst/>
              <a:gdLst>
                <a:gd name="T0" fmla="*/ 78 w 83"/>
                <a:gd name="T1" fmla="*/ 48 h 78"/>
                <a:gd name="T2" fmla="*/ 34 w 83"/>
                <a:gd name="T3" fmla="*/ 73 h 78"/>
                <a:gd name="T4" fmla="*/ 4 w 83"/>
                <a:gd name="T5" fmla="*/ 30 h 78"/>
                <a:gd name="T6" fmla="*/ 50 w 83"/>
                <a:gd name="T7" fmla="*/ 5 h 78"/>
                <a:gd name="T8" fmla="*/ 78 w 83"/>
                <a:gd name="T9" fmla="*/ 48 h 78"/>
                <a:gd name="T10" fmla="*/ 16 w 83"/>
                <a:gd name="T11" fmla="*/ 33 h 78"/>
                <a:gd name="T12" fmla="*/ 37 w 83"/>
                <a:gd name="T13" fmla="*/ 57 h 78"/>
                <a:gd name="T14" fmla="*/ 68 w 83"/>
                <a:gd name="T15" fmla="*/ 45 h 78"/>
                <a:gd name="T16" fmla="*/ 46 w 83"/>
                <a:gd name="T17" fmla="*/ 21 h 78"/>
                <a:gd name="T18" fmla="*/ 16 w 83"/>
                <a:gd name="T19"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78">
                  <a:moveTo>
                    <a:pt x="78" y="48"/>
                  </a:moveTo>
                  <a:cubicBezTo>
                    <a:pt x="72" y="70"/>
                    <a:pt x="57" y="78"/>
                    <a:pt x="34" y="73"/>
                  </a:cubicBezTo>
                  <a:cubicBezTo>
                    <a:pt x="9" y="67"/>
                    <a:pt x="0" y="52"/>
                    <a:pt x="4" y="30"/>
                  </a:cubicBezTo>
                  <a:cubicBezTo>
                    <a:pt x="11" y="8"/>
                    <a:pt x="26" y="0"/>
                    <a:pt x="50" y="5"/>
                  </a:cubicBezTo>
                  <a:cubicBezTo>
                    <a:pt x="74" y="12"/>
                    <a:pt x="83" y="26"/>
                    <a:pt x="78" y="48"/>
                  </a:cubicBezTo>
                  <a:close/>
                  <a:moveTo>
                    <a:pt x="16" y="33"/>
                  </a:moveTo>
                  <a:cubicBezTo>
                    <a:pt x="13" y="45"/>
                    <a:pt x="20" y="53"/>
                    <a:pt x="37" y="57"/>
                  </a:cubicBezTo>
                  <a:cubicBezTo>
                    <a:pt x="55" y="62"/>
                    <a:pt x="65" y="58"/>
                    <a:pt x="68" y="45"/>
                  </a:cubicBezTo>
                  <a:cubicBezTo>
                    <a:pt x="71" y="33"/>
                    <a:pt x="63" y="25"/>
                    <a:pt x="46" y="21"/>
                  </a:cubicBezTo>
                  <a:cubicBezTo>
                    <a:pt x="29" y="17"/>
                    <a:pt x="19" y="21"/>
                    <a:pt x="1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31">
              <a:extLst>
                <a:ext uri="{FF2B5EF4-FFF2-40B4-BE49-F238E27FC236}">
                  <a16:creationId xmlns:a16="http://schemas.microsoft.com/office/drawing/2014/main" id="{84AABB7A-AC2C-AA4D-8B8E-DF47038A1B79}"/>
                </a:ext>
              </a:extLst>
            </p:cNvPr>
            <p:cNvSpPr>
              <a:spLocks/>
            </p:cNvSpPr>
            <p:nvPr/>
          </p:nvSpPr>
          <p:spPr bwMode="auto">
            <a:xfrm>
              <a:off x="8631238" y="3522663"/>
              <a:ext cx="327025" cy="311150"/>
            </a:xfrm>
            <a:custGeom>
              <a:avLst/>
              <a:gdLst>
                <a:gd name="T0" fmla="*/ 50 w 77"/>
                <a:gd name="T1" fmla="*/ 21 h 73"/>
                <a:gd name="T2" fmla="*/ 48 w 77"/>
                <a:gd name="T3" fmla="*/ 35 h 73"/>
                <a:gd name="T4" fmla="*/ 36 w 77"/>
                <a:gd name="T5" fmla="*/ 34 h 73"/>
                <a:gd name="T6" fmla="*/ 39 w 77"/>
                <a:gd name="T7" fmla="*/ 4 h 73"/>
                <a:gd name="T8" fmla="*/ 76 w 77"/>
                <a:gd name="T9" fmla="*/ 8 h 73"/>
                <a:gd name="T10" fmla="*/ 76 w 77"/>
                <a:gd name="T11" fmla="*/ 24 h 73"/>
                <a:gd name="T12" fmla="*/ 75 w 77"/>
                <a:gd name="T13" fmla="*/ 41 h 73"/>
                <a:gd name="T14" fmla="*/ 35 w 77"/>
                <a:gd name="T15" fmla="*/ 71 h 73"/>
                <a:gd name="T16" fmla="*/ 0 w 77"/>
                <a:gd name="T17" fmla="*/ 33 h 73"/>
                <a:gd name="T18" fmla="*/ 27 w 77"/>
                <a:gd name="T19" fmla="*/ 2 h 73"/>
                <a:gd name="T20" fmla="*/ 26 w 77"/>
                <a:gd name="T21" fmla="*/ 18 h 73"/>
                <a:gd name="T22" fmla="*/ 12 w 77"/>
                <a:gd name="T23" fmla="*/ 32 h 73"/>
                <a:gd name="T24" fmla="*/ 36 w 77"/>
                <a:gd name="T25" fmla="*/ 55 h 73"/>
                <a:gd name="T26" fmla="*/ 65 w 77"/>
                <a:gd name="T27" fmla="*/ 37 h 73"/>
                <a:gd name="T28" fmla="*/ 65 w 77"/>
                <a:gd name="T29" fmla="*/ 23 h 73"/>
                <a:gd name="T30" fmla="*/ 65 w 77"/>
                <a:gd name="T31" fmla="*/ 22 h 73"/>
                <a:gd name="T32" fmla="*/ 50 w 77"/>
                <a:gd name="T33" fmla="*/ 2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73">
                  <a:moveTo>
                    <a:pt x="50" y="21"/>
                  </a:moveTo>
                  <a:cubicBezTo>
                    <a:pt x="48" y="35"/>
                    <a:pt x="48" y="35"/>
                    <a:pt x="48" y="35"/>
                  </a:cubicBezTo>
                  <a:cubicBezTo>
                    <a:pt x="36" y="34"/>
                    <a:pt x="36" y="34"/>
                    <a:pt x="36" y="34"/>
                  </a:cubicBezTo>
                  <a:cubicBezTo>
                    <a:pt x="39" y="4"/>
                    <a:pt x="39" y="4"/>
                    <a:pt x="39" y="4"/>
                  </a:cubicBezTo>
                  <a:cubicBezTo>
                    <a:pt x="76" y="8"/>
                    <a:pt x="76" y="8"/>
                    <a:pt x="76" y="8"/>
                  </a:cubicBezTo>
                  <a:cubicBezTo>
                    <a:pt x="77" y="13"/>
                    <a:pt x="77" y="19"/>
                    <a:pt x="76" y="24"/>
                  </a:cubicBezTo>
                  <a:cubicBezTo>
                    <a:pt x="76" y="29"/>
                    <a:pt x="76" y="34"/>
                    <a:pt x="75" y="41"/>
                  </a:cubicBezTo>
                  <a:cubicBezTo>
                    <a:pt x="72" y="63"/>
                    <a:pt x="58" y="73"/>
                    <a:pt x="35" y="71"/>
                  </a:cubicBezTo>
                  <a:cubicBezTo>
                    <a:pt x="11" y="68"/>
                    <a:pt x="0" y="56"/>
                    <a:pt x="0" y="33"/>
                  </a:cubicBezTo>
                  <a:cubicBezTo>
                    <a:pt x="2" y="11"/>
                    <a:pt x="12" y="0"/>
                    <a:pt x="27" y="2"/>
                  </a:cubicBezTo>
                  <a:cubicBezTo>
                    <a:pt x="26" y="18"/>
                    <a:pt x="26" y="18"/>
                    <a:pt x="26" y="18"/>
                  </a:cubicBezTo>
                  <a:cubicBezTo>
                    <a:pt x="17" y="17"/>
                    <a:pt x="13" y="22"/>
                    <a:pt x="12" y="32"/>
                  </a:cubicBezTo>
                  <a:cubicBezTo>
                    <a:pt x="11" y="45"/>
                    <a:pt x="19" y="53"/>
                    <a:pt x="36" y="55"/>
                  </a:cubicBezTo>
                  <a:cubicBezTo>
                    <a:pt x="54" y="57"/>
                    <a:pt x="63" y="51"/>
                    <a:pt x="65" y="37"/>
                  </a:cubicBezTo>
                  <a:cubicBezTo>
                    <a:pt x="65" y="33"/>
                    <a:pt x="66" y="29"/>
                    <a:pt x="65" y="23"/>
                  </a:cubicBezTo>
                  <a:cubicBezTo>
                    <a:pt x="65" y="23"/>
                    <a:pt x="65" y="23"/>
                    <a:pt x="65" y="22"/>
                  </a:cubicBezTo>
                  <a:lnTo>
                    <a:pt x="5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32">
              <a:extLst>
                <a:ext uri="{FF2B5EF4-FFF2-40B4-BE49-F238E27FC236}">
                  <a16:creationId xmlns:a16="http://schemas.microsoft.com/office/drawing/2014/main" id="{23448B8C-F039-9140-9B00-12CD6CE89BC4}"/>
                </a:ext>
              </a:extLst>
            </p:cNvPr>
            <p:cNvSpPr>
              <a:spLocks/>
            </p:cNvSpPr>
            <p:nvPr/>
          </p:nvSpPr>
          <p:spPr bwMode="auto">
            <a:xfrm>
              <a:off x="8648701" y="3200400"/>
              <a:ext cx="317500" cy="276225"/>
            </a:xfrm>
            <a:custGeom>
              <a:avLst/>
              <a:gdLst>
                <a:gd name="T0" fmla="*/ 200 w 200"/>
                <a:gd name="T1" fmla="*/ 104 h 174"/>
                <a:gd name="T2" fmla="*/ 136 w 200"/>
                <a:gd name="T3" fmla="*/ 104 h 174"/>
                <a:gd name="T4" fmla="*/ 5 w 200"/>
                <a:gd name="T5" fmla="*/ 174 h 174"/>
                <a:gd name="T6" fmla="*/ 3 w 200"/>
                <a:gd name="T7" fmla="*/ 126 h 174"/>
                <a:gd name="T8" fmla="*/ 94 w 200"/>
                <a:gd name="T9" fmla="*/ 83 h 174"/>
                <a:gd name="T10" fmla="*/ 3 w 200"/>
                <a:gd name="T11" fmla="*/ 43 h 174"/>
                <a:gd name="T12" fmla="*/ 0 w 200"/>
                <a:gd name="T13" fmla="*/ 0 h 174"/>
                <a:gd name="T14" fmla="*/ 134 w 200"/>
                <a:gd name="T15" fmla="*/ 64 h 174"/>
                <a:gd name="T16" fmla="*/ 198 w 200"/>
                <a:gd name="T17" fmla="*/ 62 h 174"/>
                <a:gd name="T18" fmla="*/ 200 w 200"/>
                <a:gd name="T19" fmla="*/ 10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74">
                  <a:moveTo>
                    <a:pt x="200" y="104"/>
                  </a:moveTo>
                  <a:lnTo>
                    <a:pt x="136" y="104"/>
                  </a:lnTo>
                  <a:lnTo>
                    <a:pt x="5" y="174"/>
                  </a:lnTo>
                  <a:lnTo>
                    <a:pt x="3" y="126"/>
                  </a:lnTo>
                  <a:lnTo>
                    <a:pt x="94" y="83"/>
                  </a:lnTo>
                  <a:lnTo>
                    <a:pt x="3" y="43"/>
                  </a:lnTo>
                  <a:lnTo>
                    <a:pt x="0" y="0"/>
                  </a:lnTo>
                  <a:lnTo>
                    <a:pt x="134" y="64"/>
                  </a:lnTo>
                  <a:lnTo>
                    <a:pt x="198" y="62"/>
                  </a:lnTo>
                  <a:lnTo>
                    <a:pt x="20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5">
              <a:extLst>
                <a:ext uri="{FF2B5EF4-FFF2-40B4-BE49-F238E27FC236}">
                  <a16:creationId xmlns:a16="http://schemas.microsoft.com/office/drawing/2014/main" id="{85B5C68B-63B9-BB47-9F4F-A33AE0D376EE}"/>
                </a:ext>
              </a:extLst>
            </p:cNvPr>
            <p:cNvSpPr>
              <a:spLocks/>
            </p:cNvSpPr>
            <p:nvPr/>
          </p:nvSpPr>
          <p:spPr bwMode="auto">
            <a:xfrm>
              <a:off x="6161522" y="1258240"/>
              <a:ext cx="700088" cy="674688"/>
            </a:xfrm>
            <a:custGeom>
              <a:avLst/>
              <a:gdLst>
                <a:gd name="T0" fmla="*/ 135 w 165"/>
                <a:gd name="T1" fmla="*/ 73 h 159"/>
                <a:gd name="T2" fmla="*/ 111 w 165"/>
                <a:gd name="T3" fmla="*/ 77 h 159"/>
                <a:gd name="T4" fmla="*/ 132 w 165"/>
                <a:gd name="T5" fmla="*/ 53 h 159"/>
                <a:gd name="T6" fmla="*/ 150 w 165"/>
                <a:gd name="T7" fmla="*/ 36 h 159"/>
                <a:gd name="T8" fmla="*/ 155 w 165"/>
                <a:gd name="T9" fmla="*/ 0 h 159"/>
                <a:gd name="T10" fmla="*/ 129 w 165"/>
                <a:gd name="T11" fmla="*/ 25 h 159"/>
                <a:gd name="T12" fmla="*/ 127 w 165"/>
                <a:gd name="T13" fmla="*/ 50 h 159"/>
                <a:gd name="T14" fmla="*/ 110 w 165"/>
                <a:gd name="T15" fmla="*/ 68 h 159"/>
                <a:gd name="T16" fmla="*/ 114 w 165"/>
                <a:gd name="T17" fmla="*/ 44 h 159"/>
                <a:gd name="T18" fmla="*/ 109 w 165"/>
                <a:gd name="T19" fmla="*/ 13 h 159"/>
                <a:gd name="T20" fmla="*/ 94 w 165"/>
                <a:gd name="T21" fmla="*/ 47 h 159"/>
                <a:gd name="T22" fmla="*/ 100 w 165"/>
                <a:gd name="T23" fmla="*/ 77 h 159"/>
                <a:gd name="T24" fmla="*/ 75 w 165"/>
                <a:gd name="T25" fmla="*/ 94 h 159"/>
                <a:gd name="T26" fmla="*/ 83 w 165"/>
                <a:gd name="T27" fmla="*/ 67 h 159"/>
                <a:gd name="T28" fmla="*/ 76 w 165"/>
                <a:gd name="T29" fmla="*/ 33 h 159"/>
                <a:gd name="T30" fmla="*/ 59 w 165"/>
                <a:gd name="T31" fmla="*/ 69 h 159"/>
                <a:gd name="T32" fmla="*/ 67 w 165"/>
                <a:gd name="T33" fmla="*/ 100 h 159"/>
                <a:gd name="T34" fmla="*/ 37 w 165"/>
                <a:gd name="T35" fmla="*/ 114 h 159"/>
                <a:gd name="T36" fmla="*/ 46 w 165"/>
                <a:gd name="T37" fmla="*/ 87 h 159"/>
                <a:gd name="T38" fmla="*/ 39 w 165"/>
                <a:gd name="T39" fmla="*/ 54 h 159"/>
                <a:gd name="T40" fmla="*/ 21 w 165"/>
                <a:gd name="T41" fmla="*/ 90 h 159"/>
                <a:gd name="T42" fmla="*/ 27 w 165"/>
                <a:gd name="T43" fmla="*/ 119 h 159"/>
                <a:gd name="T44" fmla="*/ 0 w 165"/>
                <a:gd name="T45" fmla="*/ 129 h 159"/>
                <a:gd name="T46" fmla="*/ 1 w 165"/>
                <a:gd name="T47" fmla="*/ 139 h 159"/>
                <a:gd name="T48" fmla="*/ 31 w 165"/>
                <a:gd name="T49" fmla="*/ 128 h 159"/>
                <a:gd name="T50" fmla="*/ 54 w 165"/>
                <a:gd name="T51" fmla="*/ 150 h 159"/>
                <a:gd name="T52" fmla="*/ 90 w 165"/>
                <a:gd name="T53" fmla="*/ 151 h 159"/>
                <a:gd name="T54" fmla="*/ 64 w 165"/>
                <a:gd name="T55" fmla="*/ 129 h 159"/>
                <a:gd name="T56" fmla="*/ 42 w 165"/>
                <a:gd name="T57" fmla="*/ 123 h 159"/>
                <a:gd name="T58" fmla="*/ 69 w 165"/>
                <a:gd name="T59" fmla="*/ 110 h 159"/>
                <a:gd name="T60" fmla="*/ 69 w 165"/>
                <a:gd name="T61" fmla="*/ 109 h 159"/>
                <a:gd name="T62" fmla="*/ 99 w 165"/>
                <a:gd name="T63" fmla="*/ 128 h 159"/>
                <a:gd name="T64" fmla="*/ 131 w 165"/>
                <a:gd name="T65" fmla="*/ 127 h 159"/>
                <a:gd name="T66" fmla="*/ 104 w 165"/>
                <a:gd name="T67" fmla="*/ 106 h 159"/>
                <a:gd name="T68" fmla="*/ 79 w 165"/>
                <a:gd name="T69" fmla="*/ 103 h 159"/>
                <a:gd name="T70" fmla="*/ 104 w 165"/>
                <a:gd name="T71" fmla="*/ 84 h 159"/>
                <a:gd name="T72" fmla="*/ 134 w 165"/>
                <a:gd name="T73" fmla="*/ 93 h 159"/>
                <a:gd name="T74" fmla="*/ 165 w 165"/>
                <a:gd name="T75" fmla="*/ 79 h 159"/>
                <a:gd name="T76" fmla="*/ 135 w 165"/>
                <a:gd name="T77" fmla="*/ 7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9">
                  <a:moveTo>
                    <a:pt x="135" y="73"/>
                  </a:moveTo>
                  <a:cubicBezTo>
                    <a:pt x="124" y="72"/>
                    <a:pt x="116" y="75"/>
                    <a:pt x="111" y="77"/>
                  </a:cubicBezTo>
                  <a:cubicBezTo>
                    <a:pt x="123" y="65"/>
                    <a:pt x="131" y="55"/>
                    <a:pt x="132" y="53"/>
                  </a:cubicBezTo>
                  <a:cubicBezTo>
                    <a:pt x="137" y="52"/>
                    <a:pt x="146" y="49"/>
                    <a:pt x="150" y="36"/>
                  </a:cubicBezTo>
                  <a:cubicBezTo>
                    <a:pt x="158" y="14"/>
                    <a:pt x="155" y="0"/>
                    <a:pt x="155" y="0"/>
                  </a:cubicBezTo>
                  <a:cubicBezTo>
                    <a:pt x="155" y="0"/>
                    <a:pt x="136" y="8"/>
                    <a:pt x="129" y="25"/>
                  </a:cubicBezTo>
                  <a:cubicBezTo>
                    <a:pt x="125" y="37"/>
                    <a:pt x="126" y="45"/>
                    <a:pt x="127" y="50"/>
                  </a:cubicBezTo>
                  <a:cubicBezTo>
                    <a:pt x="125" y="52"/>
                    <a:pt x="120" y="59"/>
                    <a:pt x="110" y="68"/>
                  </a:cubicBezTo>
                  <a:cubicBezTo>
                    <a:pt x="112" y="63"/>
                    <a:pt x="114" y="56"/>
                    <a:pt x="114" y="44"/>
                  </a:cubicBezTo>
                  <a:cubicBezTo>
                    <a:pt x="115" y="21"/>
                    <a:pt x="109" y="13"/>
                    <a:pt x="109" y="13"/>
                  </a:cubicBezTo>
                  <a:cubicBezTo>
                    <a:pt x="109" y="13"/>
                    <a:pt x="94" y="23"/>
                    <a:pt x="94" y="47"/>
                  </a:cubicBezTo>
                  <a:cubicBezTo>
                    <a:pt x="94" y="65"/>
                    <a:pt x="98" y="74"/>
                    <a:pt x="100" y="77"/>
                  </a:cubicBezTo>
                  <a:cubicBezTo>
                    <a:pt x="93" y="82"/>
                    <a:pt x="85" y="88"/>
                    <a:pt x="75" y="94"/>
                  </a:cubicBezTo>
                  <a:cubicBezTo>
                    <a:pt x="78" y="89"/>
                    <a:pt x="82" y="81"/>
                    <a:pt x="83" y="67"/>
                  </a:cubicBezTo>
                  <a:cubicBezTo>
                    <a:pt x="86" y="41"/>
                    <a:pt x="76" y="33"/>
                    <a:pt x="76" y="33"/>
                  </a:cubicBezTo>
                  <a:cubicBezTo>
                    <a:pt x="76" y="33"/>
                    <a:pt x="60" y="45"/>
                    <a:pt x="59" y="69"/>
                  </a:cubicBezTo>
                  <a:cubicBezTo>
                    <a:pt x="59" y="86"/>
                    <a:pt x="64" y="96"/>
                    <a:pt x="67" y="100"/>
                  </a:cubicBezTo>
                  <a:cubicBezTo>
                    <a:pt x="57" y="105"/>
                    <a:pt x="47" y="110"/>
                    <a:pt x="37" y="114"/>
                  </a:cubicBezTo>
                  <a:cubicBezTo>
                    <a:pt x="41" y="109"/>
                    <a:pt x="46" y="100"/>
                    <a:pt x="46" y="87"/>
                  </a:cubicBezTo>
                  <a:cubicBezTo>
                    <a:pt x="46" y="61"/>
                    <a:pt x="39" y="54"/>
                    <a:pt x="39" y="54"/>
                  </a:cubicBezTo>
                  <a:cubicBezTo>
                    <a:pt x="39" y="54"/>
                    <a:pt x="21" y="66"/>
                    <a:pt x="21" y="90"/>
                  </a:cubicBezTo>
                  <a:cubicBezTo>
                    <a:pt x="21" y="106"/>
                    <a:pt x="25" y="115"/>
                    <a:pt x="27" y="119"/>
                  </a:cubicBezTo>
                  <a:cubicBezTo>
                    <a:pt x="12" y="125"/>
                    <a:pt x="0" y="129"/>
                    <a:pt x="0" y="129"/>
                  </a:cubicBezTo>
                  <a:cubicBezTo>
                    <a:pt x="1" y="139"/>
                    <a:pt x="1" y="139"/>
                    <a:pt x="1" y="139"/>
                  </a:cubicBezTo>
                  <a:cubicBezTo>
                    <a:pt x="1" y="139"/>
                    <a:pt x="14" y="135"/>
                    <a:pt x="31" y="128"/>
                  </a:cubicBezTo>
                  <a:cubicBezTo>
                    <a:pt x="32" y="132"/>
                    <a:pt x="37" y="143"/>
                    <a:pt x="54" y="150"/>
                  </a:cubicBezTo>
                  <a:cubicBezTo>
                    <a:pt x="74" y="159"/>
                    <a:pt x="90" y="151"/>
                    <a:pt x="90" y="151"/>
                  </a:cubicBezTo>
                  <a:cubicBezTo>
                    <a:pt x="90" y="151"/>
                    <a:pt x="81" y="138"/>
                    <a:pt x="64" y="129"/>
                  </a:cubicBezTo>
                  <a:cubicBezTo>
                    <a:pt x="54" y="125"/>
                    <a:pt x="47" y="123"/>
                    <a:pt x="42" y="123"/>
                  </a:cubicBezTo>
                  <a:cubicBezTo>
                    <a:pt x="51" y="119"/>
                    <a:pt x="60" y="115"/>
                    <a:pt x="69" y="110"/>
                  </a:cubicBezTo>
                  <a:cubicBezTo>
                    <a:pt x="69" y="109"/>
                    <a:pt x="69" y="109"/>
                    <a:pt x="69" y="109"/>
                  </a:cubicBezTo>
                  <a:cubicBezTo>
                    <a:pt x="72" y="114"/>
                    <a:pt x="79" y="123"/>
                    <a:pt x="99" y="128"/>
                  </a:cubicBezTo>
                  <a:cubicBezTo>
                    <a:pt x="120" y="133"/>
                    <a:pt x="131" y="127"/>
                    <a:pt x="131" y="127"/>
                  </a:cubicBezTo>
                  <a:cubicBezTo>
                    <a:pt x="131" y="127"/>
                    <a:pt x="127" y="112"/>
                    <a:pt x="104" y="106"/>
                  </a:cubicBezTo>
                  <a:cubicBezTo>
                    <a:pt x="93" y="103"/>
                    <a:pt x="84" y="103"/>
                    <a:pt x="79" y="103"/>
                  </a:cubicBezTo>
                  <a:cubicBezTo>
                    <a:pt x="88" y="97"/>
                    <a:pt x="97" y="90"/>
                    <a:pt x="104" y="84"/>
                  </a:cubicBezTo>
                  <a:cubicBezTo>
                    <a:pt x="107" y="86"/>
                    <a:pt x="118" y="93"/>
                    <a:pt x="134" y="93"/>
                  </a:cubicBezTo>
                  <a:cubicBezTo>
                    <a:pt x="154" y="93"/>
                    <a:pt x="165" y="79"/>
                    <a:pt x="165" y="79"/>
                  </a:cubicBezTo>
                  <a:cubicBezTo>
                    <a:pt x="165" y="79"/>
                    <a:pt x="154" y="74"/>
                    <a:pt x="135"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2" name="Freeform 6">
              <a:extLst>
                <a:ext uri="{FF2B5EF4-FFF2-40B4-BE49-F238E27FC236}">
                  <a16:creationId xmlns:a16="http://schemas.microsoft.com/office/drawing/2014/main" id="{49666036-6857-8D4C-B156-AB2417C7FA9C}"/>
                </a:ext>
              </a:extLst>
            </p:cNvPr>
            <p:cNvSpPr>
              <a:spLocks/>
            </p:cNvSpPr>
            <p:nvPr/>
          </p:nvSpPr>
          <p:spPr bwMode="auto">
            <a:xfrm>
              <a:off x="4934385" y="1690472"/>
              <a:ext cx="2312988" cy="1282700"/>
            </a:xfrm>
            <a:custGeom>
              <a:avLst/>
              <a:gdLst>
                <a:gd name="T0" fmla="*/ 544 w 545"/>
                <a:gd name="T1" fmla="*/ 64 h 302"/>
                <a:gd name="T2" fmla="*/ 440 w 545"/>
                <a:gd name="T3" fmla="*/ 87 h 302"/>
                <a:gd name="T4" fmla="*/ 304 w 545"/>
                <a:gd name="T5" fmla="*/ 96 h 302"/>
                <a:gd name="T6" fmla="*/ 290 w 545"/>
                <a:gd name="T7" fmla="*/ 24 h 302"/>
                <a:gd name="T8" fmla="*/ 272 w 545"/>
                <a:gd name="T9" fmla="*/ 0 h 302"/>
                <a:gd name="T10" fmla="*/ 254 w 545"/>
                <a:gd name="T11" fmla="*/ 24 h 302"/>
                <a:gd name="T12" fmla="*/ 241 w 545"/>
                <a:gd name="T13" fmla="*/ 96 h 302"/>
                <a:gd name="T14" fmla="*/ 105 w 545"/>
                <a:gd name="T15" fmla="*/ 87 h 302"/>
                <a:gd name="T16" fmla="*/ 0 w 545"/>
                <a:gd name="T17" fmla="*/ 64 h 302"/>
                <a:gd name="T18" fmla="*/ 29 w 545"/>
                <a:gd name="T19" fmla="*/ 127 h 302"/>
                <a:gd name="T20" fmla="*/ 80 w 545"/>
                <a:gd name="T21" fmla="*/ 152 h 302"/>
                <a:gd name="T22" fmla="*/ 110 w 545"/>
                <a:gd name="T23" fmla="*/ 204 h 302"/>
                <a:gd name="T24" fmla="*/ 154 w 545"/>
                <a:gd name="T25" fmla="*/ 210 h 302"/>
                <a:gd name="T26" fmla="*/ 192 w 545"/>
                <a:gd name="T27" fmla="*/ 243 h 302"/>
                <a:gd name="T28" fmla="*/ 234 w 545"/>
                <a:gd name="T29" fmla="*/ 236 h 302"/>
                <a:gd name="T30" fmla="*/ 220 w 545"/>
                <a:gd name="T31" fmla="*/ 302 h 302"/>
                <a:gd name="T32" fmla="*/ 325 w 545"/>
                <a:gd name="T33" fmla="*/ 302 h 302"/>
                <a:gd name="T34" fmla="*/ 310 w 545"/>
                <a:gd name="T35" fmla="*/ 236 h 302"/>
                <a:gd name="T36" fmla="*/ 353 w 545"/>
                <a:gd name="T37" fmla="*/ 243 h 302"/>
                <a:gd name="T38" fmla="*/ 390 w 545"/>
                <a:gd name="T39" fmla="*/ 210 h 302"/>
                <a:gd name="T40" fmla="*/ 435 w 545"/>
                <a:gd name="T41" fmla="*/ 204 h 302"/>
                <a:gd name="T42" fmla="*/ 464 w 545"/>
                <a:gd name="T43" fmla="*/ 152 h 302"/>
                <a:gd name="T44" fmla="*/ 516 w 545"/>
                <a:gd name="T45" fmla="*/ 127 h 302"/>
                <a:gd name="T46" fmla="*/ 544 w 545"/>
                <a:gd name="T47"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5" h="302">
                  <a:moveTo>
                    <a:pt x="544" y="64"/>
                  </a:moveTo>
                  <a:cubicBezTo>
                    <a:pt x="544" y="64"/>
                    <a:pt x="494" y="79"/>
                    <a:pt x="440" y="87"/>
                  </a:cubicBezTo>
                  <a:cubicBezTo>
                    <a:pt x="375" y="97"/>
                    <a:pt x="304" y="96"/>
                    <a:pt x="304" y="96"/>
                  </a:cubicBezTo>
                  <a:cubicBezTo>
                    <a:pt x="290" y="24"/>
                    <a:pt x="290" y="24"/>
                    <a:pt x="290" y="24"/>
                  </a:cubicBezTo>
                  <a:cubicBezTo>
                    <a:pt x="290" y="24"/>
                    <a:pt x="288" y="0"/>
                    <a:pt x="272" y="0"/>
                  </a:cubicBezTo>
                  <a:cubicBezTo>
                    <a:pt x="256" y="0"/>
                    <a:pt x="254" y="24"/>
                    <a:pt x="254" y="24"/>
                  </a:cubicBezTo>
                  <a:cubicBezTo>
                    <a:pt x="241" y="96"/>
                    <a:pt x="241" y="96"/>
                    <a:pt x="241" y="96"/>
                  </a:cubicBezTo>
                  <a:cubicBezTo>
                    <a:pt x="241" y="96"/>
                    <a:pt x="169" y="97"/>
                    <a:pt x="105" y="87"/>
                  </a:cubicBezTo>
                  <a:cubicBezTo>
                    <a:pt x="50" y="79"/>
                    <a:pt x="0" y="64"/>
                    <a:pt x="0" y="64"/>
                  </a:cubicBezTo>
                  <a:cubicBezTo>
                    <a:pt x="0" y="64"/>
                    <a:pt x="0" y="100"/>
                    <a:pt x="29" y="127"/>
                  </a:cubicBezTo>
                  <a:cubicBezTo>
                    <a:pt x="55" y="152"/>
                    <a:pt x="80" y="152"/>
                    <a:pt x="80" y="152"/>
                  </a:cubicBezTo>
                  <a:cubicBezTo>
                    <a:pt x="80" y="152"/>
                    <a:pt x="78" y="185"/>
                    <a:pt x="110" y="204"/>
                  </a:cubicBezTo>
                  <a:cubicBezTo>
                    <a:pt x="130" y="217"/>
                    <a:pt x="154" y="210"/>
                    <a:pt x="154" y="210"/>
                  </a:cubicBezTo>
                  <a:cubicBezTo>
                    <a:pt x="154" y="210"/>
                    <a:pt x="161" y="238"/>
                    <a:pt x="192" y="243"/>
                  </a:cubicBezTo>
                  <a:cubicBezTo>
                    <a:pt x="223" y="248"/>
                    <a:pt x="234" y="236"/>
                    <a:pt x="234" y="236"/>
                  </a:cubicBezTo>
                  <a:cubicBezTo>
                    <a:pt x="220" y="302"/>
                    <a:pt x="220" y="302"/>
                    <a:pt x="220" y="302"/>
                  </a:cubicBezTo>
                  <a:cubicBezTo>
                    <a:pt x="325" y="302"/>
                    <a:pt x="325" y="302"/>
                    <a:pt x="325" y="302"/>
                  </a:cubicBezTo>
                  <a:cubicBezTo>
                    <a:pt x="310" y="236"/>
                    <a:pt x="310" y="236"/>
                    <a:pt x="310" y="236"/>
                  </a:cubicBezTo>
                  <a:cubicBezTo>
                    <a:pt x="310" y="236"/>
                    <a:pt x="322" y="248"/>
                    <a:pt x="353" y="243"/>
                  </a:cubicBezTo>
                  <a:cubicBezTo>
                    <a:pt x="384" y="238"/>
                    <a:pt x="390" y="210"/>
                    <a:pt x="390" y="210"/>
                  </a:cubicBezTo>
                  <a:cubicBezTo>
                    <a:pt x="390" y="210"/>
                    <a:pt x="415" y="217"/>
                    <a:pt x="435" y="204"/>
                  </a:cubicBezTo>
                  <a:cubicBezTo>
                    <a:pt x="466" y="185"/>
                    <a:pt x="464" y="152"/>
                    <a:pt x="464" y="152"/>
                  </a:cubicBezTo>
                  <a:cubicBezTo>
                    <a:pt x="464" y="152"/>
                    <a:pt x="490" y="152"/>
                    <a:pt x="516" y="127"/>
                  </a:cubicBezTo>
                  <a:cubicBezTo>
                    <a:pt x="545" y="100"/>
                    <a:pt x="544" y="64"/>
                    <a:pt x="544"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3" name="Freeform 7">
              <a:extLst>
                <a:ext uri="{FF2B5EF4-FFF2-40B4-BE49-F238E27FC236}">
                  <a16:creationId xmlns:a16="http://schemas.microsoft.com/office/drawing/2014/main" id="{7468C3BE-CDB1-A449-93A6-016F4C8CF41F}"/>
                </a:ext>
              </a:extLst>
            </p:cNvPr>
            <p:cNvSpPr>
              <a:spLocks/>
            </p:cNvSpPr>
            <p:nvPr/>
          </p:nvSpPr>
          <p:spPr bwMode="auto">
            <a:xfrm>
              <a:off x="4200960" y="3889160"/>
              <a:ext cx="3781425" cy="968375"/>
            </a:xfrm>
            <a:custGeom>
              <a:avLst/>
              <a:gdLst>
                <a:gd name="T0" fmla="*/ 775 w 891"/>
                <a:gd name="T1" fmla="*/ 15 h 228"/>
                <a:gd name="T2" fmla="*/ 445 w 891"/>
                <a:gd name="T3" fmla="*/ 1 h 228"/>
                <a:gd name="T4" fmla="*/ 116 w 891"/>
                <a:gd name="T5" fmla="*/ 15 h 228"/>
                <a:gd name="T6" fmla="*/ 0 w 891"/>
                <a:gd name="T7" fmla="*/ 0 h 228"/>
                <a:gd name="T8" fmla="*/ 57 w 891"/>
                <a:gd name="T9" fmla="*/ 62 h 228"/>
                <a:gd name="T10" fmla="*/ 195 w 891"/>
                <a:gd name="T11" fmla="*/ 97 h 228"/>
                <a:gd name="T12" fmla="*/ 391 w 891"/>
                <a:gd name="T13" fmla="*/ 122 h 228"/>
                <a:gd name="T14" fmla="*/ 372 w 891"/>
                <a:gd name="T15" fmla="*/ 212 h 228"/>
                <a:gd name="T16" fmla="*/ 445 w 891"/>
                <a:gd name="T17" fmla="*/ 228 h 228"/>
                <a:gd name="T18" fmla="*/ 519 w 891"/>
                <a:gd name="T19" fmla="*/ 212 h 228"/>
                <a:gd name="T20" fmla="*/ 499 w 891"/>
                <a:gd name="T21" fmla="*/ 122 h 228"/>
                <a:gd name="T22" fmla="*/ 696 w 891"/>
                <a:gd name="T23" fmla="*/ 97 h 228"/>
                <a:gd name="T24" fmla="*/ 834 w 891"/>
                <a:gd name="T25" fmla="*/ 62 h 228"/>
                <a:gd name="T26" fmla="*/ 891 w 891"/>
                <a:gd name="T27" fmla="*/ 0 h 228"/>
                <a:gd name="T28" fmla="*/ 775 w 891"/>
                <a:gd name="T29"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1" h="228">
                  <a:moveTo>
                    <a:pt x="775" y="15"/>
                  </a:moveTo>
                  <a:cubicBezTo>
                    <a:pt x="711" y="15"/>
                    <a:pt x="445" y="1"/>
                    <a:pt x="445" y="1"/>
                  </a:cubicBezTo>
                  <a:cubicBezTo>
                    <a:pt x="445" y="1"/>
                    <a:pt x="179" y="15"/>
                    <a:pt x="116" y="15"/>
                  </a:cubicBezTo>
                  <a:cubicBezTo>
                    <a:pt x="34" y="15"/>
                    <a:pt x="0" y="0"/>
                    <a:pt x="0" y="0"/>
                  </a:cubicBezTo>
                  <a:cubicBezTo>
                    <a:pt x="0" y="0"/>
                    <a:pt x="21" y="47"/>
                    <a:pt x="57" y="62"/>
                  </a:cubicBezTo>
                  <a:cubicBezTo>
                    <a:pt x="86" y="75"/>
                    <a:pt x="97" y="80"/>
                    <a:pt x="195" y="97"/>
                  </a:cubicBezTo>
                  <a:cubicBezTo>
                    <a:pt x="293" y="114"/>
                    <a:pt x="391" y="122"/>
                    <a:pt x="391" y="122"/>
                  </a:cubicBezTo>
                  <a:cubicBezTo>
                    <a:pt x="372" y="212"/>
                    <a:pt x="372" y="212"/>
                    <a:pt x="372" y="212"/>
                  </a:cubicBezTo>
                  <a:cubicBezTo>
                    <a:pt x="445" y="228"/>
                    <a:pt x="445" y="228"/>
                    <a:pt x="445" y="228"/>
                  </a:cubicBezTo>
                  <a:cubicBezTo>
                    <a:pt x="519" y="212"/>
                    <a:pt x="519" y="212"/>
                    <a:pt x="519" y="212"/>
                  </a:cubicBezTo>
                  <a:cubicBezTo>
                    <a:pt x="499" y="122"/>
                    <a:pt x="499" y="122"/>
                    <a:pt x="499" y="122"/>
                  </a:cubicBezTo>
                  <a:cubicBezTo>
                    <a:pt x="499" y="122"/>
                    <a:pt x="598" y="114"/>
                    <a:pt x="696" y="97"/>
                  </a:cubicBezTo>
                  <a:cubicBezTo>
                    <a:pt x="794" y="80"/>
                    <a:pt x="804" y="75"/>
                    <a:pt x="834" y="62"/>
                  </a:cubicBezTo>
                  <a:cubicBezTo>
                    <a:pt x="870" y="47"/>
                    <a:pt x="891" y="0"/>
                    <a:pt x="891" y="0"/>
                  </a:cubicBezTo>
                  <a:cubicBezTo>
                    <a:pt x="891" y="0"/>
                    <a:pt x="857" y="15"/>
                    <a:pt x="775" y="15"/>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4" name="Freeform 8">
              <a:extLst>
                <a:ext uri="{FF2B5EF4-FFF2-40B4-BE49-F238E27FC236}">
                  <a16:creationId xmlns:a16="http://schemas.microsoft.com/office/drawing/2014/main" id="{A731C54B-3E59-1547-A1A2-FF270EE9EDAE}"/>
                </a:ext>
              </a:extLst>
            </p:cNvPr>
            <p:cNvSpPr>
              <a:spLocks/>
            </p:cNvSpPr>
            <p:nvPr/>
          </p:nvSpPr>
          <p:spPr bwMode="auto">
            <a:xfrm>
              <a:off x="4348597" y="3435135"/>
              <a:ext cx="3479800" cy="968375"/>
            </a:xfrm>
            <a:custGeom>
              <a:avLst/>
              <a:gdLst>
                <a:gd name="T0" fmla="*/ 686 w 820"/>
                <a:gd name="T1" fmla="*/ 6 h 228"/>
                <a:gd name="T2" fmla="*/ 410 w 820"/>
                <a:gd name="T3" fmla="*/ 11 h 228"/>
                <a:gd name="T4" fmla="*/ 135 w 820"/>
                <a:gd name="T5" fmla="*/ 6 h 228"/>
                <a:gd name="T6" fmla="*/ 0 w 820"/>
                <a:gd name="T7" fmla="*/ 0 h 228"/>
                <a:gd name="T8" fmla="*/ 39 w 820"/>
                <a:gd name="T9" fmla="*/ 46 h 228"/>
                <a:gd name="T10" fmla="*/ 200 w 820"/>
                <a:gd name="T11" fmla="*/ 109 h 228"/>
                <a:gd name="T12" fmla="*/ 359 w 820"/>
                <a:gd name="T13" fmla="*/ 133 h 228"/>
                <a:gd name="T14" fmla="*/ 341 w 820"/>
                <a:gd name="T15" fmla="*/ 214 h 228"/>
                <a:gd name="T16" fmla="*/ 410 w 820"/>
                <a:gd name="T17" fmla="*/ 228 h 228"/>
                <a:gd name="T18" fmla="*/ 480 w 820"/>
                <a:gd name="T19" fmla="*/ 214 h 228"/>
                <a:gd name="T20" fmla="*/ 462 w 820"/>
                <a:gd name="T21" fmla="*/ 133 h 228"/>
                <a:gd name="T22" fmla="*/ 621 w 820"/>
                <a:gd name="T23" fmla="*/ 109 h 228"/>
                <a:gd name="T24" fmla="*/ 782 w 820"/>
                <a:gd name="T25" fmla="*/ 46 h 228"/>
                <a:gd name="T26" fmla="*/ 820 w 820"/>
                <a:gd name="T27" fmla="*/ 0 h 228"/>
                <a:gd name="T28" fmla="*/ 686 w 820"/>
                <a:gd name="T29"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228">
                  <a:moveTo>
                    <a:pt x="686" y="6"/>
                  </a:moveTo>
                  <a:cubicBezTo>
                    <a:pt x="528" y="8"/>
                    <a:pt x="410" y="11"/>
                    <a:pt x="410" y="11"/>
                  </a:cubicBezTo>
                  <a:cubicBezTo>
                    <a:pt x="410" y="11"/>
                    <a:pt x="293" y="8"/>
                    <a:pt x="135" y="6"/>
                  </a:cubicBezTo>
                  <a:cubicBezTo>
                    <a:pt x="30" y="5"/>
                    <a:pt x="0" y="0"/>
                    <a:pt x="0" y="0"/>
                  </a:cubicBezTo>
                  <a:cubicBezTo>
                    <a:pt x="0" y="0"/>
                    <a:pt x="18" y="27"/>
                    <a:pt x="39" y="46"/>
                  </a:cubicBezTo>
                  <a:cubicBezTo>
                    <a:pt x="64" y="69"/>
                    <a:pt x="110" y="91"/>
                    <a:pt x="200" y="109"/>
                  </a:cubicBezTo>
                  <a:cubicBezTo>
                    <a:pt x="289" y="127"/>
                    <a:pt x="359" y="133"/>
                    <a:pt x="359" y="133"/>
                  </a:cubicBezTo>
                  <a:cubicBezTo>
                    <a:pt x="341" y="214"/>
                    <a:pt x="341" y="214"/>
                    <a:pt x="341" y="214"/>
                  </a:cubicBezTo>
                  <a:cubicBezTo>
                    <a:pt x="410" y="228"/>
                    <a:pt x="410" y="228"/>
                    <a:pt x="410" y="228"/>
                  </a:cubicBezTo>
                  <a:cubicBezTo>
                    <a:pt x="480" y="214"/>
                    <a:pt x="480" y="214"/>
                    <a:pt x="480" y="214"/>
                  </a:cubicBezTo>
                  <a:cubicBezTo>
                    <a:pt x="462" y="133"/>
                    <a:pt x="462" y="133"/>
                    <a:pt x="462" y="133"/>
                  </a:cubicBezTo>
                  <a:cubicBezTo>
                    <a:pt x="462" y="133"/>
                    <a:pt x="531" y="127"/>
                    <a:pt x="621" y="109"/>
                  </a:cubicBezTo>
                  <a:cubicBezTo>
                    <a:pt x="711" y="91"/>
                    <a:pt x="757" y="69"/>
                    <a:pt x="782" y="46"/>
                  </a:cubicBezTo>
                  <a:cubicBezTo>
                    <a:pt x="803" y="27"/>
                    <a:pt x="820" y="0"/>
                    <a:pt x="820" y="0"/>
                  </a:cubicBezTo>
                  <a:cubicBezTo>
                    <a:pt x="820" y="0"/>
                    <a:pt x="791" y="5"/>
                    <a:pt x="686" y="6"/>
                  </a:cubicBezTo>
                </a:path>
              </a:pathLst>
            </a:custGeom>
            <a:solidFill>
              <a:srgbClr val="299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5" name="Freeform 9">
              <a:extLst>
                <a:ext uri="{FF2B5EF4-FFF2-40B4-BE49-F238E27FC236}">
                  <a16:creationId xmlns:a16="http://schemas.microsoft.com/office/drawing/2014/main" id="{6ADAA784-D429-4549-8413-DEE596F32512}"/>
                </a:ext>
              </a:extLst>
            </p:cNvPr>
            <p:cNvSpPr>
              <a:spLocks/>
            </p:cNvSpPr>
            <p:nvPr/>
          </p:nvSpPr>
          <p:spPr bwMode="auto">
            <a:xfrm>
              <a:off x="4543860" y="2968410"/>
              <a:ext cx="3094038" cy="1001713"/>
            </a:xfrm>
            <a:custGeom>
              <a:avLst/>
              <a:gdLst>
                <a:gd name="T0" fmla="*/ 607 w 729"/>
                <a:gd name="T1" fmla="*/ 9 h 236"/>
                <a:gd name="T2" fmla="*/ 364 w 729"/>
                <a:gd name="T3" fmla="*/ 13 h 236"/>
                <a:gd name="T4" fmla="*/ 122 w 729"/>
                <a:gd name="T5" fmla="*/ 9 h 236"/>
                <a:gd name="T6" fmla="*/ 0 w 729"/>
                <a:gd name="T7" fmla="*/ 0 h 236"/>
                <a:gd name="T8" fmla="*/ 163 w 729"/>
                <a:gd name="T9" fmla="*/ 123 h 236"/>
                <a:gd name="T10" fmla="*/ 314 w 729"/>
                <a:gd name="T11" fmla="*/ 149 h 236"/>
                <a:gd name="T12" fmla="*/ 297 w 729"/>
                <a:gd name="T13" fmla="*/ 228 h 236"/>
                <a:gd name="T14" fmla="*/ 364 w 729"/>
                <a:gd name="T15" fmla="*/ 236 h 236"/>
                <a:gd name="T16" fmla="*/ 431 w 729"/>
                <a:gd name="T17" fmla="*/ 228 h 236"/>
                <a:gd name="T18" fmla="*/ 415 w 729"/>
                <a:gd name="T19" fmla="*/ 149 h 236"/>
                <a:gd name="T20" fmla="*/ 566 w 729"/>
                <a:gd name="T21" fmla="*/ 123 h 236"/>
                <a:gd name="T22" fmla="*/ 729 w 729"/>
                <a:gd name="T23" fmla="*/ 0 h 236"/>
                <a:gd name="T24" fmla="*/ 607 w 729"/>
                <a:gd name="T25" fmla="*/ 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236">
                  <a:moveTo>
                    <a:pt x="607" y="9"/>
                  </a:moveTo>
                  <a:cubicBezTo>
                    <a:pt x="535" y="11"/>
                    <a:pt x="364" y="13"/>
                    <a:pt x="364" y="13"/>
                  </a:cubicBezTo>
                  <a:cubicBezTo>
                    <a:pt x="364" y="13"/>
                    <a:pt x="194" y="11"/>
                    <a:pt x="122" y="9"/>
                  </a:cubicBezTo>
                  <a:cubicBezTo>
                    <a:pt x="58" y="8"/>
                    <a:pt x="34" y="5"/>
                    <a:pt x="0" y="0"/>
                  </a:cubicBezTo>
                  <a:cubicBezTo>
                    <a:pt x="0" y="0"/>
                    <a:pt x="48" y="91"/>
                    <a:pt x="163" y="123"/>
                  </a:cubicBezTo>
                  <a:cubicBezTo>
                    <a:pt x="269" y="152"/>
                    <a:pt x="314" y="149"/>
                    <a:pt x="314" y="149"/>
                  </a:cubicBezTo>
                  <a:cubicBezTo>
                    <a:pt x="297" y="228"/>
                    <a:pt x="297" y="228"/>
                    <a:pt x="297" y="228"/>
                  </a:cubicBezTo>
                  <a:cubicBezTo>
                    <a:pt x="364" y="236"/>
                    <a:pt x="364" y="236"/>
                    <a:pt x="364" y="236"/>
                  </a:cubicBezTo>
                  <a:cubicBezTo>
                    <a:pt x="431" y="228"/>
                    <a:pt x="431" y="228"/>
                    <a:pt x="431" y="228"/>
                  </a:cubicBezTo>
                  <a:cubicBezTo>
                    <a:pt x="415" y="149"/>
                    <a:pt x="415" y="149"/>
                    <a:pt x="415" y="149"/>
                  </a:cubicBezTo>
                  <a:cubicBezTo>
                    <a:pt x="415" y="149"/>
                    <a:pt x="460" y="152"/>
                    <a:pt x="566" y="123"/>
                  </a:cubicBezTo>
                  <a:cubicBezTo>
                    <a:pt x="681" y="91"/>
                    <a:pt x="729" y="0"/>
                    <a:pt x="729" y="0"/>
                  </a:cubicBezTo>
                  <a:cubicBezTo>
                    <a:pt x="695" y="5"/>
                    <a:pt x="670" y="8"/>
                    <a:pt x="607" y="9"/>
                  </a:cubicBezTo>
                </a:path>
              </a:pathLst>
            </a:custGeom>
            <a:solidFill>
              <a:srgbClr val="89C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Freeform 10">
              <a:extLst>
                <a:ext uri="{FF2B5EF4-FFF2-40B4-BE49-F238E27FC236}">
                  <a16:creationId xmlns:a16="http://schemas.microsoft.com/office/drawing/2014/main" id="{9BDCF058-E890-FC44-A74C-079F3C1E15E5}"/>
                </a:ext>
              </a:extLst>
            </p:cNvPr>
            <p:cNvSpPr>
              <a:spLocks/>
            </p:cNvSpPr>
            <p:nvPr/>
          </p:nvSpPr>
          <p:spPr bwMode="auto">
            <a:xfrm>
              <a:off x="4726422" y="2454060"/>
              <a:ext cx="2724150" cy="1027113"/>
            </a:xfrm>
            <a:custGeom>
              <a:avLst/>
              <a:gdLst>
                <a:gd name="T0" fmla="*/ 501 w 642"/>
                <a:gd name="T1" fmla="*/ 21 h 242"/>
                <a:gd name="T2" fmla="*/ 488 w 642"/>
                <a:gd name="T3" fmla="*/ 31 h 242"/>
                <a:gd name="T4" fmla="*/ 445 w 642"/>
                <a:gd name="T5" fmla="*/ 39 h 242"/>
                <a:gd name="T6" fmla="*/ 403 w 642"/>
                <a:gd name="T7" fmla="*/ 71 h 242"/>
                <a:gd name="T8" fmla="*/ 370 w 642"/>
                <a:gd name="T9" fmla="*/ 70 h 242"/>
                <a:gd name="T10" fmla="*/ 384 w 642"/>
                <a:gd name="T11" fmla="*/ 130 h 242"/>
                <a:gd name="T12" fmla="*/ 259 w 642"/>
                <a:gd name="T13" fmla="*/ 130 h 242"/>
                <a:gd name="T14" fmla="*/ 272 w 642"/>
                <a:gd name="T15" fmla="*/ 70 h 242"/>
                <a:gd name="T16" fmla="*/ 239 w 642"/>
                <a:gd name="T17" fmla="*/ 71 h 242"/>
                <a:gd name="T18" fmla="*/ 198 w 642"/>
                <a:gd name="T19" fmla="*/ 39 h 242"/>
                <a:gd name="T20" fmla="*/ 154 w 642"/>
                <a:gd name="T21" fmla="*/ 31 h 242"/>
                <a:gd name="T22" fmla="*/ 142 w 642"/>
                <a:gd name="T23" fmla="*/ 21 h 242"/>
                <a:gd name="T24" fmla="*/ 0 w 642"/>
                <a:gd name="T25" fmla="*/ 0 h 242"/>
                <a:gd name="T26" fmla="*/ 185 w 642"/>
                <a:gd name="T27" fmla="*/ 160 h 242"/>
                <a:gd name="T28" fmla="*/ 274 w 642"/>
                <a:gd name="T29" fmla="*/ 170 h 242"/>
                <a:gd name="T30" fmla="*/ 257 w 642"/>
                <a:gd name="T31" fmla="*/ 240 h 242"/>
                <a:gd name="T32" fmla="*/ 321 w 642"/>
                <a:gd name="T33" fmla="*/ 242 h 242"/>
                <a:gd name="T34" fmla="*/ 386 w 642"/>
                <a:gd name="T35" fmla="*/ 240 h 242"/>
                <a:gd name="T36" fmla="*/ 369 w 642"/>
                <a:gd name="T37" fmla="*/ 170 h 242"/>
                <a:gd name="T38" fmla="*/ 457 w 642"/>
                <a:gd name="T39" fmla="*/ 160 h 242"/>
                <a:gd name="T40" fmla="*/ 642 w 642"/>
                <a:gd name="T41" fmla="*/ 0 h 242"/>
                <a:gd name="T42" fmla="*/ 501 w 642"/>
                <a:gd name="T43" fmla="*/ 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2" h="242">
                  <a:moveTo>
                    <a:pt x="501" y="21"/>
                  </a:moveTo>
                  <a:cubicBezTo>
                    <a:pt x="497" y="24"/>
                    <a:pt x="493" y="28"/>
                    <a:pt x="488" y="31"/>
                  </a:cubicBezTo>
                  <a:cubicBezTo>
                    <a:pt x="472" y="41"/>
                    <a:pt x="454" y="40"/>
                    <a:pt x="445" y="39"/>
                  </a:cubicBezTo>
                  <a:cubicBezTo>
                    <a:pt x="440" y="49"/>
                    <a:pt x="429" y="67"/>
                    <a:pt x="403" y="71"/>
                  </a:cubicBezTo>
                  <a:cubicBezTo>
                    <a:pt x="389" y="73"/>
                    <a:pt x="378" y="72"/>
                    <a:pt x="370" y="70"/>
                  </a:cubicBezTo>
                  <a:cubicBezTo>
                    <a:pt x="374" y="88"/>
                    <a:pt x="384" y="130"/>
                    <a:pt x="384" y="130"/>
                  </a:cubicBezTo>
                  <a:cubicBezTo>
                    <a:pt x="259" y="130"/>
                    <a:pt x="259" y="130"/>
                    <a:pt x="259" y="130"/>
                  </a:cubicBezTo>
                  <a:cubicBezTo>
                    <a:pt x="259" y="130"/>
                    <a:pt x="268" y="88"/>
                    <a:pt x="272" y="70"/>
                  </a:cubicBezTo>
                  <a:cubicBezTo>
                    <a:pt x="264" y="72"/>
                    <a:pt x="254" y="73"/>
                    <a:pt x="239" y="71"/>
                  </a:cubicBezTo>
                  <a:cubicBezTo>
                    <a:pt x="214" y="67"/>
                    <a:pt x="202" y="49"/>
                    <a:pt x="198" y="39"/>
                  </a:cubicBezTo>
                  <a:cubicBezTo>
                    <a:pt x="188" y="40"/>
                    <a:pt x="171" y="41"/>
                    <a:pt x="154" y="31"/>
                  </a:cubicBezTo>
                  <a:cubicBezTo>
                    <a:pt x="149" y="28"/>
                    <a:pt x="145" y="24"/>
                    <a:pt x="142" y="21"/>
                  </a:cubicBezTo>
                  <a:cubicBezTo>
                    <a:pt x="39" y="13"/>
                    <a:pt x="0" y="0"/>
                    <a:pt x="0" y="0"/>
                  </a:cubicBezTo>
                  <a:cubicBezTo>
                    <a:pt x="0" y="0"/>
                    <a:pt x="55" y="127"/>
                    <a:pt x="185" y="160"/>
                  </a:cubicBezTo>
                  <a:cubicBezTo>
                    <a:pt x="237" y="173"/>
                    <a:pt x="274" y="170"/>
                    <a:pt x="274" y="170"/>
                  </a:cubicBezTo>
                  <a:cubicBezTo>
                    <a:pt x="257" y="240"/>
                    <a:pt x="257" y="240"/>
                    <a:pt x="257" y="240"/>
                  </a:cubicBezTo>
                  <a:cubicBezTo>
                    <a:pt x="321" y="242"/>
                    <a:pt x="321" y="242"/>
                    <a:pt x="321" y="242"/>
                  </a:cubicBezTo>
                  <a:cubicBezTo>
                    <a:pt x="386" y="240"/>
                    <a:pt x="386" y="240"/>
                    <a:pt x="386" y="240"/>
                  </a:cubicBezTo>
                  <a:cubicBezTo>
                    <a:pt x="369" y="170"/>
                    <a:pt x="369" y="170"/>
                    <a:pt x="369" y="170"/>
                  </a:cubicBezTo>
                  <a:cubicBezTo>
                    <a:pt x="369" y="170"/>
                    <a:pt x="406" y="173"/>
                    <a:pt x="457" y="160"/>
                  </a:cubicBezTo>
                  <a:cubicBezTo>
                    <a:pt x="588" y="127"/>
                    <a:pt x="642" y="0"/>
                    <a:pt x="642" y="0"/>
                  </a:cubicBezTo>
                  <a:cubicBezTo>
                    <a:pt x="642" y="0"/>
                    <a:pt x="603" y="13"/>
                    <a:pt x="501" y="21"/>
                  </a:cubicBezTo>
                </a:path>
              </a:pathLst>
            </a:custGeom>
            <a:solidFill>
              <a:srgbClr val="D0E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57" name="图片 56">
              <a:extLst>
                <a:ext uri="{FF2B5EF4-FFF2-40B4-BE49-F238E27FC236}">
                  <a16:creationId xmlns:a16="http://schemas.microsoft.com/office/drawing/2014/main" id="{E732F460-6C1B-324E-9B6E-C6639FF3A7C5}"/>
                </a:ext>
              </a:extLst>
            </p:cNvPr>
            <p:cNvPicPr>
              <a:picLocks noChangeAspect="1"/>
            </p:cNvPicPr>
            <p:nvPr/>
          </p:nvPicPr>
          <p:blipFill>
            <a:blip r:embed="rId2"/>
            <a:stretch>
              <a:fillRect/>
            </a:stretch>
          </p:blipFill>
          <p:spPr>
            <a:xfrm>
              <a:off x="5171958" y="4882867"/>
              <a:ext cx="1865430" cy="621879"/>
            </a:xfrm>
            <a:prstGeom prst="rect">
              <a:avLst/>
            </a:prstGeom>
          </p:spPr>
        </p:pic>
        <p:sp>
          <p:nvSpPr>
            <p:cNvPr id="58" name="Freeform 5">
              <a:extLst>
                <a:ext uri="{FF2B5EF4-FFF2-40B4-BE49-F238E27FC236}">
                  <a16:creationId xmlns:a16="http://schemas.microsoft.com/office/drawing/2014/main" id="{D03818A2-578C-294E-8B2D-5F7CE821C72D}"/>
                </a:ext>
              </a:extLst>
            </p:cNvPr>
            <p:cNvSpPr>
              <a:spLocks noEditPoints="1"/>
            </p:cNvSpPr>
            <p:nvPr/>
          </p:nvSpPr>
          <p:spPr bwMode="auto">
            <a:xfrm>
              <a:off x="5266190" y="5485497"/>
              <a:ext cx="1643063" cy="250825"/>
            </a:xfrm>
            <a:custGeom>
              <a:avLst/>
              <a:gdLst>
                <a:gd name="T0" fmla="*/ 0 w 385"/>
                <a:gd name="T1" fmla="*/ 6 h 56"/>
                <a:gd name="T2" fmla="*/ 33 w 385"/>
                <a:gd name="T3" fmla="*/ 33 h 56"/>
                <a:gd name="T4" fmla="*/ 28 w 385"/>
                <a:gd name="T5" fmla="*/ 8 h 56"/>
                <a:gd name="T6" fmla="*/ 58 w 385"/>
                <a:gd name="T7" fmla="*/ 13 h 56"/>
                <a:gd name="T8" fmla="*/ 61 w 385"/>
                <a:gd name="T9" fmla="*/ 36 h 56"/>
                <a:gd name="T10" fmla="*/ 64 w 385"/>
                <a:gd name="T11" fmla="*/ 13 h 56"/>
                <a:gd name="T12" fmla="*/ 81 w 385"/>
                <a:gd name="T13" fmla="*/ 10 h 56"/>
                <a:gd name="T14" fmla="*/ 78 w 385"/>
                <a:gd name="T15" fmla="*/ 33 h 56"/>
                <a:gd name="T16" fmla="*/ 84 w 385"/>
                <a:gd name="T17" fmla="*/ 33 h 56"/>
                <a:gd name="T18" fmla="*/ 81 w 385"/>
                <a:gd name="T19" fmla="*/ 10 h 56"/>
                <a:gd name="T20" fmla="*/ 69 w 385"/>
                <a:gd name="T21" fmla="*/ 9 h 56"/>
                <a:gd name="T22" fmla="*/ 71 w 385"/>
                <a:gd name="T23" fmla="*/ 41 h 56"/>
                <a:gd name="T24" fmla="*/ 74 w 385"/>
                <a:gd name="T25" fmla="*/ 9 h 56"/>
                <a:gd name="T26" fmla="*/ 207 w 385"/>
                <a:gd name="T27" fmla="*/ 36 h 56"/>
                <a:gd name="T28" fmla="*/ 210 w 385"/>
                <a:gd name="T29" fmla="*/ 13 h 56"/>
                <a:gd name="T30" fmla="*/ 204 w 385"/>
                <a:gd name="T31" fmla="*/ 13 h 56"/>
                <a:gd name="T32" fmla="*/ 207 w 385"/>
                <a:gd name="T33" fmla="*/ 36 h 56"/>
                <a:gd name="T34" fmla="*/ 190 w 385"/>
                <a:gd name="T35" fmla="*/ 33 h 56"/>
                <a:gd name="T36" fmla="*/ 187 w 385"/>
                <a:gd name="T37" fmla="*/ 10 h 56"/>
                <a:gd name="T38" fmla="*/ 184 w 385"/>
                <a:gd name="T39" fmla="*/ 33 h 56"/>
                <a:gd name="T40" fmla="*/ 197 w 385"/>
                <a:gd name="T41" fmla="*/ 41 h 56"/>
                <a:gd name="T42" fmla="*/ 200 w 385"/>
                <a:gd name="T43" fmla="*/ 9 h 56"/>
                <a:gd name="T44" fmla="*/ 194 w 385"/>
                <a:gd name="T45" fmla="*/ 9 h 56"/>
                <a:gd name="T46" fmla="*/ 197 w 385"/>
                <a:gd name="T47" fmla="*/ 41 h 56"/>
                <a:gd name="T48" fmla="*/ 330 w 385"/>
                <a:gd name="T49" fmla="*/ 13 h 56"/>
                <a:gd name="T50" fmla="*/ 333 w 385"/>
                <a:gd name="T51" fmla="*/ 36 h 56"/>
                <a:gd name="T52" fmla="*/ 336 w 385"/>
                <a:gd name="T53" fmla="*/ 13 h 56"/>
                <a:gd name="T54" fmla="*/ 323 w 385"/>
                <a:gd name="T55" fmla="*/ 6 h 56"/>
                <a:gd name="T56" fmla="*/ 320 w 385"/>
                <a:gd name="T57" fmla="*/ 38 h 56"/>
                <a:gd name="T58" fmla="*/ 326 w 385"/>
                <a:gd name="T59" fmla="*/ 38 h 56"/>
                <a:gd name="T60" fmla="*/ 323 w 385"/>
                <a:gd name="T61" fmla="*/ 6 h 56"/>
                <a:gd name="T62" fmla="*/ 310 w 385"/>
                <a:gd name="T63" fmla="*/ 13 h 56"/>
                <a:gd name="T64" fmla="*/ 313 w 385"/>
                <a:gd name="T65" fmla="*/ 36 h 56"/>
                <a:gd name="T66" fmla="*/ 316 w 385"/>
                <a:gd name="T67" fmla="*/ 13 h 56"/>
                <a:gd name="T68" fmla="*/ 295 w 385"/>
                <a:gd name="T69" fmla="*/ 14 h 56"/>
                <a:gd name="T70" fmla="*/ 211 w 385"/>
                <a:gd name="T71" fmla="*/ 45 h 56"/>
                <a:gd name="T72" fmla="*/ 151 w 385"/>
                <a:gd name="T73" fmla="*/ 5 h 56"/>
                <a:gd name="T74" fmla="*/ 91 w 385"/>
                <a:gd name="T75" fmla="*/ 41 h 56"/>
                <a:gd name="T76" fmla="*/ 133 w 385"/>
                <a:gd name="T77" fmla="*/ 13 h 56"/>
                <a:gd name="T78" fmla="*/ 216 w 385"/>
                <a:gd name="T79" fmla="*/ 56 h 56"/>
                <a:gd name="T80" fmla="*/ 289 w 385"/>
                <a:gd name="T81" fmla="*/ 49 h 56"/>
                <a:gd name="T82" fmla="*/ 295 w 385"/>
                <a:gd name="T83" fmla="*/ 14 h 56"/>
                <a:gd name="T84" fmla="*/ 339 w 385"/>
                <a:gd name="T85" fmla="*/ 33 h 56"/>
                <a:gd name="T86" fmla="*/ 344 w 385"/>
                <a:gd name="T87" fmla="*/ 35 h 56"/>
                <a:gd name="T88" fmla="*/ 385 w 385"/>
                <a:gd name="T89" fmla="*/ 16 h 56"/>
                <a:gd name="T90" fmla="*/ 353 w 385"/>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5" h="56">
                  <a:moveTo>
                    <a:pt x="28" y="8"/>
                  </a:moveTo>
                  <a:cubicBezTo>
                    <a:pt x="15" y="3"/>
                    <a:pt x="0" y="2"/>
                    <a:pt x="0" y="6"/>
                  </a:cubicBezTo>
                  <a:cubicBezTo>
                    <a:pt x="0" y="9"/>
                    <a:pt x="13" y="8"/>
                    <a:pt x="22" y="15"/>
                  </a:cubicBezTo>
                  <a:cubicBezTo>
                    <a:pt x="31" y="22"/>
                    <a:pt x="33" y="33"/>
                    <a:pt x="33" y="33"/>
                  </a:cubicBezTo>
                  <a:cubicBezTo>
                    <a:pt x="48" y="33"/>
                    <a:pt x="48" y="33"/>
                    <a:pt x="48" y="33"/>
                  </a:cubicBezTo>
                  <a:cubicBezTo>
                    <a:pt x="48" y="33"/>
                    <a:pt x="48" y="15"/>
                    <a:pt x="28" y="8"/>
                  </a:cubicBezTo>
                  <a:moveTo>
                    <a:pt x="61" y="10"/>
                  </a:moveTo>
                  <a:cubicBezTo>
                    <a:pt x="60" y="10"/>
                    <a:pt x="58" y="11"/>
                    <a:pt x="58" y="13"/>
                  </a:cubicBezTo>
                  <a:cubicBezTo>
                    <a:pt x="58" y="33"/>
                    <a:pt x="58" y="33"/>
                    <a:pt x="58" y="33"/>
                  </a:cubicBezTo>
                  <a:cubicBezTo>
                    <a:pt x="58" y="35"/>
                    <a:pt x="60" y="36"/>
                    <a:pt x="61" y="36"/>
                  </a:cubicBezTo>
                  <a:cubicBezTo>
                    <a:pt x="63" y="36"/>
                    <a:pt x="64" y="35"/>
                    <a:pt x="64" y="33"/>
                  </a:cubicBezTo>
                  <a:cubicBezTo>
                    <a:pt x="64" y="13"/>
                    <a:pt x="64" y="13"/>
                    <a:pt x="64" y="13"/>
                  </a:cubicBezTo>
                  <a:cubicBezTo>
                    <a:pt x="64" y="11"/>
                    <a:pt x="63" y="10"/>
                    <a:pt x="61" y="10"/>
                  </a:cubicBezTo>
                  <a:moveTo>
                    <a:pt x="81" y="10"/>
                  </a:moveTo>
                  <a:cubicBezTo>
                    <a:pt x="80" y="10"/>
                    <a:pt x="78" y="11"/>
                    <a:pt x="78" y="13"/>
                  </a:cubicBezTo>
                  <a:cubicBezTo>
                    <a:pt x="78" y="33"/>
                    <a:pt x="78" y="33"/>
                    <a:pt x="78" y="33"/>
                  </a:cubicBezTo>
                  <a:cubicBezTo>
                    <a:pt x="78" y="35"/>
                    <a:pt x="80" y="36"/>
                    <a:pt x="81" y="36"/>
                  </a:cubicBezTo>
                  <a:cubicBezTo>
                    <a:pt x="83" y="36"/>
                    <a:pt x="84" y="35"/>
                    <a:pt x="84" y="33"/>
                  </a:cubicBezTo>
                  <a:cubicBezTo>
                    <a:pt x="84" y="13"/>
                    <a:pt x="84" y="13"/>
                    <a:pt x="84" y="13"/>
                  </a:cubicBezTo>
                  <a:cubicBezTo>
                    <a:pt x="84" y="11"/>
                    <a:pt x="83" y="10"/>
                    <a:pt x="81" y="10"/>
                  </a:cubicBezTo>
                  <a:moveTo>
                    <a:pt x="71" y="6"/>
                  </a:moveTo>
                  <a:cubicBezTo>
                    <a:pt x="70" y="6"/>
                    <a:pt x="69" y="7"/>
                    <a:pt x="69" y="9"/>
                  </a:cubicBezTo>
                  <a:cubicBezTo>
                    <a:pt x="69" y="38"/>
                    <a:pt x="69" y="38"/>
                    <a:pt x="69" y="38"/>
                  </a:cubicBezTo>
                  <a:cubicBezTo>
                    <a:pt x="69" y="39"/>
                    <a:pt x="70" y="41"/>
                    <a:pt x="71" y="41"/>
                  </a:cubicBezTo>
                  <a:cubicBezTo>
                    <a:pt x="73" y="41"/>
                    <a:pt x="74" y="39"/>
                    <a:pt x="74" y="38"/>
                  </a:cubicBezTo>
                  <a:cubicBezTo>
                    <a:pt x="74" y="9"/>
                    <a:pt x="74" y="9"/>
                    <a:pt x="74" y="9"/>
                  </a:cubicBezTo>
                  <a:cubicBezTo>
                    <a:pt x="74" y="7"/>
                    <a:pt x="73" y="6"/>
                    <a:pt x="71" y="6"/>
                  </a:cubicBezTo>
                  <a:moveTo>
                    <a:pt x="207" y="36"/>
                  </a:moveTo>
                  <a:cubicBezTo>
                    <a:pt x="209" y="36"/>
                    <a:pt x="210" y="35"/>
                    <a:pt x="210" y="33"/>
                  </a:cubicBezTo>
                  <a:cubicBezTo>
                    <a:pt x="210" y="13"/>
                    <a:pt x="210" y="13"/>
                    <a:pt x="210" y="13"/>
                  </a:cubicBezTo>
                  <a:cubicBezTo>
                    <a:pt x="210" y="11"/>
                    <a:pt x="209" y="10"/>
                    <a:pt x="207" y="10"/>
                  </a:cubicBezTo>
                  <a:cubicBezTo>
                    <a:pt x="206" y="10"/>
                    <a:pt x="204" y="11"/>
                    <a:pt x="204" y="13"/>
                  </a:cubicBezTo>
                  <a:cubicBezTo>
                    <a:pt x="204" y="33"/>
                    <a:pt x="204" y="33"/>
                    <a:pt x="204" y="33"/>
                  </a:cubicBezTo>
                  <a:cubicBezTo>
                    <a:pt x="204" y="35"/>
                    <a:pt x="206" y="36"/>
                    <a:pt x="207" y="36"/>
                  </a:cubicBezTo>
                  <a:moveTo>
                    <a:pt x="187" y="36"/>
                  </a:moveTo>
                  <a:cubicBezTo>
                    <a:pt x="189" y="36"/>
                    <a:pt x="190" y="35"/>
                    <a:pt x="190" y="33"/>
                  </a:cubicBezTo>
                  <a:cubicBezTo>
                    <a:pt x="190" y="13"/>
                    <a:pt x="190" y="13"/>
                    <a:pt x="190" y="13"/>
                  </a:cubicBezTo>
                  <a:cubicBezTo>
                    <a:pt x="190" y="11"/>
                    <a:pt x="189" y="10"/>
                    <a:pt x="187" y="10"/>
                  </a:cubicBezTo>
                  <a:cubicBezTo>
                    <a:pt x="186" y="10"/>
                    <a:pt x="184" y="11"/>
                    <a:pt x="184" y="13"/>
                  </a:cubicBezTo>
                  <a:cubicBezTo>
                    <a:pt x="184" y="33"/>
                    <a:pt x="184" y="33"/>
                    <a:pt x="184" y="33"/>
                  </a:cubicBezTo>
                  <a:cubicBezTo>
                    <a:pt x="184" y="35"/>
                    <a:pt x="186" y="36"/>
                    <a:pt x="187" y="36"/>
                  </a:cubicBezTo>
                  <a:moveTo>
                    <a:pt x="197" y="41"/>
                  </a:moveTo>
                  <a:cubicBezTo>
                    <a:pt x="199" y="41"/>
                    <a:pt x="200" y="39"/>
                    <a:pt x="200" y="38"/>
                  </a:cubicBezTo>
                  <a:cubicBezTo>
                    <a:pt x="200" y="9"/>
                    <a:pt x="200" y="9"/>
                    <a:pt x="200" y="9"/>
                  </a:cubicBezTo>
                  <a:cubicBezTo>
                    <a:pt x="200" y="7"/>
                    <a:pt x="199" y="6"/>
                    <a:pt x="197" y="6"/>
                  </a:cubicBezTo>
                  <a:cubicBezTo>
                    <a:pt x="196" y="6"/>
                    <a:pt x="194" y="7"/>
                    <a:pt x="194" y="9"/>
                  </a:cubicBezTo>
                  <a:cubicBezTo>
                    <a:pt x="194" y="38"/>
                    <a:pt x="194" y="38"/>
                    <a:pt x="194" y="38"/>
                  </a:cubicBezTo>
                  <a:cubicBezTo>
                    <a:pt x="194" y="39"/>
                    <a:pt x="196" y="41"/>
                    <a:pt x="197" y="41"/>
                  </a:cubicBezTo>
                  <a:moveTo>
                    <a:pt x="333" y="10"/>
                  </a:moveTo>
                  <a:cubicBezTo>
                    <a:pt x="332" y="10"/>
                    <a:pt x="330" y="11"/>
                    <a:pt x="330" y="13"/>
                  </a:cubicBezTo>
                  <a:cubicBezTo>
                    <a:pt x="330" y="33"/>
                    <a:pt x="330" y="33"/>
                    <a:pt x="330" y="33"/>
                  </a:cubicBezTo>
                  <a:cubicBezTo>
                    <a:pt x="330" y="35"/>
                    <a:pt x="332" y="36"/>
                    <a:pt x="333" y="36"/>
                  </a:cubicBezTo>
                  <a:cubicBezTo>
                    <a:pt x="335" y="36"/>
                    <a:pt x="336" y="35"/>
                    <a:pt x="336" y="33"/>
                  </a:cubicBezTo>
                  <a:cubicBezTo>
                    <a:pt x="336" y="13"/>
                    <a:pt x="336" y="13"/>
                    <a:pt x="336" y="13"/>
                  </a:cubicBezTo>
                  <a:cubicBezTo>
                    <a:pt x="336" y="11"/>
                    <a:pt x="335" y="10"/>
                    <a:pt x="333" y="10"/>
                  </a:cubicBezTo>
                  <a:moveTo>
                    <a:pt x="323" y="6"/>
                  </a:moveTo>
                  <a:cubicBezTo>
                    <a:pt x="322" y="6"/>
                    <a:pt x="320" y="7"/>
                    <a:pt x="320" y="9"/>
                  </a:cubicBezTo>
                  <a:cubicBezTo>
                    <a:pt x="320" y="38"/>
                    <a:pt x="320" y="38"/>
                    <a:pt x="320" y="38"/>
                  </a:cubicBezTo>
                  <a:cubicBezTo>
                    <a:pt x="320" y="39"/>
                    <a:pt x="322" y="41"/>
                    <a:pt x="323" y="41"/>
                  </a:cubicBezTo>
                  <a:cubicBezTo>
                    <a:pt x="325" y="41"/>
                    <a:pt x="326" y="39"/>
                    <a:pt x="326" y="38"/>
                  </a:cubicBezTo>
                  <a:cubicBezTo>
                    <a:pt x="326" y="9"/>
                    <a:pt x="326" y="9"/>
                    <a:pt x="326" y="9"/>
                  </a:cubicBezTo>
                  <a:cubicBezTo>
                    <a:pt x="326" y="7"/>
                    <a:pt x="325" y="6"/>
                    <a:pt x="323" y="6"/>
                  </a:cubicBezTo>
                  <a:moveTo>
                    <a:pt x="313" y="10"/>
                  </a:moveTo>
                  <a:cubicBezTo>
                    <a:pt x="311" y="10"/>
                    <a:pt x="310" y="11"/>
                    <a:pt x="310" y="13"/>
                  </a:cubicBezTo>
                  <a:cubicBezTo>
                    <a:pt x="310" y="33"/>
                    <a:pt x="310" y="33"/>
                    <a:pt x="310" y="33"/>
                  </a:cubicBezTo>
                  <a:cubicBezTo>
                    <a:pt x="310" y="35"/>
                    <a:pt x="311" y="36"/>
                    <a:pt x="313" y="36"/>
                  </a:cubicBezTo>
                  <a:cubicBezTo>
                    <a:pt x="315" y="36"/>
                    <a:pt x="316" y="35"/>
                    <a:pt x="316" y="33"/>
                  </a:cubicBezTo>
                  <a:cubicBezTo>
                    <a:pt x="316" y="13"/>
                    <a:pt x="316" y="13"/>
                    <a:pt x="316" y="13"/>
                  </a:cubicBezTo>
                  <a:cubicBezTo>
                    <a:pt x="316" y="11"/>
                    <a:pt x="315" y="10"/>
                    <a:pt x="313" y="10"/>
                  </a:cubicBezTo>
                  <a:moveTo>
                    <a:pt x="295" y="14"/>
                  </a:moveTo>
                  <a:cubicBezTo>
                    <a:pt x="278" y="1"/>
                    <a:pt x="260" y="2"/>
                    <a:pt x="248" y="4"/>
                  </a:cubicBezTo>
                  <a:cubicBezTo>
                    <a:pt x="212" y="9"/>
                    <a:pt x="211" y="45"/>
                    <a:pt x="211" y="45"/>
                  </a:cubicBezTo>
                  <a:cubicBezTo>
                    <a:pt x="181" y="45"/>
                    <a:pt x="181" y="45"/>
                    <a:pt x="181" y="45"/>
                  </a:cubicBezTo>
                  <a:cubicBezTo>
                    <a:pt x="181" y="45"/>
                    <a:pt x="184" y="10"/>
                    <a:pt x="151" y="5"/>
                  </a:cubicBezTo>
                  <a:cubicBezTo>
                    <a:pt x="119" y="0"/>
                    <a:pt x="108" y="6"/>
                    <a:pt x="97" y="18"/>
                  </a:cubicBezTo>
                  <a:cubicBezTo>
                    <a:pt x="91" y="24"/>
                    <a:pt x="88" y="40"/>
                    <a:pt x="91" y="41"/>
                  </a:cubicBezTo>
                  <a:cubicBezTo>
                    <a:pt x="93" y="43"/>
                    <a:pt x="94" y="40"/>
                    <a:pt x="94" y="39"/>
                  </a:cubicBezTo>
                  <a:cubicBezTo>
                    <a:pt x="96" y="32"/>
                    <a:pt x="105" y="10"/>
                    <a:pt x="133" y="13"/>
                  </a:cubicBezTo>
                  <a:cubicBezTo>
                    <a:pt x="167" y="16"/>
                    <a:pt x="164" y="49"/>
                    <a:pt x="164" y="49"/>
                  </a:cubicBezTo>
                  <a:cubicBezTo>
                    <a:pt x="216" y="56"/>
                    <a:pt x="216" y="56"/>
                    <a:pt x="216" y="56"/>
                  </a:cubicBezTo>
                  <a:cubicBezTo>
                    <a:pt x="216" y="56"/>
                    <a:pt x="217" y="6"/>
                    <a:pt x="260" y="12"/>
                  </a:cubicBezTo>
                  <a:cubicBezTo>
                    <a:pt x="295" y="17"/>
                    <a:pt x="289" y="49"/>
                    <a:pt x="289" y="49"/>
                  </a:cubicBezTo>
                  <a:cubicBezTo>
                    <a:pt x="307" y="47"/>
                    <a:pt x="307" y="47"/>
                    <a:pt x="307" y="47"/>
                  </a:cubicBezTo>
                  <a:cubicBezTo>
                    <a:pt x="307" y="47"/>
                    <a:pt x="310" y="26"/>
                    <a:pt x="295" y="14"/>
                  </a:cubicBezTo>
                  <a:moveTo>
                    <a:pt x="353" y="10"/>
                  </a:moveTo>
                  <a:cubicBezTo>
                    <a:pt x="344" y="17"/>
                    <a:pt x="341" y="24"/>
                    <a:pt x="339" y="33"/>
                  </a:cubicBezTo>
                  <a:cubicBezTo>
                    <a:pt x="338" y="37"/>
                    <a:pt x="340" y="39"/>
                    <a:pt x="341" y="39"/>
                  </a:cubicBezTo>
                  <a:cubicBezTo>
                    <a:pt x="342" y="38"/>
                    <a:pt x="343" y="37"/>
                    <a:pt x="344" y="35"/>
                  </a:cubicBezTo>
                  <a:cubicBezTo>
                    <a:pt x="345" y="31"/>
                    <a:pt x="347" y="24"/>
                    <a:pt x="356" y="19"/>
                  </a:cubicBezTo>
                  <a:cubicBezTo>
                    <a:pt x="369" y="13"/>
                    <a:pt x="385" y="16"/>
                    <a:pt x="385" y="16"/>
                  </a:cubicBezTo>
                  <a:cubicBezTo>
                    <a:pt x="385" y="4"/>
                    <a:pt x="385" y="4"/>
                    <a:pt x="385" y="4"/>
                  </a:cubicBezTo>
                  <a:cubicBezTo>
                    <a:pt x="375" y="4"/>
                    <a:pt x="362" y="4"/>
                    <a:pt x="353" y="10"/>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Freeform 58">
              <a:extLst>
                <a:ext uri="{FF2B5EF4-FFF2-40B4-BE49-F238E27FC236}">
                  <a16:creationId xmlns:a16="http://schemas.microsoft.com/office/drawing/2014/main" id="{1A5A520B-DDA3-FF4B-BCE3-B9F4C065E18F}"/>
                </a:ext>
              </a:extLst>
            </p:cNvPr>
            <p:cNvSpPr>
              <a:spLocks noEditPoints="1"/>
            </p:cNvSpPr>
            <p:nvPr/>
          </p:nvSpPr>
          <p:spPr bwMode="auto">
            <a:xfrm>
              <a:off x="3878263" y="1366838"/>
              <a:ext cx="530225" cy="615950"/>
            </a:xfrm>
            <a:custGeom>
              <a:avLst/>
              <a:gdLst>
                <a:gd name="T0" fmla="*/ 54 w 125"/>
                <a:gd name="T1" fmla="*/ 80 h 144"/>
                <a:gd name="T2" fmla="*/ 33 w 125"/>
                <a:gd name="T3" fmla="*/ 56 h 144"/>
                <a:gd name="T4" fmla="*/ 20 w 125"/>
                <a:gd name="T5" fmla="*/ 43 h 144"/>
                <a:gd name="T6" fmla="*/ 8 w 125"/>
                <a:gd name="T7" fmla="*/ 53 h 144"/>
                <a:gd name="T8" fmla="*/ 2 w 125"/>
                <a:gd name="T9" fmla="*/ 55 h 144"/>
                <a:gd name="T10" fmla="*/ 1 w 125"/>
                <a:gd name="T11" fmla="*/ 57 h 144"/>
                <a:gd name="T12" fmla="*/ 7 w 125"/>
                <a:gd name="T13" fmla="*/ 63 h 144"/>
                <a:gd name="T14" fmla="*/ 18 w 125"/>
                <a:gd name="T15" fmla="*/ 79 h 144"/>
                <a:gd name="T16" fmla="*/ 11 w 125"/>
                <a:gd name="T17" fmla="*/ 95 h 144"/>
                <a:gd name="T18" fmla="*/ 18 w 125"/>
                <a:gd name="T19" fmla="*/ 109 h 144"/>
                <a:gd name="T20" fmla="*/ 25 w 125"/>
                <a:gd name="T21" fmla="*/ 113 h 144"/>
                <a:gd name="T22" fmla="*/ 33 w 125"/>
                <a:gd name="T23" fmla="*/ 103 h 144"/>
                <a:gd name="T24" fmla="*/ 42 w 125"/>
                <a:gd name="T25" fmla="*/ 109 h 144"/>
                <a:gd name="T26" fmla="*/ 37 w 125"/>
                <a:gd name="T27" fmla="*/ 131 h 144"/>
                <a:gd name="T28" fmla="*/ 36 w 125"/>
                <a:gd name="T29" fmla="*/ 140 h 144"/>
                <a:gd name="T30" fmla="*/ 50 w 125"/>
                <a:gd name="T31" fmla="*/ 144 h 144"/>
                <a:gd name="T32" fmla="*/ 55 w 125"/>
                <a:gd name="T33" fmla="*/ 137 h 144"/>
                <a:gd name="T34" fmla="*/ 58 w 125"/>
                <a:gd name="T35" fmla="*/ 123 h 144"/>
                <a:gd name="T36" fmla="*/ 64 w 125"/>
                <a:gd name="T37" fmla="*/ 94 h 144"/>
                <a:gd name="T38" fmla="*/ 54 w 125"/>
                <a:gd name="T39" fmla="*/ 80 h 144"/>
                <a:gd name="T40" fmla="*/ 121 w 125"/>
                <a:gd name="T41" fmla="*/ 54 h 144"/>
                <a:gd name="T42" fmla="*/ 108 w 125"/>
                <a:gd name="T43" fmla="*/ 45 h 144"/>
                <a:gd name="T44" fmla="*/ 88 w 125"/>
                <a:gd name="T45" fmla="*/ 57 h 144"/>
                <a:gd name="T46" fmla="*/ 74 w 125"/>
                <a:gd name="T47" fmla="*/ 43 h 144"/>
                <a:gd name="T48" fmla="*/ 78 w 125"/>
                <a:gd name="T49" fmla="*/ 28 h 144"/>
                <a:gd name="T50" fmla="*/ 80 w 125"/>
                <a:gd name="T51" fmla="*/ 16 h 144"/>
                <a:gd name="T52" fmla="*/ 68 w 125"/>
                <a:gd name="T53" fmla="*/ 11 h 144"/>
                <a:gd name="T54" fmla="*/ 61 w 125"/>
                <a:gd name="T55" fmla="*/ 20 h 144"/>
                <a:gd name="T56" fmla="*/ 55 w 125"/>
                <a:gd name="T57" fmla="*/ 12 h 144"/>
                <a:gd name="T58" fmla="*/ 45 w 125"/>
                <a:gd name="T59" fmla="*/ 4 h 144"/>
                <a:gd name="T60" fmla="*/ 28 w 125"/>
                <a:gd name="T61" fmla="*/ 18 h 144"/>
                <a:gd name="T62" fmla="*/ 28 w 125"/>
                <a:gd name="T63" fmla="*/ 23 h 144"/>
                <a:gd name="T64" fmla="*/ 45 w 125"/>
                <a:gd name="T65" fmla="*/ 45 h 144"/>
                <a:gd name="T66" fmla="*/ 65 w 125"/>
                <a:gd name="T67" fmla="*/ 72 h 144"/>
                <a:gd name="T68" fmla="*/ 88 w 125"/>
                <a:gd name="T69" fmla="*/ 86 h 144"/>
                <a:gd name="T70" fmla="*/ 112 w 125"/>
                <a:gd name="T71" fmla="*/ 68 h 144"/>
                <a:gd name="T72" fmla="*/ 121 w 125"/>
                <a:gd name="T73" fmla="*/ 5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44">
                  <a:moveTo>
                    <a:pt x="54" y="80"/>
                  </a:moveTo>
                  <a:cubicBezTo>
                    <a:pt x="46" y="72"/>
                    <a:pt x="38" y="62"/>
                    <a:pt x="33" y="56"/>
                  </a:cubicBezTo>
                  <a:cubicBezTo>
                    <a:pt x="29" y="51"/>
                    <a:pt x="25" y="43"/>
                    <a:pt x="20" y="43"/>
                  </a:cubicBezTo>
                  <a:cubicBezTo>
                    <a:pt x="15" y="42"/>
                    <a:pt x="10" y="51"/>
                    <a:pt x="8" y="53"/>
                  </a:cubicBezTo>
                  <a:cubicBezTo>
                    <a:pt x="7" y="54"/>
                    <a:pt x="4" y="55"/>
                    <a:pt x="2" y="55"/>
                  </a:cubicBezTo>
                  <a:cubicBezTo>
                    <a:pt x="2" y="56"/>
                    <a:pt x="1" y="57"/>
                    <a:pt x="1" y="57"/>
                  </a:cubicBezTo>
                  <a:cubicBezTo>
                    <a:pt x="0" y="63"/>
                    <a:pt x="4" y="63"/>
                    <a:pt x="7" y="63"/>
                  </a:cubicBezTo>
                  <a:cubicBezTo>
                    <a:pt x="10" y="64"/>
                    <a:pt x="15" y="71"/>
                    <a:pt x="18" y="79"/>
                  </a:cubicBezTo>
                  <a:cubicBezTo>
                    <a:pt x="22" y="86"/>
                    <a:pt x="14" y="87"/>
                    <a:pt x="11" y="95"/>
                  </a:cubicBezTo>
                  <a:cubicBezTo>
                    <a:pt x="8" y="102"/>
                    <a:pt x="14" y="105"/>
                    <a:pt x="18" y="109"/>
                  </a:cubicBezTo>
                  <a:cubicBezTo>
                    <a:pt x="22" y="112"/>
                    <a:pt x="25" y="113"/>
                    <a:pt x="25" y="113"/>
                  </a:cubicBezTo>
                  <a:cubicBezTo>
                    <a:pt x="25" y="112"/>
                    <a:pt x="30" y="106"/>
                    <a:pt x="33" y="103"/>
                  </a:cubicBezTo>
                  <a:cubicBezTo>
                    <a:pt x="36" y="100"/>
                    <a:pt x="39" y="103"/>
                    <a:pt x="42" y="109"/>
                  </a:cubicBezTo>
                  <a:cubicBezTo>
                    <a:pt x="44" y="114"/>
                    <a:pt x="39" y="124"/>
                    <a:pt x="37" y="131"/>
                  </a:cubicBezTo>
                  <a:cubicBezTo>
                    <a:pt x="35" y="137"/>
                    <a:pt x="33" y="138"/>
                    <a:pt x="36" y="140"/>
                  </a:cubicBezTo>
                  <a:cubicBezTo>
                    <a:pt x="39" y="142"/>
                    <a:pt x="45" y="144"/>
                    <a:pt x="50" y="144"/>
                  </a:cubicBezTo>
                  <a:cubicBezTo>
                    <a:pt x="54" y="144"/>
                    <a:pt x="55" y="140"/>
                    <a:pt x="55" y="137"/>
                  </a:cubicBezTo>
                  <a:cubicBezTo>
                    <a:pt x="55" y="135"/>
                    <a:pt x="57" y="131"/>
                    <a:pt x="58" y="123"/>
                  </a:cubicBezTo>
                  <a:cubicBezTo>
                    <a:pt x="59" y="115"/>
                    <a:pt x="64" y="104"/>
                    <a:pt x="64" y="94"/>
                  </a:cubicBezTo>
                  <a:cubicBezTo>
                    <a:pt x="64" y="84"/>
                    <a:pt x="62" y="87"/>
                    <a:pt x="54" y="80"/>
                  </a:cubicBezTo>
                  <a:close/>
                  <a:moveTo>
                    <a:pt x="121" y="54"/>
                  </a:moveTo>
                  <a:cubicBezTo>
                    <a:pt x="116" y="49"/>
                    <a:pt x="115" y="41"/>
                    <a:pt x="108" y="45"/>
                  </a:cubicBezTo>
                  <a:cubicBezTo>
                    <a:pt x="100" y="50"/>
                    <a:pt x="93" y="60"/>
                    <a:pt x="88" y="57"/>
                  </a:cubicBezTo>
                  <a:cubicBezTo>
                    <a:pt x="83" y="54"/>
                    <a:pt x="74" y="50"/>
                    <a:pt x="74" y="43"/>
                  </a:cubicBezTo>
                  <a:cubicBezTo>
                    <a:pt x="74" y="37"/>
                    <a:pt x="77" y="32"/>
                    <a:pt x="78" y="28"/>
                  </a:cubicBezTo>
                  <a:cubicBezTo>
                    <a:pt x="80" y="24"/>
                    <a:pt x="83" y="22"/>
                    <a:pt x="80" y="16"/>
                  </a:cubicBezTo>
                  <a:cubicBezTo>
                    <a:pt x="78" y="11"/>
                    <a:pt x="72" y="8"/>
                    <a:pt x="68" y="11"/>
                  </a:cubicBezTo>
                  <a:cubicBezTo>
                    <a:pt x="65" y="13"/>
                    <a:pt x="65" y="23"/>
                    <a:pt x="61" y="20"/>
                  </a:cubicBezTo>
                  <a:cubicBezTo>
                    <a:pt x="56" y="17"/>
                    <a:pt x="55" y="15"/>
                    <a:pt x="55" y="12"/>
                  </a:cubicBezTo>
                  <a:cubicBezTo>
                    <a:pt x="55" y="9"/>
                    <a:pt x="51" y="0"/>
                    <a:pt x="45" y="4"/>
                  </a:cubicBezTo>
                  <a:cubicBezTo>
                    <a:pt x="40" y="7"/>
                    <a:pt x="31" y="13"/>
                    <a:pt x="28" y="18"/>
                  </a:cubicBezTo>
                  <a:cubicBezTo>
                    <a:pt x="28" y="18"/>
                    <a:pt x="27" y="21"/>
                    <a:pt x="28" y="23"/>
                  </a:cubicBezTo>
                  <a:cubicBezTo>
                    <a:pt x="29" y="25"/>
                    <a:pt x="39" y="37"/>
                    <a:pt x="45" y="45"/>
                  </a:cubicBezTo>
                  <a:cubicBezTo>
                    <a:pt x="50" y="53"/>
                    <a:pt x="58" y="65"/>
                    <a:pt x="65" y="72"/>
                  </a:cubicBezTo>
                  <a:cubicBezTo>
                    <a:pt x="73" y="79"/>
                    <a:pt x="81" y="86"/>
                    <a:pt x="88" y="86"/>
                  </a:cubicBezTo>
                  <a:cubicBezTo>
                    <a:pt x="94" y="86"/>
                    <a:pt x="109" y="72"/>
                    <a:pt x="112" y="68"/>
                  </a:cubicBezTo>
                  <a:cubicBezTo>
                    <a:pt x="116" y="64"/>
                    <a:pt x="125" y="58"/>
                    <a:pt x="121"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Freeform 59">
              <a:extLst>
                <a:ext uri="{FF2B5EF4-FFF2-40B4-BE49-F238E27FC236}">
                  <a16:creationId xmlns:a16="http://schemas.microsoft.com/office/drawing/2014/main" id="{50D1B611-0A08-9640-B17E-A350156DC39F}"/>
                </a:ext>
              </a:extLst>
            </p:cNvPr>
            <p:cNvSpPr>
              <a:spLocks noEditPoints="1"/>
            </p:cNvSpPr>
            <p:nvPr/>
          </p:nvSpPr>
          <p:spPr bwMode="auto">
            <a:xfrm>
              <a:off x="4568825" y="777875"/>
              <a:ext cx="484188" cy="593725"/>
            </a:xfrm>
            <a:custGeom>
              <a:avLst/>
              <a:gdLst>
                <a:gd name="T0" fmla="*/ 48 w 114"/>
                <a:gd name="T1" fmla="*/ 41 h 139"/>
                <a:gd name="T2" fmla="*/ 74 w 114"/>
                <a:gd name="T3" fmla="*/ 18 h 139"/>
                <a:gd name="T4" fmla="*/ 81 w 114"/>
                <a:gd name="T5" fmla="*/ 10 h 139"/>
                <a:gd name="T6" fmla="*/ 69 w 114"/>
                <a:gd name="T7" fmla="*/ 3 h 139"/>
                <a:gd name="T8" fmla="*/ 49 w 114"/>
                <a:gd name="T9" fmla="*/ 18 h 139"/>
                <a:gd name="T10" fmla="*/ 33 w 114"/>
                <a:gd name="T11" fmla="*/ 3 h 139"/>
                <a:gd name="T12" fmla="*/ 15 w 114"/>
                <a:gd name="T13" fmla="*/ 17 h 139"/>
                <a:gd name="T14" fmla="*/ 19 w 114"/>
                <a:gd name="T15" fmla="*/ 22 h 139"/>
                <a:gd name="T16" fmla="*/ 25 w 114"/>
                <a:gd name="T17" fmla="*/ 28 h 139"/>
                <a:gd name="T18" fmla="*/ 27 w 114"/>
                <a:gd name="T19" fmla="*/ 33 h 139"/>
                <a:gd name="T20" fmla="*/ 32 w 114"/>
                <a:gd name="T21" fmla="*/ 33 h 139"/>
                <a:gd name="T22" fmla="*/ 32 w 114"/>
                <a:gd name="T23" fmla="*/ 37 h 139"/>
                <a:gd name="T24" fmla="*/ 8 w 114"/>
                <a:gd name="T25" fmla="*/ 58 h 139"/>
                <a:gd name="T26" fmla="*/ 0 w 114"/>
                <a:gd name="T27" fmla="*/ 70 h 139"/>
                <a:gd name="T28" fmla="*/ 12 w 114"/>
                <a:gd name="T29" fmla="*/ 76 h 139"/>
                <a:gd name="T30" fmla="*/ 48 w 114"/>
                <a:gd name="T31" fmla="*/ 41 h 139"/>
                <a:gd name="T32" fmla="*/ 55 w 114"/>
                <a:gd name="T33" fmla="*/ 107 h 139"/>
                <a:gd name="T34" fmla="*/ 46 w 114"/>
                <a:gd name="T35" fmla="*/ 114 h 139"/>
                <a:gd name="T36" fmla="*/ 42 w 114"/>
                <a:gd name="T37" fmla="*/ 111 h 139"/>
                <a:gd name="T38" fmla="*/ 36 w 114"/>
                <a:gd name="T39" fmla="*/ 121 h 139"/>
                <a:gd name="T40" fmla="*/ 46 w 114"/>
                <a:gd name="T41" fmla="*/ 138 h 139"/>
                <a:gd name="T42" fmla="*/ 54 w 114"/>
                <a:gd name="T43" fmla="*/ 130 h 139"/>
                <a:gd name="T44" fmla="*/ 57 w 114"/>
                <a:gd name="T45" fmla="*/ 117 h 139"/>
                <a:gd name="T46" fmla="*/ 55 w 114"/>
                <a:gd name="T47" fmla="*/ 107 h 139"/>
                <a:gd name="T48" fmla="*/ 111 w 114"/>
                <a:gd name="T49" fmla="*/ 72 h 139"/>
                <a:gd name="T50" fmla="*/ 99 w 114"/>
                <a:gd name="T51" fmla="*/ 68 h 139"/>
                <a:gd name="T52" fmla="*/ 91 w 114"/>
                <a:gd name="T53" fmla="*/ 72 h 139"/>
                <a:gd name="T54" fmla="*/ 83 w 114"/>
                <a:gd name="T55" fmla="*/ 74 h 139"/>
                <a:gd name="T56" fmla="*/ 88 w 114"/>
                <a:gd name="T57" fmla="*/ 83 h 139"/>
                <a:gd name="T58" fmla="*/ 99 w 114"/>
                <a:gd name="T59" fmla="*/ 91 h 139"/>
                <a:gd name="T60" fmla="*/ 103 w 114"/>
                <a:gd name="T61" fmla="*/ 96 h 139"/>
                <a:gd name="T62" fmla="*/ 112 w 114"/>
                <a:gd name="T63" fmla="*/ 87 h 139"/>
                <a:gd name="T64" fmla="*/ 111 w 114"/>
                <a:gd name="T65" fmla="*/ 72 h 139"/>
                <a:gd name="T66" fmla="*/ 74 w 114"/>
                <a:gd name="T67" fmla="*/ 81 h 139"/>
                <a:gd name="T68" fmla="*/ 77 w 114"/>
                <a:gd name="T69" fmla="*/ 78 h 139"/>
                <a:gd name="T70" fmla="*/ 78 w 114"/>
                <a:gd name="T71" fmla="*/ 67 h 139"/>
                <a:gd name="T72" fmla="*/ 79 w 114"/>
                <a:gd name="T73" fmla="*/ 48 h 139"/>
                <a:gd name="T74" fmla="*/ 68 w 114"/>
                <a:gd name="T75" fmla="*/ 37 h 139"/>
                <a:gd name="T76" fmla="*/ 56 w 114"/>
                <a:gd name="T77" fmla="*/ 45 h 139"/>
                <a:gd name="T78" fmla="*/ 39 w 114"/>
                <a:gd name="T79" fmla="*/ 64 h 139"/>
                <a:gd name="T80" fmla="*/ 32 w 114"/>
                <a:gd name="T81" fmla="*/ 64 h 139"/>
                <a:gd name="T82" fmla="*/ 33 w 114"/>
                <a:gd name="T83" fmla="*/ 84 h 139"/>
                <a:gd name="T84" fmla="*/ 50 w 114"/>
                <a:gd name="T85" fmla="*/ 98 h 139"/>
                <a:gd name="T86" fmla="*/ 58 w 114"/>
                <a:gd name="T87" fmla="*/ 94 h 139"/>
                <a:gd name="T88" fmla="*/ 68 w 114"/>
                <a:gd name="T89" fmla="*/ 106 h 139"/>
                <a:gd name="T90" fmla="*/ 68 w 114"/>
                <a:gd name="T91" fmla="*/ 115 h 139"/>
                <a:gd name="T92" fmla="*/ 62 w 114"/>
                <a:gd name="T93" fmla="*/ 116 h 139"/>
                <a:gd name="T94" fmla="*/ 60 w 114"/>
                <a:gd name="T95" fmla="*/ 120 h 139"/>
                <a:gd name="T96" fmla="*/ 70 w 114"/>
                <a:gd name="T97" fmla="*/ 124 h 139"/>
                <a:gd name="T98" fmla="*/ 84 w 114"/>
                <a:gd name="T99" fmla="*/ 125 h 139"/>
                <a:gd name="T100" fmla="*/ 91 w 114"/>
                <a:gd name="T101" fmla="*/ 111 h 139"/>
                <a:gd name="T102" fmla="*/ 79 w 114"/>
                <a:gd name="T103" fmla="*/ 90 h 139"/>
                <a:gd name="T104" fmla="*/ 74 w 114"/>
                <a:gd name="T105" fmla="*/ 81 h 139"/>
                <a:gd name="T106" fmla="*/ 59 w 114"/>
                <a:gd name="T107" fmla="*/ 67 h 139"/>
                <a:gd name="T108" fmla="*/ 55 w 114"/>
                <a:gd name="T109" fmla="*/ 75 h 139"/>
                <a:gd name="T110" fmla="*/ 50 w 114"/>
                <a:gd name="T111" fmla="*/ 71 h 139"/>
                <a:gd name="T112" fmla="*/ 57 w 114"/>
                <a:gd name="T113" fmla="*/ 62 h 139"/>
                <a:gd name="T114" fmla="*/ 60 w 114"/>
                <a:gd name="T115" fmla="*/ 60 h 139"/>
                <a:gd name="T116" fmla="*/ 59 w 114"/>
                <a:gd name="T117"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139">
                  <a:moveTo>
                    <a:pt x="48" y="41"/>
                  </a:moveTo>
                  <a:cubicBezTo>
                    <a:pt x="57" y="32"/>
                    <a:pt x="70" y="20"/>
                    <a:pt x="74" y="18"/>
                  </a:cubicBezTo>
                  <a:cubicBezTo>
                    <a:pt x="78" y="15"/>
                    <a:pt x="82" y="14"/>
                    <a:pt x="81" y="10"/>
                  </a:cubicBezTo>
                  <a:cubicBezTo>
                    <a:pt x="80" y="5"/>
                    <a:pt x="75" y="0"/>
                    <a:pt x="69" y="3"/>
                  </a:cubicBezTo>
                  <a:cubicBezTo>
                    <a:pt x="62" y="6"/>
                    <a:pt x="49" y="18"/>
                    <a:pt x="49" y="18"/>
                  </a:cubicBezTo>
                  <a:cubicBezTo>
                    <a:pt x="49" y="18"/>
                    <a:pt x="46" y="0"/>
                    <a:pt x="33" y="3"/>
                  </a:cubicBezTo>
                  <a:cubicBezTo>
                    <a:pt x="21" y="6"/>
                    <a:pt x="15" y="17"/>
                    <a:pt x="15" y="17"/>
                  </a:cubicBezTo>
                  <a:cubicBezTo>
                    <a:pt x="15" y="17"/>
                    <a:pt x="15" y="21"/>
                    <a:pt x="19" y="22"/>
                  </a:cubicBezTo>
                  <a:cubicBezTo>
                    <a:pt x="24" y="23"/>
                    <a:pt x="25" y="26"/>
                    <a:pt x="25" y="28"/>
                  </a:cubicBezTo>
                  <a:cubicBezTo>
                    <a:pt x="25" y="30"/>
                    <a:pt x="24" y="33"/>
                    <a:pt x="27" y="33"/>
                  </a:cubicBezTo>
                  <a:cubicBezTo>
                    <a:pt x="30" y="34"/>
                    <a:pt x="29" y="31"/>
                    <a:pt x="32" y="33"/>
                  </a:cubicBezTo>
                  <a:cubicBezTo>
                    <a:pt x="32" y="33"/>
                    <a:pt x="34" y="35"/>
                    <a:pt x="32" y="37"/>
                  </a:cubicBezTo>
                  <a:cubicBezTo>
                    <a:pt x="31" y="39"/>
                    <a:pt x="14" y="54"/>
                    <a:pt x="8" y="58"/>
                  </a:cubicBezTo>
                  <a:cubicBezTo>
                    <a:pt x="2" y="63"/>
                    <a:pt x="0" y="66"/>
                    <a:pt x="0" y="70"/>
                  </a:cubicBezTo>
                  <a:cubicBezTo>
                    <a:pt x="1" y="74"/>
                    <a:pt x="4" y="81"/>
                    <a:pt x="12" y="76"/>
                  </a:cubicBezTo>
                  <a:cubicBezTo>
                    <a:pt x="20" y="71"/>
                    <a:pt x="39" y="50"/>
                    <a:pt x="48" y="41"/>
                  </a:cubicBezTo>
                  <a:close/>
                  <a:moveTo>
                    <a:pt x="55" y="107"/>
                  </a:moveTo>
                  <a:cubicBezTo>
                    <a:pt x="52" y="108"/>
                    <a:pt x="48" y="115"/>
                    <a:pt x="46" y="114"/>
                  </a:cubicBezTo>
                  <a:cubicBezTo>
                    <a:pt x="44" y="113"/>
                    <a:pt x="42" y="111"/>
                    <a:pt x="42" y="111"/>
                  </a:cubicBezTo>
                  <a:cubicBezTo>
                    <a:pt x="39" y="108"/>
                    <a:pt x="37" y="113"/>
                    <a:pt x="36" y="121"/>
                  </a:cubicBezTo>
                  <a:cubicBezTo>
                    <a:pt x="35" y="128"/>
                    <a:pt x="41" y="136"/>
                    <a:pt x="46" y="138"/>
                  </a:cubicBezTo>
                  <a:cubicBezTo>
                    <a:pt x="50" y="139"/>
                    <a:pt x="51" y="133"/>
                    <a:pt x="54" y="130"/>
                  </a:cubicBezTo>
                  <a:cubicBezTo>
                    <a:pt x="56" y="127"/>
                    <a:pt x="57" y="123"/>
                    <a:pt x="57" y="117"/>
                  </a:cubicBezTo>
                  <a:cubicBezTo>
                    <a:pt x="58" y="112"/>
                    <a:pt x="58" y="107"/>
                    <a:pt x="55" y="107"/>
                  </a:cubicBezTo>
                  <a:close/>
                  <a:moveTo>
                    <a:pt x="111" y="72"/>
                  </a:moveTo>
                  <a:cubicBezTo>
                    <a:pt x="107" y="69"/>
                    <a:pt x="103" y="67"/>
                    <a:pt x="99" y="68"/>
                  </a:cubicBezTo>
                  <a:cubicBezTo>
                    <a:pt x="96" y="69"/>
                    <a:pt x="95" y="71"/>
                    <a:pt x="91" y="72"/>
                  </a:cubicBezTo>
                  <a:cubicBezTo>
                    <a:pt x="88" y="73"/>
                    <a:pt x="85" y="70"/>
                    <a:pt x="83" y="74"/>
                  </a:cubicBezTo>
                  <a:cubicBezTo>
                    <a:pt x="83" y="74"/>
                    <a:pt x="84" y="80"/>
                    <a:pt x="88" y="83"/>
                  </a:cubicBezTo>
                  <a:cubicBezTo>
                    <a:pt x="92" y="86"/>
                    <a:pt x="97" y="89"/>
                    <a:pt x="99" y="91"/>
                  </a:cubicBezTo>
                  <a:cubicBezTo>
                    <a:pt x="101" y="94"/>
                    <a:pt x="101" y="96"/>
                    <a:pt x="103" y="96"/>
                  </a:cubicBezTo>
                  <a:cubicBezTo>
                    <a:pt x="105" y="95"/>
                    <a:pt x="111" y="88"/>
                    <a:pt x="112" y="87"/>
                  </a:cubicBezTo>
                  <a:cubicBezTo>
                    <a:pt x="113" y="85"/>
                    <a:pt x="114" y="75"/>
                    <a:pt x="111" y="72"/>
                  </a:cubicBezTo>
                  <a:close/>
                  <a:moveTo>
                    <a:pt x="74" y="81"/>
                  </a:moveTo>
                  <a:cubicBezTo>
                    <a:pt x="74" y="81"/>
                    <a:pt x="75" y="81"/>
                    <a:pt x="77" y="78"/>
                  </a:cubicBezTo>
                  <a:cubicBezTo>
                    <a:pt x="79" y="76"/>
                    <a:pt x="78" y="73"/>
                    <a:pt x="78" y="67"/>
                  </a:cubicBezTo>
                  <a:cubicBezTo>
                    <a:pt x="78" y="61"/>
                    <a:pt x="78" y="55"/>
                    <a:pt x="79" y="48"/>
                  </a:cubicBezTo>
                  <a:cubicBezTo>
                    <a:pt x="79" y="41"/>
                    <a:pt x="77" y="35"/>
                    <a:pt x="68" y="37"/>
                  </a:cubicBezTo>
                  <a:cubicBezTo>
                    <a:pt x="59" y="38"/>
                    <a:pt x="57" y="42"/>
                    <a:pt x="56" y="45"/>
                  </a:cubicBezTo>
                  <a:cubicBezTo>
                    <a:pt x="56" y="48"/>
                    <a:pt x="43" y="62"/>
                    <a:pt x="39" y="64"/>
                  </a:cubicBezTo>
                  <a:cubicBezTo>
                    <a:pt x="35" y="65"/>
                    <a:pt x="32" y="64"/>
                    <a:pt x="32" y="64"/>
                  </a:cubicBezTo>
                  <a:cubicBezTo>
                    <a:pt x="22" y="66"/>
                    <a:pt x="28" y="79"/>
                    <a:pt x="33" y="84"/>
                  </a:cubicBezTo>
                  <a:cubicBezTo>
                    <a:pt x="39" y="90"/>
                    <a:pt x="47" y="99"/>
                    <a:pt x="50" y="98"/>
                  </a:cubicBezTo>
                  <a:cubicBezTo>
                    <a:pt x="53" y="98"/>
                    <a:pt x="53" y="95"/>
                    <a:pt x="58" y="94"/>
                  </a:cubicBezTo>
                  <a:cubicBezTo>
                    <a:pt x="63" y="94"/>
                    <a:pt x="64" y="101"/>
                    <a:pt x="68" y="106"/>
                  </a:cubicBezTo>
                  <a:cubicBezTo>
                    <a:pt x="73" y="112"/>
                    <a:pt x="70" y="114"/>
                    <a:pt x="68" y="115"/>
                  </a:cubicBezTo>
                  <a:cubicBezTo>
                    <a:pt x="67" y="116"/>
                    <a:pt x="65" y="117"/>
                    <a:pt x="62" y="116"/>
                  </a:cubicBezTo>
                  <a:cubicBezTo>
                    <a:pt x="58" y="115"/>
                    <a:pt x="60" y="120"/>
                    <a:pt x="60" y="120"/>
                  </a:cubicBezTo>
                  <a:cubicBezTo>
                    <a:pt x="60" y="120"/>
                    <a:pt x="66" y="123"/>
                    <a:pt x="70" y="124"/>
                  </a:cubicBezTo>
                  <a:cubicBezTo>
                    <a:pt x="73" y="125"/>
                    <a:pt x="77" y="125"/>
                    <a:pt x="84" y="125"/>
                  </a:cubicBezTo>
                  <a:cubicBezTo>
                    <a:pt x="90" y="125"/>
                    <a:pt x="90" y="122"/>
                    <a:pt x="91" y="111"/>
                  </a:cubicBezTo>
                  <a:cubicBezTo>
                    <a:pt x="91" y="101"/>
                    <a:pt x="86" y="97"/>
                    <a:pt x="79" y="90"/>
                  </a:cubicBezTo>
                  <a:cubicBezTo>
                    <a:pt x="73" y="83"/>
                    <a:pt x="74" y="81"/>
                    <a:pt x="74" y="81"/>
                  </a:cubicBezTo>
                  <a:close/>
                  <a:moveTo>
                    <a:pt x="59" y="67"/>
                  </a:moveTo>
                  <a:cubicBezTo>
                    <a:pt x="57" y="70"/>
                    <a:pt x="58" y="74"/>
                    <a:pt x="55" y="75"/>
                  </a:cubicBezTo>
                  <a:cubicBezTo>
                    <a:pt x="52" y="77"/>
                    <a:pt x="47" y="76"/>
                    <a:pt x="50" y="71"/>
                  </a:cubicBezTo>
                  <a:cubicBezTo>
                    <a:pt x="53" y="66"/>
                    <a:pt x="55" y="64"/>
                    <a:pt x="57" y="62"/>
                  </a:cubicBezTo>
                  <a:cubicBezTo>
                    <a:pt x="58" y="61"/>
                    <a:pt x="56" y="60"/>
                    <a:pt x="60" y="60"/>
                  </a:cubicBezTo>
                  <a:cubicBezTo>
                    <a:pt x="60" y="60"/>
                    <a:pt x="61" y="64"/>
                    <a:pt x="59"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1" name="Freeform 60">
              <a:extLst>
                <a:ext uri="{FF2B5EF4-FFF2-40B4-BE49-F238E27FC236}">
                  <a16:creationId xmlns:a16="http://schemas.microsoft.com/office/drawing/2014/main" id="{F1A90704-005E-B549-97B6-D8B6FE18DB19}"/>
                </a:ext>
              </a:extLst>
            </p:cNvPr>
            <p:cNvSpPr>
              <a:spLocks noEditPoints="1"/>
            </p:cNvSpPr>
            <p:nvPr/>
          </p:nvSpPr>
          <p:spPr bwMode="auto">
            <a:xfrm>
              <a:off x="5430838" y="522288"/>
              <a:ext cx="512763" cy="498475"/>
            </a:xfrm>
            <a:custGeom>
              <a:avLst/>
              <a:gdLst>
                <a:gd name="T0" fmla="*/ 40 w 121"/>
                <a:gd name="T1" fmla="*/ 70 h 117"/>
                <a:gd name="T2" fmla="*/ 42 w 121"/>
                <a:gd name="T3" fmla="*/ 56 h 117"/>
                <a:gd name="T4" fmla="*/ 41 w 121"/>
                <a:gd name="T5" fmla="*/ 39 h 117"/>
                <a:gd name="T6" fmla="*/ 32 w 121"/>
                <a:gd name="T7" fmla="*/ 18 h 117"/>
                <a:gd name="T8" fmla="*/ 4 w 121"/>
                <a:gd name="T9" fmla="*/ 37 h 117"/>
                <a:gd name="T10" fmla="*/ 14 w 121"/>
                <a:gd name="T11" fmla="*/ 51 h 117"/>
                <a:gd name="T12" fmla="*/ 15 w 121"/>
                <a:gd name="T13" fmla="*/ 64 h 117"/>
                <a:gd name="T14" fmla="*/ 15 w 121"/>
                <a:gd name="T15" fmla="*/ 81 h 117"/>
                <a:gd name="T16" fmla="*/ 3 w 121"/>
                <a:gd name="T17" fmla="*/ 102 h 117"/>
                <a:gd name="T18" fmla="*/ 28 w 121"/>
                <a:gd name="T19" fmla="*/ 104 h 117"/>
                <a:gd name="T20" fmla="*/ 37 w 121"/>
                <a:gd name="T21" fmla="*/ 78 h 117"/>
                <a:gd name="T22" fmla="*/ 99 w 121"/>
                <a:gd name="T23" fmla="*/ 82 h 117"/>
                <a:gd name="T24" fmla="*/ 100 w 121"/>
                <a:gd name="T25" fmla="*/ 72 h 117"/>
                <a:gd name="T26" fmla="*/ 85 w 121"/>
                <a:gd name="T27" fmla="*/ 66 h 117"/>
                <a:gd name="T28" fmla="*/ 95 w 121"/>
                <a:gd name="T29" fmla="*/ 56 h 117"/>
                <a:gd name="T30" fmla="*/ 112 w 121"/>
                <a:gd name="T31" fmla="*/ 21 h 117"/>
                <a:gd name="T32" fmla="*/ 93 w 121"/>
                <a:gd name="T33" fmla="*/ 2 h 117"/>
                <a:gd name="T34" fmla="*/ 49 w 121"/>
                <a:gd name="T35" fmla="*/ 18 h 117"/>
                <a:gd name="T36" fmla="*/ 50 w 121"/>
                <a:gd name="T37" fmla="*/ 44 h 117"/>
                <a:gd name="T38" fmla="*/ 56 w 121"/>
                <a:gd name="T39" fmla="*/ 63 h 117"/>
                <a:gd name="T40" fmla="*/ 69 w 121"/>
                <a:gd name="T41" fmla="*/ 67 h 117"/>
                <a:gd name="T42" fmla="*/ 59 w 121"/>
                <a:gd name="T43" fmla="*/ 79 h 117"/>
                <a:gd name="T44" fmla="*/ 56 w 121"/>
                <a:gd name="T45" fmla="*/ 92 h 117"/>
                <a:gd name="T46" fmla="*/ 59 w 121"/>
                <a:gd name="T47" fmla="*/ 110 h 117"/>
                <a:gd name="T48" fmla="*/ 110 w 121"/>
                <a:gd name="T49" fmla="*/ 96 h 117"/>
                <a:gd name="T50" fmla="*/ 115 w 121"/>
                <a:gd name="T51" fmla="*/ 78 h 117"/>
                <a:gd name="T52" fmla="*/ 90 w 121"/>
                <a:gd name="T53" fmla="*/ 18 h 117"/>
                <a:gd name="T54" fmla="*/ 82 w 121"/>
                <a:gd name="T55" fmla="*/ 25 h 117"/>
                <a:gd name="T56" fmla="*/ 65 w 121"/>
                <a:gd name="T57" fmla="*/ 30 h 117"/>
                <a:gd name="T58" fmla="*/ 70 w 121"/>
                <a:gd name="T59" fmla="*/ 32 h 117"/>
                <a:gd name="T60" fmla="*/ 65 w 121"/>
                <a:gd name="T61" fmla="*/ 30 h 117"/>
                <a:gd name="T62" fmla="*/ 65 w 121"/>
                <a:gd name="T63" fmla="*/ 49 h 117"/>
                <a:gd name="T64" fmla="*/ 73 w 121"/>
                <a:gd name="T65" fmla="*/ 44 h 117"/>
                <a:gd name="T66" fmla="*/ 81 w 121"/>
                <a:gd name="T67" fmla="*/ 41 h 117"/>
                <a:gd name="T68" fmla="*/ 88 w 121"/>
                <a:gd name="T69" fmla="*/ 39 h 117"/>
                <a:gd name="T70" fmla="*/ 81 w 121"/>
                <a:gd name="T71" fmla="*/ 4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7">
                  <a:moveTo>
                    <a:pt x="37" y="78"/>
                  </a:moveTo>
                  <a:cubicBezTo>
                    <a:pt x="34" y="78"/>
                    <a:pt x="35" y="74"/>
                    <a:pt x="40" y="70"/>
                  </a:cubicBezTo>
                  <a:cubicBezTo>
                    <a:pt x="45" y="67"/>
                    <a:pt x="47" y="65"/>
                    <a:pt x="46" y="61"/>
                  </a:cubicBezTo>
                  <a:cubicBezTo>
                    <a:pt x="46" y="58"/>
                    <a:pt x="44" y="57"/>
                    <a:pt x="42" y="56"/>
                  </a:cubicBezTo>
                  <a:cubicBezTo>
                    <a:pt x="39" y="55"/>
                    <a:pt x="36" y="54"/>
                    <a:pt x="37" y="50"/>
                  </a:cubicBezTo>
                  <a:cubicBezTo>
                    <a:pt x="37" y="45"/>
                    <a:pt x="40" y="41"/>
                    <a:pt x="41" y="39"/>
                  </a:cubicBezTo>
                  <a:cubicBezTo>
                    <a:pt x="43" y="36"/>
                    <a:pt x="45" y="31"/>
                    <a:pt x="45" y="25"/>
                  </a:cubicBezTo>
                  <a:cubicBezTo>
                    <a:pt x="44" y="19"/>
                    <a:pt x="40" y="14"/>
                    <a:pt x="32" y="18"/>
                  </a:cubicBezTo>
                  <a:cubicBezTo>
                    <a:pt x="24" y="22"/>
                    <a:pt x="21" y="27"/>
                    <a:pt x="16" y="30"/>
                  </a:cubicBezTo>
                  <a:cubicBezTo>
                    <a:pt x="13" y="32"/>
                    <a:pt x="8" y="34"/>
                    <a:pt x="4" y="37"/>
                  </a:cubicBezTo>
                  <a:cubicBezTo>
                    <a:pt x="2" y="39"/>
                    <a:pt x="0" y="43"/>
                    <a:pt x="6" y="46"/>
                  </a:cubicBezTo>
                  <a:cubicBezTo>
                    <a:pt x="11" y="49"/>
                    <a:pt x="11" y="51"/>
                    <a:pt x="14" y="51"/>
                  </a:cubicBezTo>
                  <a:cubicBezTo>
                    <a:pt x="17" y="52"/>
                    <a:pt x="19" y="50"/>
                    <a:pt x="19" y="54"/>
                  </a:cubicBezTo>
                  <a:cubicBezTo>
                    <a:pt x="20" y="58"/>
                    <a:pt x="19" y="62"/>
                    <a:pt x="15" y="64"/>
                  </a:cubicBezTo>
                  <a:cubicBezTo>
                    <a:pt x="11" y="66"/>
                    <a:pt x="6" y="66"/>
                    <a:pt x="6" y="70"/>
                  </a:cubicBezTo>
                  <a:cubicBezTo>
                    <a:pt x="6" y="74"/>
                    <a:pt x="15" y="75"/>
                    <a:pt x="15" y="81"/>
                  </a:cubicBezTo>
                  <a:cubicBezTo>
                    <a:pt x="15" y="86"/>
                    <a:pt x="14" y="87"/>
                    <a:pt x="10" y="91"/>
                  </a:cubicBezTo>
                  <a:cubicBezTo>
                    <a:pt x="7" y="94"/>
                    <a:pt x="2" y="96"/>
                    <a:pt x="3" y="102"/>
                  </a:cubicBezTo>
                  <a:cubicBezTo>
                    <a:pt x="4" y="109"/>
                    <a:pt x="9" y="117"/>
                    <a:pt x="15" y="116"/>
                  </a:cubicBezTo>
                  <a:cubicBezTo>
                    <a:pt x="21" y="115"/>
                    <a:pt x="22" y="109"/>
                    <a:pt x="28" y="104"/>
                  </a:cubicBezTo>
                  <a:cubicBezTo>
                    <a:pt x="33" y="100"/>
                    <a:pt x="48" y="93"/>
                    <a:pt x="47" y="85"/>
                  </a:cubicBezTo>
                  <a:cubicBezTo>
                    <a:pt x="47" y="77"/>
                    <a:pt x="40" y="79"/>
                    <a:pt x="37" y="78"/>
                  </a:cubicBezTo>
                  <a:close/>
                  <a:moveTo>
                    <a:pt x="115" y="78"/>
                  </a:moveTo>
                  <a:cubicBezTo>
                    <a:pt x="110" y="77"/>
                    <a:pt x="105" y="80"/>
                    <a:pt x="99" y="82"/>
                  </a:cubicBezTo>
                  <a:cubicBezTo>
                    <a:pt x="92" y="84"/>
                    <a:pt x="91" y="83"/>
                    <a:pt x="91" y="80"/>
                  </a:cubicBezTo>
                  <a:cubicBezTo>
                    <a:pt x="90" y="78"/>
                    <a:pt x="99" y="75"/>
                    <a:pt x="100" y="72"/>
                  </a:cubicBezTo>
                  <a:cubicBezTo>
                    <a:pt x="102" y="68"/>
                    <a:pt x="101" y="65"/>
                    <a:pt x="95" y="63"/>
                  </a:cubicBezTo>
                  <a:cubicBezTo>
                    <a:pt x="90" y="61"/>
                    <a:pt x="90" y="64"/>
                    <a:pt x="85" y="66"/>
                  </a:cubicBezTo>
                  <a:cubicBezTo>
                    <a:pt x="81" y="68"/>
                    <a:pt x="84" y="61"/>
                    <a:pt x="84" y="61"/>
                  </a:cubicBezTo>
                  <a:cubicBezTo>
                    <a:pt x="84" y="61"/>
                    <a:pt x="90" y="60"/>
                    <a:pt x="95" y="56"/>
                  </a:cubicBezTo>
                  <a:cubicBezTo>
                    <a:pt x="101" y="52"/>
                    <a:pt x="100" y="51"/>
                    <a:pt x="102" y="44"/>
                  </a:cubicBezTo>
                  <a:cubicBezTo>
                    <a:pt x="104" y="37"/>
                    <a:pt x="109" y="32"/>
                    <a:pt x="112" y="21"/>
                  </a:cubicBezTo>
                  <a:cubicBezTo>
                    <a:pt x="114" y="10"/>
                    <a:pt x="112" y="10"/>
                    <a:pt x="109" y="6"/>
                  </a:cubicBezTo>
                  <a:cubicBezTo>
                    <a:pt x="106" y="1"/>
                    <a:pt x="100" y="0"/>
                    <a:pt x="93" y="2"/>
                  </a:cubicBezTo>
                  <a:cubicBezTo>
                    <a:pt x="85" y="5"/>
                    <a:pt x="66" y="16"/>
                    <a:pt x="61" y="18"/>
                  </a:cubicBezTo>
                  <a:cubicBezTo>
                    <a:pt x="55" y="20"/>
                    <a:pt x="49" y="18"/>
                    <a:pt x="49" y="18"/>
                  </a:cubicBezTo>
                  <a:cubicBezTo>
                    <a:pt x="45" y="19"/>
                    <a:pt x="47" y="28"/>
                    <a:pt x="47" y="32"/>
                  </a:cubicBezTo>
                  <a:cubicBezTo>
                    <a:pt x="48" y="35"/>
                    <a:pt x="48" y="41"/>
                    <a:pt x="50" y="44"/>
                  </a:cubicBezTo>
                  <a:cubicBezTo>
                    <a:pt x="53" y="47"/>
                    <a:pt x="52" y="49"/>
                    <a:pt x="51" y="53"/>
                  </a:cubicBezTo>
                  <a:cubicBezTo>
                    <a:pt x="50" y="58"/>
                    <a:pt x="52" y="60"/>
                    <a:pt x="56" y="63"/>
                  </a:cubicBezTo>
                  <a:cubicBezTo>
                    <a:pt x="59" y="66"/>
                    <a:pt x="61" y="67"/>
                    <a:pt x="62" y="66"/>
                  </a:cubicBezTo>
                  <a:cubicBezTo>
                    <a:pt x="64" y="66"/>
                    <a:pt x="66" y="63"/>
                    <a:pt x="69" y="67"/>
                  </a:cubicBezTo>
                  <a:cubicBezTo>
                    <a:pt x="71" y="70"/>
                    <a:pt x="68" y="70"/>
                    <a:pt x="64" y="71"/>
                  </a:cubicBezTo>
                  <a:cubicBezTo>
                    <a:pt x="59" y="73"/>
                    <a:pt x="59" y="74"/>
                    <a:pt x="59" y="79"/>
                  </a:cubicBezTo>
                  <a:cubicBezTo>
                    <a:pt x="59" y="84"/>
                    <a:pt x="67" y="81"/>
                    <a:pt x="69" y="84"/>
                  </a:cubicBezTo>
                  <a:cubicBezTo>
                    <a:pt x="71" y="88"/>
                    <a:pt x="63" y="90"/>
                    <a:pt x="56" y="92"/>
                  </a:cubicBezTo>
                  <a:cubicBezTo>
                    <a:pt x="49" y="94"/>
                    <a:pt x="47" y="96"/>
                    <a:pt x="49" y="102"/>
                  </a:cubicBezTo>
                  <a:cubicBezTo>
                    <a:pt x="51" y="107"/>
                    <a:pt x="55" y="110"/>
                    <a:pt x="59" y="110"/>
                  </a:cubicBezTo>
                  <a:cubicBezTo>
                    <a:pt x="64" y="109"/>
                    <a:pt x="74" y="103"/>
                    <a:pt x="86" y="99"/>
                  </a:cubicBezTo>
                  <a:cubicBezTo>
                    <a:pt x="97" y="95"/>
                    <a:pt x="100" y="96"/>
                    <a:pt x="110" y="96"/>
                  </a:cubicBezTo>
                  <a:cubicBezTo>
                    <a:pt x="121" y="97"/>
                    <a:pt x="119" y="92"/>
                    <a:pt x="120" y="88"/>
                  </a:cubicBezTo>
                  <a:cubicBezTo>
                    <a:pt x="121" y="83"/>
                    <a:pt x="121" y="80"/>
                    <a:pt x="115" y="78"/>
                  </a:cubicBezTo>
                  <a:close/>
                  <a:moveTo>
                    <a:pt x="83" y="20"/>
                  </a:moveTo>
                  <a:cubicBezTo>
                    <a:pt x="86" y="18"/>
                    <a:pt x="89" y="16"/>
                    <a:pt x="90" y="18"/>
                  </a:cubicBezTo>
                  <a:cubicBezTo>
                    <a:pt x="92" y="20"/>
                    <a:pt x="90" y="24"/>
                    <a:pt x="88" y="25"/>
                  </a:cubicBezTo>
                  <a:cubicBezTo>
                    <a:pt x="87" y="26"/>
                    <a:pt x="84" y="28"/>
                    <a:pt x="82" y="25"/>
                  </a:cubicBezTo>
                  <a:cubicBezTo>
                    <a:pt x="80" y="23"/>
                    <a:pt x="83" y="20"/>
                    <a:pt x="83" y="20"/>
                  </a:cubicBezTo>
                  <a:close/>
                  <a:moveTo>
                    <a:pt x="65" y="30"/>
                  </a:moveTo>
                  <a:cubicBezTo>
                    <a:pt x="67" y="27"/>
                    <a:pt x="69" y="24"/>
                    <a:pt x="71" y="28"/>
                  </a:cubicBezTo>
                  <a:cubicBezTo>
                    <a:pt x="71" y="28"/>
                    <a:pt x="72" y="30"/>
                    <a:pt x="70" y="32"/>
                  </a:cubicBezTo>
                  <a:cubicBezTo>
                    <a:pt x="69" y="33"/>
                    <a:pt x="67" y="35"/>
                    <a:pt x="66" y="35"/>
                  </a:cubicBezTo>
                  <a:cubicBezTo>
                    <a:pt x="65" y="35"/>
                    <a:pt x="62" y="33"/>
                    <a:pt x="65" y="30"/>
                  </a:cubicBezTo>
                  <a:close/>
                  <a:moveTo>
                    <a:pt x="71" y="47"/>
                  </a:moveTo>
                  <a:cubicBezTo>
                    <a:pt x="69" y="49"/>
                    <a:pt x="66" y="52"/>
                    <a:pt x="65" y="49"/>
                  </a:cubicBezTo>
                  <a:cubicBezTo>
                    <a:pt x="64" y="46"/>
                    <a:pt x="65" y="44"/>
                    <a:pt x="68" y="43"/>
                  </a:cubicBezTo>
                  <a:cubicBezTo>
                    <a:pt x="70" y="43"/>
                    <a:pt x="71" y="41"/>
                    <a:pt x="73" y="44"/>
                  </a:cubicBezTo>
                  <a:cubicBezTo>
                    <a:pt x="73" y="44"/>
                    <a:pt x="73" y="46"/>
                    <a:pt x="71" y="47"/>
                  </a:cubicBezTo>
                  <a:close/>
                  <a:moveTo>
                    <a:pt x="81" y="41"/>
                  </a:moveTo>
                  <a:cubicBezTo>
                    <a:pt x="81" y="40"/>
                    <a:pt x="83" y="38"/>
                    <a:pt x="83" y="38"/>
                  </a:cubicBezTo>
                  <a:cubicBezTo>
                    <a:pt x="86" y="35"/>
                    <a:pt x="89" y="37"/>
                    <a:pt x="88" y="39"/>
                  </a:cubicBezTo>
                  <a:cubicBezTo>
                    <a:pt x="88" y="40"/>
                    <a:pt x="86" y="44"/>
                    <a:pt x="84" y="44"/>
                  </a:cubicBezTo>
                  <a:cubicBezTo>
                    <a:pt x="81" y="44"/>
                    <a:pt x="81" y="42"/>
                    <a:pt x="8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2" name="Freeform 61">
              <a:extLst>
                <a:ext uri="{FF2B5EF4-FFF2-40B4-BE49-F238E27FC236}">
                  <a16:creationId xmlns:a16="http://schemas.microsoft.com/office/drawing/2014/main" id="{23B74CED-1C61-E34D-B9FD-A74886C26C26}"/>
                </a:ext>
              </a:extLst>
            </p:cNvPr>
            <p:cNvSpPr>
              <a:spLocks/>
            </p:cNvSpPr>
            <p:nvPr/>
          </p:nvSpPr>
          <p:spPr bwMode="auto">
            <a:xfrm>
              <a:off x="6380163" y="611188"/>
              <a:ext cx="479425" cy="363538"/>
            </a:xfrm>
            <a:custGeom>
              <a:avLst/>
              <a:gdLst>
                <a:gd name="T0" fmla="*/ 65 w 113"/>
                <a:gd name="T1" fmla="*/ 7 h 85"/>
                <a:gd name="T2" fmla="*/ 83 w 113"/>
                <a:gd name="T3" fmla="*/ 8 h 85"/>
                <a:gd name="T4" fmla="*/ 104 w 113"/>
                <a:gd name="T5" fmla="*/ 6 h 85"/>
                <a:gd name="T6" fmla="*/ 111 w 113"/>
                <a:gd name="T7" fmla="*/ 20 h 85"/>
                <a:gd name="T8" fmla="*/ 101 w 113"/>
                <a:gd name="T9" fmla="*/ 28 h 85"/>
                <a:gd name="T10" fmla="*/ 94 w 113"/>
                <a:gd name="T11" fmla="*/ 31 h 85"/>
                <a:gd name="T12" fmla="*/ 84 w 113"/>
                <a:gd name="T13" fmla="*/ 33 h 85"/>
                <a:gd name="T14" fmla="*/ 83 w 113"/>
                <a:gd name="T15" fmla="*/ 42 h 85"/>
                <a:gd name="T16" fmla="*/ 77 w 113"/>
                <a:gd name="T17" fmla="*/ 59 h 85"/>
                <a:gd name="T18" fmla="*/ 99 w 113"/>
                <a:gd name="T19" fmla="*/ 61 h 85"/>
                <a:gd name="T20" fmla="*/ 109 w 113"/>
                <a:gd name="T21" fmla="*/ 73 h 85"/>
                <a:gd name="T22" fmla="*/ 101 w 113"/>
                <a:gd name="T23" fmla="*/ 85 h 85"/>
                <a:gd name="T24" fmla="*/ 55 w 113"/>
                <a:gd name="T25" fmla="*/ 72 h 85"/>
                <a:gd name="T26" fmla="*/ 17 w 113"/>
                <a:gd name="T27" fmla="*/ 71 h 85"/>
                <a:gd name="T28" fmla="*/ 1 w 113"/>
                <a:gd name="T29" fmla="*/ 65 h 85"/>
                <a:gd name="T30" fmla="*/ 12 w 113"/>
                <a:gd name="T31" fmla="*/ 51 h 85"/>
                <a:gd name="T32" fmla="*/ 45 w 113"/>
                <a:gd name="T33" fmla="*/ 49 h 85"/>
                <a:gd name="T34" fmla="*/ 58 w 113"/>
                <a:gd name="T35" fmla="*/ 31 h 85"/>
                <a:gd name="T36" fmla="*/ 49 w 113"/>
                <a:gd name="T37" fmla="*/ 28 h 85"/>
                <a:gd name="T38" fmla="*/ 47 w 113"/>
                <a:gd name="T39" fmla="*/ 21 h 85"/>
                <a:gd name="T40" fmla="*/ 46 w 113"/>
                <a:gd name="T41" fmla="*/ 12 h 85"/>
                <a:gd name="T42" fmla="*/ 51 w 113"/>
                <a:gd name="T43" fmla="*/ 1 h 85"/>
                <a:gd name="T44" fmla="*/ 65 w 113"/>
                <a:gd name="T4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5">
                  <a:moveTo>
                    <a:pt x="65" y="7"/>
                  </a:moveTo>
                  <a:cubicBezTo>
                    <a:pt x="65" y="7"/>
                    <a:pt x="75" y="9"/>
                    <a:pt x="83" y="8"/>
                  </a:cubicBezTo>
                  <a:cubicBezTo>
                    <a:pt x="90" y="7"/>
                    <a:pt x="100" y="4"/>
                    <a:pt x="104" y="6"/>
                  </a:cubicBezTo>
                  <a:cubicBezTo>
                    <a:pt x="109" y="8"/>
                    <a:pt x="113" y="15"/>
                    <a:pt x="111" y="20"/>
                  </a:cubicBezTo>
                  <a:cubicBezTo>
                    <a:pt x="109" y="26"/>
                    <a:pt x="104" y="26"/>
                    <a:pt x="101" y="28"/>
                  </a:cubicBezTo>
                  <a:cubicBezTo>
                    <a:pt x="98" y="30"/>
                    <a:pt x="97" y="31"/>
                    <a:pt x="94" y="31"/>
                  </a:cubicBezTo>
                  <a:cubicBezTo>
                    <a:pt x="92" y="31"/>
                    <a:pt x="86" y="29"/>
                    <a:pt x="84" y="33"/>
                  </a:cubicBezTo>
                  <a:cubicBezTo>
                    <a:pt x="82" y="36"/>
                    <a:pt x="85" y="38"/>
                    <a:pt x="83" y="42"/>
                  </a:cubicBezTo>
                  <a:cubicBezTo>
                    <a:pt x="80" y="46"/>
                    <a:pt x="71" y="57"/>
                    <a:pt x="77" y="59"/>
                  </a:cubicBezTo>
                  <a:cubicBezTo>
                    <a:pt x="83" y="60"/>
                    <a:pt x="93" y="59"/>
                    <a:pt x="99" y="61"/>
                  </a:cubicBezTo>
                  <a:cubicBezTo>
                    <a:pt x="104" y="63"/>
                    <a:pt x="109" y="67"/>
                    <a:pt x="109" y="73"/>
                  </a:cubicBezTo>
                  <a:cubicBezTo>
                    <a:pt x="109" y="80"/>
                    <a:pt x="109" y="85"/>
                    <a:pt x="101" y="85"/>
                  </a:cubicBezTo>
                  <a:cubicBezTo>
                    <a:pt x="92" y="85"/>
                    <a:pt x="77" y="75"/>
                    <a:pt x="55" y="72"/>
                  </a:cubicBezTo>
                  <a:cubicBezTo>
                    <a:pt x="33" y="70"/>
                    <a:pt x="24" y="70"/>
                    <a:pt x="17" y="71"/>
                  </a:cubicBezTo>
                  <a:cubicBezTo>
                    <a:pt x="11" y="72"/>
                    <a:pt x="2" y="74"/>
                    <a:pt x="1" y="65"/>
                  </a:cubicBezTo>
                  <a:cubicBezTo>
                    <a:pt x="0" y="56"/>
                    <a:pt x="1" y="50"/>
                    <a:pt x="12" y="51"/>
                  </a:cubicBezTo>
                  <a:cubicBezTo>
                    <a:pt x="23" y="51"/>
                    <a:pt x="33" y="52"/>
                    <a:pt x="45" y="49"/>
                  </a:cubicBezTo>
                  <a:cubicBezTo>
                    <a:pt x="56" y="46"/>
                    <a:pt x="60" y="34"/>
                    <a:pt x="58" y="31"/>
                  </a:cubicBezTo>
                  <a:cubicBezTo>
                    <a:pt x="56" y="27"/>
                    <a:pt x="51" y="28"/>
                    <a:pt x="49" y="28"/>
                  </a:cubicBezTo>
                  <a:cubicBezTo>
                    <a:pt x="46" y="28"/>
                    <a:pt x="45" y="25"/>
                    <a:pt x="47" y="21"/>
                  </a:cubicBezTo>
                  <a:cubicBezTo>
                    <a:pt x="48" y="18"/>
                    <a:pt x="46" y="17"/>
                    <a:pt x="46" y="12"/>
                  </a:cubicBezTo>
                  <a:cubicBezTo>
                    <a:pt x="46" y="7"/>
                    <a:pt x="45" y="0"/>
                    <a:pt x="51" y="1"/>
                  </a:cubicBezTo>
                  <a:cubicBezTo>
                    <a:pt x="58" y="2"/>
                    <a:pt x="56" y="6"/>
                    <a:pt x="6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62">
              <a:extLst>
                <a:ext uri="{FF2B5EF4-FFF2-40B4-BE49-F238E27FC236}">
                  <a16:creationId xmlns:a16="http://schemas.microsoft.com/office/drawing/2014/main" id="{B8523798-8051-E045-81E4-11FC1D1AB2E3}"/>
                </a:ext>
              </a:extLst>
            </p:cNvPr>
            <p:cNvSpPr>
              <a:spLocks/>
            </p:cNvSpPr>
            <p:nvPr/>
          </p:nvSpPr>
          <p:spPr bwMode="auto">
            <a:xfrm>
              <a:off x="7207250" y="901700"/>
              <a:ext cx="488950" cy="503238"/>
            </a:xfrm>
            <a:custGeom>
              <a:avLst/>
              <a:gdLst>
                <a:gd name="T0" fmla="*/ 38 w 115"/>
                <a:gd name="T1" fmla="*/ 15 h 118"/>
                <a:gd name="T2" fmla="*/ 33 w 115"/>
                <a:gd name="T3" fmla="*/ 23 h 118"/>
                <a:gd name="T4" fmla="*/ 41 w 115"/>
                <a:gd name="T5" fmla="*/ 33 h 118"/>
                <a:gd name="T6" fmla="*/ 48 w 115"/>
                <a:gd name="T7" fmla="*/ 38 h 118"/>
                <a:gd name="T8" fmla="*/ 28 w 115"/>
                <a:gd name="T9" fmla="*/ 47 h 118"/>
                <a:gd name="T10" fmla="*/ 8 w 115"/>
                <a:gd name="T11" fmla="*/ 50 h 118"/>
                <a:gd name="T12" fmla="*/ 0 w 115"/>
                <a:gd name="T13" fmla="*/ 52 h 118"/>
                <a:gd name="T14" fmla="*/ 2 w 115"/>
                <a:gd name="T15" fmla="*/ 58 h 118"/>
                <a:gd name="T16" fmla="*/ 19 w 115"/>
                <a:gd name="T17" fmla="*/ 65 h 118"/>
                <a:gd name="T18" fmla="*/ 49 w 115"/>
                <a:gd name="T19" fmla="*/ 61 h 118"/>
                <a:gd name="T20" fmla="*/ 57 w 115"/>
                <a:gd name="T21" fmla="*/ 57 h 118"/>
                <a:gd name="T22" fmla="*/ 63 w 115"/>
                <a:gd name="T23" fmla="*/ 77 h 118"/>
                <a:gd name="T24" fmla="*/ 64 w 115"/>
                <a:gd name="T25" fmla="*/ 96 h 118"/>
                <a:gd name="T26" fmla="*/ 68 w 115"/>
                <a:gd name="T27" fmla="*/ 105 h 118"/>
                <a:gd name="T28" fmla="*/ 89 w 115"/>
                <a:gd name="T29" fmla="*/ 118 h 118"/>
                <a:gd name="T30" fmla="*/ 100 w 115"/>
                <a:gd name="T31" fmla="*/ 111 h 118"/>
                <a:gd name="T32" fmla="*/ 81 w 115"/>
                <a:gd name="T33" fmla="*/ 84 h 118"/>
                <a:gd name="T34" fmla="*/ 76 w 115"/>
                <a:gd name="T35" fmla="*/ 63 h 118"/>
                <a:gd name="T36" fmla="*/ 77 w 115"/>
                <a:gd name="T37" fmla="*/ 44 h 118"/>
                <a:gd name="T38" fmla="*/ 98 w 115"/>
                <a:gd name="T39" fmla="*/ 47 h 118"/>
                <a:gd name="T40" fmla="*/ 113 w 115"/>
                <a:gd name="T41" fmla="*/ 41 h 118"/>
                <a:gd name="T42" fmla="*/ 102 w 115"/>
                <a:gd name="T43" fmla="*/ 30 h 118"/>
                <a:gd name="T44" fmla="*/ 85 w 115"/>
                <a:gd name="T45" fmla="*/ 29 h 118"/>
                <a:gd name="T46" fmla="*/ 95 w 115"/>
                <a:gd name="T47" fmla="*/ 13 h 118"/>
                <a:gd name="T48" fmla="*/ 86 w 115"/>
                <a:gd name="T49" fmla="*/ 5 h 118"/>
                <a:gd name="T50" fmla="*/ 78 w 115"/>
                <a:gd name="T51" fmla="*/ 4 h 118"/>
                <a:gd name="T52" fmla="*/ 66 w 115"/>
                <a:gd name="T53" fmla="*/ 18 h 118"/>
                <a:gd name="T54" fmla="*/ 56 w 115"/>
                <a:gd name="T55" fmla="*/ 19 h 118"/>
                <a:gd name="T56" fmla="*/ 38 w 115"/>
                <a:gd name="T57" fmla="*/ 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18">
                  <a:moveTo>
                    <a:pt x="38" y="15"/>
                  </a:moveTo>
                  <a:cubicBezTo>
                    <a:pt x="38" y="15"/>
                    <a:pt x="32" y="17"/>
                    <a:pt x="33" y="23"/>
                  </a:cubicBezTo>
                  <a:cubicBezTo>
                    <a:pt x="34" y="29"/>
                    <a:pt x="37" y="32"/>
                    <a:pt x="41" y="33"/>
                  </a:cubicBezTo>
                  <a:cubicBezTo>
                    <a:pt x="44" y="35"/>
                    <a:pt x="51" y="36"/>
                    <a:pt x="48" y="38"/>
                  </a:cubicBezTo>
                  <a:cubicBezTo>
                    <a:pt x="46" y="41"/>
                    <a:pt x="35" y="46"/>
                    <a:pt x="28" y="47"/>
                  </a:cubicBezTo>
                  <a:cubicBezTo>
                    <a:pt x="20" y="48"/>
                    <a:pt x="15" y="50"/>
                    <a:pt x="8" y="50"/>
                  </a:cubicBezTo>
                  <a:cubicBezTo>
                    <a:pt x="1" y="50"/>
                    <a:pt x="0" y="50"/>
                    <a:pt x="0" y="52"/>
                  </a:cubicBezTo>
                  <a:cubicBezTo>
                    <a:pt x="0" y="54"/>
                    <a:pt x="2" y="56"/>
                    <a:pt x="2" y="58"/>
                  </a:cubicBezTo>
                  <a:cubicBezTo>
                    <a:pt x="2" y="60"/>
                    <a:pt x="3" y="65"/>
                    <a:pt x="19" y="65"/>
                  </a:cubicBezTo>
                  <a:cubicBezTo>
                    <a:pt x="34" y="65"/>
                    <a:pt x="44" y="63"/>
                    <a:pt x="49" y="61"/>
                  </a:cubicBezTo>
                  <a:cubicBezTo>
                    <a:pt x="54" y="59"/>
                    <a:pt x="57" y="57"/>
                    <a:pt x="57" y="57"/>
                  </a:cubicBezTo>
                  <a:cubicBezTo>
                    <a:pt x="57" y="57"/>
                    <a:pt x="62" y="68"/>
                    <a:pt x="63" y="77"/>
                  </a:cubicBezTo>
                  <a:cubicBezTo>
                    <a:pt x="64" y="87"/>
                    <a:pt x="64" y="93"/>
                    <a:pt x="64" y="96"/>
                  </a:cubicBezTo>
                  <a:cubicBezTo>
                    <a:pt x="64" y="99"/>
                    <a:pt x="62" y="100"/>
                    <a:pt x="68" y="105"/>
                  </a:cubicBezTo>
                  <a:cubicBezTo>
                    <a:pt x="73" y="111"/>
                    <a:pt x="80" y="118"/>
                    <a:pt x="89" y="118"/>
                  </a:cubicBezTo>
                  <a:cubicBezTo>
                    <a:pt x="98" y="118"/>
                    <a:pt x="100" y="111"/>
                    <a:pt x="100" y="111"/>
                  </a:cubicBezTo>
                  <a:cubicBezTo>
                    <a:pt x="100" y="111"/>
                    <a:pt x="86" y="98"/>
                    <a:pt x="81" y="84"/>
                  </a:cubicBezTo>
                  <a:cubicBezTo>
                    <a:pt x="76" y="69"/>
                    <a:pt x="76" y="67"/>
                    <a:pt x="76" y="63"/>
                  </a:cubicBezTo>
                  <a:cubicBezTo>
                    <a:pt x="75" y="58"/>
                    <a:pt x="70" y="45"/>
                    <a:pt x="77" y="44"/>
                  </a:cubicBezTo>
                  <a:cubicBezTo>
                    <a:pt x="84" y="44"/>
                    <a:pt x="89" y="46"/>
                    <a:pt x="98" y="47"/>
                  </a:cubicBezTo>
                  <a:cubicBezTo>
                    <a:pt x="107" y="48"/>
                    <a:pt x="115" y="47"/>
                    <a:pt x="113" y="41"/>
                  </a:cubicBezTo>
                  <a:cubicBezTo>
                    <a:pt x="112" y="34"/>
                    <a:pt x="109" y="30"/>
                    <a:pt x="102" y="30"/>
                  </a:cubicBezTo>
                  <a:cubicBezTo>
                    <a:pt x="95" y="29"/>
                    <a:pt x="85" y="29"/>
                    <a:pt x="85" y="29"/>
                  </a:cubicBezTo>
                  <a:cubicBezTo>
                    <a:pt x="85" y="29"/>
                    <a:pt x="97" y="20"/>
                    <a:pt x="95" y="13"/>
                  </a:cubicBezTo>
                  <a:cubicBezTo>
                    <a:pt x="92" y="6"/>
                    <a:pt x="90" y="8"/>
                    <a:pt x="86" y="5"/>
                  </a:cubicBezTo>
                  <a:cubicBezTo>
                    <a:pt x="83" y="4"/>
                    <a:pt x="83" y="0"/>
                    <a:pt x="78" y="4"/>
                  </a:cubicBezTo>
                  <a:cubicBezTo>
                    <a:pt x="73" y="8"/>
                    <a:pt x="69" y="15"/>
                    <a:pt x="66" y="18"/>
                  </a:cubicBezTo>
                  <a:cubicBezTo>
                    <a:pt x="62" y="22"/>
                    <a:pt x="61" y="23"/>
                    <a:pt x="56" y="19"/>
                  </a:cubicBezTo>
                  <a:cubicBezTo>
                    <a:pt x="50" y="15"/>
                    <a:pt x="44" y="11"/>
                    <a:pt x="3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4" name="Freeform 63">
              <a:extLst>
                <a:ext uri="{FF2B5EF4-FFF2-40B4-BE49-F238E27FC236}">
                  <a16:creationId xmlns:a16="http://schemas.microsoft.com/office/drawing/2014/main" id="{1B590C87-76FC-F542-B6A6-42DC5614A503}"/>
                </a:ext>
              </a:extLst>
            </p:cNvPr>
            <p:cNvSpPr>
              <a:spLocks/>
            </p:cNvSpPr>
            <p:nvPr/>
          </p:nvSpPr>
          <p:spPr bwMode="auto">
            <a:xfrm>
              <a:off x="7886700" y="1419225"/>
              <a:ext cx="573088" cy="447675"/>
            </a:xfrm>
            <a:custGeom>
              <a:avLst/>
              <a:gdLst>
                <a:gd name="T0" fmla="*/ 51 w 135"/>
                <a:gd name="T1" fmla="*/ 26 h 105"/>
                <a:gd name="T2" fmla="*/ 65 w 135"/>
                <a:gd name="T3" fmla="*/ 20 h 105"/>
                <a:gd name="T4" fmla="*/ 89 w 135"/>
                <a:gd name="T5" fmla="*/ 9 h 105"/>
                <a:gd name="T6" fmla="*/ 65 w 135"/>
                <a:gd name="T7" fmla="*/ 38 h 105"/>
                <a:gd name="T8" fmla="*/ 80 w 135"/>
                <a:gd name="T9" fmla="*/ 47 h 105"/>
                <a:gd name="T10" fmla="*/ 75 w 135"/>
                <a:gd name="T11" fmla="*/ 42 h 105"/>
                <a:gd name="T12" fmla="*/ 71 w 135"/>
                <a:gd name="T13" fmla="*/ 38 h 105"/>
                <a:gd name="T14" fmla="*/ 93 w 135"/>
                <a:gd name="T15" fmla="*/ 13 h 105"/>
                <a:gd name="T16" fmla="*/ 86 w 135"/>
                <a:gd name="T17" fmla="*/ 27 h 105"/>
                <a:gd name="T18" fmla="*/ 88 w 135"/>
                <a:gd name="T19" fmla="*/ 34 h 105"/>
                <a:gd name="T20" fmla="*/ 95 w 135"/>
                <a:gd name="T21" fmla="*/ 33 h 105"/>
                <a:gd name="T22" fmla="*/ 92 w 135"/>
                <a:gd name="T23" fmla="*/ 24 h 105"/>
                <a:gd name="T24" fmla="*/ 103 w 135"/>
                <a:gd name="T25" fmla="*/ 17 h 105"/>
                <a:gd name="T26" fmla="*/ 117 w 135"/>
                <a:gd name="T27" fmla="*/ 21 h 105"/>
                <a:gd name="T28" fmla="*/ 110 w 135"/>
                <a:gd name="T29" fmla="*/ 33 h 105"/>
                <a:gd name="T30" fmla="*/ 88 w 135"/>
                <a:gd name="T31" fmla="*/ 46 h 105"/>
                <a:gd name="T32" fmla="*/ 95 w 135"/>
                <a:gd name="T33" fmla="*/ 48 h 105"/>
                <a:gd name="T34" fmla="*/ 105 w 135"/>
                <a:gd name="T35" fmla="*/ 45 h 105"/>
                <a:gd name="T36" fmla="*/ 119 w 135"/>
                <a:gd name="T37" fmla="*/ 38 h 105"/>
                <a:gd name="T38" fmla="*/ 135 w 135"/>
                <a:gd name="T39" fmla="*/ 47 h 105"/>
                <a:gd name="T40" fmla="*/ 110 w 135"/>
                <a:gd name="T41" fmla="*/ 59 h 105"/>
                <a:gd name="T42" fmla="*/ 112 w 135"/>
                <a:gd name="T43" fmla="*/ 79 h 105"/>
                <a:gd name="T44" fmla="*/ 87 w 135"/>
                <a:gd name="T45" fmla="*/ 81 h 105"/>
                <a:gd name="T46" fmla="*/ 58 w 135"/>
                <a:gd name="T47" fmla="*/ 78 h 105"/>
                <a:gd name="T48" fmla="*/ 66 w 135"/>
                <a:gd name="T49" fmla="*/ 99 h 105"/>
                <a:gd name="T50" fmla="*/ 43 w 135"/>
                <a:gd name="T51" fmla="*/ 90 h 105"/>
                <a:gd name="T52" fmla="*/ 7 w 135"/>
                <a:gd name="T53" fmla="*/ 98 h 105"/>
                <a:gd name="T54" fmla="*/ 4 w 135"/>
                <a:gd name="T55" fmla="*/ 82 h 105"/>
                <a:gd name="T56" fmla="*/ 12 w 135"/>
                <a:gd name="T57" fmla="*/ 82 h 105"/>
                <a:gd name="T58" fmla="*/ 30 w 135"/>
                <a:gd name="T59" fmla="*/ 79 h 105"/>
                <a:gd name="T60" fmla="*/ 14 w 135"/>
                <a:gd name="T61" fmla="*/ 56 h 105"/>
                <a:gd name="T62" fmla="*/ 35 w 135"/>
                <a:gd name="T63" fmla="*/ 65 h 105"/>
                <a:gd name="T64" fmla="*/ 48 w 135"/>
                <a:gd name="T65" fmla="*/ 60 h 105"/>
                <a:gd name="T66" fmla="*/ 50 w 135"/>
                <a:gd name="T67" fmla="*/ 46 h 105"/>
                <a:gd name="T68" fmla="*/ 76 w 135"/>
                <a:gd name="T69" fmla="*/ 62 h 105"/>
                <a:gd name="T70" fmla="*/ 89 w 135"/>
                <a:gd name="T71" fmla="*/ 68 h 105"/>
                <a:gd name="T72" fmla="*/ 45 w 135"/>
                <a:gd name="T73" fmla="*/ 39 h 105"/>
                <a:gd name="T74" fmla="*/ 32 w 135"/>
                <a:gd name="T75" fmla="*/ 26 h 105"/>
                <a:gd name="T76" fmla="*/ 56 w 135"/>
                <a:gd name="T77" fmla="*/ 1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105">
                  <a:moveTo>
                    <a:pt x="56" y="19"/>
                  </a:moveTo>
                  <a:cubicBezTo>
                    <a:pt x="56" y="19"/>
                    <a:pt x="51" y="24"/>
                    <a:pt x="51" y="26"/>
                  </a:cubicBezTo>
                  <a:cubicBezTo>
                    <a:pt x="51" y="28"/>
                    <a:pt x="54" y="31"/>
                    <a:pt x="56" y="31"/>
                  </a:cubicBezTo>
                  <a:cubicBezTo>
                    <a:pt x="59" y="31"/>
                    <a:pt x="62" y="24"/>
                    <a:pt x="65" y="20"/>
                  </a:cubicBezTo>
                  <a:cubicBezTo>
                    <a:pt x="69" y="17"/>
                    <a:pt x="82" y="0"/>
                    <a:pt x="85" y="1"/>
                  </a:cubicBezTo>
                  <a:cubicBezTo>
                    <a:pt x="88" y="3"/>
                    <a:pt x="91" y="5"/>
                    <a:pt x="89" y="9"/>
                  </a:cubicBezTo>
                  <a:cubicBezTo>
                    <a:pt x="87" y="12"/>
                    <a:pt x="65" y="32"/>
                    <a:pt x="64" y="33"/>
                  </a:cubicBezTo>
                  <a:cubicBezTo>
                    <a:pt x="63" y="35"/>
                    <a:pt x="63" y="37"/>
                    <a:pt x="65" y="38"/>
                  </a:cubicBezTo>
                  <a:cubicBezTo>
                    <a:pt x="67" y="39"/>
                    <a:pt x="75" y="46"/>
                    <a:pt x="77" y="47"/>
                  </a:cubicBezTo>
                  <a:cubicBezTo>
                    <a:pt x="78" y="48"/>
                    <a:pt x="79" y="49"/>
                    <a:pt x="80" y="47"/>
                  </a:cubicBezTo>
                  <a:cubicBezTo>
                    <a:pt x="81" y="45"/>
                    <a:pt x="80" y="43"/>
                    <a:pt x="78" y="43"/>
                  </a:cubicBezTo>
                  <a:cubicBezTo>
                    <a:pt x="76" y="43"/>
                    <a:pt x="75" y="42"/>
                    <a:pt x="75" y="42"/>
                  </a:cubicBezTo>
                  <a:cubicBezTo>
                    <a:pt x="75" y="42"/>
                    <a:pt x="80" y="40"/>
                    <a:pt x="77" y="39"/>
                  </a:cubicBezTo>
                  <a:cubicBezTo>
                    <a:pt x="75" y="38"/>
                    <a:pt x="74" y="39"/>
                    <a:pt x="71" y="38"/>
                  </a:cubicBezTo>
                  <a:cubicBezTo>
                    <a:pt x="68" y="37"/>
                    <a:pt x="69" y="34"/>
                    <a:pt x="73" y="31"/>
                  </a:cubicBezTo>
                  <a:cubicBezTo>
                    <a:pt x="76" y="29"/>
                    <a:pt x="91" y="12"/>
                    <a:pt x="93" y="13"/>
                  </a:cubicBezTo>
                  <a:cubicBezTo>
                    <a:pt x="95" y="13"/>
                    <a:pt x="95" y="16"/>
                    <a:pt x="93" y="18"/>
                  </a:cubicBezTo>
                  <a:cubicBezTo>
                    <a:pt x="91" y="21"/>
                    <a:pt x="88" y="26"/>
                    <a:pt x="86" y="27"/>
                  </a:cubicBezTo>
                  <a:cubicBezTo>
                    <a:pt x="85" y="29"/>
                    <a:pt x="84" y="31"/>
                    <a:pt x="85" y="31"/>
                  </a:cubicBezTo>
                  <a:cubicBezTo>
                    <a:pt x="86" y="32"/>
                    <a:pt x="88" y="33"/>
                    <a:pt x="88" y="34"/>
                  </a:cubicBezTo>
                  <a:cubicBezTo>
                    <a:pt x="88" y="35"/>
                    <a:pt x="85" y="38"/>
                    <a:pt x="88" y="38"/>
                  </a:cubicBezTo>
                  <a:cubicBezTo>
                    <a:pt x="92" y="39"/>
                    <a:pt x="97" y="37"/>
                    <a:pt x="95" y="33"/>
                  </a:cubicBezTo>
                  <a:cubicBezTo>
                    <a:pt x="93" y="30"/>
                    <a:pt x="89" y="30"/>
                    <a:pt x="89" y="30"/>
                  </a:cubicBezTo>
                  <a:cubicBezTo>
                    <a:pt x="89" y="30"/>
                    <a:pt x="88" y="26"/>
                    <a:pt x="92" y="24"/>
                  </a:cubicBezTo>
                  <a:cubicBezTo>
                    <a:pt x="97" y="23"/>
                    <a:pt x="97" y="25"/>
                    <a:pt x="98" y="24"/>
                  </a:cubicBezTo>
                  <a:cubicBezTo>
                    <a:pt x="100" y="23"/>
                    <a:pt x="99" y="17"/>
                    <a:pt x="103" y="17"/>
                  </a:cubicBezTo>
                  <a:cubicBezTo>
                    <a:pt x="106" y="17"/>
                    <a:pt x="103" y="24"/>
                    <a:pt x="107" y="24"/>
                  </a:cubicBezTo>
                  <a:cubicBezTo>
                    <a:pt x="112" y="23"/>
                    <a:pt x="113" y="19"/>
                    <a:pt x="117" y="21"/>
                  </a:cubicBezTo>
                  <a:cubicBezTo>
                    <a:pt x="121" y="23"/>
                    <a:pt x="124" y="31"/>
                    <a:pt x="119" y="31"/>
                  </a:cubicBezTo>
                  <a:cubicBezTo>
                    <a:pt x="114" y="32"/>
                    <a:pt x="113" y="31"/>
                    <a:pt x="110" y="33"/>
                  </a:cubicBezTo>
                  <a:cubicBezTo>
                    <a:pt x="107" y="36"/>
                    <a:pt x="106" y="39"/>
                    <a:pt x="103" y="41"/>
                  </a:cubicBezTo>
                  <a:cubicBezTo>
                    <a:pt x="100" y="43"/>
                    <a:pt x="90" y="42"/>
                    <a:pt x="88" y="46"/>
                  </a:cubicBezTo>
                  <a:cubicBezTo>
                    <a:pt x="85" y="49"/>
                    <a:pt x="88" y="56"/>
                    <a:pt x="91" y="56"/>
                  </a:cubicBezTo>
                  <a:cubicBezTo>
                    <a:pt x="94" y="56"/>
                    <a:pt x="92" y="49"/>
                    <a:pt x="95" y="48"/>
                  </a:cubicBezTo>
                  <a:cubicBezTo>
                    <a:pt x="98" y="47"/>
                    <a:pt x="98" y="48"/>
                    <a:pt x="101" y="48"/>
                  </a:cubicBezTo>
                  <a:cubicBezTo>
                    <a:pt x="103" y="48"/>
                    <a:pt x="102" y="45"/>
                    <a:pt x="105" y="45"/>
                  </a:cubicBezTo>
                  <a:cubicBezTo>
                    <a:pt x="107" y="45"/>
                    <a:pt x="110" y="46"/>
                    <a:pt x="113" y="45"/>
                  </a:cubicBezTo>
                  <a:cubicBezTo>
                    <a:pt x="115" y="44"/>
                    <a:pt x="116" y="37"/>
                    <a:pt x="119" y="38"/>
                  </a:cubicBezTo>
                  <a:cubicBezTo>
                    <a:pt x="123" y="38"/>
                    <a:pt x="126" y="41"/>
                    <a:pt x="129" y="41"/>
                  </a:cubicBezTo>
                  <a:cubicBezTo>
                    <a:pt x="133" y="42"/>
                    <a:pt x="135" y="42"/>
                    <a:pt x="135" y="47"/>
                  </a:cubicBezTo>
                  <a:cubicBezTo>
                    <a:pt x="135" y="53"/>
                    <a:pt x="133" y="55"/>
                    <a:pt x="127" y="55"/>
                  </a:cubicBezTo>
                  <a:cubicBezTo>
                    <a:pt x="121" y="55"/>
                    <a:pt x="116" y="56"/>
                    <a:pt x="110" y="59"/>
                  </a:cubicBezTo>
                  <a:cubicBezTo>
                    <a:pt x="103" y="63"/>
                    <a:pt x="99" y="65"/>
                    <a:pt x="105" y="68"/>
                  </a:cubicBezTo>
                  <a:cubicBezTo>
                    <a:pt x="110" y="70"/>
                    <a:pt x="111" y="74"/>
                    <a:pt x="112" y="79"/>
                  </a:cubicBezTo>
                  <a:cubicBezTo>
                    <a:pt x="113" y="83"/>
                    <a:pt x="107" y="92"/>
                    <a:pt x="102" y="91"/>
                  </a:cubicBezTo>
                  <a:cubicBezTo>
                    <a:pt x="97" y="91"/>
                    <a:pt x="92" y="86"/>
                    <a:pt x="87" y="81"/>
                  </a:cubicBezTo>
                  <a:cubicBezTo>
                    <a:pt x="83" y="77"/>
                    <a:pt x="81" y="74"/>
                    <a:pt x="71" y="74"/>
                  </a:cubicBezTo>
                  <a:cubicBezTo>
                    <a:pt x="61" y="74"/>
                    <a:pt x="55" y="75"/>
                    <a:pt x="58" y="78"/>
                  </a:cubicBezTo>
                  <a:cubicBezTo>
                    <a:pt x="60" y="81"/>
                    <a:pt x="65" y="80"/>
                    <a:pt x="67" y="85"/>
                  </a:cubicBezTo>
                  <a:cubicBezTo>
                    <a:pt x="69" y="90"/>
                    <a:pt x="69" y="98"/>
                    <a:pt x="66" y="99"/>
                  </a:cubicBezTo>
                  <a:cubicBezTo>
                    <a:pt x="63" y="100"/>
                    <a:pt x="58" y="99"/>
                    <a:pt x="54" y="95"/>
                  </a:cubicBezTo>
                  <a:cubicBezTo>
                    <a:pt x="50" y="92"/>
                    <a:pt x="48" y="89"/>
                    <a:pt x="43" y="90"/>
                  </a:cubicBezTo>
                  <a:cubicBezTo>
                    <a:pt x="38" y="92"/>
                    <a:pt x="36" y="98"/>
                    <a:pt x="28" y="101"/>
                  </a:cubicBezTo>
                  <a:cubicBezTo>
                    <a:pt x="20" y="105"/>
                    <a:pt x="13" y="103"/>
                    <a:pt x="7" y="98"/>
                  </a:cubicBezTo>
                  <a:cubicBezTo>
                    <a:pt x="1" y="92"/>
                    <a:pt x="0" y="91"/>
                    <a:pt x="2" y="89"/>
                  </a:cubicBezTo>
                  <a:cubicBezTo>
                    <a:pt x="4" y="86"/>
                    <a:pt x="4" y="85"/>
                    <a:pt x="4" y="82"/>
                  </a:cubicBezTo>
                  <a:cubicBezTo>
                    <a:pt x="4" y="80"/>
                    <a:pt x="4" y="77"/>
                    <a:pt x="4" y="77"/>
                  </a:cubicBezTo>
                  <a:cubicBezTo>
                    <a:pt x="4" y="77"/>
                    <a:pt x="10" y="79"/>
                    <a:pt x="12" y="82"/>
                  </a:cubicBezTo>
                  <a:cubicBezTo>
                    <a:pt x="14" y="85"/>
                    <a:pt x="18" y="87"/>
                    <a:pt x="22" y="86"/>
                  </a:cubicBezTo>
                  <a:cubicBezTo>
                    <a:pt x="26" y="85"/>
                    <a:pt x="33" y="83"/>
                    <a:pt x="30" y="79"/>
                  </a:cubicBezTo>
                  <a:cubicBezTo>
                    <a:pt x="26" y="76"/>
                    <a:pt x="15" y="68"/>
                    <a:pt x="12" y="65"/>
                  </a:cubicBezTo>
                  <a:cubicBezTo>
                    <a:pt x="10" y="63"/>
                    <a:pt x="9" y="59"/>
                    <a:pt x="14" y="56"/>
                  </a:cubicBezTo>
                  <a:cubicBezTo>
                    <a:pt x="18" y="53"/>
                    <a:pt x="20" y="50"/>
                    <a:pt x="24" y="55"/>
                  </a:cubicBezTo>
                  <a:cubicBezTo>
                    <a:pt x="28" y="59"/>
                    <a:pt x="32" y="63"/>
                    <a:pt x="35" y="65"/>
                  </a:cubicBezTo>
                  <a:cubicBezTo>
                    <a:pt x="38" y="66"/>
                    <a:pt x="39" y="68"/>
                    <a:pt x="43" y="66"/>
                  </a:cubicBezTo>
                  <a:cubicBezTo>
                    <a:pt x="47" y="64"/>
                    <a:pt x="52" y="62"/>
                    <a:pt x="48" y="60"/>
                  </a:cubicBezTo>
                  <a:cubicBezTo>
                    <a:pt x="43" y="58"/>
                    <a:pt x="40" y="58"/>
                    <a:pt x="38" y="55"/>
                  </a:cubicBezTo>
                  <a:cubicBezTo>
                    <a:pt x="35" y="51"/>
                    <a:pt x="43" y="44"/>
                    <a:pt x="50" y="46"/>
                  </a:cubicBezTo>
                  <a:cubicBezTo>
                    <a:pt x="57" y="47"/>
                    <a:pt x="63" y="54"/>
                    <a:pt x="66" y="56"/>
                  </a:cubicBezTo>
                  <a:cubicBezTo>
                    <a:pt x="68" y="57"/>
                    <a:pt x="74" y="57"/>
                    <a:pt x="76" y="62"/>
                  </a:cubicBezTo>
                  <a:cubicBezTo>
                    <a:pt x="78" y="66"/>
                    <a:pt x="82" y="71"/>
                    <a:pt x="85" y="72"/>
                  </a:cubicBezTo>
                  <a:cubicBezTo>
                    <a:pt x="89" y="72"/>
                    <a:pt x="93" y="73"/>
                    <a:pt x="89" y="68"/>
                  </a:cubicBezTo>
                  <a:cubicBezTo>
                    <a:pt x="85" y="64"/>
                    <a:pt x="70" y="52"/>
                    <a:pt x="64" y="48"/>
                  </a:cubicBezTo>
                  <a:cubicBezTo>
                    <a:pt x="59" y="43"/>
                    <a:pt x="52" y="39"/>
                    <a:pt x="45" y="39"/>
                  </a:cubicBezTo>
                  <a:cubicBezTo>
                    <a:pt x="38" y="39"/>
                    <a:pt x="32" y="41"/>
                    <a:pt x="28" y="37"/>
                  </a:cubicBezTo>
                  <a:cubicBezTo>
                    <a:pt x="24" y="33"/>
                    <a:pt x="27" y="30"/>
                    <a:pt x="32" y="26"/>
                  </a:cubicBezTo>
                  <a:cubicBezTo>
                    <a:pt x="36" y="21"/>
                    <a:pt x="37" y="19"/>
                    <a:pt x="43" y="19"/>
                  </a:cubicBezTo>
                  <a:cubicBezTo>
                    <a:pt x="48" y="18"/>
                    <a:pt x="50" y="20"/>
                    <a:pt x="5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5" name="图片 64">
              <a:extLst>
                <a:ext uri="{FF2B5EF4-FFF2-40B4-BE49-F238E27FC236}">
                  <a16:creationId xmlns:a16="http://schemas.microsoft.com/office/drawing/2014/main" id="{2CE16CD1-554B-1840-B7B6-D5DDD2685D42}"/>
                </a:ext>
              </a:extLst>
            </p:cNvPr>
            <p:cNvPicPr>
              <a:picLocks noChangeAspect="1"/>
            </p:cNvPicPr>
            <p:nvPr/>
          </p:nvPicPr>
          <p:blipFill>
            <a:blip r:embed="rId3"/>
            <a:stretch>
              <a:fillRect/>
            </a:stretch>
          </p:blipFill>
          <p:spPr>
            <a:xfrm>
              <a:off x="5747135" y="5276243"/>
              <a:ext cx="697950" cy="203063"/>
            </a:xfrm>
            <a:prstGeom prst="rect">
              <a:avLst/>
            </a:prstGeom>
          </p:spPr>
        </p:pic>
      </p:grpSp>
      <p:grpSp>
        <p:nvGrpSpPr>
          <p:cNvPr id="66" name="组合 65">
            <a:extLst>
              <a:ext uri="{FF2B5EF4-FFF2-40B4-BE49-F238E27FC236}">
                <a16:creationId xmlns:a16="http://schemas.microsoft.com/office/drawing/2014/main" id="{ABA848CB-0A3F-9148-95FB-2C88077BB6EC}"/>
              </a:ext>
            </a:extLst>
          </p:cNvPr>
          <p:cNvGrpSpPr/>
          <p:nvPr/>
        </p:nvGrpSpPr>
        <p:grpSpPr>
          <a:xfrm>
            <a:off x="488395" y="82359"/>
            <a:ext cx="1399311" cy="249685"/>
            <a:chOff x="938213" y="2493963"/>
            <a:chExt cx="10320338" cy="1841500"/>
          </a:xfrm>
          <a:solidFill>
            <a:schemeClr val="bg2">
              <a:lumMod val="50000"/>
            </a:schemeClr>
          </a:solidFill>
        </p:grpSpPr>
        <p:sp>
          <p:nvSpPr>
            <p:cNvPr id="67" name="Freeform 14">
              <a:extLst>
                <a:ext uri="{FF2B5EF4-FFF2-40B4-BE49-F238E27FC236}">
                  <a16:creationId xmlns:a16="http://schemas.microsoft.com/office/drawing/2014/main" id="{B84206A8-C54D-2F4B-BC20-04EA1C81C4DA}"/>
                </a:ext>
              </a:extLst>
            </p:cNvPr>
            <p:cNvSpPr>
              <a:spLocks noEditPoints="1"/>
            </p:cNvSpPr>
            <p:nvPr/>
          </p:nvSpPr>
          <p:spPr bwMode="auto">
            <a:xfrm>
              <a:off x="938213" y="2744788"/>
              <a:ext cx="1638300" cy="1401763"/>
            </a:xfrm>
            <a:custGeom>
              <a:avLst/>
              <a:gdLst>
                <a:gd name="T0" fmla="*/ 172 w 387"/>
                <a:gd name="T1" fmla="*/ 191 h 329"/>
                <a:gd name="T2" fmla="*/ 178 w 387"/>
                <a:gd name="T3" fmla="*/ 97 h 329"/>
                <a:gd name="T4" fmla="*/ 179 w 387"/>
                <a:gd name="T5" fmla="*/ 40 h 329"/>
                <a:gd name="T6" fmla="*/ 132 w 387"/>
                <a:gd name="T7" fmla="*/ 36 h 329"/>
                <a:gd name="T8" fmla="*/ 113 w 387"/>
                <a:gd name="T9" fmla="*/ 28 h 329"/>
                <a:gd name="T10" fmla="*/ 107 w 387"/>
                <a:gd name="T11" fmla="*/ 29 h 329"/>
                <a:gd name="T12" fmla="*/ 106 w 387"/>
                <a:gd name="T13" fmla="*/ 56 h 329"/>
                <a:gd name="T14" fmla="*/ 97 w 387"/>
                <a:gd name="T15" fmla="*/ 113 h 329"/>
                <a:gd name="T16" fmla="*/ 47 w 387"/>
                <a:gd name="T17" fmla="*/ 131 h 329"/>
                <a:gd name="T18" fmla="*/ 32 w 387"/>
                <a:gd name="T19" fmla="*/ 176 h 329"/>
                <a:gd name="T20" fmla="*/ 39 w 387"/>
                <a:gd name="T21" fmla="*/ 201 h 329"/>
                <a:gd name="T22" fmla="*/ 78 w 387"/>
                <a:gd name="T23" fmla="*/ 197 h 329"/>
                <a:gd name="T24" fmla="*/ 84 w 387"/>
                <a:gd name="T25" fmla="*/ 228 h 329"/>
                <a:gd name="T26" fmla="*/ 26 w 387"/>
                <a:gd name="T27" fmla="*/ 265 h 329"/>
                <a:gd name="T28" fmla="*/ 3 w 387"/>
                <a:gd name="T29" fmla="*/ 283 h 329"/>
                <a:gd name="T30" fmla="*/ 25 w 387"/>
                <a:gd name="T31" fmla="*/ 320 h 329"/>
                <a:gd name="T32" fmla="*/ 50 w 387"/>
                <a:gd name="T33" fmla="*/ 319 h 329"/>
                <a:gd name="T34" fmla="*/ 87 w 387"/>
                <a:gd name="T35" fmla="*/ 294 h 329"/>
                <a:gd name="T36" fmla="*/ 162 w 387"/>
                <a:gd name="T37" fmla="*/ 243 h 329"/>
                <a:gd name="T38" fmla="*/ 172 w 387"/>
                <a:gd name="T39" fmla="*/ 191 h 329"/>
                <a:gd name="T40" fmla="*/ 372 w 387"/>
                <a:gd name="T41" fmla="*/ 280 h 329"/>
                <a:gd name="T42" fmla="*/ 361 w 387"/>
                <a:gd name="T43" fmla="*/ 234 h 329"/>
                <a:gd name="T44" fmla="*/ 295 w 387"/>
                <a:gd name="T45" fmla="*/ 216 h 329"/>
                <a:gd name="T46" fmla="*/ 294 w 387"/>
                <a:gd name="T47" fmla="*/ 157 h 329"/>
                <a:gd name="T48" fmla="*/ 337 w 387"/>
                <a:gd name="T49" fmla="*/ 133 h 329"/>
                <a:gd name="T50" fmla="*/ 365 w 387"/>
                <a:gd name="T51" fmla="*/ 112 h 329"/>
                <a:gd name="T52" fmla="*/ 351 w 387"/>
                <a:gd name="T53" fmla="*/ 75 h 329"/>
                <a:gd name="T54" fmla="*/ 315 w 387"/>
                <a:gd name="T55" fmla="*/ 77 h 329"/>
                <a:gd name="T56" fmla="*/ 321 w 387"/>
                <a:gd name="T57" fmla="*/ 49 h 329"/>
                <a:gd name="T58" fmla="*/ 317 w 387"/>
                <a:gd name="T59" fmla="*/ 9 h 329"/>
                <a:gd name="T60" fmla="*/ 249 w 387"/>
                <a:gd name="T61" fmla="*/ 4 h 329"/>
                <a:gd name="T62" fmla="*/ 238 w 387"/>
                <a:gd name="T63" fmla="*/ 15 h 329"/>
                <a:gd name="T64" fmla="*/ 226 w 387"/>
                <a:gd name="T65" fmla="*/ 98 h 329"/>
                <a:gd name="T66" fmla="*/ 213 w 387"/>
                <a:gd name="T67" fmla="*/ 200 h 329"/>
                <a:gd name="T68" fmla="*/ 231 w 387"/>
                <a:gd name="T69" fmla="*/ 278 h 329"/>
                <a:gd name="T70" fmla="*/ 322 w 387"/>
                <a:gd name="T71" fmla="*/ 294 h 329"/>
                <a:gd name="T72" fmla="*/ 372 w 387"/>
                <a:gd name="T73" fmla="*/ 28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7" h="329">
                  <a:moveTo>
                    <a:pt x="172" y="191"/>
                  </a:moveTo>
                  <a:cubicBezTo>
                    <a:pt x="172" y="158"/>
                    <a:pt x="176" y="118"/>
                    <a:pt x="178" y="97"/>
                  </a:cubicBezTo>
                  <a:cubicBezTo>
                    <a:pt x="181" y="76"/>
                    <a:pt x="189" y="51"/>
                    <a:pt x="179" y="40"/>
                  </a:cubicBezTo>
                  <a:cubicBezTo>
                    <a:pt x="169" y="29"/>
                    <a:pt x="141" y="36"/>
                    <a:pt x="132" y="36"/>
                  </a:cubicBezTo>
                  <a:cubicBezTo>
                    <a:pt x="126" y="36"/>
                    <a:pt x="118" y="30"/>
                    <a:pt x="113" y="28"/>
                  </a:cubicBezTo>
                  <a:cubicBezTo>
                    <a:pt x="111" y="27"/>
                    <a:pt x="108" y="29"/>
                    <a:pt x="107" y="29"/>
                  </a:cubicBezTo>
                  <a:cubicBezTo>
                    <a:pt x="92" y="41"/>
                    <a:pt x="100" y="48"/>
                    <a:pt x="106" y="56"/>
                  </a:cubicBezTo>
                  <a:cubicBezTo>
                    <a:pt x="112" y="64"/>
                    <a:pt x="106" y="89"/>
                    <a:pt x="97" y="113"/>
                  </a:cubicBezTo>
                  <a:cubicBezTo>
                    <a:pt x="89" y="136"/>
                    <a:pt x="70" y="121"/>
                    <a:pt x="47" y="131"/>
                  </a:cubicBezTo>
                  <a:cubicBezTo>
                    <a:pt x="24" y="142"/>
                    <a:pt x="32" y="160"/>
                    <a:pt x="32" y="176"/>
                  </a:cubicBezTo>
                  <a:cubicBezTo>
                    <a:pt x="32" y="193"/>
                    <a:pt x="37" y="202"/>
                    <a:pt x="39" y="201"/>
                  </a:cubicBezTo>
                  <a:cubicBezTo>
                    <a:pt x="42" y="199"/>
                    <a:pt x="65" y="196"/>
                    <a:pt x="78" y="197"/>
                  </a:cubicBezTo>
                  <a:cubicBezTo>
                    <a:pt x="91" y="197"/>
                    <a:pt x="89" y="211"/>
                    <a:pt x="84" y="228"/>
                  </a:cubicBezTo>
                  <a:cubicBezTo>
                    <a:pt x="78" y="244"/>
                    <a:pt x="43" y="255"/>
                    <a:pt x="26" y="265"/>
                  </a:cubicBezTo>
                  <a:cubicBezTo>
                    <a:pt x="8" y="275"/>
                    <a:pt x="0" y="273"/>
                    <a:pt x="3" y="283"/>
                  </a:cubicBezTo>
                  <a:cubicBezTo>
                    <a:pt x="5" y="293"/>
                    <a:pt x="16" y="311"/>
                    <a:pt x="25" y="320"/>
                  </a:cubicBezTo>
                  <a:cubicBezTo>
                    <a:pt x="34" y="329"/>
                    <a:pt x="44" y="325"/>
                    <a:pt x="50" y="319"/>
                  </a:cubicBezTo>
                  <a:cubicBezTo>
                    <a:pt x="56" y="312"/>
                    <a:pt x="66" y="309"/>
                    <a:pt x="87" y="294"/>
                  </a:cubicBezTo>
                  <a:cubicBezTo>
                    <a:pt x="107" y="278"/>
                    <a:pt x="141" y="264"/>
                    <a:pt x="162" y="243"/>
                  </a:cubicBezTo>
                  <a:cubicBezTo>
                    <a:pt x="183" y="222"/>
                    <a:pt x="172" y="225"/>
                    <a:pt x="172" y="191"/>
                  </a:cubicBezTo>
                  <a:close/>
                  <a:moveTo>
                    <a:pt x="372" y="280"/>
                  </a:moveTo>
                  <a:cubicBezTo>
                    <a:pt x="372" y="260"/>
                    <a:pt x="387" y="239"/>
                    <a:pt x="361" y="234"/>
                  </a:cubicBezTo>
                  <a:cubicBezTo>
                    <a:pt x="336" y="229"/>
                    <a:pt x="299" y="233"/>
                    <a:pt x="295" y="216"/>
                  </a:cubicBezTo>
                  <a:cubicBezTo>
                    <a:pt x="290" y="200"/>
                    <a:pt x="280" y="171"/>
                    <a:pt x="294" y="157"/>
                  </a:cubicBezTo>
                  <a:cubicBezTo>
                    <a:pt x="307" y="144"/>
                    <a:pt x="326" y="139"/>
                    <a:pt x="337" y="133"/>
                  </a:cubicBezTo>
                  <a:cubicBezTo>
                    <a:pt x="348" y="127"/>
                    <a:pt x="359" y="129"/>
                    <a:pt x="365" y="112"/>
                  </a:cubicBezTo>
                  <a:cubicBezTo>
                    <a:pt x="371" y="95"/>
                    <a:pt x="364" y="77"/>
                    <a:pt x="351" y="75"/>
                  </a:cubicBezTo>
                  <a:cubicBezTo>
                    <a:pt x="338" y="72"/>
                    <a:pt x="319" y="94"/>
                    <a:pt x="315" y="77"/>
                  </a:cubicBezTo>
                  <a:cubicBezTo>
                    <a:pt x="311" y="61"/>
                    <a:pt x="315" y="55"/>
                    <a:pt x="321" y="49"/>
                  </a:cubicBezTo>
                  <a:cubicBezTo>
                    <a:pt x="327" y="44"/>
                    <a:pt x="336" y="14"/>
                    <a:pt x="317" y="9"/>
                  </a:cubicBezTo>
                  <a:cubicBezTo>
                    <a:pt x="298" y="5"/>
                    <a:pt x="267" y="0"/>
                    <a:pt x="249" y="4"/>
                  </a:cubicBezTo>
                  <a:cubicBezTo>
                    <a:pt x="249" y="4"/>
                    <a:pt x="239" y="8"/>
                    <a:pt x="238" y="15"/>
                  </a:cubicBezTo>
                  <a:cubicBezTo>
                    <a:pt x="236" y="21"/>
                    <a:pt x="231" y="68"/>
                    <a:pt x="226" y="98"/>
                  </a:cubicBezTo>
                  <a:cubicBezTo>
                    <a:pt x="220" y="127"/>
                    <a:pt x="213" y="167"/>
                    <a:pt x="213" y="200"/>
                  </a:cubicBezTo>
                  <a:cubicBezTo>
                    <a:pt x="214" y="232"/>
                    <a:pt x="217" y="264"/>
                    <a:pt x="231" y="278"/>
                  </a:cubicBezTo>
                  <a:cubicBezTo>
                    <a:pt x="245" y="292"/>
                    <a:pt x="306" y="295"/>
                    <a:pt x="322" y="294"/>
                  </a:cubicBezTo>
                  <a:cubicBezTo>
                    <a:pt x="339" y="293"/>
                    <a:pt x="372" y="300"/>
                    <a:pt x="372"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5">
              <a:extLst>
                <a:ext uri="{FF2B5EF4-FFF2-40B4-BE49-F238E27FC236}">
                  <a16:creationId xmlns:a16="http://schemas.microsoft.com/office/drawing/2014/main" id="{1980E70C-E912-B843-AD71-4F78DCFEAB76}"/>
                </a:ext>
              </a:extLst>
            </p:cNvPr>
            <p:cNvSpPr>
              <a:spLocks noEditPoints="1"/>
            </p:cNvSpPr>
            <p:nvPr/>
          </p:nvSpPr>
          <p:spPr bwMode="auto">
            <a:xfrm>
              <a:off x="2865438" y="2493963"/>
              <a:ext cx="1325563" cy="1789113"/>
            </a:xfrm>
            <a:custGeom>
              <a:avLst/>
              <a:gdLst>
                <a:gd name="T0" fmla="*/ 177 w 313"/>
                <a:gd name="T1" fmla="*/ 134 h 420"/>
                <a:gd name="T2" fmla="*/ 278 w 313"/>
                <a:gd name="T3" fmla="*/ 108 h 420"/>
                <a:gd name="T4" fmla="*/ 310 w 313"/>
                <a:gd name="T5" fmla="*/ 96 h 420"/>
                <a:gd name="T6" fmla="*/ 284 w 313"/>
                <a:gd name="T7" fmla="*/ 62 h 420"/>
                <a:gd name="T8" fmla="*/ 212 w 313"/>
                <a:gd name="T9" fmla="*/ 74 h 420"/>
                <a:gd name="T10" fmla="*/ 190 w 313"/>
                <a:gd name="T11" fmla="*/ 10 h 420"/>
                <a:gd name="T12" fmla="*/ 122 w 313"/>
                <a:gd name="T13" fmla="*/ 21 h 420"/>
                <a:gd name="T14" fmla="*/ 125 w 313"/>
                <a:gd name="T15" fmla="*/ 41 h 420"/>
                <a:gd name="T16" fmla="*/ 131 w 313"/>
                <a:gd name="T17" fmla="*/ 65 h 420"/>
                <a:gd name="T18" fmla="*/ 129 w 313"/>
                <a:gd name="T19" fmla="*/ 82 h 420"/>
                <a:gd name="T20" fmla="*/ 145 w 313"/>
                <a:gd name="T21" fmla="*/ 89 h 420"/>
                <a:gd name="T22" fmla="*/ 138 w 313"/>
                <a:gd name="T23" fmla="*/ 100 h 420"/>
                <a:gd name="T24" fmla="*/ 43 w 313"/>
                <a:gd name="T25" fmla="*/ 123 h 420"/>
                <a:gd name="T26" fmla="*/ 6 w 313"/>
                <a:gd name="T27" fmla="*/ 143 h 420"/>
                <a:gd name="T28" fmla="*/ 28 w 313"/>
                <a:gd name="T29" fmla="*/ 175 h 420"/>
                <a:gd name="T30" fmla="*/ 177 w 313"/>
                <a:gd name="T31" fmla="*/ 134 h 420"/>
                <a:gd name="T32" fmla="*/ 99 w 313"/>
                <a:gd name="T33" fmla="*/ 322 h 420"/>
                <a:gd name="T34" fmla="*/ 65 w 313"/>
                <a:gd name="T35" fmla="*/ 326 h 420"/>
                <a:gd name="T36" fmla="*/ 60 w 313"/>
                <a:gd name="T37" fmla="*/ 313 h 420"/>
                <a:gd name="T38" fmla="*/ 28 w 313"/>
                <a:gd name="T39" fmla="*/ 330 h 420"/>
                <a:gd name="T40" fmla="*/ 30 w 313"/>
                <a:gd name="T41" fmla="*/ 390 h 420"/>
                <a:gd name="T42" fmla="*/ 63 w 313"/>
                <a:gd name="T43" fmla="*/ 381 h 420"/>
                <a:gd name="T44" fmla="*/ 91 w 313"/>
                <a:gd name="T45" fmla="*/ 353 h 420"/>
                <a:gd name="T46" fmla="*/ 99 w 313"/>
                <a:gd name="T47" fmla="*/ 322 h 420"/>
                <a:gd name="T48" fmla="*/ 299 w 313"/>
                <a:gd name="T49" fmla="*/ 306 h 420"/>
                <a:gd name="T50" fmla="*/ 274 w 313"/>
                <a:gd name="T51" fmla="*/ 279 h 420"/>
                <a:gd name="T52" fmla="*/ 248 w 313"/>
                <a:gd name="T53" fmla="*/ 278 h 420"/>
                <a:gd name="T54" fmla="*/ 221 w 313"/>
                <a:gd name="T55" fmla="*/ 273 h 420"/>
                <a:gd name="T56" fmla="*/ 222 w 313"/>
                <a:gd name="T57" fmla="*/ 304 h 420"/>
                <a:gd name="T58" fmla="*/ 240 w 313"/>
                <a:gd name="T59" fmla="*/ 342 h 420"/>
                <a:gd name="T60" fmla="*/ 245 w 313"/>
                <a:gd name="T61" fmla="*/ 359 h 420"/>
                <a:gd name="T62" fmla="*/ 282 w 313"/>
                <a:gd name="T63" fmla="*/ 348 h 420"/>
                <a:gd name="T64" fmla="*/ 299 w 313"/>
                <a:gd name="T65" fmla="*/ 306 h 420"/>
                <a:gd name="T66" fmla="*/ 187 w 313"/>
                <a:gd name="T67" fmla="*/ 280 h 420"/>
                <a:gd name="T68" fmla="*/ 200 w 313"/>
                <a:gd name="T69" fmla="*/ 276 h 420"/>
                <a:gd name="T70" fmla="*/ 218 w 313"/>
                <a:gd name="T71" fmla="*/ 246 h 420"/>
                <a:gd name="T72" fmla="*/ 249 w 313"/>
                <a:gd name="T73" fmla="*/ 195 h 420"/>
                <a:gd name="T74" fmla="*/ 234 w 313"/>
                <a:gd name="T75" fmla="*/ 150 h 420"/>
                <a:gd name="T76" fmla="*/ 192 w 313"/>
                <a:gd name="T77" fmla="*/ 156 h 420"/>
                <a:gd name="T78" fmla="*/ 118 w 313"/>
                <a:gd name="T79" fmla="*/ 182 h 420"/>
                <a:gd name="T80" fmla="*/ 99 w 313"/>
                <a:gd name="T81" fmla="*/ 172 h 420"/>
                <a:gd name="T82" fmla="*/ 74 w 313"/>
                <a:gd name="T83" fmla="*/ 230 h 420"/>
                <a:gd name="T84" fmla="*/ 100 w 313"/>
                <a:gd name="T85" fmla="*/ 291 h 420"/>
                <a:gd name="T86" fmla="*/ 127 w 313"/>
                <a:gd name="T87" fmla="*/ 292 h 420"/>
                <a:gd name="T88" fmla="*/ 136 w 313"/>
                <a:gd name="T89" fmla="*/ 338 h 420"/>
                <a:gd name="T90" fmla="*/ 123 w 313"/>
                <a:gd name="T91" fmla="*/ 362 h 420"/>
                <a:gd name="T92" fmla="*/ 105 w 313"/>
                <a:gd name="T93" fmla="*/ 355 h 420"/>
                <a:gd name="T94" fmla="*/ 93 w 313"/>
                <a:gd name="T95" fmla="*/ 363 h 420"/>
                <a:gd name="T96" fmla="*/ 115 w 313"/>
                <a:gd name="T97" fmla="*/ 387 h 420"/>
                <a:gd name="T98" fmla="*/ 151 w 313"/>
                <a:gd name="T99" fmla="*/ 411 h 420"/>
                <a:gd name="T100" fmla="*/ 189 w 313"/>
                <a:gd name="T101" fmla="*/ 384 h 420"/>
                <a:gd name="T102" fmla="*/ 189 w 313"/>
                <a:gd name="T103" fmla="*/ 309 h 420"/>
                <a:gd name="T104" fmla="*/ 187 w 313"/>
                <a:gd name="T105" fmla="*/ 280 h 420"/>
                <a:gd name="T106" fmla="*/ 169 w 313"/>
                <a:gd name="T107" fmla="*/ 219 h 420"/>
                <a:gd name="T108" fmla="*/ 145 w 313"/>
                <a:gd name="T109" fmla="*/ 236 h 420"/>
                <a:gd name="T110" fmla="*/ 138 w 313"/>
                <a:gd name="T111" fmla="*/ 217 h 420"/>
                <a:gd name="T112" fmla="*/ 168 w 313"/>
                <a:gd name="T113" fmla="*/ 203 h 420"/>
                <a:gd name="T114" fmla="*/ 179 w 313"/>
                <a:gd name="T115" fmla="*/ 200 h 420"/>
                <a:gd name="T116" fmla="*/ 169 w 313"/>
                <a:gd name="T117" fmla="*/ 21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 h="420">
                  <a:moveTo>
                    <a:pt x="177" y="134"/>
                  </a:moveTo>
                  <a:cubicBezTo>
                    <a:pt x="213" y="123"/>
                    <a:pt x="265" y="109"/>
                    <a:pt x="278" y="108"/>
                  </a:cubicBezTo>
                  <a:cubicBezTo>
                    <a:pt x="292" y="107"/>
                    <a:pt x="306" y="111"/>
                    <a:pt x="310" y="96"/>
                  </a:cubicBezTo>
                  <a:cubicBezTo>
                    <a:pt x="313" y="82"/>
                    <a:pt x="306" y="63"/>
                    <a:pt x="284" y="62"/>
                  </a:cubicBezTo>
                  <a:cubicBezTo>
                    <a:pt x="263" y="60"/>
                    <a:pt x="212" y="74"/>
                    <a:pt x="212" y="74"/>
                  </a:cubicBezTo>
                  <a:cubicBezTo>
                    <a:pt x="212" y="74"/>
                    <a:pt x="228" y="20"/>
                    <a:pt x="190" y="10"/>
                  </a:cubicBezTo>
                  <a:cubicBezTo>
                    <a:pt x="153" y="0"/>
                    <a:pt x="122" y="21"/>
                    <a:pt x="122" y="21"/>
                  </a:cubicBezTo>
                  <a:cubicBezTo>
                    <a:pt x="122" y="21"/>
                    <a:pt x="113" y="32"/>
                    <a:pt x="125" y="41"/>
                  </a:cubicBezTo>
                  <a:cubicBezTo>
                    <a:pt x="137" y="51"/>
                    <a:pt x="134" y="58"/>
                    <a:pt x="131" y="65"/>
                  </a:cubicBezTo>
                  <a:cubicBezTo>
                    <a:pt x="128" y="71"/>
                    <a:pt x="121" y="77"/>
                    <a:pt x="129" y="82"/>
                  </a:cubicBezTo>
                  <a:cubicBezTo>
                    <a:pt x="137" y="88"/>
                    <a:pt x="137" y="79"/>
                    <a:pt x="145" y="89"/>
                  </a:cubicBezTo>
                  <a:cubicBezTo>
                    <a:pt x="145" y="89"/>
                    <a:pt x="145" y="97"/>
                    <a:pt x="138" y="100"/>
                  </a:cubicBezTo>
                  <a:cubicBezTo>
                    <a:pt x="132" y="103"/>
                    <a:pt x="66" y="119"/>
                    <a:pt x="43" y="123"/>
                  </a:cubicBezTo>
                  <a:cubicBezTo>
                    <a:pt x="20" y="128"/>
                    <a:pt x="11" y="131"/>
                    <a:pt x="6" y="143"/>
                  </a:cubicBezTo>
                  <a:cubicBezTo>
                    <a:pt x="2" y="154"/>
                    <a:pt x="0" y="177"/>
                    <a:pt x="28" y="175"/>
                  </a:cubicBezTo>
                  <a:cubicBezTo>
                    <a:pt x="56" y="172"/>
                    <a:pt x="140" y="145"/>
                    <a:pt x="177" y="134"/>
                  </a:cubicBezTo>
                  <a:close/>
                  <a:moveTo>
                    <a:pt x="99" y="322"/>
                  </a:moveTo>
                  <a:cubicBezTo>
                    <a:pt x="91" y="319"/>
                    <a:pt x="70" y="332"/>
                    <a:pt x="65" y="326"/>
                  </a:cubicBezTo>
                  <a:cubicBezTo>
                    <a:pt x="62" y="322"/>
                    <a:pt x="60" y="313"/>
                    <a:pt x="60" y="313"/>
                  </a:cubicBezTo>
                  <a:cubicBezTo>
                    <a:pt x="55" y="300"/>
                    <a:pt x="41" y="312"/>
                    <a:pt x="28" y="330"/>
                  </a:cubicBezTo>
                  <a:cubicBezTo>
                    <a:pt x="14" y="349"/>
                    <a:pt x="20" y="380"/>
                    <a:pt x="30" y="390"/>
                  </a:cubicBezTo>
                  <a:cubicBezTo>
                    <a:pt x="41" y="400"/>
                    <a:pt x="52" y="384"/>
                    <a:pt x="63" y="381"/>
                  </a:cubicBezTo>
                  <a:cubicBezTo>
                    <a:pt x="74" y="378"/>
                    <a:pt x="83" y="368"/>
                    <a:pt x="91" y="353"/>
                  </a:cubicBezTo>
                  <a:cubicBezTo>
                    <a:pt x="100" y="337"/>
                    <a:pt x="108" y="326"/>
                    <a:pt x="99" y="322"/>
                  </a:cubicBezTo>
                  <a:close/>
                  <a:moveTo>
                    <a:pt x="299" y="306"/>
                  </a:moveTo>
                  <a:cubicBezTo>
                    <a:pt x="294" y="292"/>
                    <a:pt x="284" y="282"/>
                    <a:pt x="274" y="279"/>
                  </a:cubicBezTo>
                  <a:cubicBezTo>
                    <a:pt x="264" y="276"/>
                    <a:pt x="259" y="280"/>
                    <a:pt x="248" y="278"/>
                  </a:cubicBezTo>
                  <a:cubicBezTo>
                    <a:pt x="236" y="276"/>
                    <a:pt x="234" y="266"/>
                    <a:pt x="221" y="273"/>
                  </a:cubicBezTo>
                  <a:cubicBezTo>
                    <a:pt x="221" y="273"/>
                    <a:pt x="216" y="291"/>
                    <a:pt x="222" y="304"/>
                  </a:cubicBezTo>
                  <a:cubicBezTo>
                    <a:pt x="228" y="318"/>
                    <a:pt x="239" y="333"/>
                    <a:pt x="240" y="342"/>
                  </a:cubicBezTo>
                  <a:cubicBezTo>
                    <a:pt x="242" y="350"/>
                    <a:pt x="240" y="359"/>
                    <a:pt x="245" y="359"/>
                  </a:cubicBezTo>
                  <a:cubicBezTo>
                    <a:pt x="250" y="360"/>
                    <a:pt x="276" y="351"/>
                    <a:pt x="282" y="348"/>
                  </a:cubicBezTo>
                  <a:cubicBezTo>
                    <a:pt x="287" y="345"/>
                    <a:pt x="304" y="320"/>
                    <a:pt x="299" y="306"/>
                  </a:cubicBezTo>
                  <a:close/>
                  <a:moveTo>
                    <a:pt x="187" y="280"/>
                  </a:moveTo>
                  <a:cubicBezTo>
                    <a:pt x="187" y="280"/>
                    <a:pt x="192" y="280"/>
                    <a:pt x="200" y="276"/>
                  </a:cubicBezTo>
                  <a:cubicBezTo>
                    <a:pt x="208" y="272"/>
                    <a:pt x="208" y="262"/>
                    <a:pt x="218" y="246"/>
                  </a:cubicBezTo>
                  <a:cubicBezTo>
                    <a:pt x="227" y="230"/>
                    <a:pt x="237" y="213"/>
                    <a:pt x="249" y="195"/>
                  </a:cubicBezTo>
                  <a:cubicBezTo>
                    <a:pt x="260" y="177"/>
                    <a:pt x="261" y="159"/>
                    <a:pt x="234" y="150"/>
                  </a:cubicBezTo>
                  <a:cubicBezTo>
                    <a:pt x="208" y="140"/>
                    <a:pt x="198" y="151"/>
                    <a:pt x="192" y="156"/>
                  </a:cubicBezTo>
                  <a:cubicBezTo>
                    <a:pt x="186" y="162"/>
                    <a:pt x="130" y="183"/>
                    <a:pt x="118" y="182"/>
                  </a:cubicBezTo>
                  <a:cubicBezTo>
                    <a:pt x="106" y="181"/>
                    <a:pt x="99" y="172"/>
                    <a:pt x="99" y="172"/>
                  </a:cubicBezTo>
                  <a:cubicBezTo>
                    <a:pt x="69" y="163"/>
                    <a:pt x="68" y="207"/>
                    <a:pt x="74" y="230"/>
                  </a:cubicBezTo>
                  <a:cubicBezTo>
                    <a:pt x="80" y="252"/>
                    <a:pt x="91" y="289"/>
                    <a:pt x="100" y="291"/>
                  </a:cubicBezTo>
                  <a:cubicBezTo>
                    <a:pt x="108" y="294"/>
                    <a:pt x="113" y="286"/>
                    <a:pt x="127" y="292"/>
                  </a:cubicBezTo>
                  <a:cubicBezTo>
                    <a:pt x="141" y="299"/>
                    <a:pt x="133" y="317"/>
                    <a:pt x="136" y="338"/>
                  </a:cubicBezTo>
                  <a:cubicBezTo>
                    <a:pt x="140" y="359"/>
                    <a:pt x="129" y="362"/>
                    <a:pt x="123" y="362"/>
                  </a:cubicBezTo>
                  <a:cubicBezTo>
                    <a:pt x="119" y="362"/>
                    <a:pt x="114" y="362"/>
                    <a:pt x="105" y="355"/>
                  </a:cubicBezTo>
                  <a:cubicBezTo>
                    <a:pt x="96" y="348"/>
                    <a:pt x="93" y="363"/>
                    <a:pt x="93" y="363"/>
                  </a:cubicBezTo>
                  <a:cubicBezTo>
                    <a:pt x="93" y="363"/>
                    <a:pt x="106" y="379"/>
                    <a:pt x="115" y="387"/>
                  </a:cubicBezTo>
                  <a:cubicBezTo>
                    <a:pt x="123" y="396"/>
                    <a:pt x="134" y="401"/>
                    <a:pt x="151" y="411"/>
                  </a:cubicBezTo>
                  <a:cubicBezTo>
                    <a:pt x="169" y="420"/>
                    <a:pt x="173" y="410"/>
                    <a:pt x="189" y="384"/>
                  </a:cubicBezTo>
                  <a:cubicBezTo>
                    <a:pt x="205" y="357"/>
                    <a:pt x="196" y="337"/>
                    <a:pt x="189" y="309"/>
                  </a:cubicBezTo>
                  <a:cubicBezTo>
                    <a:pt x="182" y="281"/>
                    <a:pt x="187" y="280"/>
                    <a:pt x="187" y="280"/>
                  </a:cubicBezTo>
                  <a:close/>
                  <a:moveTo>
                    <a:pt x="169" y="219"/>
                  </a:moveTo>
                  <a:cubicBezTo>
                    <a:pt x="159" y="224"/>
                    <a:pt x="155" y="237"/>
                    <a:pt x="145" y="236"/>
                  </a:cubicBezTo>
                  <a:cubicBezTo>
                    <a:pt x="135" y="234"/>
                    <a:pt x="123" y="225"/>
                    <a:pt x="138" y="217"/>
                  </a:cubicBezTo>
                  <a:cubicBezTo>
                    <a:pt x="153" y="209"/>
                    <a:pt x="162" y="206"/>
                    <a:pt x="168" y="203"/>
                  </a:cubicBezTo>
                  <a:cubicBezTo>
                    <a:pt x="173" y="200"/>
                    <a:pt x="171" y="196"/>
                    <a:pt x="179" y="200"/>
                  </a:cubicBezTo>
                  <a:cubicBezTo>
                    <a:pt x="179" y="200"/>
                    <a:pt x="178" y="213"/>
                    <a:pt x="169"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6">
              <a:extLst>
                <a:ext uri="{FF2B5EF4-FFF2-40B4-BE49-F238E27FC236}">
                  <a16:creationId xmlns:a16="http://schemas.microsoft.com/office/drawing/2014/main" id="{D81CB55C-8E8E-114D-8D99-973894F836E4}"/>
                </a:ext>
              </a:extLst>
            </p:cNvPr>
            <p:cNvSpPr>
              <a:spLocks noEditPoints="1"/>
            </p:cNvSpPr>
            <p:nvPr/>
          </p:nvSpPr>
          <p:spPr bwMode="auto">
            <a:xfrm>
              <a:off x="4549776" y="2833688"/>
              <a:ext cx="1652588" cy="1304925"/>
            </a:xfrm>
            <a:custGeom>
              <a:avLst/>
              <a:gdLst>
                <a:gd name="T0" fmla="*/ 132 w 390"/>
                <a:gd name="T1" fmla="*/ 176 h 306"/>
                <a:gd name="T2" fmla="*/ 146 w 390"/>
                <a:gd name="T3" fmla="*/ 132 h 306"/>
                <a:gd name="T4" fmla="*/ 155 w 390"/>
                <a:gd name="T5" fmla="*/ 81 h 306"/>
                <a:gd name="T6" fmla="*/ 138 w 390"/>
                <a:gd name="T7" fmla="*/ 14 h 306"/>
                <a:gd name="T8" fmla="*/ 44 w 390"/>
                <a:gd name="T9" fmla="*/ 55 h 306"/>
                <a:gd name="T10" fmla="*/ 65 w 390"/>
                <a:gd name="T11" fmla="*/ 103 h 306"/>
                <a:gd name="T12" fmla="*/ 61 w 390"/>
                <a:gd name="T13" fmla="*/ 140 h 306"/>
                <a:gd name="T14" fmla="*/ 50 w 390"/>
                <a:gd name="T15" fmla="*/ 190 h 306"/>
                <a:gd name="T16" fmla="*/ 1 w 390"/>
                <a:gd name="T17" fmla="*/ 249 h 306"/>
                <a:gd name="T18" fmla="*/ 74 w 390"/>
                <a:gd name="T19" fmla="*/ 269 h 306"/>
                <a:gd name="T20" fmla="*/ 118 w 390"/>
                <a:gd name="T21" fmla="*/ 197 h 306"/>
                <a:gd name="T22" fmla="*/ 300 w 390"/>
                <a:gd name="T23" fmla="*/ 246 h 306"/>
                <a:gd name="T24" fmla="*/ 311 w 390"/>
                <a:gd name="T25" fmla="*/ 215 h 306"/>
                <a:gd name="T26" fmla="*/ 270 w 390"/>
                <a:gd name="T27" fmla="*/ 190 h 306"/>
                <a:gd name="T28" fmla="*/ 305 w 390"/>
                <a:gd name="T29" fmla="*/ 166 h 306"/>
                <a:gd name="T30" fmla="*/ 375 w 390"/>
                <a:gd name="T31" fmla="*/ 71 h 306"/>
                <a:gd name="T32" fmla="*/ 330 w 390"/>
                <a:gd name="T33" fmla="*/ 3 h 306"/>
                <a:gd name="T34" fmla="*/ 190 w 390"/>
                <a:gd name="T35" fmla="*/ 24 h 306"/>
                <a:gd name="T36" fmla="*/ 179 w 390"/>
                <a:gd name="T37" fmla="*/ 102 h 306"/>
                <a:gd name="T38" fmla="*/ 183 w 390"/>
                <a:gd name="T39" fmla="*/ 162 h 306"/>
                <a:gd name="T40" fmla="*/ 219 w 390"/>
                <a:gd name="T41" fmla="*/ 181 h 306"/>
                <a:gd name="T42" fmla="*/ 183 w 390"/>
                <a:gd name="T43" fmla="*/ 212 h 306"/>
                <a:gd name="T44" fmla="*/ 167 w 390"/>
                <a:gd name="T45" fmla="*/ 250 h 306"/>
                <a:gd name="T46" fmla="*/ 166 w 390"/>
                <a:gd name="T47" fmla="*/ 304 h 306"/>
                <a:gd name="T48" fmla="*/ 325 w 390"/>
                <a:gd name="T49" fmla="*/ 295 h 306"/>
                <a:gd name="T50" fmla="*/ 351 w 390"/>
                <a:gd name="T51" fmla="*/ 243 h 306"/>
                <a:gd name="T52" fmla="*/ 313 w 390"/>
                <a:gd name="T53" fmla="*/ 48 h 306"/>
                <a:gd name="T54" fmla="*/ 284 w 390"/>
                <a:gd name="T55" fmla="*/ 66 h 306"/>
                <a:gd name="T56" fmla="*/ 229 w 390"/>
                <a:gd name="T57" fmla="*/ 68 h 306"/>
                <a:gd name="T58" fmla="*/ 244 w 390"/>
                <a:gd name="T59" fmla="*/ 79 h 306"/>
                <a:gd name="T60" fmla="*/ 229 w 390"/>
                <a:gd name="T61" fmla="*/ 68 h 306"/>
                <a:gd name="T62" fmla="*/ 219 w 390"/>
                <a:gd name="T63" fmla="*/ 126 h 306"/>
                <a:gd name="T64" fmla="*/ 245 w 390"/>
                <a:gd name="T65" fmla="*/ 117 h 306"/>
                <a:gd name="T66" fmla="*/ 270 w 390"/>
                <a:gd name="T67" fmla="*/ 111 h 306"/>
                <a:gd name="T68" fmla="*/ 295 w 390"/>
                <a:gd name="T69" fmla="*/ 109 h 306"/>
                <a:gd name="T70" fmla="*/ 270 w 390"/>
                <a:gd name="T71" fmla="*/ 1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0" h="306">
                  <a:moveTo>
                    <a:pt x="118" y="197"/>
                  </a:moveTo>
                  <a:cubicBezTo>
                    <a:pt x="110" y="194"/>
                    <a:pt x="115" y="182"/>
                    <a:pt x="132" y="176"/>
                  </a:cubicBezTo>
                  <a:cubicBezTo>
                    <a:pt x="150" y="169"/>
                    <a:pt x="156" y="162"/>
                    <a:pt x="156" y="152"/>
                  </a:cubicBezTo>
                  <a:cubicBezTo>
                    <a:pt x="156" y="141"/>
                    <a:pt x="153" y="137"/>
                    <a:pt x="146" y="132"/>
                  </a:cubicBezTo>
                  <a:cubicBezTo>
                    <a:pt x="138" y="127"/>
                    <a:pt x="131" y="123"/>
                    <a:pt x="134" y="111"/>
                  </a:cubicBezTo>
                  <a:cubicBezTo>
                    <a:pt x="137" y="98"/>
                    <a:pt x="149" y="87"/>
                    <a:pt x="155" y="81"/>
                  </a:cubicBezTo>
                  <a:cubicBezTo>
                    <a:pt x="160" y="75"/>
                    <a:pt x="171" y="60"/>
                    <a:pt x="172" y="42"/>
                  </a:cubicBezTo>
                  <a:cubicBezTo>
                    <a:pt x="173" y="24"/>
                    <a:pt x="165" y="7"/>
                    <a:pt x="138" y="14"/>
                  </a:cubicBezTo>
                  <a:cubicBezTo>
                    <a:pt x="112" y="21"/>
                    <a:pt x="102" y="35"/>
                    <a:pt x="84" y="41"/>
                  </a:cubicBezTo>
                  <a:cubicBezTo>
                    <a:pt x="74" y="44"/>
                    <a:pt x="58" y="49"/>
                    <a:pt x="44" y="55"/>
                  </a:cubicBezTo>
                  <a:cubicBezTo>
                    <a:pt x="37" y="58"/>
                    <a:pt x="29" y="71"/>
                    <a:pt x="44" y="82"/>
                  </a:cubicBezTo>
                  <a:cubicBezTo>
                    <a:pt x="58" y="93"/>
                    <a:pt x="57" y="100"/>
                    <a:pt x="65" y="103"/>
                  </a:cubicBezTo>
                  <a:cubicBezTo>
                    <a:pt x="73" y="106"/>
                    <a:pt x="81" y="101"/>
                    <a:pt x="80" y="113"/>
                  </a:cubicBezTo>
                  <a:cubicBezTo>
                    <a:pt x="79" y="125"/>
                    <a:pt x="73" y="137"/>
                    <a:pt x="61" y="140"/>
                  </a:cubicBezTo>
                  <a:cubicBezTo>
                    <a:pt x="48" y="143"/>
                    <a:pt x="33" y="141"/>
                    <a:pt x="30" y="153"/>
                  </a:cubicBezTo>
                  <a:cubicBezTo>
                    <a:pt x="28" y="166"/>
                    <a:pt x="53" y="174"/>
                    <a:pt x="50" y="190"/>
                  </a:cubicBezTo>
                  <a:cubicBezTo>
                    <a:pt x="47" y="207"/>
                    <a:pt x="44" y="209"/>
                    <a:pt x="30" y="218"/>
                  </a:cubicBezTo>
                  <a:cubicBezTo>
                    <a:pt x="17" y="226"/>
                    <a:pt x="2" y="229"/>
                    <a:pt x="1" y="249"/>
                  </a:cubicBezTo>
                  <a:cubicBezTo>
                    <a:pt x="0" y="268"/>
                    <a:pt x="12" y="296"/>
                    <a:pt x="30" y="297"/>
                  </a:cubicBezTo>
                  <a:cubicBezTo>
                    <a:pt x="47" y="297"/>
                    <a:pt x="56" y="279"/>
                    <a:pt x="74" y="269"/>
                  </a:cubicBezTo>
                  <a:cubicBezTo>
                    <a:pt x="92" y="260"/>
                    <a:pt x="142" y="246"/>
                    <a:pt x="145" y="222"/>
                  </a:cubicBezTo>
                  <a:cubicBezTo>
                    <a:pt x="149" y="199"/>
                    <a:pt x="127" y="200"/>
                    <a:pt x="118" y="197"/>
                  </a:cubicBezTo>
                  <a:close/>
                  <a:moveTo>
                    <a:pt x="351" y="243"/>
                  </a:moveTo>
                  <a:cubicBezTo>
                    <a:pt x="336" y="235"/>
                    <a:pt x="321" y="244"/>
                    <a:pt x="300" y="246"/>
                  </a:cubicBezTo>
                  <a:cubicBezTo>
                    <a:pt x="279" y="248"/>
                    <a:pt x="276" y="242"/>
                    <a:pt x="277" y="235"/>
                  </a:cubicBezTo>
                  <a:cubicBezTo>
                    <a:pt x="278" y="227"/>
                    <a:pt x="305" y="223"/>
                    <a:pt x="311" y="215"/>
                  </a:cubicBezTo>
                  <a:cubicBezTo>
                    <a:pt x="317" y="206"/>
                    <a:pt x="317" y="194"/>
                    <a:pt x="301" y="186"/>
                  </a:cubicBezTo>
                  <a:cubicBezTo>
                    <a:pt x="286" y="177"/>
                    <a:pt x="284" y="186"/>
                    <a:pt x="270" y="190"/>
                  </a:cubicBezTo>
                  <a:cubicBezTo>
                    <a:pt x="256" y="193"/>
                    <a:pt x="268" y="172"/>
                    <a:pt x="268" y="172"/>
                  </a:cubicBezTo>
                  <a:cubicBezTo>
                    <a:pt x="268" y="172"/>
                    <a:pt x="286" y="175"/>
                    <a:pt x="305" y="166"/>
                  </a:cubicBezTo>
                  <a:cubicBezTo>
                    <a:pt x="324" y="158"/>
                    <a:pt x="322" y="152"/>
                    <a:pt x="331" y="133"/>
                  </a:cubicBezTo>
                  <a:cubicBezTo>
                    <a:pt x="341" y="115"/>
                    <a:pt x="360" y="102"/>
                    <a:pt x="375" y="71"/>
                  </a:cubicBezTo>
                  <a:cubicBezTo>
                    <a:pt x="390" y="40"/>
                    <a:pt x="384" y="39"/>
                    <a:pt x="377" y="23"/>
                  </a:cubicBezTo>
                  <a:cubicBezTo>
                    <a:pt x="370" y="6"/>
                    <a:pt x="354" y="0"/>
                    <a:pt x="330" y="3"/>
                  </a:cubicBezTo>
                  <a:cubicBezTo>
                    <a:pt x="306" y="5"/>
                    <a:pt x="241" y="28"/>
                    <a:pt x="224" y="31"/>
                  </a:cubicBezTo>
                  <a:cubicBezTo>
                    <a:pt x="208" y="33"/>
                    <a:pt x="190" y="24"/>
                    <a:pt x="190" y="24"/>
                  </a:cubicBezTo>
                  <a:cubicBezTo>
                    <a:pt x="176" y="26"/>
                    <a:pt x="178" y="53"/>
                    <a:pt x="177" y="64"/>
                  </a:cubicBezTo>
                  <a:cubicBezTo>
                    <a:pt x="176" y="74"/>
                    <a:pt x="173" y="91"/>
                    <a:pt x="179" y="102"/>
                  </a:cubicBezTo>
                  <a:cubicBezTo>
                    <a:pt x="185" y="112"/>
                    <a:pt x="179" y="119"/>
                    <a:pt x="173" y="131"/>
                  </a:cubicBezTo>
                  <a:cubicBezTo>
                    <a:pt x="168" y="143"/>
                    <a:pt x="175" y="151"/>
                    <a:pt x="183" y="162"/>
                  </a:cubicBezTo>
                  <a:cubicBezTo>
                    <a:pt x="191" y="173"/>
                    <a:pt x="195" y="177"/>
                    <a:pt x="201" y="176"/>
                  </a:cubicBezTo>
                  <a:cubicBezTo>
                    <a:pt x="207" y="176"/>
                    <a:pt x="215" y="168"/>
                    <a:pt x="219" y="181"/>
                  </a:cubicBezTo>
                  <a:cubicBezTo>
                    <a:pt x="223" y="194"/>
                    <a:pt x="217" y="190"/>
                    <a:pt x="202" y="192"/>
                  </a:cubicBezTo>
                  <a:cubicBezTo>
                    <a:pt x="188" y="195"/>
                    <a:pt x="186" y="197"/>
                    <a:pt x="183" y="212"/>
                  </a:cubicBezTo>
                  <a:cubicBezTo>
                    <a:pt x="180" y="228"/>
                    <a:pt x="207" y="224"/>
                    <a:pt x="211" y="235"/>
                  </a:cubicBezTo>
                  <a:cubicBezTo>
                    <a:pt x="215" y="245"/>
                    <a:pt x="190" y="247"/>
                    <a:pt x="167" y="250"/>
                  </a:cubicBezTo>
                  <a:cubicBezTo>
                    <a:pt x="145" y="253"/>
                    <a:pt x="137" y="254"/>
                    <a:pt x="140" y="274"/>
                  </a:cubicBezTo>
                  <a:cubicBezTo>
                    <a:pt x="142" y="292"/>
                    <a:pt x="153" y="303"/>
                    <a:pt x="166" y="304"/>
                  </a:cubicBezTo>
                  <a:cubicBezTo>
                    <a:pt x="179" y="306"/>
                    <a:pt x="214" y="292"/>
                    <a:pt x="251" y="287"/>
                  </a:cubicBezTo>
                  <a:cubicBezTo>
                    <a:pt x="287" y="282"/>
                    <a:pt x="294" y="288"/>
                    <a:pt x="325" y="295"/>
                  </a:cubicBezTo>
                  <a:cubicBezTo>
                    <a:pt x="357" y="302"/>
                    <a:pt x="354" y="288"/>
                    <a:pt x="360" y="275"/>
                  </a:cubicBezTo>
                  <a:cubicBezTo>
                    <a:pt x="366" y="261"/>
                    <a:pt x="367" y="251"/>
                    <a:pt x="351" y="243"/>
                  </a:cubicBezTo>
                  <a:close/>
                  <a:moveTo>
                    <a:pt x="291" y="49"/>
                  </a:moveTo>
                  <a:cubicBezTo>
                    <a:pt x="299" y="45"/>
                    <a:pt x="309" y="42"/>
                    <a:pt x="313" y="48"/>
                  </a:cubicBezTo>
                  <a:cubicBezTo>
                    <a:pt x="316" y="55"/>
                    <a:pt x="309" y="67"/>
                    <a:pt x="303" y="69"/>
                  </a:cubicBezTo>
                  <a:cubicBezTo>
                    <a:pt x="298" y="71"/>
                    <a:pt x="289" y="76"/>
                    <a:pt x="284" y="66"/>
                  </a:cubicBezTo>
                  <a:cubicBezTo>
                    <a:pt x="280" y="56"/>
                    <a:pt x="291" y="49"/>
                    <a:pt x="291" y="49"/>
                  </a:cubicBezTo>
                  <a:close/>
                  <a:moveTo>
                    <a:pt x="229" y="68"/>
                  </a:moveTo>
                  <a:cubicBezTo>
                    <a:pt x="239" y="62"/>
                    <a:pt x="247" y="56"/>
                    <a:pt x="250" y="67"/>
                  </a:cubicBezTo>
                  <a:cubicBezTo>
                    <a:pt x="250" y="67"/>
                    <a:pt x="251" y="73"/>
                    <a:pt x="244" y="79"/>
                  </a:cubicBezTo>
                  <a:cubicBezTo>
                    <a:pt x="240" y="82"/>
                    <a:pt x="235" y="85"/>
                    <a:pt x="231" y="86"/>
                  </a:cubicBezTo>
                  <a:cubicBezTo>
                    <a:pt x="227" y="86"/>
                    <a:pt x="219" y="75"/>
                    <a:pt x="229" y="68"/>
                  </a:cubicBezTo>
                  <a:close/>
                  <a:moveTo>
                    <a:pt x="238" y="125"/>
                  </a:moveTo>
                  <a:cubicBezTo>
                    <a:pt x="231" y="130"/>
                    <a:pt x="221" y="135"/>
                    <a:pt x="219" y="126"/>
                  </a:cubicBezTo>
                  <a:cubicBezTo>
                    <a:pt x="218" y="117"/>
                    <a:pt x="222" y="111"/>
                    <a:pt x="230" y="111"/>
                  </a:cubicBezTo>
                  <a:cubicBezTo>
                    <a:pt x="238" y="111"/>
                    <a:pt x="243" y="107"/>
                    <a:pt x="245" y="117"/>
                  </a:cubicBezTo>
                  <a:cubicBezTo>
                    <a:pt x="245" y="117"/>
                    <a:pt x="244" y="122"/>
                    <a:pt x="238" y="125"/>
                  </a:cubicBezTo>
                  <a:close/>
                  <a:moveTo>
                    <a:pt x="270" y="111"/>
                  </a:moveTo>
                  <a:cubicBezTo>
                    <a:pt x="271" y="108"/>
                    <a:pt x="279" y="104"/>
                    <a:pt x="279" y="104"/>
                  </a:cubicBezTo>
                  <a:cubicBezTo>
                    <a:pt x="290" y="96"/>
                    <a:pt x="298" y="106"/>
                    <a:pt x="295" y="109"/>
                  </a:cubicBezTo>
                  <a:cubicBezTo>
                    <a:pt x="292" y="113"/>
                    <a:pt x="286" y="124"/>
                    <a:pt x="278" y="123"/>
                  </a:cubicBezTo>
                  <a:cubicBezTo>
                    <a:pt x="271" y="122"/>
                    <a:pt x="270" y="115"/>
                    <a:pt x="270" y="11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7">
              <a:extLst>
                <a:ext uri="{FF2B5EF4-FFF2-40B4-BE49-F238E27FC236}">
                  <a16:creationId xmlns:a16="http://schemas.microsoft.com/office/drawing/2014/main" id="{3F5B8486-2ADA-4D4F-A57B-DAACF3AA4624}"/>
                </a:ext>
              </a:extLst>
            </p:cNvPr>
            <p:cNvSpPr>
              <a:spLocks/>
            </p:cNvSpPr>
            <p:nvPr/>
          </p:nvSpPr>
          <p:spPr bwMode="auto">
            <a:xfrm>
              <a:off x="6434138" y="2979738"/>
              <a:ext cx="1474788" cy="1201738"/>
            </a:xfrm>
            <a:custGeom>
              <a:avLst/>
              <a:gdLst>
                <a:gd name="T0" fmla="*/ 157 w 348"/>
                <a:gd name="T1" fmla="*/ 37 h 282"/>
                <a:gd name="T2" fmla="*/ 209 w 348"/>
                <a:gd name="T3" fmla="*/ 25 h 282"/>
                <a:gd name="T4" fmla="*/ 271 w 348"/>
                <a:gd name="T5" fmla="*/ 2 h 282"/>
                <a:gd name="T6" fmla="*/ 303 w 348"/>
                <a:gd name="T7" fmla="*/ 40 h 282"/>
                <a:gd name="T8" fmla="*/ 279 w 348"/>
                <a:gd name="T9" fmla="*/ 70 h 282"/>
                <a:gd name="T10" fmla="*/ 261 w 348"/>
                <a:gd name="T11" fmla="*/ 84 h 282"/>
                <a:gd name="T12" fmla="*/ 233 w 348"/>
                <a:gd name="T13" fmla="*/ 96 h 282"/>
                <a:gd name="T14" fmla="*/ 236 w 348"/>
                <a:gd name="T15" fmla="*/ 125 h 282"/>
                <a:gd name="T16" fmla="*/ 233 w 348"/>
                <a:gd name="T17" fmla="*/ 179 h 282"/>
                <a:gd name="T18" fmla="*/ 299 w 348"/>
                <a:gd name="T19" fmla="*/ 169 h 282"/>
                <a:gd name="T20" fmla="*/ 338 w 348"/>
                <a:gd name="T21" fmla="*/ 197 h 282"/>
                <a:gd name="T22" fmla="*/ 323 w 348"/>
                <a:gd name="T23" fmla="*/ 238 h 282"/>
                <a:gd name="T24" fmla="*/ 180 w 348"/>
                <a:gd name="T25" fmla="*/ 236 h 282"/>
                <a:gd name="T26" fmla="*/ 67 w 348"/>
                <a:gd name="T27" fmla="*/ 261 h 282"/>
                <a:gd name="T28" fmla="*/ 14 w 348"/>
                <a:gd name="T29" fmla="*/ 256 h 282"/>
                <a:gd name="T30" fmla="*/ 34 w 348"/>
                <a:gd name="T31" fmla="*/ 205 h 282"/>
                <a:gd name="T32" fmla="*/ 130 w 348"/>
                <a:gd name="T33" fmla="*/ 175 h 282"/>
                <a:gd name="T34" fmla="*/ 154 w 348"/>
                <a:gd name="T35" fmla="*/ 111 h 282"/>
                <a:gd name="T36" fmla="*/ 125 w 348"/>
                <a:gd name="T37" fmla="*/ 110 h 282"/>
                <a:gd name="T38" fmla="*/ 114 w 348"/>
                <a:gd name="T39" fmla="*/ 92 h 282"/>
                <a:gd name="T40" fmla="*/ 104 w 348"/>
                <a:gd name="T41" fmla="*/ 66 h 282"/>
                <a:gd name="T42" fmla="*/ 112 w 348"/>
                <a:gd name="T43" fmla="*/ 30 h 282"/>
                <a:gd name="T44" fmla="*/ 157 w 348"/>
                <a:gd name="T45" fmla="*/ 3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282">
                  <a:moveTo>
                    <a:pt x="157" y="37"/>
                  </a:moveTo>
                  <a:cubicBezTo>
                    <a:pt x="157" y="37"/>
                    <a:pt x="189" y="33"/>
                    <a:pt x="209" y="25"/>
                  </a:cubicBezTo>
                  <a:cubicBezTo>
                    <a:pt x="230" y="17"/>
                    <a:pt x="256" y="0"/>
                    <a:pt x="271" y="2"/>
                  </a:cubicBezTo>
                  <a:cubicBezTo>
                    <a:pt x="286" y="4"/>
                    <a:pt x="304" y="22"/>
                    <a:pt x="303" y="40"/>
                  </a:cubicBezTo>
                  <a:cubicBezTo>
                    <a:pt x="302" y="58"/>
                    <a:pt x="286" y="63"/>
                    <a:pt x="279" y="70"/>
                  </a:cubicBezTo>
                  <a:cubicBezTo>
                    <a:pt x="272" y="76"/>
                    <a:pt x="268" y="81"/>
                    <a:pt x="261" y="84"/>
                  </a:cubicBezTo>
                  <a:cubicBezTo>
                    <a:pt x="254" y="87"/>
                    <a:pt x="237" y="84"/>
                    <a:pt x="233" y="96"/>
                  </a:cubicBezTo>
                  <a:cubicBezTo>
                    <a:pt x="229" y="109"/>
                    <a:pt x="239" y="112"/>
                    <a:pt x="236" y="125"/>
                  </a:cubicBezTo>
                  <a:cubicBezTo>
                    <a:pt x="233" y="138"/>
                    <a:pt x="214" y="180"/>
                    <a:pt x="233" y="179"/>
                  </a:cubicBezTo>
                  <a:cubicBezTo>
                    <a:pt x="252" y="178"/>
                    <a:pt x="281" y="168"/>
                    <a:pt x="299" y="169"/>
                  </a:cubicBezTo>
                  <a:cubicBezTo>
                    <a:pt x="317" y="171"/>
                    <a:pt x="332" y="177"/>
                    <a:pt x="338" y="197"/>
                  </a:cubicBezTo>
                  <a:cubicBezTo>
                    <a:pt x="344" y="216"/>
                    <a:pt x="348" y="232"/>
                    <a:pt x="323" y="238"/>
                  </a:cubicBezTo>
                  <a:cubicBezTo>
                    <a:pt x="298" y="244"/>
                    <a:pt x="246" y="225"/>
                    <a:pt x="180" y="236"/>
                  </a:cubicBezTo>
                  <a:cubicBezTo>
                    <a:pt x="113" y="246"/>
                    <a:pt x="84" y="253"/>
                    <a:pt x="67" y="261"/>
                  </a:cubicBezTo>
                  <a:cubicBezTo>
                    <a:pt x="49" y="268"/>
                    <a:pt x="24" y="282"/>
                    <a:pt x="14" y="256"/>
                  </a:cubicBezTo>
                  <a:cubicBezTo>
                    <a:pt x="3" y="230"/>
                    <a:pt x="0" y="213"/>
                    <a:pt x="34" y="205"/>
                  </a:cubicBezTo>
                  <a:cubicBezTo>
                    <a:pt x="68" y="198"/>
                    <a:pt x="99" y="194"/>
                    <a:pt x="130" y="175"/>
                  </a:cubicBezTo>
                  <a:cubicBezTo>
                    <a:pt x="161" y="157"/>
                    <a:pt x="163" y="119"/>
                    <a:pt x="154" y="111"/>
                  </a:cubicBezTo>
                  <a:cubicBezTo>
                    <a:pt x="145" y="103"/>
                    <a:pt x="133" y="107"/>
                    <a:pt x="125" y="110"/>
                  </a:cubicBezTo>
                  <a:cubicBezTo>
                    <a:pt x="117" y="114"/>
                    <a:pt x="112" y="103"/>
                    <a:pt x="114" y="92"/>
                  </a:cubicBezTo>
                  <a:cubicBezTo>
                    <a:pt x="116" y="81"/>
                    <a:pt x="107" y="80"/>
                    <a:pt x="104" y="66"/>
                  </a:cubicBezTo>
                  <a:cubicBezTo>
                    <a:pt x="100" y="52"/>
                    <a:pt x="92" y="32"/>
                    <a:pt x="112" y="30"/>
                  </a:cubicBezTo>
                  <a:cubicBezTo>
                    <a:pt x="133" y="28"/>
                    <a:pt x="130" y="39"/>
                    <a:pt x="157"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8">
              <a:extLst>
                <a:ext uri="{FF2B5EF4-FFF2-40B4-BE49-F238E27FC236}">
                  <a16:creationId xmlns:a16="http://schemas.microsoft.com/office/drawing/2014/main" id="{37990FD0-F5CE-0E43-9DDF-2249054157F3}"/>
                </a:ext>
              </a:extLst>
            </p:cNvPr>
            <p:cNvSpPr>
              <a:spLocks/>
            </p:cNvSpPr>
            <p:nvPr/>
          </p:nvSpPr>
          <p:spPr bwMode="auto">
            <a:xfrm>
              <a:off x="8239126" y="2932113"/>
              <a:ext cx="1541463" cy="1325563"/>
            </a:xfrm>
            <a:custGeom>
              <a:avLst/>
              <a:gdLst>
                <a:gd name="T0" fmla="*/ 43 w 364"/>
                <a:gd name="T1" fmla="*/ 112 h 311"/>
                <a:gd name="T2" fmla="*/ 44 w 364"/>
                <a:gd name="T3" fmla="*/ 139 h 311"/>
                <a:gd name="T4" fmla="*/ 81 w 364"/>
                <a:gd name="T5" fmla="*/ 155 h 311"/>
                <a:gd name="T6" fmla="*/ 108 w 364"/>
                <a:gd name="T7" fmla="*/ 155 h 311"/>
                <a:gd name="T8" fmla="*/ 69 w 364"/>
                <a:gd name="T9" fmla="*/ 212 h 311"/>
                <a:gd name="T10" fmla="*/ 22 w 364"/>
                <a:gd name="T11" fmla="*/ 249 h 311"/>
                <a:gd name="T12" fmla="*/ 4 w 364"/>
                <a:gd name="T13" fmla="*/ 269 h 311"/>
                <a:gd name="T14" fmla="*/ 20 w 364"/>
                <a:gd name="T15" fmla="*/ 281 h 311"/>
                <a:gd name="T16" fmla="*/ 74 w 364"/>
                <a:gd name="T17" fmla="*/ 273 h 311"/>
                <a:gd name="T18" fmla="*/ 147 w 364"/>
                <a:gd name="T19" fmla="*/ 213 h 311"/>
                <a:gd name="T20" fmla="*/ 161 w 364"/>
                <a:gd name="T21" fmla="*/ 190 h 311"/>
                <a:gd name="T22" fmla="*/ 209 w 364"/>
                <a:gd name="T23" fmla="*/ 233 h 311"/>
                <a:gd name="T24" fmla="*/ 241 w 364"/>
                <a:gd name="T25" fmla="*/ 280 h 311"/>
                <a:gd name="T26" fmla="*/ 266 w 364"/>
                <a:gd name="T27" fmla="*/ 299 h 311"/>
                <a:gd name="T28" fmla="*/ 341 w 364"/>
                <a:gd name="T29" fmla="*/ 297 h 311"/>
                <a:gd name="T30" fmla="*/ 359 w 364"/>
                <a:gd name="T31" fmla="*/ 260 h 311"/>
                <a:gd name="T32" fmla="*/ 265 w 364"/>
                <a:gd name="T33" fmla="*/ 222 h 311"/>
                <a:gd name="T34" fmla="*/ 218 w 364"/>
                <a:gd name="T35" fmla="*/ 175 h 311"/>
                <a:gd name="T36" fmla="*/ 194 w 364"/>
                <a:gd name="T37" fmla="*/ 125 h 311"/>
                <a:gd name="T38" fmla="*/ 252 w 364"/>
                <a:gd name="T39" fmla="*/ 99 h 311"/>
                <a:gd name="T40" fmla="*/ 281 w 364"/>
                <a:gd name="T41" fmla="*/ 58 h 311"/>
                <a:gd name="T42" fmla="*/ 235 w 364"/>
                <a:gd name="T43" fmla="*/ 48 h 311"/>
                <a:gd name="T44" fmla="*/ 190 w 364"/>
                <a:gd name="T45" fmla="*/ 73 h 311"/>
                <a:gd name="T46" fmla="*/ 189 w 364"/>
                <a:gd name="T47" fmla="*/ 17 h 311"/>
                <a:gd name="T48" fmla="*/ 153 w 364"/>
                <a:gd name="T49" fmla="*/ 11 h 311"/>
                <a:gd name="T50" fmla="*/ 130 w 364"/>
                <a:gd name="T51" fmla="*/ 19 h 311"/>
                <a:gd name="T52" fmla="*/ 122 w 364"/>
                <a:gd name="T53" fmla="*/ 76 h 311"/>
                <a:gd name="T54" fmla="*/ 97 w 364"/>
                <a:gd name="T55" fmla="*/ 94 h 311"/>
                <a:gd name="T56" fmla="*/ 43 w 364"/>
                <a:gd name="T57" fmla="*/ 1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4" h="311">
                  <a:moveTo>
                    <a:pt x="43" y="112"/>
                  </a:moveTo>
                  <a:cubicBezTo>
                    <a:pt x="43" y="112"/>
                    <a:pt x="33" y="125"/>
                    <a:pt x="44" y="139"/>
                  </a:cubicBezTo>
                  <a:cubicBezTo>
                    <a:pt x="56" y="153"/>
                    <a:pt x="69" y="158"/>
                    <a:pt x="81" y="155"/>
                  </a:cubicBezTo>
                  <a:cubicBezTo>
                    <a:pt x="93" y="153"/>
                    <a:pt x="110" y="145"/>
                    <a:pt x="108" y="155"/>
                  </a:cubicBezTo>
                  <a:cubicBezTo>
                    <a:pt x="106" y="165"/>
                    <a:pt x="87" y="197"/>
                    <a:pt x="69" y="212"/>
                  </a:cubicBezTo>
                  <a:cubicBezTo>
                    <a:pt x="51" y="227"/>
                    <a:pt x="41" y="238"/>
                    <a:pt x="22" y="249"/>
                  </a:cubicBezTo>
                  <a:cubicBezTo>
                    <a:pt x="3" y="261"/>
                    <a:pt x="0" y="263"/>
                    <a:pt x="4" y="269"/>
                  </a:cubicBezTo>
                  <a:cubicBezTo>
                    <a:pt x="7" y="275"/>
                    <a:pt x="16" y="276"/>
                    <a:pt x="20" y="281"/>
                  </a:cubicBezTo>
                  <a:cubicBezTo>
                    <a:pt x="23" y="286"/>
                    <a:pt x="33" y="299"/>
                    <a:pt x="74" y="273"/>
                  </a:cubicBezTo>
                  <a:cubicBezTo>
                    <a:pt x="116" y="248"/>
                    <a:pt x="138" y="225"/>
                    <a:pt x="147" y="213"/>
                  </a:cubicBezTo>
                  <a:cubicBezTo>
                    <a:pt x="156" y="201"/>
                    <a:pt x="161" y="190"/>
                    <a:pt x="161" y="190"/>
                  </a:cubicBezTo>
                  <a:cubicBezTo>
                    <a:pt x="161" y="190"/>
                    <a:pt x="190" y="210"/>
                    <a:pt x="209" y="233"/>
                  </a:cubicBezTo>
                  <a:cubicBezTo>
                    <a:pt x="227" y="256"/>
                    <a:pt x="236" y="272"/>
                    <a:pt x="241" y="280"/>
                  </a:cubicBezTo>
                  <a:cubicBezTo>
                    <a:pt x="246" y="288"/>
                    <a:pt x="243" y="295"/>
                    <a:pt x="266" y="299"/>
                  </a:cubicBezTo>
                  <a:cubicBezTo>
                    <a:pt x="289" y="303"/>
                    <a:pt x="319" y="311"/>
                    <a:pt x="341" y="297"/>
                  </a:cubicBezTo>
                  <a:cubicBezTo>
                    <a:pt x="364" y="283"/>
                    <a:pt x="359" y="260"/>
                    <a:pt x="359" y="260"/>
                  </a:cubicBezTo>
                  <a:cubicBezTo>
                    <a:pt x="359" y="260"/>
                    <a:pt x="301" y="252"/>
                    <a:pt x="265" y="222"/>
                  </a:cubicBezTo>
                  <a:cubicBezTo>
                    <a:pt x="229" y="191"/>
                    <a:pt x="227" y="186"/>
                    <a:pt x="218" y="175"/>
                  </a:cubicBezTo>
                  <a:cubicBezTo>
                    <a:pt x="209" y="164"/>
                    <a:pt x="176" y="137"/>
                    <a:pt x="194" y="125"/>
                  </a:cubicBezTo>
                  <a:cubicBezTo>
                    <a:pt x="211" y="112"/>
                    <a:pt x="226" y="110"/>
                    <a:pt x="252" y="99"/>
                  </a:cubicBezTo>
                  <a:cubicBezTo>
                    <a:pt x="278" y="88"/>
                    <a:pt x="296" y="73"/>
                    <a:pt x="281" y="58"/>
                  </a:cubicBezTo>
                  <a:cubicBezTo>
                    <a:pt x="267" y="43"/>
                    <a:pt x="253" y="39"/>
                    <a:pt x="235" y="48"/>
                  </a:cubicBezTo>
                  <a:cubicBezTo>
                    <a:pt x="217" y="57"/>
                    <a:pt x="190" y="73"/>
                    <a:pt x="190" y="73"/>
                  </a:cubicBezTo>
                  <a:cubicBezTo>
                    <a:pt x="190" y="73"/>
                    <a:pt x="206" y="31"/>
                    <a:pt x="189" y="17"/>
                  </a:cubicBezTo>
                  <a:cubicBezTo>
                    <a:pt x="170" y="1"/>
                    <a:pt x="169" y="12"/>
                    <a:pt x="153" y="11"/>
                  </a:cubicBezTo>
                  <a:cubicBezTo>
                    <a:pt x="145" y="11"/>
                    <a:pt x="136" y="0"/>
                    <a:pt x="130" y="19"/>
                  </a:cubicBezTo>
                  <a:cubicBezTo>
                    <a:pt x="124" y="37"/>
                    <a:pt x="126" y="61"/>
                    <a:pt x="122" y="76"/>
                  </a:cubicBezTo>
                  <a:cubicBezTo>
                    <a:pt x="118" y="90"/>
                    <a:pt x="117" y="95"/>
                    <a:pt x="97" y="94"/>
                  </a:cubicBezTo>
                  <a:cubicBezTo>
                    <a:pt x="78" y="93"/>
                    <a:pt x="54" y="92"/>
                    <a:pt x="43"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9">
              <a:extLst>
                <a:ext uri="{FF2B5EF4-FFF2-40B4-BE49-F238E27FC236}">
                  <a16:creationId xmlns:a16="http://schemas.microsoft.com/office/drawing/2014/main" id="{04648A21-A4FD-2243-A3F8-E33876A452A2}"/>
                </a:ext>
              </a:extLst>
            </p:cNvPr>
            <p:cNvSpPr>
              <a:spLocks/>
            </p:cNvSpPr>
            <p:nvPr/>
          </p:nvSpPr>
          <p:spPr bwMode="auto">
            <a:xfrm>
              <a:off x="9961563" y="2562225"/>
              <a:ext cx="1296988" cy="1773238"/>
            </a:xfrm>
            <a:custGeom>
              <a:avLst/>
              <a:gdLst>
                <a:gd name="T0" fmla="*/ 45 w 306"/>
                <a:gd name="T1" fmla="*/ 171 h 416"/>
                <a:gd name="T2" fmla="*/ 59 w 306"/>
                <a:gd name="T3" fmla="*/ 125 h 416"/>
                <a:gd name="T4" fmla="*/ 79 w 306"/>
                <a:gd name="T5" fmla="*/ 46 h 416"/>
                <a:gd name="T6" fmla="*/ 100 w 306"/>
                <a:gd name="T7" fmla="*/ 161 h 416"/>
                <a:gd name="T8" fmla="*/ 150 w 306"/>
                <a:gd name="T9" fmla="*/ 143 h 416"/>
                <a:gd name="T10" fmla="*/ 129 w 306"/>
                <a:gd name="T11" fmla="*/ 145 h 416"/>
                <a:gd name="T12" fmla="*/ 112 w 306"/>
                <a:gd name="T13" fmla="*/ 147 h 416"/>
                <a:gd name="T14" fmla="*/ 95 w 306"/>
                <a:gd name="T15" fmla="*/ 46 h 416"/>
                <a:gd name="T16" fmla="*/ 116 w 306"/>
                <a:gd name="T17" fmla="*/ 90 h 416"/>
                <a:gd name="T18" fmla="*/ 136 w 306"/>
                <a:gd name="T19" fmla="*/ 99 h 416"/>
                <a:gd name="T20" fmla="*/ 148 w 306"/>
                <a:gd name="T21" fmla="*/ 82 h 416"/>
                <a:gd name="T22" fmla="*/ 122 w 306"/>
                <a:gd name="T23" fmla="*/ 70 h 416"/>
                <a:gd name="T24" fmla="*/ 124 w 306"/>
                <a:gd name="T25" fmla="*/ 32 h 416"/>
                <a:gd name="T26" fmla="*/ 161 w 306"/>
                <a:gd name="T27" fmla="*/ 6 h 416"/>
                <a:gd name="T28" fmla="*/ 177 w 306"/>
                <a:gd name="T29" fmla="*/ 47 h 416"/>
                <a:gd name="T30" fmla="*/ 161 w 306"/>
                <a:gd name="T31" fmla="*/ 123 h 416"/>
                <a:gd name="T32" fmla="*/ 183 w 306"/>
                <a:gd name="T33" fmla="*/ 110 h 416"/>
                <a:gd name="T34" fmla="*/ 194 w 306"/>
                <a:gd name="T35" fmla="*/ 82 h 416"/>
                <a:gd name="T36" fmla="*/ 206 w 306"/>
                <a:gd name="T37" fmla="*/ 33 h 416"/>
                <a:gd name="T38" fmla="*/ 259 w 306"/>
                <a:gd name="T39" fmla="*/ 15 h 416"/>
                <a:gd name="T40" fmla="*/ 237 w 306"/>
                <a:gd name="T41" fmla="*/ 99 h 416"/>
                <a:gd name="T42" fmla="*/ 286 w 306"/>
                <a:gd name="T43" fmla="*/ 132 h 416"/>
                <a:gd name="T44" fmla="*/ 245 w 306"/>
                <a:gd name="T45" fmla="*/ 194 h 416"/>
                <a:gd name="T46" fmla="*/ 178 w 306"/>
                <a:gd name="T47" fmla="*/ 257 h 416"/>
                <a:gd name="T48" fmla="*/ 244 w 306"/>
                <a:gd name="T49" fmla="*/ 279 h 416"/>
                <a:gd name="T50" fmla="*/ 179 w 306"/>
                <a:gd name="T51" fmla="*/ 315 h 416"/>
                <a:gd name="T52" fmla="*/ 125 w 306"/>
                <a:gd name="T53" fmla="*/ 412 h 416"/>
                <a:gd name="T54" fmla="*/ 83 w 306"/>
                <a:gd name="T55" fmla="*/ 390 h 416"/>
                <a:gd name="T56" fmla="*/ 99 w 306"/>
                <a:gd name="T57" fmla="*/ 370 h 416"/>
                <a:gd name="T58" fmla="*/ 126 w 306"/>
                <a:gd name="T59" fmla="*/ 324 h 416"/>
                <a:gd name="T60" fmla="*/ 41 w 306"/>
                <a:gd name="T61" fmla="*/ 315 h 416"/>
                <a:gd name="T62" fmla="*/ 102 w 306"/>
                <a:gd name="T63" fmla="*/ 283 h 416"/>
                <a:gd name="T64" fmla="*/ 117 w 306"/>
                <a:gd name="T65" fmla="*/ 244 h 416"/>
                <a:gd name="T66" fmla="*/ 87 w 306"/>
                <a:gd name="T67" fmla="*/ 211 h 416"/>
                <a:gd name="T68" fmla="*/ 177 w 306"/>
                <a:gd name="T69" fmla="*/ 182 h 416"/>
                <a:gd name="T70" fmla="*/ 217 w 306"/>
                <a:gd name="T71" fmla="*/ 164 h 416"/>
                <a:gd name="T72" fmla="*/ 63 w 306"/>
                <a:gd name="T73" fmla="*/ 210 h 416"/>
                <a:gd name="T74" fmla="*/ 6 w 306"/>
                <a:gd name="T75" fmla="*/ 214 h 416"/>
                <a:gd name="T76" fmla="*/ 38 w 306"/>
                <a:gd name="T77" fmla="*/ 14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6" h="416">
                  <a:moveTo>
                    <a:pt x="38" y="144"/>
                  </a:moveTo>
                  <a:cubicBezTo>
                    <a:pt x="38" y="144"/>
                    <a:pt x="40" y="167"/>
                    <a:pt x="45" y="171"/>
                  </a:cubicBezTo>
                  <a:cubicBezTo>
                    <a:pt x="49" y="175"/>
                    <a:pt x="61" y="173"/>
                    <a:pt x="66" y="168"/>
                  </a:cubicBezTo>
                  <a:cubicBezTo>
                    <a:pt x="71" y="162"/>
                    <a:pt x="60" y="141"/>
                    <a:pt x="59" y="125"/>
                  </a:cubicBezTo>
                  <a:cubicBezTo>
                    <a:pt x="57" y="109"/>
                    <a:pt x="45" y="46"/>
                    <a:pt x="53" y="42"/>
                  </a:cubicBezTo>
                  <a:cubicBezTo>
                    <a:pt x="61" y="39"/>
                    <a:pt x="74" y="35"/>
                    <a:pt x="79" y="46"/>
                  </a:cubicBezTo>
                  <a:cubicBezTo>
                    <a:pt x="83" y="58"/>
                    <a:pt x="87" y="149"/>
                    <a:pt x="87" y="154"/>
                  </a:cubicBezTo>
                  <a:cubicBezTo>
                    <a:pt x="87" y="160"/>
                    <a:pt x="93" y="163"/>
                    <a:pt x="100" y="161"/>
                  </a:cubicBezTo>
                  <a:cubicBezTo>
                    <a:pt x="106" y="158"/>
                    <a:pt x="139" y="152"/>
                    <a:pt x="143" y="152"/>
                  </a:cubicBezTo>
                  <a:cubicBezTo>
                    <a:pt x="148" y="151"/>
                    <a:pt x="153" y="148"/>
                    <a:pt x="150" y="143"/>
                  </a:cubicBezTo>
                  <a:cubicBezTo>
                    <a:pt x="148" y="137"/>
                    <a:pt x="141" y="135"/>
                    <a:pt x="137" y="141"/>
                  </a:cubicBezTo>
                  <a:cubicBezTo>
                    <a:pt x="133" y="146"/>
                    <a:pt x="129" y="145"/>
                    <a:pt x="129" y="145"/>
                  </a:cubicBezTo>
                  <a:cubicBezTo>
                    <a:pt x="129" y="145"/>
                    <a:pt x="132" y="129"/>
                    <a:pt x="125" y="134"/>
                  </a:cubicBezTo>
                  <a:cubicBezTo>
                    <a:pt x="118" y="138"/>
                    <a:pt x="118" y="142"/>
                    <a:pt x="112" y="147"/>
                  </a:cubicBezTo>
                  <a:cubicBezTo>
                    <a:pt x="105" y="152"/>
                    <a:pt x="98" y="142"/>
                    <a:pt x="100" y="130"/>
                  </a:cubicBezTo>
                  <a:cubicBezTo>
                    <a:pt x="101" y="117"/>
                    <a:pt x="89" y="49"/>
                    <a:pt x="95" y="46"/>
                  </a:cubicBezTo>
                  <a:cubicBezTo>
                    <a:pt x="102" y="42"/>
                    <a:pt x="108" y="47"/>
                    <a:pt x="109" y="57"/>
                  </a:cubicBezTo>
                  <a:cubicBezTo>
                    <a:pt x="110" y="67"/>
                    <a:pt x="115" y="83"/>
                    <a:pt x="116" y="90"/>
                  </a:cubicBezTo>
                  <a:cubicBezTo>
                    <a:pt x="116" y="97"/>
                    <a:pt x="120" y="102"/>
                    <a:pt x="123" y="101"/>
                  </a:cubicBezTo>
                  <a:cubicBezTo>
                    <a:pt x="126" y="101"/>
                    <a:pt x="133" y="97"/>
                    <a:pt x="136" y="99"/>
                  </a:cubicBezTo>
                  <a:cubicBezTo>
                    <a:pt x="139" y="102"/>
                    <a:pt x="137" y="114"/>
                    <a:pt x="145" y="107"/>
                  </a:cubicBezTo>
                  <a:cubicBezTo>
                    <a:pt x="153" y="100"/>
                    <a:pt x="160" y="83"/>
                    <a:pt x="148" y="82"/>
                  </a:cubicBezTo>
                  <a:cubicBezTo>
                    <a:pt x="136" y="81"/>
                    <a:pt x="129" y="89"/>
                    <a:pt x="129" y="89"/>
                  </a:cubicBezTo>
                  <a:cubicBezTo>
                    <a:pt x="129" y="89"/>
                    <a:pt x="116" y="85"/>
                    <a:pt x="122" y="70"/>
                  </a:cubicBezTo>
                  <a:cubicBezTo>
                    <a:pt x="128" y="56"/>
                    <a:pt x="132" y="62"/>
                    <a:pt x="132" y="56"/>
                  </a:cubicBezTo>
                  <a:cubicBezTo>
                    <a:pt x="132" y="50"/>
                    <a:pt x="116" y="41"/>
                    <a:pt x="124" y="32"/>
                  </a:cubicBezTo>
                  <a:cubicBezTo>
                    <a:pt x="132" y="23"/>
                    <a:pt x="141" y="46"/>
                    <a:pt x="149" y="35"/>
                  </a:cubicBezTo>
                  <a:cubicBezTo>
                    <a:pt x="157" y="23"/>
                    <a:pt x="149" y="11"/>
                    <a:pt x="161" y="6"/>
                  </a:cubicBezTo>
                  <a:cubicBezTo>
                    <a:pt x="174" y="0"/>
                    <a:pt x="198" y="10"/>
                    <a:pt x="190" y="23"/>
                  </a:cubicBezTo>
                  <a:cubicBezTo>
                    <a:pt x="182" y="36"/>
                    <a:pt x="177" y="36"/>
                    <a:pt x="177" y="47"/>
                  </a:cubicBezTo>
                  <a:cubicBezTo>
                    <a:pt x="177" y="59"/>
                    <a:pt x="184" y="67"/>
                    <a:pt x="182" y="79"/>
                  </a:cubicBezTo>
                  <a:cubicBezTo>
                    <a:pt x="181" y="90"/>
                    <a:pt x="159" y="112"/>
                    <a:pt x="161" y="123"/>
                  </a:cubicBezTo>
                  <a:cubicBezTo>
                    <a:pt x="164" y="134"/>
                    <a:pt x="186" y="144"/>
                    <a:pt x="192" y="136"/>
                  </a:cubicBezTo>
                  <a:cubicBezTo>
                    <a:pt x="199" y="128"/>
                    <a:pt x="179" y="119"/>
                    <a:pt x="183" y="110"/>
                  </a:cubicBezTo>
                  <a:cubicBezTo>
                    <a:pt x="187" y="102"/>
                    <a:pt x="189" y="104"/>
                    <a:pt x="193" y="98"/>
                  </a:cubicBezTo>
                  <a:cubicBezTo>
                    <a:pt x="197" y="93"/>
                    <a:pt x="189" y="88"/>
                    <a:pt x="194" y="82"/>
                  </a:cubicBezTo>
                  <a:cubicBezTo>
                    <a:pt x="199" y="77"/>
                    <a:pt x="207" y="70"/>
                    <a:pt x="209" y="63"/>
                  </a:cubicBezTo>
                  <a:cubicBezTo>
                    <a:pt x="211" y="55"/>
                    <a:pt x="197" y="42"/>
                    <a:pt x="206" y="33"/>
                  </a:cubicBezTo>
                  <a:cubicBezTo>
                    <a:pt x="214" y="24"/>
                    <a:pt x="225" y="24"/>
                    <a:pt x="233" y="17"/>
                  </a:cubicBezTo>
                  <a:cubicBezTo>
                    <a:pt x="242" y="10"/>
                    <a:pt x="246" y="4"/>
                    <a:pt x="259" y="15"/>
                  </a:cubicBezTo>
                  <a:cubicBezTo>
                    <a:pt x="272" y="26"/>
                    <a:pt x="274" y="36"/>
                    <a:pt x="261" y="49"/>
                  </a:cubicBezTo>
                  <a:cubicBezTo>
                    <a:pt x="249" y="63"/>
                    <a:pt x="241" y="77"/>
                    <a:pt x="237" y="99"/>
                  </a:cubicBezTo>
                  <a:cubicBezTo>
                    <a:pt x="233" y="121"/>
                    <a:pt x="230" y="135"/>
                    <a:pt x="246" y="127"/>
                  </a:cubicBezTo>
                  <a:cubicBezTo>
                    <a:pt x="262" y="118"/>
                    <a:pt x="274" y="125"/>
                    <a:pt x="286" y="132"/>
                  </a:cubicBezTo>
                  <a:cubicBezTo>
                    <a:pt x="298" y="139"/>
                    <a:pt x="306" y="169"/>
                    <a:pt x="296" y="180"/>
                  </a:cubicBezTo>
                  <a:cubicBezTo>
                    <a:pt x="285" y="192"/>
                    <a:pt x="263" y="192"/>
                    <a:pt x="245" y="194"/>
                  </a:cubicBezTo>
                  <a:cubicBezTo>
                    <a:pt x="226" y="196"/>
                    <a:pt x="214" y="195"/>
                    <a:pt x="195" y="218"/>
                  </a:cubicBezTo>
                  <a:cubicBezTo>
                    <a:pt x="176" y="241"/>
                    <a:pt x="165" y="257"/>
                    <a:pt x="178" y="257"/>
                  </a:cubicBezTo>
                  <a:cubicBezTo>
                    <a:pt x="191" y="256"/>
                    <a:pt x="196" y="243"/>
                    <a:pt x="213" y="248"/>
                  </a:cubicBezTo>
                  <a:cubicBezTo>
                    <a:pt x="230" y="254"/>
                    <a:pt x="247" y="271"/>
                    <a:pt x="244" y="279"/>
                  </a:cubicBezTo>
                  <a:cubicBezTo>
                    <a:pt x="241" y="286"/>
                    <a:pt x="228" y="296"/>
                    <a:pt x="212" y="298"/>
                  </a:cubicBezTo>
                  <a:cubicBezTo>
                    <a:pt x="196" y="301"/>
                    <a:pt x="185" y="301"/>
                    <a:pt x="179" y="315"/>
                  </a:cubicBezTo>
                  <a:cubicBezTo>
                    <a:pt x="172" y="329"/>
                    <a:pt x="181" y="346"/>
                    <a:pt x="175" y="372"/>
                  </a:cubicBezTo>
                  <a:cubicBezTo>
                    <a:pt x="168" y="398"/>
                    <a:pt x="149" y="408"/>
                    <a:pt x="125" y="412"/>
                  </a:cubicBezTo>
                  <a:cubicBezTo>
                    <a:pt x="100" y="416"/>
                    <a:pt x="96" y="416"/>
                    <a:pt x="93" y="407"/>
                  </a:cubicBezTo>
                  <a:cubicBezTo>
                    <a:pt x="91" y="398"/>
                    <a:pt x="89" y="395"/>
                    <a:pt x="83" y="390"/>
                  </a:cubicBezTo>
                  <a:cubicBezTo>
                    <a:pt x="78" y="385"/>
                    <a:pt x="70" y="379"/>
                    <a:pt x="70" y="379"/>
                  </a:cubicBezTo>
                  <a:cubicBezTo>
                    <a:pt x="70" y="379"/>
                    <a:pt x="89" y="369"/>
                    <a:pt x="99" y="370"/>
                  </a:cubicBezTo>
                  <a:cubicBezTo>
                    <a:pt x="109" y="370"/>
                    <a:pt x="119" y="367"/>
                    <a:pt x="126" y="355"/>
                  </a:cubicBezTo>
                  <a:cubicBezTo>
                    <a:pt x="134" y="344"/>
                    <a:pt x="140" y="323"/>
                    <a:pt x="126" y="324"/>
                  </a:cubicBezTo>
                  <a:cubicBezTo>
                    <a:pt x="112" y="325"/>
                    <a:pt x="72" y="336"/>
                    <a:pt x="60" y="337"/>
                  </a:cubicBezTo>
                  <a:cubicBezTo>
                    <a:pt x="48" y="338"/>
                    <a:pt x="39" y="333"/>
                    <a:pt x="41" y="315"/>
                  </a:cubicBezTo>
                  <a:cubicBezTo>
                    <a:pt x="42" y="298"/>
                    <a:pt x="40" y="289"/>
                    <a:pt x="58" y="289"/>
                  </a:cubicBezTo>
                  <a:cubicBezTo>
                    <a:pt x="76" y="288"/>
                    <a:pt x="91" y="287"/>
                    <a:pt x="102" y="283"/>
                  </a:cubicBezTo>
                  <a:cubicBezTo>
                    <a:pt x="112" y="280"/>
                    <a:pt x="118" y="279"/>
                    <a:pt x="121" y="266"/>
                  </a:cubicBezTo>
                  <a:cubicBezTo>
                    <a:pt x="124" y="253"/>
                    <a:pt x="131" y="238"/>
                    <a:pt x="117" y="244"/>
                  </a:cubicBezTo>
                  <a:cubicBezTo>
                    <a:pt x="102" y="251"/>
                    <a:pt x="96" y="259"/>
                    <a:pt x="84" y="257"/>
                  </a:cubicBezTo>
                  <a:cubicBezTo>
                    <a:pt x="72" y="256"/>
                    <a:pt x="70" y="224"/>
                    <a:pt x="87" y="211"/>
                  </a:cubicBezTo>
                  <a:cubicBezTo>
                    <a:pt x="105" y="199"/>
                    <a:pt x="133" y="198"/>
                    <a:pt x="142" y="194"/>
                  </a:cubicBezTo>
                  <a:cubicBezTo>
                    <a:pt x="151" y="191"/>
                    <a:pt x="162" y="178"/>
                    <a:pt x="177" y="182"/>
                  </a:cubicBezTo>
                  <a:cubicBezTo>
                    <a:pt x="192" y="185"/>
                    <a:pt x="208" y="186"/>
                    <a:pt x="218" y="179"/>
                  </a:cubicBezTo>
                  <a:cubicBezTo>
                    <a:pt x="227" y="172"/>
                    <a:pt x="236" y="163"/>
                    <a:pt x="217" y="164"/>
                  </a:cubicBezTo>
                  <a:cubicBezTo>
                    <a:pt x="199" y="165"/>
                    <a:pt x="141" y="177"/>
                    <a:pt x="120" y="181"/>
                  </a:cubicBezTo>
                  <a:cubicBezTo>
                    <a:pt x="100" y="186"/>
                    <a:pt x="76" y="193"/>
                    <a:pt x="63" y="210"/>
                  </a:cubicBezTo>
                  <a:cubicBezTo>
                    <a:pt x="50" y="226"/>
                    <a:pt x="43" y="243"/>
                    <a:pt x="25" y="245"/>
                  </a:cubicBezTo>
                  <a:cubicBezTo>
                    <a:pt x="8" y="247"/>
                    <a:pt x="8" y="233"/>
                    <a:pt x="6" y="214"/>
                  </a:cubicBezTo>
                  <a:cubicBezTo>
                    <a:pt x="4" y="195"/>
                    <a:pt x="0" y="189"/>
                    <a:pt x="11" y="175"/>
                  </a:cubicBezTo>
                  <a:cubicBezTo>
                    <a:pt x="21" y="161"/>
                    <a:pt x="27" y="159"/>
                    <a:pt x="38"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计划及执行情况</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938985" y="679108"/>
            <a:ext cx="2031325" cy="338554"/>
          </a:xfrm>
          <a:prstGeom prst="rect">
            <a:avLst/>
          </a:prstGeom>
        </p:spPr>
        <p:txBody>
          <a:bodyPr wrap="none">
            <a:spAutoFit/>
          </a:bodyPr>
          <a:lstStyle/>
          <a:p>
            <a:r>
              <a:rPr lang="zh-CN" altLang="en-US" sz="1600" dirty="0">
                <a:solidFill>
                  <a:srgbClr val="27506E"/>
                </a:solidFill>
                <a:latin typeface="微软雅黑" panose="020B0503020204020204" pitchFamily="34" charset="-122"/>
                <a:ea typeface="微软雅黑" panose="020B0503020204020204" pitchFamily="34" charset="-122"/>
              </a:rPr>
              <a:t>测试负责人：周彬韬</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aphicFrame>
        <p:nvGraphicFramePr>
          <p:cNvPr id="31" name="表格 30"/>
          <p:cNvGraphicFramePr>
            <a:graphicFrameLocks noGrp="1"/>
          </p:cNvGraphicFramePr>
          <p:nvPr>
            <p:extLst>
              <p:ext uri="{D42A27DB-BD31-4B8C-83A1-F6EECF244321}">
                <p14:modId xmlns:p14="http://schemas.microsoft.com/office/powerpoint/2010/main" val="2187880552"/>
              </p:ext>
            </p:extLst>
          </p:nvPr>
        </p:nvGraphicFramePr>
        <p:xfrm>
          <a:off x="1187851" y="996560"/>
          <a:ext cx="6591373" cy="3883149"/>
        </p:xfrm>
        <a:graphic>
          <a:graphicData uri="http://schemas.openxmlformats.org/drawingml/2006/table">
            <a:tbl>
              <a:tblPr firstRow="1" bandRow="1">
                <a:tableStyleId>{5C22544A-7EE6-4342-B048-85BDC9FD1C3A}</a:tableStyleId>
              </a:tblPr>
              <a:tblGrid>
                <a:gridCol w="1300595">
                  <a:extLst>
                    <a:ext uri="{9D8B030D-6E8A-4147-A177-3AD203B41FA5}">
                      <a16:colId xmlns:a16="http://schemas.microsoft.com/office/drawing/2014/main" val="3810657008"/>
                    </a:ext>
                  </a:extLst>
                </a:gridCol>
                <a:gridCol w="1995092">
                  <a:extLst>
                    <a:ext uri="{9D8B030D-6E8A-4147-A177-3AD203B41FA5}">
                      <a16:colId xmlns:a16="http://schemas.microsoft.com/office/drawing/2014/main" val="3371466308"/>
                    </a:ext>
                  </a:extLst>
                </a:gridCol>
                <a:gridCol w="1647843">
                  <a:extLst>
                    <a:ext uri="{9D8B030D-6E8A-4147-A177-3AD203B41FA5}">
                      <a16:colId xmlns:a16="http://schemas.microsoft.com/office/drawing/2014/main" val="741921496"/>
                    </a:ext>
                  </a:extLst>
                </a:gridCol>
                <a:gridCol w="1647843">
                  <a:extLst>
                    <a:ext uri="{9D8B030D-6E8A-4147-A177-3AD203B41FA5}">
                      <a16:colId xmlns:a16="http://schemas.microsoft.com/office/drawing/2014/main" val="921461111"/>
                    </a:ext>
                  </a:extLst>
                </a:gridCol>
              </a:tblGrid>
              <a:tr h="362709">
                <a:tc>
                  <a:txBody>
                    <a:bodyPr/>
                    <a:lstStyle/>
                    <a:p>
                      <a:r>
                        <a:rPr lang="zh-CN" altLang="en-US" b="0" dirty="0"/>
                        <a:t>任务类别</a:t>
                      </a:r>
                    </a:p>
                  </a:txBody>
                  <a:tcPr/>
                </a:tc>
                <a:tc>
                  <a:txBody>
                    <a:bodyPr/>
                    <a:lstStyle/>
                    <a:p>
                      <a:r>
                        <a:rPr lang="zh-CN" altLang="en-US" b="0" dirty="0"/>
                        <a:t>任务说明</a:t>
                      </a:r>
                    </a:p>
                  </a:txBody>
                  <a:tcPr/>
                </a:tc>
                <a:tc>
                  <a:txBody>
                    <a:bodyPr/>
                    <a:lstStyle/>
                    <a:p>
                      <a:r>
                        <a:rPr lang="zh-CN" altLang="en-US" b="0" dirty="0"/>
                        <a:t>时间安排</a:t>
                      </a:r>
                    </a:p>
                  </a:txBody>
                  <a:tcPr/>
                </a:tc>
                <a:tc>
                  <a:txBody>
                    <a:bodyPr/>
                    <a:lstStyle/>
                    <a:p>
                      <a:r>
                        <a:rPr lang="zh-CN" altLang="en-US" b="0" dirty="0"/>
                        <a:t>完成情况</a:t>
                      </a:r>
                    </a:p>
                  </a:txBody>
                  <a:tcPr/>
                </a:tc>
                <a:extLst>
                  <a:ext uri="{0D108BD9-81ED-4DB2-BD59-A6C34878D82A}">
                    <a16:rowId xmlns:a16="http://schemas.microsoft.com/office/drawing/2014/main" val="2420185747"/>
                  </a:ext>
                </a:extLst>
              </a:tr>
              <a:tr h="498812">
                <a:tc>
                  <a:txBody>
                    <a:bodyPr/>
                    <a:lstStyle/>
                    <a:p>
                      <a:r>
                        <a:rPr lang="zh-CN" altLang="en-US" dirty="0" smtClean="0"/>
                        <a:t>前端测试</a:t>
                      </a:r>
                      <a:endParaRPr lang="zh-CN" altLang="en-US" dirty="0"/>
                    </a:p>
                  </a:txBody>
                  <a:tcPr/>
                </a:tc>
                <a:tc>
                  <a:txBody>
                    <a:bodyPr/>
                    <a:lstStyle/>
                    <a:p>
                      <a:r>
                        <a:rPr lang="zh-CN" altLang="en-US" sz="1350" kern="1200" dirty="0" smtClean="0">
                          <a:solidFill>
                            <a:schemeClr val="dk1"/>
                          </a:solidFill>
                          <a:effectLst/>
                          <a:latin typeface="+mn-lt"/>
                          <a:ea typeface="+mn-ea"/>
                          <a:cs typeface="+mn-cs"/>
                        </a:rPr>
                        <a:t>选择搜索词后是否能得出搜索结果</a:t>
                      </a:r>
                      <a:endParaRPr lang="zh-CN" altLang="en-US" dirty="0"/>
                    </a:p>
                  </a:txBody>
                  <a:tcPr/>
                </a:tc>
                <a:tc>
                  <a:txBody>
                    <a:bodyPr/>
                    <a:lstStyle/>
                    <a:p>
                      <a:r>
                        <a:rPr lang="en-US" altLang="zh-CN" dirty="0" smtClean="0"/>
                        <a:t>9.3-9.5</a:t>
                      </a:r>
                      <a:endParaRPr lang="zh-CN" altLang="en-US" dirty="0"/>
                    </a:p>
                  </a:txBody>
                  <a:tcPr/>
                </a:tc>
                <a:tc>
                  <a:txBody>
                    <a:bodyPr/>
                    <a:lstStyle/>
                    <a:p>
                      <a:r>
                        <a:rPr lang="zh-CN" altLang="en-US"/>
                        <a:t>已完成</a:t>
                      </a:r>
                    </a:p>
                  </a:txBody>
                  <a:tcPr/>
                </a:tc>
                <a:extLst>
                  <a:ext uri="{0D108BD9-81ED-4DB2-BD59-A6C34878D82A}">
                    <a16:rowId xmlns:a16="http://schemas.microsoft.com/office/drawing/2014/main" val="2611740950"/>
                  </a:ext>
                </a:extLst>
              </a:tr>
              <a:tr h="367811">
                <a:tc>
                  <a:txBody>
                    <a:bodyPr/>
                    <a:lstStyle/>
                    <a:p>
                      <a:r>
                        <a:rPr lang="zh-CN" altLang="en-US" dirty="0" smtClean="0"/>
                        <a:t>前端测试</a:t>
                      </a:r>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350" kern="1200" dirty="0" smtClean="0">
                          <a:solidFill>
                            <a:schemeClr val="dk1"/>
                          </a:solidFill>
                          <a:effectLst/>
                          <a:latin typeface="+mn-lt"/>
                          <a:ea typeface="+mn-ea"/>
                          <a:cs typeface="+mn-cs"/>
                        </a:rPr>
                        <a:t>搜索结果详情页信息是否显示正常、完整等</a:t>
                      </a:r>
                      <a:endParaRPr lang="zh-CN" altLang="zh-CN" sz="1350" kern="1200" dirty="0">
                        <a:solidFill>
                          <a:schemeClr val="dk1"/>
                        </a:solidFill>
                        <a:effectLst/>
                        <a:latin typeface="+mn-lt"/>
                        <a:ea typeface="+mn-ea"/>
                        <a:cs typeface="+mn-cs"/>
                      </a:endParaRPr>
                    </a:p>
                  </a:txBody>
                  <a:tcPr/>
                </a:tc>
                <a:tc>
                  <a:txBody>
                    <a:bodyPr/>
                    <a:lstStyle/>
                    <a:p>
                      <a:r>
                        <a:rPr lang="en-US" altLang="zh-CN" dirty="0" smtClean="0"/>
                        <a:t>9.3-9.5</a:t>
                      </a:r>
                      <a:endParaRPr lang="zh-CN" altLang="en-US" dirty="0"/>
                    </a:p>
                  </a:txBody>
                  <a:tcPr/>
                </a:tc>
                <a:tc>
                  <a:txBody>
                    <a:bodyPr/>
                    <a:lstStyle/>
                    <a:p>
                      <a:r>
                        <a:rPr lang="zh-CN" altLang="en-US"/>
                        <a:t>已完成</a:t>
                      </a:r>
                    </a:p>
                  </a:txBody>
                  <a:tcPr/>
                </a:tc>
                <a:extLst>
                  <a:ext uri="{0D108BD9-81ED-4DB2-BD59-A6C34878D82A}">
                    <a16:rowId xmlns:a16="http://schemas.microsoft.com/office/drawing/2014/main" val="4060012489"/>
                  </a:ext>
                </a:extLst>
              </a:tr>
              <a:tr h="367811">
                <a:tc>
                  <a:txBody>
                    <a:bodyPr/>
                    <a:lstStyle/>
                    <a:p>
                      <a:r>
                        <a:rPr lang="zh-CN" altLang="en-US" dirty="0" smtClean="0"/>
                        <a:t>前端测试</a:t>
                      </a:r>
                      <a:endParaRPr lang="zh-CN" altLang="en-US" dirty="0"/>
                    </a:p>
                  </a:txBody>
                  <a:tcPr/>
                </a:tc>
                <a:tc>
                  <a:txBody>
                    <a:bodyPr/>
                    <a:lstStyle/>
                    <a:p>
                      <a:r>
                        <a:rPr lang="zh-CN" altLang="en-US" dirty="0" smtClean="0"/>
                        <a:t>页面布局，弹出顺序等其他功能是否正常</a:t>
                      </a:r>
                      <a:endParaRPr lang="zh-CN" altLang="en-US" dirty="0"/>
                    </a:p>
                  </a:txBody>
                  <a:tcPr/>
                </a:tc>
                <a:tc>
                  <a:txBody>
                    <a:bodyPr/>
                    <a:lstStyle/>
                    <a:p>
                      <a:r>
                        <a:rPr lang="en-US" altLang="zh-CN" dirty="0" smtClean="0"/>
                        <a:t>9.5-9.8</a:t>
                      </a:r>
                      <a:endParaRPr lang="zh-CN" altLang="en-US" dirty="0"/>
                    </a:p>
                  </a:txBody>
                  <a:tcPr/>
                </a:tc>
                <a:tc>
                  <a:txBody>
                    <a:bodyPr/>
                    <a:lstStyle/>
                    <a:p>
                      <a:r>
                        <a:rPr lang="zh-CN" altLang="en-US"/>
                        <a:t>已完成</a:t>
                      </a:r>
                    </a:p>
                  </a:txBody>
                  <a:tcPr/>
                </a:tc>
                <a:extLst>
                  <a:ext uri="{0D108BD9-81ED-4DB2-BD59-A6C34878D82A}">
                    <a16:rowId xmlns:a16="http://schemas.microsoft.com/office/drawing/2014/main" val="3858870385"/>
                  </a:ext>
                </a:extLst>
              </a:tr>
              <a:tr h="167640">
                <a:tc>
                  <a:txBody>
                    <a:bodyPr/>
                    <a:lstStyle/>
                    <a:p>
                      <a:r>
                        <a:rPr lang="zh-CN" altLang="en-US" dirty="0" smtClean="0"/>
                        <a:t>后台测试</a:t>
                      </a:r>
                      <a:endParaRPr lang="zh-CN" altLang="en-US" dirty="0"/>
                    </a:p>
                  </a:txBody>
                  <a:tcPr/>
                </a:tc>
                <a:tc>
                  <a:txBody>
                    <a:bodyPr/>
                    <a:lstStyle/>
                    <a:p>
                      <a:r>
                        <a:rPr lang="zh-CN" altLang="en-US" dirty="0" smtClean="0"/>
                        <a:t>数据导入模块是否正常工作</a:t>
                      </a:r>
                      <a:endParaRPr lang="zh-CN" altLang="en-US" dirty="0"/>
                    </a:p>
                  </a:txBody>
                  <a:tcPr/>
                </a:tc>
                <a:tc>
                  <a:txBody>
                    <a:bodyPr/>
                    <a:lstStyle/>
                    <a:p>
                      <a:r>
                        <a:rPr lang="en-US" altLang="zh-CN" dirty="0" smtClean="0"/>
                        <a:t>9.3-9.5</a:t>
                      </a:r>
                      <a:endParaRPr lang="zh-CN" altLang="en-US" dirty="0"/>
                    </a:p>
                  </a:txBody>
                  <a:tcPr/>
                </a:tc>
                <a:tc>
                  <a:txBody>
                    <a:bodyPr/>
                    <a:lstStyle/>
                    <a:p>
                      <a:r>
                        <a:rPr lang="zh-CN" altLang="en-US" dirty="0"/>
                        <a:t>已完成</a:t>
                      </a:r>
                    </a:p>
                  </a:txBody>
                  <a:tcPr/>
                </a:tc>
                <a:extLst>
                  <a:ext uri="{0D108BD9-81ED-4DB2-BD59-A6C34878D82A}">
                    <a16:rowId xmlns:a16="http://schemas.microsoft.com/office/drawing/2014/main" val="3360213566"/>
                  </a:ext>
                </a:extLst>
              </a:tr>
              <a:tr h="33528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后台测试</a:t>
                      </a:r>
                    </a:p>
                    <a:p>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1350" kern="1200" dirty="0" smtClean="0">
                          <a:solidFill>
                            <a:schemeClr val="dk1"/>
                          </a:solidFill>
                          <a:effectLst/>
                          <a:latin typeface="+mn-lt"/>
                          <a:ea typeface="+mn-ea"/>
                          <a:cs typeface="+mn-cs"/>
                        </a:rPr>
                        <a:t>测试模型参数数值</a:t>
                      </a:r>
                      <a:r>
                        <a:rPr lang="zh-CN" altLang="en-US" sz="1350" kern="1200" dirty="0" smtClean="0">
                          <a:solidFill>
                            <a:schemeClr val="dk1"/>
                          </a:solidFill>
                          <a:effectLst/>
                          <a:latin typeface="+mn-lt"/>
                          <a:ea typeface="+mn-ea"/>
                          <a:cs typeface="+mn-cs"/>
                        </a:rPr>
                        <a:t>是否设置合理</a:t>
                      </a:r>
                      <a:endParaRPr lang="zh-CN" altLang="en-US" dirty="0" smtClean="0"/>
                    </a:p>
                  </a:txBody>
                  <a:tcPr/>
                </a:tc>
                <a:tc>
                  <a:txBody>
                    <a:bodyPr/>
                    <a:lstStyle/>
                    <a:p>
                      <a:r>
                        <a:rPr lang="en-US" altLang="zh-CN" dirty="0" smtClean="0"/>
                        <a:t>9.5-9.9</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2540437576"/>
                  </a:ext>
                </a:extLst>
              </a:tr>
              <a:tr h="1676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后台测试</a:t>
                      </a:r>
                    </a:p>
                    <a:p>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zh-CN" sz="1350" kern="1200" dirty="0" smtClean="0">
                          <a:solidFill>
                            <a:schemeClr val="dk1"/>
                          </a:solidFill>
                          <a:effectLst/>
                          <a:latin typeface="+mn-lt"/>
                          <a:ea typeface="+mn-ea"/>
                          <a:cs typeface="+mn-cs"/>
                        </a:rPr>
                        <a:t>测试模型</a:t>
                      </a:r>
                      <a:r>
                        <a:rPr lang="zh-CN" altLang="en-US" sz="1350" kern="1200" dirty="0" smtClean="0">
                          <a:solidFill>
                            <a:schemeClr val="dk1"/>
                          </a:solidFill>
                          <a:effectLst/>
                          <a:latin typeface="+mn-lt"/>
                          <a:ea typeface="+mn-ea"/>
                          <a:cs typeface="+mn-cs"/>
                        </a:rPr>
                        <a:t>性能</a:t>
                      </a:r>
                      <a:r>
                        <a:rPr lang="en-US" altLang="zh-CN" sz="1350" kern="1200" dirty="0" smtClean="0">
                          <a:solidFill>
                            <a:schemeClr val="dk1"/>
                          </a:solidFill>
                          <a:effectLst/>
                          <a:latin typeface="+mn-lt"/>
                          <a:ea typeface="+mn-ea"/>
                          <a:cs typeface="+mn-cs"/>
                        </a:rPr>
                        <a:t>Kappa</a:t>
                      </a:r>
                      <a:r>
                        <a:rPr lang="zh-CN" altLang="en-US" sz="1350" kern="1200" dirty="0" smtClean="0">
                          <a:solidFill>
                            <a:schemeClr val="dk1"/>
                          </a:solidFill>
                          <a:effectLst/>
                          <a:latin typeface="+mn-lt"/>
                          <a:ea typeface="+mn-ea"/>
                          <a:cs typeface="+mn-cs"/>
                        </a:rPr>
                        <a:t>系数是否达标</a:t>
                      </a:r>
                      <a:endParaRPr lang="zh-CN" altLang="en-US" dirty="0" smtClean="0"/>
                    </a:p>
                  </a:txBody>
                  <a:tcPr/>
                </a:tc>
                <a:tc>
                  <a:txBody>
                    <a:bodyPr/>
                    <a:lstStyle/>
                    <a:p>
                      <a:r>
                        <a:rPr lang="en-US" altLang="zh-CN" dirty="0" smtClean="0"/>
                        <a:t>9.9-9.10</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4193957971"/>
                  </a:ext>
                </a:extLst>
              </a:tr>
              <a:tr h="367811">
                <a:tc>
                  <a:txBody>
                    <a:bodyPr/>
                    <a:lstStyle/>
                    <a:p>
                      <a:r>
                        <a:rPr lang="zh-CN" altLang="en-US"/>
                        <a:t>平台功能测试</a:t>
                      </a:r>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350" kern="1200" dirty="0">
                          <a:solidFill>
                            <a:schemeClr val="dk1"/>
                          </a:solidFill>
                          <a:effectLst/>
                          <a:latin typeface="+mn-lt"/>
                          <a:ea typeface="+mn-ea"/>
                          <a:cs typeface="+mn-cs"/>
                        </a:rPr>
                        <a:t>检查平台功能的完整性是否正常</a:t>
                      </a:r>
                    </a:p>
                  </a:txBody>
                  <a:tcPr/>
                </a:tc>
                <a:tc>
                  <a:txBody>
                    <a:bodyPr/>
                    <a:lstStyle/>
                    <a:p>
                      <a:r>
                        <a:rPr lang="en-US" altLang="zh-CN" dirty="0" smtClean="0"/>
                        <a:t>9.8-9.11</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226682434"/>
                  </a:ext>
                </a:extLst>
              </a:tr>
            </a:tbl>
          </a:graphicData>
        </a:graphic>
      </p:graphicFrame>
    </p:spTree>
    <p:extLst>
      <p:ext uri="{BB962C8B-B14F-4D97-AF65-F5344CB8AC3E}">
        <p14:creationId xmlns:p14="http://schemas.microsoft.com/office/powerpoint/2010/main" val="322900082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计划及执行情况</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938985" y="735380"/>
            <a:ext cx="1620957" cy="338554"/>
          </a:xfrm>
          <a:prstGeom prst="rect">
            <a:avLst/>
          </a:prstGeom>
        </p:spPr>
        <p:txBody>
          <a:bodyPr wrap="none">
            <a:spAutoFit/>
          </a:bodyPr>
          <a:lstStyle/>
          <a:p>
            <a:r>
              <a:rPr lang="zh-CN" altLang="en-US" sz="1600" dirty="0" smtClean="0">
                <a:solidFill>
                  <a:srgbClr val="27506E"/>
                </a:solidFill>
                <a:latin typeface="微软雅黑" panose="020B0503020204020204" pitchFamily="34" charset="-122"/>
                <a:ea typeface="微软雅黑" panose="020B0503020204020204" pitchFamily="34" charset="-122"/>
              </a:rPr>
              <a:t>项目经理：何钺</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aphicFrame>
        <p:nvGraphicFramePr>
          <p:cNvPr id="31" name="表格 30"/>
          <p:cNvGraphicFramePr>
            <a:graphicFrameLocks noGrp="1"/>
          </p:cNvGraphicFramePr>
          <p:nvPr>
            <p:extLst>
              <p:ext uri="{D42A27DB-BD31-4B8C-83A1-F6EECF244321}">
                <p14:modId xmlns:p14="http://schemas.microsoft.com/office/powerpoint/2010/main" val="2978358729"/>
              </p:ext>
            </p:extLst>
          </p:nvPr>
        </p:nvGraphicFramePr>
        <p:xfrm>
          <a:off x="1187851" y="1473581"/>
          <a:ext cx="6591373" cy="2557269"/>
        </p:xfrm>
        <a:graphic>
          <a:graphicData uri="http://schemas.openxmlformats.org/drawingml/2006/table">
            <a:tbl>
              <a:tblPr firstRow="1" bandRow="1">
                <a:tableStyleId>{5C22544A-7EE6-4342-B048-85BDC9FD1C3A}</a:tableStyleId>
              </a:tblPr>
              <a:tblGrid>
                <a:gridCol w="1300595">
                  <a:extLst>
                    <a:ext uri="{9D8B030D-6E8A-4147-A177-3AD203B41FA5}">
                      <a16:colId xmlns:a16="http://schemas.microsoft.com/office/drawing/2014/main" val="3810657008"/>
                    </a:ext>
                  </a:extLst>
                </a:gridCol>
                <a:gridCol w="1995092">
                  <a:extLst>
                    <a:ext uri="{9D8B030D-6E8A-4147-A177-3AD203B41FA5}">
                      <a16:colId xmlns:a16="http://schemas.microsoft.com/office/drawing/2014/main" val="3371466308"/>
                    </a:ext>
                  </a:extLst>
                </a:gridCol>
                <a:gridCol w="1647843">
                  <a:extLst>
                    <a:ext uri="{9D8B030D-6E8A-4147-A177-3AD203B41FA5}">
                      <a16:colId xmlns:a16="http://schemas.microsoft.com/office/drawing/2014/main" val="741921496"/>
                    </a:ext>
                  </a:extLst>
                </a:gridCol>
                <a:gridCol w="1647843">
                  <a:extLst>
                    <a:ext uri="{9D8B030D-6E8A-4147-A177-3AD203B41FA5}">
                      <a16:colId xmlns:a16="http://schemas.microsoft.com/office/drawing/2014/main" val="921461111"/>
                    </a:ext>
                  </a:extLst>
                </a:gridCol>
              </a:tblGrid>
              <a:tr h="362709">
                <a:tc>
                  <a:txBody>
                    <a:bodyPr/>
                    <a:lstStyle/>
                    <a:p>
                      <a:r>
                        <a:rPr lang="zh-CN" altLang="en-US" b="0" dirty="0" smtClean="0"/>
                        <a:t>任务类别</a:t>
                      </a:r>
                      <a:endParaRPr lang="zh-CN" altLang="en-US" b="0" dirty="0"/>
                    </a:p>
                  </a:txBody>
                  <a:tcPr/>
                </a:tc>
                <a:tc>
                  <a:txBody>
                    <a:bodyPr/>
                    <a:lstStyle/>
                    <a:p>
                      <a:r>
                        <a:rPr lang="zh-CN" altLang="en-US" b="0" dirty="0" smtClean="0"/>
                        <a:t>任务说明</a:t>
                      </a:r>
                      <a:endParaRPr lang="zh-CN" altLang="en-US" b="0" dirty="0"/>
                    </a:p>
                  </a:txBody>
                  <a:tcPr/>
                </a:tc>
                <a:tc>
                  <a:txBody>
                    <a:bodyPr/>
                    <a:lstStyle/>
                    <a:p>
                      <a:r>
                        <a:rPr lang="zh-CN" altLang="en-US" b="0" dirty="0" smtClean="0"/>
                        <a:t>时间安排</a:t>
                      </a:r>
                      <a:endParaRPr lang="zh-CN" altLang="en-US" b="0" dirty="0"/>
                    </a:p>
                  </a:txBody>
                  <a:tcPr/>
                </a:tc>
                <a:tc>
                  <a:txBody>
                    <a:bodyPr/>
                    <a:lstStyle/>
                    <a:p>
                      <a:r>
                        <a:rPr lang="zh-CN" altLang="en-US" b="0" dirty="0" smtClean="0"/>
                        <a:t>完成情况</a:t>
                      </a:r>
                      <a:endParaRPr lang="zh-CN" altLang="en-US" b="0" dirty="0"/>
                    </a:p>
                  </a:txBody>
                  <a:tcPr/>
                </a:tc>
                <a:extLst>
                  <a:ext uri="{0D108BD9-81ED-4DB2-BD59-A6C34878D82A}">
                    <a16:rowId xmlns:a16="http://schemas.microsoft.com/office/drawing/2014/main" val="2420185747"/>
                  </a:ext>
                </a:extLst>
              </a:tr>
              <a:tr h="498812">
                <a:tc>
                  <a:txBody>
                    <a:bodyPr/>
                    <a:lstStyle/>
                    <a:p>
                      <a:r>
                        <a:rPr lang="zh-CN" altLang="en-US" dirty="0" smtClean="0"/>
                        <a:t>特征工程</a:t>
                      </a:r>
                      <a:endParaRPr lang="zh-CN" altLang="en-US" dirty="0"/>
                    </a:p>
                  </a:txBody>
                  <a:tcPr/>
                </a:tc>
                <a:tc>
                  <a:txBody>
                    <a:bodyPr/>
                    <a:lstStyle/>
                    <a:p>
                      <a:r>
                        <a:rPr lang="en-US" altLang="zh-CN" dirty="0" smtClean="0"/>
                        <a:t>TF-IDF, </a:t>
                      </a:r>
                      <a:r>
                        <a:rPr lang="en-US" altLang="zh-CN" dirty="0" err="1" smtClean="0"/>
                        <a:t>ngram</a:t>
                      </a:r>
                      <a:r>
                        <a:rPr lang="zh-CN" altLang="en-US" dirty="0" smtClean="0"/>
                        <a:t>等</a:t>
                      </a:r>
                      <a:r>
                        <a:rPr lang="en-US" altLang="zh-CN" dirty="0" smtClean="0"/>
                        <a:t>35</a:t>
                      </a:r>
                      <a:r>
                        <a:rPr lang="zh-CN" altLang="en-US" dirty="0" smtClean="0"/>
                        <a:t>个原始特征</a:t>
                      </a:r>
                      <a:endParaRPr lang="zh-CN" altLang="en-US" dirty="0"/>
                    </a:p>
                  </a:txBody>
                  <a:tcPr/>
                </a:tc>
                <a:tc>
                  <a:txBody>
                    <a:bodyPr/>
                    <a:lstStyle/>
                    <a:p>
                      <a:r>
                        <a:rPr lang="en-US" altLang="zh-CN" dirty="0" smtClean="0"/>
                        <a:t>9.3-9.6</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2611740950"/>
                  </a:ext>
                </a:extLst>
              </a:tr>
              <a:tr h="367811">
                <a:tc>
                  <a:txBody>
                    <a:bodyPr/>
                    <a:lstStyle/>
                    <a:p>
                      <a:r>
                        <a:rPr lang="zh-CN" altLang="en-US" dirty="0" smtClean="0"/>
                        <a:t>特征工程</a:t>
                      </a:r>
                      <a:endParaRPr lang="zh-CN" altLang="en-US" dirty="0"/>
                    </a:p>
                  </a:txBody>
                  <a:tcPr/>
                </a:tc>
                <a:tc>
                  <a:txBody>
                    <a:bodyPr/>
                    <a:lstStyle/>
                    <a:p>
                      <a:r>
                        <a:rPr lang="en-US" altLang="zh-CN" dirty="0" smtClean="0"/>
                        <a:t>word2vec ,</a:t>
                      </a:r>
                      <a:r>
                        <a:rPr lang="zh-CN" altLang="en-US" dirty="0" smtClean="0"/>
                        <a:t>距离等</a:t>
                      </a:r>
                      <a:r>
                        <a:rPr lang="en-US" altLang="zh-CN" dirty="0" smtClean="0"/>
                        <a:t>21</a:t>
                      </a:r>
                      <a:r>
                        <a:rPr lang="zh-CN" altLang="en-US" dirty="0" smtClean="0"/>
                        <a:t>个交叉特征</a:t>
                      </a:r>
                      <a:endParaRPr lang="zh-CN" altLang="en-US" dirty="0"/>
                    </a:p>
                  </a:txBody>
                  <a:tcPr/>
                </a:tc>
                <a:tc>
                  <a:txBody>
                    <a:bodyPr/>
                    <a:lstStyle/>
                    <a:p>
                      <a:r>
                        <a:rPr lang="en-US" altLang="zh-CN" dirty="0" smtClean="0"/>
                        <a:t>9.7-9.9</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4060012489"/>
                  </a:ext>
                </a:extLst>
              </a:tr>
              <a:tr h="183906">
                <a:tc>
                  <a:txBody>
                    <a:bodyPr/>
                    <a:lstStyle/>
                    <a:p>
                      <a:r>
                        <a:rPr lang="zh-CN" altLang="en-US" dirty="0" smtClean="0"/>
                        <a:t>模型搭建</a:t>
                      </a:r>
                      <a:endParaRPr lang="zh-CN" altLang="en-US" dirty="0"/>
                    </a:p>
                  </a:txBody>
                  <a:tcPr/>
                </a:tc>
                <a:tc>
                  <a:txBody>
                    <a:bodyPr/>
                    <a:lstStyle/>
                    <a:p>
                      <a:r>
                        <a:rPr lang="en-US" altLang="zh-CN" dirty="0" smtClean="0"/>
                        <a:t>SVR</a:t>
                      </a:r>
                      <a:r>
                        <a:rPr lang="zh-CN" altLang="en-US" dirty="0" smtClean="0"/>
                        <a:t>的搭建</a:t>
                      </a:r>
                      <a:endParaRPr lang="zh-CN" altLang="en-US" dirty="0"/>
                    </a:p>
                  </a:txBody>
                  <a:tcPr/>
                </a:tc>
                <a:tc>
                  <a:txBody>
                    <a:bodyPr/>
                    <a:lstStyle/>
                    <a:p>
                      <a:r>
                        <a:rPr lang="en-US" altLang="zh-CN" dirty="0" smtClean="0"/>
                        <a:t>9.3-9.6</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3858870385"/>
                  </a:ext>
                </a:extLst>
              </a:tr>
              <a:tr h="183906">
                <a:tc>
                  <a:txBody>
                    <a:bodyPr/>
                    <a:lstStyle/>
                    <a:p>
                      <a:pPr algn="l">
                        <a:defRPr sz="1300"/>
                      </a:pPr>
                      <a:r>
                        <a:rPr lang="zh-CN" altLang="en-US" sz="1350" dirty="0" smtClean="0">
                          <a:latin typeface="+mn-ea"/>
                          <a:ea typeface="+mn-ea"/>
                          <a:cs typeface="微软雅黑 Light"/>
                          <a:sym typeface="微软雅黑 Light"/>
                        </a:rPr>
                        <a:t> 用户手册</a:t>
                      </a:r>
                      <a:endParaRPr sz="1350" dirty="0">
                        <a:latin typeface="+mn-ea"/>
                        <a:ea typeface="+mn-ea"/>
                        <a:cs typeface="微软雅黑 Light"/>
                        <a:sym typeface="微软雅黑 Light"/>
                      </a:endParaRPr>
                    </a:p>
                  </a:txBody>
                  <a:tcPr marL="45720" marR="45720" horzOverflow="overflow"/>
                </a:tc>
                <a:tc>
                  <a:txBody>
                    <a:bodyPr/>
                    <a:lstStyle/>
                    <a:p>
                      <a:pPr algn="l">
                        <a:defRPr sz="1300"/>
                      </a:pPr>
                      <a:r>
                        <a:rPr lang="zh-CN" altLang="en-US" sz="1350" dirty="0" smtClean="0">
                          <a:latin typeface="+mn-ea"/>
                          <a:ea typeface="+mn-ea"/>
                          <a:cs typeface="微软雅黑 Light"/>
                          <a:sym typeface="微软雅黑 Light"/>
                        </a:rPr>
                        <a:t>参与撰写用户手册</a:t>
                      </a:r>
                      <a:endParaRPr sz="1350" dirty="0">
                        <a:latin typeface="+mn-ea"/>
                        <a:ea typeface="+mn-ea"/>
                        <a:cs typeface="微软雅黑 Light"/>
                        <a:sym typeface="微软雅黑 Light"/>
                      </a:endParaRPr>
                    </a:p>
                  </a:txBody>
                  <a:tcPr marL="45720" marR="45720" horzOverflow="overflow"/>
                </a:tc>
                <a:tc>
                  <a:txBody>
                    <a:bodyPr/>
                    <a:lstStyle/>
                    <a:p>
                      <a:pPr marL="0" marR="0" indent="0" algn="l" defTabSz="685800" rtl="0" eaLnBrk="1" fontAlgn="auto" latinLnBrk="0" hangingPunct="1">
                        <a:lnSpc>
                          <a:spcPct val="100000"/>
                        </a:lnSpc>
                        <a:spcBef>
                          <a:spcPts val="0"/>
                        </a:spcBef>
                        <a:spcAft>
                          <a:spcPts val="0"/>
                        </a:spcAft>
                        <a:buClrTx/>
                        <a:buSzTx/>
                        <a:buFontTx/>
                        <a:buNone/>
                        <a:tabLst/>
                        <a:defRPr sz="1800"/>
                      </a:pPr>
                      <a:r>
                        <a:rPr lang="en-US" altLang="zh-CN" sz="1350" kern="1200" dirty="0" smtClean="0">
                          <a:solidFill>
                            <a:schemeClr val="dk1"/>
                          </a:solidFill>
                          <a:latin typeface="+mn-lt"/>
                          <a:ea typeface="+mn-ea"/>
                          <a:cs typeface="+mn-cs"/>
                        </a:rPr>
                        <a:t> 9.10-9.11</a:t>
                      </a:r>
                    </a:p>
                  </a:txBody>
                  <a:tcPr marL="45720" marR="45720" horzOverflow="overflow"/>
                </a:tc>
                <a:tc>
                  <a:txBody>
                    <a:bodyPr/>
                    <a:lstStyle/>
                    <a:p>
                      <a:r>
                        <a:rPr lang="zh-CN" altLang="en-US" sz="1350" dirty="0" smtClean="0"/>
                        <a:t> 已完成</a:t>
                      </a:r>
                      <a:endParaRPr lang="zh-CN" altLang="en-US" sz="1350" dirty="0"/>
                    </a:p>
                  </a:txBody>
                  <a:tcPr marL="45720" marR="45720" horzOverflow="overflow"/>
                </a:tc>
                <a:extLst>
                  <a:ext uri="{0D108BD9-81ED-4DB2-BD59-A6C34878D82A}">
                    <a16:rowId xmlns:a16="http://schemas.microsoft.com/office/drawing/2014/main" val="3960156970"/>
                  </a:ext>
                </a:extLst>
              </a:tr>
              <a:tr h="183906">
                <a:tc>
                  <a:txBody>
                    <a:bodyPr/>
                    <a:lstStyle/>
                    <a:p>
                      <a:r>
                        <a:rPr lang="zh-CN" altLang="en-US" dirty="0" smtClean="0"/>
                        <a:t>团队项目管理</a:t>
                      </a:r>
                      <a:endParaRPr lang="zh-CN" altLang="en-US" dirty="0"/>
                    </a:p>
                  </a:txBody>
                  <a:tcPr/>
                </a:tc>
                <a:tc>
                  <a:txBody>
                    <a:bodyPr/>
                    <a:lstStyle/>
                    <a:p>
                      <a:r>
                        <a:rPr lang="en-US" altLang="zh-CN" dirty="0" smtClean="0"/>
                        <a:t>GitHub</a:t>
                      </a:r>
                      <a:endParaRPr lang="zh-CN" altLang="en-US" dirty="0"/>
                    </a:p>
                  </a:txBody>
                  <a:tcPr/>
                </a:tc>
                <a:tc>
                  <a:txBody>
                    <a:bodyPr/>
                    <a:lstStyle/>
                    <a:p>
                      <a:r>
                        <a:rPr lang="en-US" altLang="zh-CN" dirty="0" smtClean="0"/>
                        <a:t>8.29-9.11</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3360213566"/>
                  </a:ext>
                </a:extLst>
              </a:tr>
              <a:tr h="18390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团队项目管理</a:t>
                      </a:r>
                    </a:p>
                  </a:txBody>
                  <a:tcPr/>
                </a:tc>
                <a:tc>
                  <a:txBody>
                    <a:bodyPr/>
                    <a:lstStyle/>
                    <a:p>
                      <a:r>
                        <a:rPr lang="zh-CN" altLang="en-US" dirty="0" smtClean="0"/>
                        <a:t>组员的分工与协调</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dirty="0" smtClean="0"/>
                        <a:t>8.26-9.12</a:t>
                      </a:r>
                      <a:endParaRPr lang="zh-CN" altLang="en-US"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正在进行</a:t>
                      </a:r>
                    </a:p>
                  </a:txBody>
                  <a:tcPr/>
                </a:tc>
                <a:extLst>
                  <a:ext uri="{0D108BD9-81ED-4DB2-BD59-A6C34878D82A}">
                    <a16:rowId xmlns:a16="http://schemas.microsoft.com/office/drawing/2014/main" val="1493523630"/>
                  </a:ext>
                </a:extLst>
              </a:tr>
            </a:tbl>
          </a:graphicData>
        </a:graphic>
      </p:graphicFrame>
    </p:spTree>
    <p:extLst>
      <p:ext uri="{BB962C8B-B14F-4D97-AF65-F5344CB8AC3E}">
        <p14:creationId xmlns:p14="http://schemas.microsoft.com/office/powerpoint/2010/main" val="101638120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难点及应对措施</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652222"/>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mtClean="0">
                  <a:solidFill>
                    <a:prstClr val="white"/>
                  </a:solidFill>
                  <a:latin typeface="+mj-lt"/>
                </a:rPr>
                <a:t>1</a:t>
              </a:r>
              <a:endParaRPr lang="zh-CN" altLang="en-US" sz="1100">
                <a:solidFill>
                  <a:prstClr val="white"/>
                </a:solidFill>
                <a:latin typeface="+mj-lt"/>
              </a:endParaRPr>
            </a:p>
          </p:txBody>
        </p:sp>
      </p:grpSp>
      <p:sp>
        <p:nvSpPr>
          <p:cNvPr id="40" name="矩形 39"/>
          <p:cNvSpPr/>
          <p:nvPr/>
        </p:nvSpPr>
        <p:spPr>
          <a:xfrm>
            <a:off x="1264605" y="1017270"/>
            <a:ext cx="6586654" cy="415498"/>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latin typeface="+mn-ea"/>
              </a:rPr>
              <a:t>文本中包含</a:t>
            </a:r>
            <a:r>
              <a:rPr lang="en-US" altLang="zh-CN" sz="1400" dirty="0" smtClean="0">
                <a:solidFill>
                  <a:schemeClr val="tx1">
                    <a:lumMod val="85000"/>
                    <a:lumOff val="15000"/>
                  </a:schemeClr>
                </a:solidFill>
                <a:latin typeface="+mn-ea"/>
              </a:rPr>
              <a:t>HTML</a:t>
            </a:r>
            <a:r>
              <a:rPr lang="zh-CN" altLang="en-US" sz="1400" dirty="0">
                <a:solidFill>
                  <a:schemeClr val="tx1">
                    <a:lumMod val="85000"/>
                    <a:lumOff val="15000"/>
                  </a:schemeClr>
                </a:solidFill>
                <a:latin typeface="+mn-ea"/>
              </a:rPr>
              <a:t>标签</a:t>
            </a:r>
            <a:r>
              <a:rPr lang="zh-CN" altLang="en-US" sz="1400" dirty="0" smtClean="0">
                <a:solidFill>
                  <a:schemeClr val="tx1">
                    <a:lumMod val="85000"/>
                    <a:lumOff val="15000"/>
                  </a:schemeClr>
                </a:solidFill>
                <a:latin typeface="+mn-ea"/>
              </a:rPr>
              <a:t>、拼写错误等。</a:t>
            </a:r>
            <a:endParaRPr lang="en-US" altLang="zh-CN" sz="14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796" y="708903"/>
            <a:ext cx="3277136"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数据未经清洗</a:t>
            </a:r>
            <a:endParaRPr lang="en-US" altLang="zh-CN" sz="1800" dirty="0">
              <a:solidFill>
                <a:schemeClr val="accent1"/>
              </a:solidFill>
              <a:latin typeface="方正兰亭黑_GBK"/>
              <a:ea typeface="方正兰亭黑_GBK"/>
            </a:endParaRPr>
          </a:p>
        </p:txBody>
      </p:sp>
      <p:cxnSp>
        <p:nvCxnSpPr>
          <p:cNvPr id="42" name="直接连接符 41"/>
          <p:cNvCxnSpPr/>
          <p:nvPr/>
        </p:nvCxnSpPr>
        <p:spPr>
          <a:xfrm>
            <a:off x="1342914" y="104688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62960" y="1637707"/>
            <a:ext cx="437893" cy="437893"/>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grpSp>
      <p:sp>
        <p:nvSpPr>
          <p:cNvPr id="17" name="矩形 16"/>
          <p:cNvSpPr/>
          <p:nvPr/>
        </p:nvSpPr>
        <p:spPr>
          <a:xfrm>
            <a:off x="2506313" y="1884183"/>
            <a:ext cx="1871142" cy="646331"/>
          </a:xfrm>
          <a:prstGeom prst="rect">
            <a:avLst/>
          </a:prstGeom>
        </p:spPr>
        <p:txBody>
          <a:bodyPr wrap="square">
            <a:spAutoFit/>
          </a:bodyPr>
          <a:lstStyle/>
          <a:p>
            <a:pPr>
              <a:lnSpc>
                <a:spcPct val="150000"/>
              </a:lnSpc>
            </a:pPr>
            <a:r>
              <a:rPr lang="en-US" altLang="zh-CN" sz="1200" dirty="0" smtClean="0">
                <a:solidFill>
                  <a:schemeClr val="tx1">
                    <a:lumMod val="85000"/>
                    <a:lumOff val="15000"/>
                  </a:schemeClr>
                </a:solidFill>
              </a:rPr>
              <a:t>&lt;head&gt; &lt;</a:t>
            </a:r>
            <a:r>
              <a:rPr lang="en-US" altLang="zh-CN" sz="1200" dirty="0">
                <a:solidFill>
                  <a:schemeClr val="tx1">
                    <a:lumMod val="85000"/>
                    <a:lumOff val="15000"/>
                  </a:schemeClr>
                </a:solidFill>
              </a:rPr>
              <a:t>/</a:t>
            </a:r>
            <a:r>
              <a:rPr lang="en-US" altLang="zh-CN" sz="1200" dirty="0" smtClean="0">
                <a:solidFill>
                  <a:schemeClr val="tx1">
                    <a:lumMod val="85000"/>
                    <a:lumOff val="15000"/>
                  </a:schemeClr>
                </a:solidFill>
              </a:rPr>
              <a:t>head&gt;</a:t>
            </a:r>
          </a:p>
          <a:p>
            <a:pPr>
              <a:lnSpc>
                <a:spcPct val="150000"/>
              </a:lnSpc>
            </a:pPr>
            <a:r>
              <a:rPr lang="en-US" altLang="zh-CN" sz="1200" dirty="0" smtClean="0">
                <a:solidFill>
                  <a:schemeClr val="tx1">
                    <a:lumMod val="85000"/>
                    <a:lumOff val="15000"/>
                  </a:schemeClr>
                </a:solidFill>
              </a:rPr>
              <a:t>&lt;body&gt; &lt;/body&gt;</a:t>
            </a:r>
            <a:endParaRPr lang="en-US" altLang="zh-CN" sz="1200" dirty="0">
              <a:solidFill>
                <a:schemeClr val="tx1">
                  <a:lumMod val="85000"/>
                  <a:lumOff val="15000"/>
                </a:schemeClr>
              </a:solidFill>
            </a:endParaRPr>
          </a:p>
        </p:txBody>
      </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504446" y="1566276"/>
            <a:ext cx="1959342"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去除</a:t>
            </a:r>
            <a:r>
              <a:rPr lang="en-GB" altLang="zh-CN" sz="2000" dirty="0">
                <a:solidFill>
                  <a:schemeClr val="accent1"/>
                </a:solidFill>
                <a:latin typeface="方正兰亭黑_GBK"/>
                <a:ea typeface="方正兰亭黑_GBK"/>
              </a:rPr>
              <a:t>HTML</a:t>
            </a:r>
            <a:r>
              <a:rPr lang="zh-CN" altLang="en-US" sz="2000" dirty="0" smtClean="0">
                <a:solidFill>
                  <a:schemeClr val="accent1"/>
                </a:solidFill>
                <a:latin typeface="方正兰亭黑_GBK"/>
                <a:ea typeface="方正兰亭黑_GBK"/>
              </a:rPr>
              <a:t>标签</a:t>
            </a:r>
            <a:endParaRPr lang="en-US" altLang="zh-CN" sz="2000" dirty="0">
              <a:solidFill>
                <a:schemeClr val="accent1"/>
              </a:solidFill>
              <a:latin typeface="方正兰亭黑_GBK"/>
              <a:ea typeface="方正兰亭黑_GBK"/>
            </a:endParaRPr>
          </a:p>
        </p:txBody>
      </p:sp>
      <p:cxnSp>
        <p:nvCxnSpPr>
          <p:cNvPr id="19" name="直接连接符 18"/>
          <p:cNvCxnSpPr/>
          <p:nvPr/>
        </p:nvCxnSpPr>
        <p:spPr>
          <a:xfrm>
            <a:off x="2594449" y="1921549"/>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700747" y="1671544"/>
            <a:ext cx="437893" cy="437893"/>
            <a:chOff x="6357074" y="1008628"/>
            <a:chExt cx="1676757" cy="1676757"/>
          </a:xfrm>
        </p:grpSpPr>
        <p:sp>
          <p:nvSpPr>
            <p:cNvPr id="22" name="椭圆 2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23" name="椭圆 2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2</a:t>
              </a:r>
              <a:endParaRPr lang="zh-CN" altLang="en-US" sz="2000">
                <a:solidFill>
                  <a:prstClr val="white"/>
                </a:solidFill>
                <a:latin typeface="+mj-lt"/>
              </a:endParaRPr>
            </a:p>
          </p:txBody>
        </p:sp>
      </p:grpSp>
      <p:sp>
        <p:nvSpPr>
          <p:cNvPr id="24" name="矩形 23"/>
          <p:cNvSpPr/>
          <p:nvPr/>
        </p:nvSpPr>
        <p:spPr>
          <a:xfrm>
            <a:off x="5143850" y="1881260"/>
            <a:ext cx="1708506" cy="549796"/>
          </a:xfrm>
          <a:prstGeom prst="rect">
            <a:avLst/>
          </a:prstGeom>
        </p:spPr>
        <p:txBody>
          <a:bodyPr wrap="square">
            <a:spAutoFit/>
          </a:bodyPr>
          <a:lstStyle/>
          <a:p>
            <a:pPr>
              <a:lnSpc>
                <a:spcPct val="150000"/>
              </a:lnSpc>
            </a:pPr>
            <a:r>
              <a:rPr lang="en-US" altLang="zh-CN" sz="1200" dirty="0" smtClean="0">
                <a:solidFill>
                  <a:schemeClr val="tx1">
                    <a:lumMod val="85000"/>
                    <a:lumOff val="15000"/>
                  </a:schemeClr>
                </a:solidFill>
              </a:rPr>
              <a:t>Child -&gt; child</a:t>
            </a:r>
          </a:p>
          <a:p>
            <a:pPr>
              <a:lnSpc>
                <a:spcPct val="150000"/>
              </a:lnSpc>
            </a:pPr>
            <a:r>
              <a:rPr lang="en-US" altLang="zh-CN" sz="1200" dirty="0" smtClean="0">
                <a:solidFill>
                  <a:schemeClr val="tx1">
                    <a:lumMod val="85000"/>
                    <a:lumOff val="15000"/>
                  </a:schemeClr>
                </a:solidFill>
              </a:rPr>
              <a:t>Yes -&gt; yes</a:t>
            </a:r>
            <a:endParaRPr lang="en-US" altLang="zh-CN" sz="1200" dirty="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138639" y="1578324"/>
            <a:ext cx="1476758" cy="34035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小写转换</a:t>
            </a:r>
            <a:endParaRPr lang="en-US" altLang="zh-CN" sz="2000" dirty="0">
              <a:solidFill>
                <a:schemeClr val="accent1"/>
              </a:solidFill>
              <a:latin typeface="方正兰亭黑_GBK"/>
              <a:ea typeface="方正兰亭黑_GBK"/>
            </a:endParaRPr>
          </a:p>
        </p:txBody>
      </p:sp>
      <p:cxnSp>
        <p:nvCxnSpPr>
          <p:cNvPr id="26" name="直接连接符 25"/>
          <p:cNvCxnSpPr/>
          <p:nvPr/>
        </p:nvCxnSpPr>
        <p:spPr>
          <a:xfrm>
            <a:off x="5231986" y="1918626"/>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062960" y="2701544"/>
            <a:ext cx="437893" cy="437893"/>
            <a:chOff x="6357074" y="1008628"/>
            <a:chExt cx="1676757" cy="1676757"/>
          </a:xfrm>
        </p:grpSpPr>
        <p:sp>
          <p:nvSpPr>
            <p:cNvPr id="28" name="椭圆 2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29" name="椭圆 2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3</a:t>
              </a:r>
              <a:endParaRPr lang="zh-CN" altLang="en-US" sz="2000">
                <a:solidFill>
                  <a:prstClr val="white"/>
                </a:solidFill>
                <a:latin typeface="+mj-lt"/>
              </a:endParaRPr>
            </a:p>
          </p:txBody>
        </p:sp>
      </p:grpSp>
      <p:sp>
        <p:nvSpPr>
          <p:cNvPr id="30" name="矩形 29"/>
          <p:cNvSpPr/>
          <p:nvPr/>
        </p:nvSpPr>
        <p:spPr>
          <a:xfrm>
            <a:off x="2511773" y="2915692"/>
            <a:ext cx="1779217" cy="549796"/>
          </a:xfrm>
          <a:prstGeom prst="rect">
            <a:avLst/>
          </a:prstGeom>
        </p:spPr>
        <p:txBody>
          <a:bodyPr wrap="square">
            <a:spAutoFit/>
          </a:bodyPr>
          <a:lstStyle/>
          <a:p>
            <a:pPr>
              <a:lnSpc>
                <a:spcPct val="150000"/>
              </a:lnSpc>
            </a:pPr>
            <a:r>
              <a:rPr lang="en-US" altLang="zh-CN" sz="1200" dirty="0" err="1">
                <a:solidFill>
                  <a:schemeClr val="tx1">
                    <a:lumMod val="85000"/>
                    <a:lumOff val="15000"/>
                  </a:schemeClr>
                </a:solidFill>
              </a:rPr>
              <a:t>refrigrator</a:t>
            </a:r>
            <a:r>
              <a:rPr lang="en-US" altLang="zh-CN" sz="1200" dirty="0">
                <a:solidFill>
                  <a:schemeClr val="tx1">
                    <a:lumMod val="85000"/>
                    <a:lumOff val="15000"/>
                  </a:schemeClr>
                </a:solidFill>
              </a:rPr>
              <a:t>  -&gt; </a:t>
            </a:r>
            <a:r>
              <a:rPr lang="en-US" altLang="zh-CN" sz="1200" dirty="0" smtClean="0">
                <a:solidFill>
                  <a:schemeClr val="tx1">
                    <a:lumMod val="85000"/>
                    <a:lumOff val="15000"/>
                  </a:schemeClr>
                </a:solidFill>
              </a:rPr>
              <a:t>refrigerator</a:t>
            </a:r>
          </a:p>
          <a:p>
            <a:pPr>
              <a:lnSpc>
                <a:spcPct val="150000"/>
              </a:lnSpc>
            </a:pPr>
            <a:r>
              <a:rPr lang="en-US" altLang="zh-CN" sz="1200" dirty="0" err="1" smtClean="0">
                <a:solidFill>
                  <a:schemeClr val="tx1">
                    <a:lumMod val="85000"/>
                    <a:lumOff val="15000"/>
                  </a:schemeClr>
                </a:solidFill>
              </a:rPr>
              <a:t>extenal</a:t>
            </a:r>
            <a:r>
              <a:rPr lang="en-US" altLang="zh-CN" sz="1200" dirty="0" smtClean="0">
                <a:solidFill>
                  <a:schemeClr val="tx1">
                    <a:lumMod val="85000"/>
                    <a:lumOff val="15000"/>
                  </a:schemeClr>
                </a:solidFill>
              </a:rPr>
              <a:t> -&gt; external</a:t>
            </a:r>
            <a:endParaRPr lang="en-US" altLang="zh-CN" sz="1200" dirty="0">
              <a:solidFill>
                <a:schemeClr val="tx1">
                  <a:lumMod val="85000"/>
                  <a:lumOff val="15000"/>
                </a:schemeClr>
              </a:solidFill>
            </a:endParaRPr>
          </a:p>
        </p:txBody>
      </p:sp>
      <p:sp>
        <p:nvSpPr>
          <p:cNvPr id="31" name="矩形 3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515367" y="2597900"/>
            <a:ext cx="1476758" cy="34035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错词纠正</a:t>
            </a:r>
            <a:endParaRPr lang="en-US" altLang="zh-CN" sz="2000" dirty="0">
              <a:solidFill>
                <a:schemeClr val="accent1"/>
              </a:solidFill>
              <a:latin typeface="方正兰亭黑_GBK"/>
              <a:ea typeface="方正兰亭黑_GBK"/>
            </a:endParaRPr>
          </a:p>
        </p:txBody>
      </p:sp>
      <p:cxnSp>
        <p:nvCxnSpPr>
          <p:cNvPr id="35" name="直接连接符 34"/>
          <p:cNvCxnSpPr/>
          <p:nvPr/>
        </p:nvCxnSpPr>
        <p:spPr>
          <a:xfrm>
            <a:off x="2599909" y="2953058"/>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711667" y="2664165"/>
            <a:ext cx="437893" cy="437893"/>
            <a:chOff x="6357074" y="1008628"/>
            <a:chExt cx="1676757" cy="1676757"/>
          </a:xfrm>
        </p:grpSpPr>
        <p:sp>
          <p:nvSpPr>
            <p:cNvPr id="43" name="椭圆 4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44" name="椭圆 4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latin typeface="+mj-lt"/>
                </a:rPr>
                <a:t>4</a:t>
              </a:r>
              <a:endParaRPr lang="zh-CN" altLang="en-US" sz="2000" dirty="0">
                <a:solidFill>
                  <a:prstClr val="white"/>
                </a:solidFill>
                <a:latin typeface="+mj-lt"/>
              </a:endParaRPr>
            </a:p>
          </p:txBody>
        </p:sp>
      </p:grpSp>
      <p:sp>
        <p:nvSpPr>
          <p:cNvPr id="45" name="矩形 44"/>
          <p:cNvSpPr/>
          <p:nvPr/>
        </p:nvSpPr>
        <p:spPr>
          <a:xfrm>
            <a:off x="5155020" y="2910641"/>
            <a:ext cx="1485812" cy="549796"/>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c</a:t>
            </a:r>
            <a:r>
              <a:rPr lang="en-US" altLang="zh-CN" sz="1200" dirty="0" smtClean="0">
                <a:solidFill>
                  <a:schemeClr val="tx1">
                    <a:lumMod val="85000"/>
                    <a:lumOff val="15000"/>
                  </a:schemeClr>
                </a:solidFill>
              </a:rPr>
              <a:t>hild, kid -&gt; kid</a:t>
            </a:r>
          </a:p>
          <a:p>
            <a:pPr>
              <a:lnSpc>
                <a:spcPct val="150000"/>
              </a:lnSpc>
            </a:pPr>
            <a:r>
              <a:rPr lang="en-US" altLang="zh-CN" sz="1200" dirty="0">
                <a:solidFill>
                  <a:schemeClr val="tx1">
                    <a:lumMod val="85000"/>
                    <a:lumOff val="15000"/>
                  </a:schemeClr>
                </a:solidFill>
              </a:rPr>
              <a:t>b</a:t>
            </a:r>
            <a:r>
              <a:rPr lang="en-US" altLang="zh-CN" sz="1200" dirty="0" smtClean="0">
                <a:solidFill>
                  <a:schemeClr val="tx1">
                    <a:lumMod val="85000"/>
                    <a:lumOff val="15000"/>
                  </a:schemeClr>
                </a:solidFill>
              </a:rPr>
              <a:t>icycle, bike -&gt; bike</a:t>
            </a:r>
            <a:endParaRPr lang="en-US" altLang="zh-CN" sz="1200" dirty="0">
              <a:solidFill>
                <a:schemeClr val="tx1">
                  <a:lumMod val="85000"/>
                  <a:lumOff val="15000"/>
                </a:schemeClr>
              </a:solidFill>
            </a:endParaRPr>
          </a:p>
        </p:txBody>
      </p:sp>
      <p:sp>
        <p:nvSpPr>
          <p:cNvPr id="46" name="矩形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149560" y="2585172"/>
            <a:ext cx="1476758" cy="34035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同义词替换</a:t>
            </a:r>
            <a:endParaRPr lang="en-US" altLang="zh-CN" sz="2000" dirty="0">
              <a:solidFill>
                <a:schemeClr val="accent1"/>
              </a:solidFill>
              <a:latin typeface="方正兰亭黑_GBK"/>
              <a:ea typeface="方正兰亭黑_GBK"/>
            </a:endParaRPr>
          </a:p>
        </p:txBody>
      </p:sp>
      <p:cxnSp>
        <p:nvCxnSpPr>
          <p:cNvPr id="47" name="直接连接符 46"/>
          <p:cNvCxnSpPr/>
          <p:nvPr/>
        </p:nvCxnSpPr>
        <p:spPr>
          <a:xfrm>
            <a:off x="5243156" y="2948007"/>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075923" y="3789304"/>
            <a:ext cx="437894" cy="437893"/>
            <a:chOff x="6486755" y="1008628"/>
            <a:chExt cx="1676757" cy="1676757"/>
          </a:xfrm>
        </p:grpSpPr>
        <p:sp>
          <p:nvSpPr>
            <p:cNvPr id="49" name="椭圆 48"/>
            <p:cNvSpPr/>
            <p:nvPr/>
          </p:nvSpPr>
          <p:spPr>
            <a:xfrm>
              <a:off x="6486755"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50" name="椭圆 49"/>
            <p:cNvSpPr/>
            <p:nvPr/>
          </p:nvSpPr>
          <p:spPr>
            <a:xfrm>
              <a:off x="6681830" y="1193250"/>
              <a:ext cx="1307513" cy="130751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latin typeface="+mj-lt"/>
                </a:rPr>
                <a:t>5</a:t>
              </a:r>
              <a:endParaRPr lang="zh-CN" altLang="en-US" sz="2000" dirty="0">
                <a:solidFill>
                  <a:prstClr val="white"/>
                </a:solidFill>
                <a:latin typeface="+mj-lt"/>
              </a:endParaRPr>
            </a:p>
          </p:txBody>
        </p:sp>
      </p:grpSp>
      <p:sp>
        <p:nvSpPr>
          <p:cNvPr id="51" name="矩形 50"/>
          <p:cNvSpPr/>
          <p:nvPr/>
        </p:nvSpPr>
        <p:spPr>
          <a:xfrm>
            <a:off x="2519272" y="4035780"/>
            <a:ext cx="2072527" cy="369332"/>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d</a:t>
            </a:r>
            <a:r>
              <a:rPr lang="en-US" altLang="zh-CN" sz="1200" dirty="0" smtClean="0">
                <a:solidFill>
                  <a:schemeClr val="tx1">
                    <a:lumMod val="85000"/>
                    <a:lumOff val="15000"/>
                  </a:schemeClr>
                </a:solidFill>
              </a:rPr>
              <a:t>rove, driving -&gt; drive</a:t>
            </a:r>
            <a:endParaRPr lang="en-US" altLang="zh-CN" sz="1200" dirty="0">
              <a:solidFill>
                <a:schemeClr val="tx1">
                  <a:lumMod val="85000"/>
                  <a:lumOff val="15000"/>
                </a:schemeClr>
              </a:solidFill>
            </a:endParaRPr>
          </a:p>
        </p:txBody>
      </p:sp>
      <p:sp>
        <p:nvSpPr>
          <p:cNvPr id="52" name="矩形 5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523799" y="3694245"/>
            <a:ext cx="1476758" cy="34035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词干提取</a:t>
            </a:r>
            <a:endParaRPr lang="en-US" altLang="zh-CN" sz="2000" dirty="0">
              <a:solidFill>
                <a:schemeClr val="accent1"/>
              </a:solidFill>
              <a:latin typeface="方正兰亭黑_GBK"/>
              <a:ea typeface="方正兰亭黑_GBK"/>
            </a:endParaRPr>
          </a:p>
        </p:txBody>
      </p:sp>
      <p:cxnSp>
        <p:nvCxnSpPr>
          <p:cNvPr id="53" name="直接连接符 52"/>
          <p:cNvCxnSpPr/>
          <p:nvPr/>
        </p:nvCxnSpPr>
        <p:spPr>
          <a:xfrm>
            <a:off x="2607409" y="4073146"/>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4711667" y="3751845"/>
            <a:ext cx="437894" cy="437893"/>
            <a:chOff x="6486755" y="1008628"/>
            <a:chExt cx="1676757" cy="1676757"/>
          </a:xfrm>
        </p:grpSpPr>
        <p:sp>
          <p:nvSpPr>
            <p:cNvPr id="55" name="椭圆 54"/>
            <p:cNvSpPr/>
            <p:nvPr/>
          </p:nvSpPr>
          <p:spPr>
            <a:xfrm>
              <a:off x="6486755"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56" name="椭圆 55"/>
            <p:cNvSpPr/>
            <p:nvPr/>
          </p:nvSpPr>
          <p:spPr>
            <a:xfrm>
              <a:off x="6681830" y="1193250"/>
              <a:ext cx="1307513" cy="130751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prstClr val="white"/>
                  </a:solidFill>
                  <a:latin typeface="+mj-lt"/>
                </a:rPr>
                <a:t>6</a:t>
              </a:r>
              <a:endParaRPr lang="zh-CN" altLang="en-US" sz="2000" dirty="0">
                <a:solidFill>
                  <a:prstClr val="white"/>
                </a:solidFill>
                <a:latin typeface="+mj-lt"/>
              </a:endParaRPr>
            </a:p>
          </p:txBody>
        </p:sp>
      </p:grpSp>
      <p:sp>
        <p:nvSpPr>
          <p:cNvPr id="57" name="矩形 56"/>
          <p:cNvSpPr/>
          <p:nvPr/>
        </p:nvSpPr>
        <p:spPr>
          <a:xfrm>
            <a:off x="5155016" y="3998321"/>
            <a:ext cx="2072527" cy="340734"/>
          </a:xfrm>
          <a:prstGeom prst="rect">
            <a:avLst/>
          </a:prstGeom>
        </p:spPr>
        <p:txBody>
          <a:bodyPr wrap="square">
            <a:spAutoFit/>
          </a:bodyPr>
          <a:lstStyle/>
          <a:p>
            <a:pPr>
              <a:lnSpc>
                <a:spcPct val="150000"/>
              </a:lnSpc>
            </a:pPr>
            <a:r>
              <a:rPr lang="en-US" altLang="zh-CN" sz="1200" dirty="0" err="1" smtClean="0">
                <a:solidFill>
                  <a:schemeClr val="tx1">
                    <a:lumMod val="85000"/>
                    <a:lumOff val="15000"/>
                  </a:schemeClr>
                </a:solidFill>
              </a:rPr>
              <a:t>a</a:t>
            </a:r>
            <a:r>
              <a:rPr lang="en-US" altLang="zh-CN" sz="1200" dirty="0" err="1" smtClean="0">
                <a:solidFill>
                  <a:schemeClr val="tx1">
                    <a:lumMod val="85000"/>
                    <a:lumOff val="15000"/>
                  </a:schemeClr>
                </a:solidFill>
              </a:rPr>
              <a:t>,the,on</a:t>
            </a:r>
            <a:endParaRPr lang="en-US" altLang="zh-CN" sz="1200" dirty="0">
              <a:solidFill>
                <a:schemeClr val="tx1">
                  <a:lumMod val="85000"/>
                  <a:lumOff val="15000"/>
                </a:schemeClr>
              </a:solidFill>
            </a:endParaRPr>
          </a:p>
        </p:txBody>
      </p:sp>
      <p:sp>
        <p:nvSpPr>
          <p:cNvPr id="58" name="矩形 5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159543" y="3656786"/>
            <a:ext cx="1476758" cy="400110"/>
          </a:xfrm>
          <a:prstGeom prst="rect">
            <a:avLst/>
          </a:prstGeom>
        </p:spPr>
        <p:txBody>
          <a:bodyPr wrap="squar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去除停用词</a:t>
            </a:r>
            <a:endParaRPr lang="en-US" altLang="zh-CN" sz="2000" dirty="0">
              <a:solidFill>
                <a:schemeClr val="accent1"/>
              </a:solidFill>
              <a:latin typeface="方正兰亭黑_GBK"/>
              <a:ea typeface="方正兰亭黑_GBK"/>
            </a:endParaRPr>
          </a:p>
        </p:txBody>
      </p:sp>
      <p:cxnSp>
        <p:nvCxnSpPr>
          <p:cNvPr id="59" name="直接连接符 58"/>
          <p:cNvCxnSpPr/>
          <p:nvPr/>
        </p:nvCxnSpPr>
        <p:spPr>
          <a:xfrm>
            <a:off x="5243153" y="4035687"/>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2860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难点及应对措施</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652222"/>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prstClr val="white"/>
                  </a:solidFill>
                  <a:latin typeface="+mj-lt"/>
                </a:rPr>
                <a:t>2</a:t>
              </a:r>
              <a:endParaRPr lang="zh-CN" altLang="en-US" sz="1100" dirty="0">
                <a:solidFill>
                  <a:prstClr val="white"/>
                </a:solidFill>
                <a:latin typeface="+mj-lt"/>
              </a:endParaRPr>
            </a:p>
          </p:txBody>
        </p:sp>
      </p:grpSp>
      <p:sp>
        <p:nvSpPr>
          <p:cNvPr id="40" name="矩形 39"/>
          <p:cNvSpPr/>
          <p:nvPr/>
        </p:nvSpPr>
        <p:spPr>
          <a:xfrm>
            <a:off x="1264605" y="1017270"/>
            <a:ext cx="6586654" cy="415498"/>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latin typeface="+mn-ea"/>
              </a:rPr>
              <a:t>在</a:t>
            </a:r>
            <a:r>
              <a:rPr lang="en-US" altLang="zh-CN" sz="1400" dirty="0" smtClean="0">
                <a:solidFill>
                  <a:schemeClr val="tx1">
                    <a:lumMod val="85000"/>
                    <a:lumOff val="15000"/>
                  </a:schemeClr>
                </a:solidFill>
                <a:latin typeface="+mn-ea"/>
              </a:rPr>
              <a:t>3</a:t>
            </a:r>
            <a:r>
              <a:rPr lang="zh-CN" altLang="en-US" sz="1400" dirty="0" smtClean="0">
                <a:solidFill>
                  <a:schemeClr val="tx1">
                    <a:lumMod val="85000"/>
                    <a:lumOff val="15000"/>
                  </a:schemeClr>
                </a:solidFill>
                <a:latin typeface="+mn-ea"/>
              </a:rPr>
              <a:t>个原始特征的基础上构建了共 </a:t>
            </a:r>
            <a:r>
              <a:rPr lang="en-US" altLang="zh-CN" sz="1400" b="1" dirty="0" smtClean="0">
                <a:solidFill>
                  <a:schemeClr val="tx1">
                    <a:lumMod val="85000"/>
                    <a:lumOff val="15000"/>
                  </a:schemeClr>
                </a:solidFill>
                <a:latin typeface="+mn-ea"/>
              </a:rPr>
              <a:t>84 </a:t>
            </a:r>
            <a:r>
              <a:rPr lang="zh-CN" altLang="en-US" sz="1400" dirty="0" smtClean="0">
                <a:solidFill>
                  <a:schemeClr val="tx1">
                    <a:lumMod val="85000"/>
                    <a:lumOff val="15000"/>
                  </a:schemeClr>
                </a:solidFill>
                <a:latin typeface="+mn-ea"/>
              </a:rPr>
              <a:t>个特征</a:t>
            </a:r>
            <a:endParaRPr lang="en-US" altLang="zh-CN" sz="14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0796" y="708903"/>
            <a:ext cx="3277136" cy="369332"/>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特征不够，模型性能不足</a:t>
            </a:r>
            <a:endParaRPr lang="en-US" altLang="zh-CN" sz="1800" dirty="0">
              <a:solidFill>
                <a:schemeClr val="accent1"/>
              </a:solidFill>
              <a:latin typeface="方正兰亭黑_GBK"/>
              <a:ea typeface="方正兰亭黑_GBK"/>
            </a:endParaRPr>
          </a:p>
        </p:txBody>
      </p:sp>
      <p:cxnSp>
        <p:nvCxnSpPr>
          <p:cNvPr id="42" name="直接连接符 41"/>
          <p:cNvCxnSpPr/>
          <p:nvPr/>
        </p:nvCxnSpPr>
        <p:spPr>
          <a:xfrm>
            <a:off x="1342914" y="104688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326794" y="1418359"/>
            <a:ext cx="437893" cy="437893"/>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grpSp>
      <p:sp>
        <p:nvSpPr>
          <p:cNvPr id="17" name="矩形 16"/>
          <p:cNvSpPr/>
          <p:nvPr/>
        </p:nvSpPr>
        <p:spPr>
          <a:xfrm>
            <a:off x="1770146" y="1755147"/>
            <a:ext cx="3379413" cy="1061829"/>
          </a:xfrm>
          <a:prstGeom prst="rect">
            <a:avLst/>
          </a:prstGeom>
        </p:spPr>
        <p:txBody>
          <a:bodyPr wrap="square">
            <a:spAutoFit/>
          </a:bodyPr>
          <a:lstStyle/>
          <a:p>
            <a:pPr>
              <a:lnSpc>
                <a:spcPct val="150000"/>
              </a:lnSpc>
            </a:pPr>
            <a:r>
              <a:rPr lang="en-US" altLang="zh-CN" sz="1400" dirty="0" smtClean="0">
                <a:solidFill>
                  <a:schemeClr val="tx1">
                    <a:lumMod val="85000"/>
                    <a:lumOff val="15000"/>
                  </a:schemeClr>
                </a:solidFill>
              </a:rPr>
              <a:t>n-gram</a:t>
            </a:r>
            <a:r>
              <a:rPr lang="zh-CN" altLang="en-US" sz="1400" dirty="0" smtClean="0">
                <a:solidFill>
                  <a:schemeClr val="tx1">
                    <a:lumMod val="85000"/>
                    <a:lumOff val="15000"/>
                  </a:schemeClr>
                </a:solidFill>
              </a:rPr>
              <a:t>分词后的个数</a:t>
            </a:r>
            <a:endParaRPr lang="en-US" altLang="zh-CN" sz="1400" dirty="0" smtClean="0">
              <a:solidFill>
                <a:schemeClr val="tx1">
                  <a:lumMod val="85000"/>
                  <a:lumOff val="15000"/>
                </a:schemeClr>
              </a:solidFill>
            </a:endParaRPr>
          </a:p>
          <a:p>
            <a:pPr>
              <a:lnSpc>
                <a:spcPct val="150000"/>
              </a:lnSpc>
            </a:pPr>
            <a:r>
              <a:rPr lang="en-US" altLang="zh-CN" sz="1400" dirty="0">
                <a:solidFill>
                  <a:schemeClr val="tx1">
                    <a:lumMod val="85000"/>
                    <a:lumOff val="15000"/>
                  </a:schemeClr>
                </a:solidFill>
              </a:rPr>
              <a:t>q</a:t>
            </a:r>
            <a:r>
              <a:rPr lang="en-US" altLang="zh-CN" sz="1400" dirty="0" smtClean="0">
                <a:solidFill>
                  <a:schemeClr val="tx1">
                    <a:lumMod val="85000"/>
                    <a:lumOff val="15000"/>
                  </a:schemeClr>
                </a:solidFill>
              </a:rPr>
              <a:t>uery</a:t>
            </a:r>
            <a:r>
              <a:rPr lang="zh-CN" altLang="en-US" sz="1400" dirty="0" smtClean="0">
                <a:solidFill>
                  <a:schemeClr val="tx1">
                    <a:lumMod val="85000"/>
                    <a:lumOff val="15000"/>
                  </a:schemeClr>
                </a:solidFill>
              </a:rPr>
              <a:t>出现在</a:t>
            </a:r>
            <a:r>
              <a:rPr lang="en-US" altLang="zh-CN" sz="1400" dirty="0" smtClean="0">
                <a:solidFill>
                  <a:schemeClr val="tx1">
                    <a:lumMod val="85000"/>
                    <a:lumOff val="15000"/>
                  </a:schemeClr>
                </a:solidFill>
              </a:rPr>
              <a:t>title</a:t>
            </a:r>
            <a:r>
              <a:rPr lang="zh-CN" altLang="en-US" sz="1400" dirty="0" smtClean="0">
                <a:solidFill>
                  <a:schemeClr val="tx1">
                    <a:lumMod val="85000"/>
                    <a:lumOff val="15000"/>
                  </a:schemeClr>
                </a:solidFill>
              </a:rPr>
              <a:t>中的单词个数</a:t>
            </a:r>
            <a:endParaRPr lang="en-US" altLang="zh-CN" sz="1400" dirty="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description</a:t>
            </a:r>
            <a:r>
              <a:rPr lang="zh-CN" altLang="en-US" sz="1400" dirty="0" smtClean="0">
                <a:solidFill>
                  <a:schemeClr val="tx1">
                    <a:lumMod val="85000"/>
                    <a:lumOff val="15000"/>
                  </a:schemeClr>
                </a:solidFill>
              </a:rPr>
              <a:t>是否缺失</a:t>
            </a:r>
            <a:endParaRPr lang="en-US" altLang="zh-CN" sz="1400" dirty="0" smtClean="0">
              <a:solidFill>
                <a:schemeClr val="tx1">
                  <a:lumMod val="85000"/>
                  <a:lumOff val="15000"/>
                </a:schemeClr>
              </a:solidFill>
            </a:endParaRPr>
          </a:p>
        </p:txBody>
      </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768280" y="1414662"/>
            <a:ext cx="2789652" cy="400110"/>
          </a:xfrm>
          <a:prstGeom prst="rect">
            <a:avLst/>
          </a:prstGeom>
        </p:spPr>
        <p:txBody>
          <a:bodyPr wrap="squar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基于计数</a:t>
            </a:r>
            <a:r>
              <a:rPr lang="en-US" altLang="zh-CN" sz="2000" dirty="0" smtClean="0">
                <a:solidFill>
                  <a:schemeClr val="accent1"/>
                </a:solidFill>
                <a:latin typeface="方正兰亭黑_GBK"/>
                <a:ea typeface="方正兰亭黑_GBK"/>
              </a:rPr>
              <a:t>.</a:t>
            </a:r>
            <a:r>
              <a:rPr lang="zh-CN" altLang="en-US" sz="2000" dirty="0" smtClean="0">
                <a:solidFill>
                  <a:schemeClr val="accent1"/>
                </a:solidFill>
                <a:latin typeface="方正兰亭黑_GBK"/>
                <a:ea typeface="方正兰亭黑_GBK"/>
              </a:rPr>
              <a:t>比例的特征</a:t>
            </a:r>
            <a:endParaRPr lang="en-US" altLang="zh-CN" sz="2000" dirty="0">
              <a:solidFill>
                <a:schemeClr val="accent1"/>
              </a:solidFill>
              <a:latin typeface="方正兰亭黑_GBK"/>
              <a:ea typeface="方正兰亭黑_GBK"/>
            </a:endParaRPr>
          </a:p>
        </p:txBody>
      </p:sp>
      <p:cxnSp>
        <p:nvCxnSpPr>
          <p:cNvPr id="19" name="直接连接符 18"/>
          <p:cNvCxnSpPr/>
          <p:nvPr/>
        </p:nvCxnSpPr>
        <p:spPr>
          <a:xfrm>
            <a:off x="1858283" y="1792513"/>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700746" y="1410381"/>
            <a:ext cx="437893" cy="437893"/>
            <a:chOff x="6357074" y="1008628"/>
            <a:chExt cx="1676757" cy="1676757"/>
          </a:xfrm>
        </p:grpSpPr>
        <p:sp>
          <p:nvSpPr>
            <p:cNvPr id="22" name="椭圆 2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23" name="椭圆 2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latin typeface="+mj-lt"/>
                </a:rPr>
                <a:t>2</a:t>
              </a:r>
              <a:endParaRPr lang="zh-CN" altLang="en-US" sz="2000" dirty="0">
                <a:solidFill>
                  <a:prstClr val="white"/>
                </a:solidFill>
                <a:latin typeface="+mj-lt"/>
              </a:endParaRPr>
            </a:p>
          </p:txBody>
        </p:sp>
      </p:grpSp>
      <p:sp>
        <p:nvSpPr>
          <p:cNvPr id="24" name="矩形 23"/>
          <p:cNvSpPr/>
          <p:nvPr/>
        </p:nvSpPr>
        <p:spPr>
          <a:xfrm>
            <a:off x="5143850" y="1718700"/>
            <a:ext cx="1708506" cy="830997"/>
          </a:xfrm>
          <a:prstGeom prst="rect">
            <a:avLst/>
          </a:prstGeom>
        </p:spPr>
        <p:txBody>
          <a:bodyPr wrap="square">
            <a:spAutoFit/>
          </a:bodyPr>
          <a:lstStyle/>
          <a:p>
            <a:pPr>
              <a:lnSpc>
                <a:spcPct val="150000"/>
              </a:lnSpc>
            </a:pPr>
            <a:r>
              <a:rPr lang="zh-CN" altLang="en-US" sz="1600" dirty="0" smtClean="0">
                <a:solidFill>
                  <a:schemeClr val="tx1">
                    <a:lumMod val="85000"/>
                    <a:lumOff val="15000"/>
                  </a:schemeClr>
                </a:solidFill>
              </a:rPr>
              <a:t>原始</a:t>
            </a:r>
            <a:r>
              <a:rPr lang="en-US" altLang="zh-CN" sz="1600" dirty="0" smtClean="0">
                <a:solidFill>
                  <a:schemeClr val="tx1">
                    <a:lumMod val="85000"/>
                    <a:lumOff val="15000"/>
                  </a:schemeClr>
                </a:solidFill>
              </a:rPr>
              <a:t>TF-IDF</a:t>
            </a:r>
            <a:r>
              <a:rPr lang="zh-CN" altLang="en-US" sz="1600" dirty="0" smtClean="0">
                <a:solidFill>
                  <a:schemeClr val="tx1">
                    <a:lumMod val="85000"/>
                    <a:lumOff val="15000"/>
                  </a:schemeClr>
                </a:solidFill>
              </a:rPr>
              <a:t>特征</a:t>
            </a:r>
            <a:endParaRPr lang="en-US" altLang="zh-CN" sz="1600" dirty="0" smtClean="0">
              <a:solidFill>
                <a:schemeClr val="tx1">
                  <a:lumMod val="85000"/>
                  <a:lumOff val="15000"/>
                </a:schemeClr>
              </a:solidFill>
            </a:endParaRPr>
          </a:p>
          <a:p>
            <a:pPr>
              <a:lnSpc>
                <a:spcPct val="150000"/>
              </a:lnSpc>
            </a:pPr>
            <a:r>
              <a:rPr lang="zh-CN" altLang="en-US" sz="1600" dirty="0" smtClean="0">
                <a:solidFill>
                  <a:schemeClr val="tx1">
                    <a:lumMod val="85000"/>
                    <a:lumOff val="15000"/>
                  </a:schemeClr>
                </a:solidFill>
              </a:rPr>
              <a:t>交叉</a:t>
            </a:r>
            <a:r>
              <a:rPr lang="en-US" altLang="zh-CN" sz="1600" dirty="0" smtClean="0">
                <a:solidFill>
                  <a:schemeClr val="tx1">
                    <a:lumMod val="85000"/>
                    <a:lumOff val="15000"/>
                  </a:schemeClr>
                </a:solidFill>
              </a:rPr>
              <a:t>TF-IDF</a:t>
            </a:r>
            <a:r>
              <a:rPr lang="zh-CN" altLang="en-US" sz="1600" dirty="0" smtClean="0">
                <a:solidFill>
                  <a:schemeClr val="tx1">
                    <a:lumMod val="85000"/>
                    <a:lumOff val="15000"/>
                  </a:schemeClr>
                </a:solidFill>
              </a:rPr>
              <a:t>特征</a:t>
            </a:r>
            <a:endParaRPr lang="en-US" altLang="zh-CN" sz="1600" dirty="0">
              <a:solidFill>
                <a:schemeClr val="tx1">
                  <a:lumMod val="85000"/>
                  <a:lumOff val="15000"/>
                </a:schemeClr>
              </a:solidFill>
            </a:endParaRPr>
          </a:p>
        </p:txBody>
      </p:sp>
      <p:sp>
        <p:nvSpPr>
          <p:cNvPr id="25" name="矩形 2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138638" y="1405165"/>
            <a:ext cx="2842605" cy="400110"/>
          </a:xfrm>
          <a:prstGeom prst="rect">
            <a:avLst/>
          </a:prstGeom>
        </p:spPr>
        <p:txBody>
          <a:bodyPr wrap="squar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基于</a:t>
            </a:r>
            <a:r>
              <a:rPr lang="en-US" altLang="zh-CN" sz="2000" dirty="0" smtClean="0">
                <a:solidFill>
                  <a:schemeClr val="accent1"/>
                </a:solidFill>
                <a:latin typeface="方正兰亭黑_GBK"/>
                <a:ea typeface="方正兰亭黑_GBK"/>
              </a:rPr>
              <a:t>TF-IDF</a:t>
            </a:r>
            <a:r>
              <a:rPr lang="zh-CN" altLang="en-US" sz="2000" dirty="0" smtClean="0">
                <a:solidFill>
                  <a:schemeClr val="accent1"/>
                </a:solidFill>
                <a:latin typeface="方正兰亭黑_GBK"/>
                <a:ea typeface="方正兰亭黑_GBK"/>
              </a:rPr>
              <a:t>的特征</a:t>
            </a:r>
            <a:endParaRPr lang="en-US" altLang="zh-CN" sz="2000" dirty="0">
              <a:solidFill>
                <a:schemeClr val="accent1"/>
              </a:solidFill>
              <a:latin typeface="方正兰亭黑_GBK"/>
              <a:ea typeface="方正兰亭黑_GBK"/>
            </a:endParaRPr>
          </a:p>
        </p:txBody>
      </p:sp>
      <p:cxnSp>
        <p:nvCxnSpPr>
          <p:cNvPr id="26" name="直接连接符 25"/>
          <p:cNvCxnSpPr/>
          <p:nvPr/>
        </p:nvCxnSpPr>
        <p:spPr>
          <a:xfrm>
            <a:off x="5231986" y="1756066"/>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332976" y="2848018"/>
            <a:ext cx="437893" cy="437893"/>
            <a:chOff x="6357074" y="1008628"/>
            <a:chExt cx="1676757" cy="1676757"/>
          </a:xfrm>
        </p:grpSpPr>
        <p:sp>
          <p:nvSpPr>
            <p:cNvPr id="28" name="椭圆 2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29" name="椭圆 2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prstClr val="white"/>
                  </a:solidFill>
                  <a:latin typeface="+mj-lt"/>
                </a:rPr>
                <a:t>3</a:t>
              </a:r>
              <a:endParaRPr lang="zh-CN" altLang="en-US" sz="2000">
                <a:solidFill>
                  <a:prstClr val="white"/>
                </a:solidFill>
                <a:latin typeface="+mj-lt"/>
              </a:endParaRPr>
            </a:p>
          </p:txBody>
        </p:sp>
      </p:grpSp>
      <p:sp>
        <p:nvSpPr>
          <p:cNvPr id="30" name="矩形 29"/>
          <p:cNvSpPr/>
          <p:nvPr/>
        </p:nvSpPr>
        <p:spPr>
          <a:xfrm>
            <a:off x="1748942" y="3151488"/>
            <a:ext cx="2855839" cy="381386"/>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rPr>
              <a:t>谷歌预训练</a:t>
            </a:r>
            <a:r>
              <a:rPr lang="en-US" altLang="zh-CN" sz="1400" dirty="0" smtClean="0">
                <a:solidFill>
                  <a:schemeClr val="tx1">
                    <a:lumMod val="85000"/>
                    <a:lumOff val="15000"/>
                  </a:schemeClr>
                </a:solidFill>
              </a:rPr>
              <a:t>Word2Vec</a:t>
            </a:r>
            <a:r>
              <a:rPr lang="zh-CN" altLang="en-US" sz="1400" dirty="0" smtClean="0">
                <a:solidFill>
                  <a:schemeClr val="tx1">
                    <a:lumMod val="85000"/>
                    <a:lumOff val="15000"/>
                  </a:schemeClr>
                </a:solidFill>
              </a:rPr>
              <a:t>模型</a:t>
            </a:r>
            <a:endParaRPr lang="en-US" altLang="zh-CN" sz="1400" dirty="0">
              <a:solidFill>
                <a:schemeClr val="tx1">
                  <a:lumMod val="85000"/>
                  <a:lumOff val="15000"/>
                </a:schemeClr>
              </a:solidFill>
            </a:endParaRPr>
          </a:p>
        </p:txBody>
      </p:sp>
      <p:sp>
        <p:nvSpPr>
          <p:cNvPr id="31" name="矩形 3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719202" y="2811138"/>
            <a:ext cx="2684816" cy="400110"/>
          </a:xfrm>
          <a:prstGeom prst="rect">
            <a:avLst/>
          </a:prstGeom>
        </p:spPr>
        <p:txBody>
          <a:bodyPr wrap="squar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基于词向量的特征</a:t>
            </a:r>
            <a:endParaRPr lang="en-US" altLang="zh-CN" sz="2000" dirty="0">
              <a:solidFill>
                <a:schemeClr val="accent1"/>
              </a:solidFill>
              <a:latin typeface="方正兰亭黑_GBK"/>
              <a:ea typeface="方正兰亭黑_GBK"/>
            </a:endParaRPr>
          </a:p>
        </p:txBody>
      </p:sp>
      <p:cxnSp>
        <p:nvCxnSpPr>
          <p:cNvPr id="35" name="直接连接符 34"/>
          <p:cNvCxnSpPr/>
          <p:nvPr/>
        </p:nvCxnSpPr>
        <p:spPr>
          <a:xfrm>
            <a:off x="1837078" y="3188854"/>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711667" y="2836887"/>
            <a:ext cx="437893" cy="437893"/>
            <a:chOff x="6357074" y="1008628"/>
            <a:chExt cx="1676757" cy="1676757"/>
          </a:xfrm>
        </p:grpSpPr>
        <p:sp>
          <p:nvSpPr>
            <p:cNvPr id="43" name="椭圆 4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prstClr val="white"/>
                </a:solidFill>
                <a:latin typeface="+mj-lt"/>
              </a:endParaRPr>
            </a:p>
          </p:txBody>
        </p:sp>
        <p:sp>
          <p:nvSpPr>
            <p:cNvPr id="44" name="椭圆 4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prstClr val="white"/>
                  </a:solidFill>
                  <a:latin typeface="+mj-lt"/>
                </a:rPr>
                <a:t>4</a:t>
              </a:r>
              <a:endParaRPr lang="zh-CN" altLang="en-US" sz="2000" dirty="0">
                <a:solidFill>
                  <a:prstClr val="white"/>
                </a:solidFill>
                <a:latin typeface="+mj-lt"/>
              </a:endParaRPr>
            </a:p>
          </p:txBody>
        </p:sp>
      </p:grpSp>
      <p:sp>
        <p:nvSpPr>
          <p:cNvPr id="45" name="矩形 44"/>
          <p:cNvSpPr/>
          <p:nvPr/>
        </p:nvSpPr>
        <p:spPr>
          <a:xfrm>
            <a:off x="5155020" y="3083363"/>
            <a:ext cx="2611736" cy="1674048"/>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压缩距离（</a:t>
            </a:r>
            <a:r>
              <a:rPr lang="en-US" altLang="zh-CN" sz="1400" dirty="0">
                <a:solidFill>
                  <a:schemeClr val="tx1">
                    <a:lumMod val="85000"/>
                    <a:lumOff val="15000"/>
                  </a:schemeClr>
                </a:solidFill>
              </a:rPr>
              <a:t>LZMA</a:t>
            </a:r>
            <a:r>
              <a:rPr lang="zh-CN" altLang="en-US" sz="1400" dirty="0">
                <a:solidFill>
                  <a:schemeClr val="tx1">
                    <a:lumMod val="85000"/>
                    <a:lumOff val="15000"/>
                  </a:schemeClr>
                </a:solidFill>
              </a:rPr>
              <a:t>）</a:t>
            </a:r>
            <a:endParaRPr lang="en-US" altLang="zh-CN" sz="1400" dirty="0">
              <a:solidFill>
                <a:schemeClr val="tx1">
                  <a:lumMod val="85000"/>
                  <a:lumOff val="15000"/>
                </a:schemeClr>
              </a:solidFill>
            </a:endParaRPr>
          </a:p>
          <a:p>
            <a:pPr>
              <a:lnSpc>
                <a:spcPct val="150000"/>
              </a:lnSpc>
            </a:pPr>
            <a:r>
              <a:rPr lang="zh-CN" altLang="en-US" sz="1400" dirty="0">
                <a:solidFill>
                  <a:schemeClr val="tx1">
                    <a:lumMod val="85000"/>
                    <a:lumOff val="15000"/>
                  </a:schemeClr>
                </a:solidFill>
              </a:rPr>
              <a:t>编辑</a:t>
            </a:r>
            <a:r>
              <a:rPr lang="zh-CN" altLang="en-US" sz="1400" dirty="0" smtClean="0">
                <a:solidFill>
                  <a:schemeClr val="tx1">
                    <a:lumMod val="85000"/>
                    <a:lumOff val="15000"/>
                  </a:schemeClr>
                </a:solidFill>
              </a:rPr>
              <a:t>距离（</a:t>
            </a:r>
            <a:r>
              <a:rPr lang="en-US" altLang="zh-CN" sz="1400" dirty="0" smtClean="0">
                <a:solidFill>
                  <a:schemeClr val="tx1">
                    <a:lumMod val="85000"/>
                    <a:lumOff val="15000"/>
                  </a:schemeClr>
                </a:solidFill>
              </a:rPr>
              <a:t>Edit Distance</a:t>
            </a:r>
            <a:r>
              <a:rPr lang="zh-CN" altLang="en-US" sz="1400" dirty="0" smtClean="0">
                <a:solidFill>
                  <a:schemeClr val="tx1">
                    <a:lumMod val="85000"/>
                    <a:lumOff val="15000"/>
                  </a:schemeClr>
                </a:solidFill>
              </a:rPr>
              <a:t>）</a:t>
            </a:r>
            <a:endParaRPr lang="en-US" altLang="zh-CN" sz="1400" dirty="0" smtClean="0">
              <a:solidFill>
                <a:schemeClr val="tx1">
                  <a:lumMod val="85000"/>
                  <a:lumOff val="15000"/>
                </a:schemeClr>
              </a:solidFill>
            </a:endParaRPr>
          </a:p>
          <a:p>
            <a:pPr>
              <a:lnSpc>
                <a:spcPct val="150000"/>
              </a:lnSpc>
            </a:pPr>
            <a:r>
              <a:rPr lang="zh-CN" altLang="en-US" sz="1400" dirty="0" smtClean="0">
                <a:solidFill>
                  <a:schemeClr val="tx1">
                    <a:lumMod val="85000"/>
                    <a:lumOff val="15000"/>
                  </a:schemeClr>
                </a:solidFill>
              </a:rPr>
              <a:t>基于词向量的余弦相似度</a:t>
            </a:r>
            <a:endParaRPr lang="en-US" altLang="zh-CN" sz="1400" dirty="0" smtClean="0">
              <a:solidFill>
                <a:schemeClr val="tx1">
                  <a:lumMod val="85000"/>
                  <a:lumOff val="15000"/>
                </a:schemeClr>
              </a:solidFill>
            </a:endParaRPr>
          </a:p>
          <a:p>
            <a:pPr>
              <a:lnSpc>
                <a:spcPct val="150000"/>
              </a:lnSpc>
            </a:pPr>
            <a:r>
              <a:rPr lang="en-US" altLang="zh-CN" sz="1400" dirty="0" err="1" smtClean="0">
                <a:solidFill>
                  <a:schemeClr val="tx1">
                    <a:lumMod val="85000"/>
                    <a:lumOff val="15000"/>
                  </a:schemeClr>
                </a:solidFill>
              </a:rPr>
              <a:t>Jaccard</a:t>
            </a:r>
            <a:r>
              <a:rPr lang="zh-CN" altLang="en-US" sz="1400" dirty="0" smtClean="0">
                <a:solidFill>
                  <a:schemeClr val="tx1">
                    <a:lumMod val="85000"/>
                    <a:lumOff val="15000"/>
                  </a:schemeClr>
                </a:solidFill>
              </a:rPr>
              <a:t>系数</a:t>
            </a:r>
            <a:endParaRPr lang="en-US" altLang="zh-CN" sz="1400" dirty="0" smtClean="0">
              <a:solidFill>
                <a:schemeClr val="tx1">
                  <a:lumMod val="85000"/>
                  <a:lumOff val="15000"/>
                </a:schemeClr>
              </a:solidFill>
            </a:endParaRPr>
          </a:p>
          <a:p>
            <a:pPr>
              <a:lnSpc>
                <a:spcPct val="150000"/>
              </a:lnSpc>
            </a:pPr>
            <a:r>
              <a:rPr lang="en-US" altLang="zh-CN" sz="1400" dirty="0" smtClean="0">
                <a:solidFill>
                  <a:schemeClr val="tx1">
                    <a:lumMod val="85000"/>
                    <a:lumOff val="15000"/>
                  </a:schemeClr>
                </a:solidFill>
              </a:rPr>
              <a:t>Dice</a:t>
            </a:r>
            <a:r>
              <a:rPr lang="zh-CN" altLang="en-US" sz="1400" dirty="0" smtClean="0">
                <a:solidFill>
                  <a:schemeClr val="tx1">
                    <a:lumMod val="85000"/>
                    <a:lumOff val="15000"/>
                  </a:schemeClr>
                </a:solidFill>
              </a:rPr>
              <a:t>距离</a:t>
            </a:r>
            <a:endParaRPr lang="en-US" altLang="zh-CN" sz="1400" dirty="0">
              <a:solidFill>
                <a:schemeClr val="tx1">
                  <a:lumMod val="85000"/>
                  <a:lumOff val="15000"/>
                </a:schemeClr>
              </a:solidFill>
            </a:endParaRPr>
          </a:p>
        </p:txBody>
      </p:sp>
      <p:sp>
        <p:nvSpPr>
          <p:cNvPr id="46" name="矩形 4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149560" y="2780473"/>
            <a:ext cx="2617196" cy="400110"/>
          </a:xfrm>
          <a:prstGeom prst="rect">
            <a:avLst/>
          </a:prstGeom>
        </p:spPr>
        <p:txBody>
          <a:bodyPr wrap="square">
            <a:spAutoFit/>
          </a:bodyPr>
          <a:lstStyle/>
          <a:p>
            <a:pPr fontAlgn="base">
              <a:spcBef>
                <a:spcPct val="0"/>
              </a:spcBef>
              <a:spcAft>
                <a:spcPct val="0"/>
              </a:spcAft>
              <a:defRPr/>
            </a:pPr>
            <a:r>
              <a:rPr lang="zh-CN" altLang="en-US" sz="2000" dirty="0">
                <a:solidFill>
                  <a:schemeClr val="accent1"/>
                </a:solidFill>
                <a:latin typeface="方正兰亭黑_GBK"/>
                <a:ea typeface="方正兰亭黑_GBK"/>
              </a:rPr>
              <a:t>基于距离的特征</a:t>
            </a:r>
            <a:endParaRPr lang="en-US" altLang="zh-CN" sz="2000" dirty="0">
              <a:solidFill>
                <a:schemeClr val="accent1"/>
              </a:solidFill>
              <a:latin typeface="方正兰亭黑_GBK"/>
              <a:ea typeface="方正兰亭黑_GBK"/>
            </a:endParaRPr>
          </a:p>
        </p:txBody>
      </p:sp>
      <p:cxnSp>
        <p:nvCxnSpPr>
          <p:cNvPr id="47" name="直接连接符 46"/>
          <p:cNvCxnSpPr/>
          <p:nvPr/>
        </p:nvCxnSpPr>
        <p:spPr>
          <a:xfrm>
            <a:off x="5243156" y="3120729"/>
            <a:ext cx="199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96443"/>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难点及应对措施</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489" y="1683582"/>
            <a:ext cx="4581525" cy="2752725"/>
          </a:xfrm>
          <a:prstGeom prst="rect">
            <a:avLst/>
          </a:prstGeom>
        </p:spPr>
      </p:pic>
      <p:sp>
        <p:nvSpPr>
          <p:cNvPr id="48" name="矩形 4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938715" y="1354014"/>
            <a:ext cx="2617196" cy="276999"/>
          </a:xfrm>
          <a:prstGeom prst="rect">
            <a:avLst/>
          </a:prstGeom>
        </p:spPr>
        <p:txBody>
          <a:bodyPr wrap="square">
            <a:spAutoFit/>
          </a:bodyPr>
          <a:lstStyle/>
          <a:p>
            <a:pPr fontAlgn="base">
              <a:spcBef>
                <a:spcPct val="0"/>
              </a:spcBef>
              <a:spcAft>
                <a:spcPct val="0"/>
              </a:spcAft>
              <a:defRPr/>
            </a:pPr>
            <a:r>
              <a:rPr lang="en-US" altLang="zh-CN" sz="1200" dirty="0" smtClean="0">
                <a:solidFill>
                  <a:schemeClr val="accent1"/>
                </a:solidFill>
                <a:latin typeface="+mj-ea"/>
                <a:ea typeface="+mj-ea"/>
              </a:rPr>
              <a:t>Kappa</a:t>
            </a:r>
            <a:r>
              <a:rPr lang="zh-CN" altLang="en-US" sz="1200" dirty="0" smtClean="0">
                <a:solidFill>
                  <a:schemeClr val="accent1"/>
                </a:solidFill>
                <a:latin typeface="方正兰亭黑_GBK"/>
                <a:ea typeface="方正兰亭黑_GBK"/>
              </a:rPr>
              <a:t>系数</a:t>
            </a:r>
            <a:endParaRPr lang="en-US" altLang="zh-CN" sz="1200" dirty="0">
              <a:solidFill>
                <a:schemeClr val="accent1"/>
              </a:solidFill>
              <a:latin typeface="方正兰亭黑_GBK"/>
              <a:ea typeface="方正兰亭黑_GBK"/>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4014" y="4029636"/>
            <a:ext cx="2617196" cy="276999"/>
          </a:xfrm>
          <a:prstGeom prst="rect">
            <a:avLst/>
          </a:prstGeom>
        </p:spPr>
        <p:txBody>
          <a:bodyPr wrap="square">
            <a:spAutoFit/>
          </a:bodyPr>
          <a:lstStyle/>
          <a:p>
            <a:pPr fontAlgn="base">
              <a:spcBef>
                <a:spcPct val="0"/>
              </a:spcBef>
              <a:spcAft>
                <a:spcPct val="0"/>
              </a:spcAft>
              <a:defRPr/>
            </a:pPr>
            <a:r>
              <a:rPr lang="zh-CN" altLang="en-US" sz="1200" dirty="0" smtClean="0">
                <a:solidFill>
                  <a:schemeClr val="accent1"/>
                </a:solidFill>
                <a:latin typeface="方正兰亭黑_GBK"/>
                <a:ea typeface="方正兰亭黑_GBK"/>
              </a:rPr>
              <a:t>特征数量</a:t>
            </a:r>
            <a:r>
              <a:rPr lang="en-US" altLang="zh-CN" sz="1200" dirty="0" smtClean="0">
                <a:solidFill>
                  <a:schemeClr val="accent1"/>
                </a:solidFill>
                <a:latin typeface="方正兰亭黑_GBK"/>
                <a:ea typeface="方正兰亭黑_GBK"/>
              </a:rPr>
              <a:t>/</a:t>
            </a:r>
            <a:r>
              <a:rPr lang="zh-CN" altLang="en-US" sz="1200" dirty="0" smtClean="0">
                <a:solidFill>
                  <a:schemeClr val="accent1"/>
                </a:solidFill>
                <a:latin typeface="方正兰亭黑_GBK"/>
                <a:ea typeface="方正兰亭黑_GBK"/>
              </a:rPr>
              <a:t>个</a:t>
            </a:r>
            <a:endParaRPr lang="en-US" altLang="zh-CN" sz="1200" dirty="0">
              <a:solidFill>
                <a:schemeClr val="accent1"/>
              </a:solidFill>
              <a:latin typeface="方正兰亭黑_GBK"/>
              <a:ea typeface="方正兰亭黑_GBK"/>
            </a:endParaRPr>
          </a:p>
        </p:txBody>
      </p:sp>
      <p:sp>
        <p:nvSpPr>
          <p:cNvPr id="50" name="矩形 4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320601" y="768839"/>
            <a:ext cx="4583894" cy="338554"/>
          </a:xfrm>
          <a:prstGeom prst="rect">
            <a:avLst/>
          </a:prstGeom>
        </p:spPr>
        <p:txBody>
          <a:bodyPr wrap="square">
            <a:spAutoFit/>
          </a:bodyPr>
          <a:lstStyle/>
          <a:p>
            <a:pPr fontAlgn="base">
              <a:spcBef>
                <a:spcPct val="0"/>
              </a:spcBef>
              <a:spcAft>
                <a:spcPct val="0"/>
              </a:spcAft>
              <a:defRPr/>
            </a:pPr>
            <a:r>
              <a:rPr lang="zh-CN" altLang="en-US" sz="1600" dirty="0" smtClean="0">
                <a:solidFill>
                  <a:schemeClr val="accent1"/>
                </a:solidFill>
                <a:latin typeface="+mj-ea"/>
                <a:ea typeface="+mj-ea"/>
              </a:rPr>
              <a:t>模型（</a:t>
            </a:r>
            <a:r>
              <a:rPr lang="en-US" altLang="zh-CN" sz="1600" dirty="0" smtClean="0">
                <a:solidFill>
                  <a:schemeClr val="accent1"/>
                </a:solidFill>
                <a:latin typeface="+mj-ea"/>
                <a:ea typeface="+mj-ea"/>
              </a:rPr>
              <a:t>SVR</a:t>
            </a:r>
            <a:r>
              <a:rPr lang="zh-CN" altLang="en-US" sz="1600" dirty="0" smtClean="0">
                <a:solidFill>
                  <a:schemeClr val="accent1"/>
                </a:solidFill>
                <a:latin typeface="+mj-ea"/>
                <a:ea typeface="+mj-ea"/>
              </a:rPr>
              <a:t>）</a:t>
            </a:r>
            <a:r>
              <a:rPr lang="en-US" altLang="zh-CN" sz="1600" dirty="0" smtClean="0">
                <a:solidFill>
                  <a:schemeClr val="accent1"/>
                </a:solidFill>
                <a:latin typeface="+mj-ea"/>
                <a:ea typeface="+mj-ea"/>
              </a:rPr>
              <a:t>Kappa</a:t>
            </a:r>
            <a:r>
              <a:rPr lang="zh-CN" altLang="en-US" sz="1600" dirty="0" smtClean="0">
                <a:solidFill>
                  <a:schemeClr val="accent1"/>
                </a:solidFill>
                <a:latin typeface="+mj-ea"/>
                <a:ea typeface="+mj-ea"/>
              </a:rPr>
              <a:t>系数与特征数量关系折线图</a:t>
            </a:r>
            <a:endParaRPr lang="en-US" altLang="zh-CN" sz="1600" dirty="0">
              <a:solidFill>
                <a:schemeClr val="accent1"/>
              </a:solidFill>
              <a:latin typeface="方正兰亭黑_GBK"/>
              <a:ea typeface="方正兰亭黑_GBK"/>
            </a:endParaRPr>
          </a:p>
        </p:txBody>
      </p:sp>
    </p:spTree>
    <p:extLst>
      <p:ext uri="{BB962C8B-B14F-4D97-AF65-F5344CB8AC3E}">
        <p14:creationId xmlns:p14="http://schemas.microsoft.com/office/powerpoint/2010/main" val="4151850989"/>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难点及应对措施</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100218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mj-lt"/>
                </a:rPr>
                <a:t>3</a:t>
              </a:r>
              <a:endParaRPr lang="zh-CN" altLang="en-US" sz="1200" dirty="0">
                <a:solidFill>
                  <a:prstClr val="white"/>
                </a:solidFill>
                <a:latin typeface="+mj-lt"/>
              </a:endParaRPr>
            </a:p>
          </p:txBody>
        </p:sp>
      </p:grpSp>
      <p:sp>
        <p:nvSpPr>
          <p:cNvPr id="40" name="矩形 39"/>
          <p:cNvSpPr/>
          <p:nvPr/>
        </p:nvSpPr>
        <p:spPr>
          <a:xfrm>
            <a:off x="1270152" y="1439918"/>
            <a:ext cx="6586654" cy="876202"/>
          </a:xfrm>
          <a:prstGeom prst="rect">
            <a:avLst/>
          </a:prstGeom>
        </p:spPr>
        <p:txBody>
          <a:bodyPr wrap="square">
            <a:spAutoFit/>
          </a:bodyPr>
          <a:lstStyle/>
          <a:p>
            <a:pPr>
              <a:lnSpc>
                <a:spcPct val="150000"/>
              </a:lnSpc>
            </a:pPr>
            <a:r>
              <a:rPr lang="en-US" altLang="zh-CN" sz="1800" dirty="0" smtClean="0">
                <a:solidFill>
                  <a:schemeClr val="tx1">
                    <a:lumMod val="85000"/>
                    <a:lumOff val="15000"/>
                  </a:schemeClr>
                </a:solidFill>
                <a:latin typeface="+mn-ea"/>
              </a:rPr>
              <a:t>TF-IDF</a:t>
            </a:r>
            <a:r>
              <a:rPr lang="zh-CN" altLang="en-US" sz="1800" dirty="0" smtClean="0">
                <a:solidFill>
                  <a:schemeClr val="tx1">
                    <a:lumMod val="85000"/>
                    <a:lumOff val="15000"/>
                  </a:schemeClr>
                </a:solidFill>
                <a:latin typeface="+mn-ea"/>
              </a:rPr>
              <a:t>生成的矩阵大小为 </a:t>
            </a:r>
            <a:r>
              <a:rPr lang="en-US" altLang="zh-CN" sz="1800" dirty="0" smtClean="0">
                <a:solidFill>
                  <a:schemeClr val="tx1">
                    <a:lumMod val="85000"/>
                    <a:lumOff val="15000"/>
                  </a:schemeClr>
                </a:solidFill>
                <a:latin typeface="+mn-ea"/>
              </a:rPr>
              <a:t>32k * 870k</a:t>
            </a:r>
            <a:r>
              <a:rPr lang="zh-CN" altLang="en-US" sz="1800" dirty="0" smtClean="0">
                <a:solidFill>
                  <a:schemeClr val="tx1">
                    <a:lumMod val="85000"/>
                    <a:lumOff val="15000"/>
                  </a:schemeClr>
                </a:solidFill>
                <a:latin typeface="+mn-ea"/>
              </a:rPr>
              <a:t>，但其中的非</a:t>
            </a:r>
            <a:r>
              <a:rPr lang="en-US" altLang="zh-CN" sz="1800" dirty="0" smtClean="0">
                <a:solidFill>
                  <a:schemeClr val="tx1">
                    <a:lumMod val="85000"/>
                    <a:lumOff val="15000"/>
                  </a:schemeClr>
                </a:solidFill>
                <a:latin typeface="+mn-ea"/>
              </a:rPr>
              <a:t>0</a:t>
            </a:r>
            <a:r>
              <a:rPr lang="zh-CN" altLang="en-US" sz="1800" dirty="0" smtClean="0">
                <a:solidFill>
                  <a:schemeClr val="tx1">
                    <a:lumMod val="85000"/>
                    <a:lumOff val="15000"/>
                  </a:schemeClr>
                </a:solidFill>
                <a:latin typeface="+mn-ea"/>
              </a:rPr>
              <a:t>数值仅有约</a:t>
            </a:r>
            <a:r>
              <a:rPr lang="en-US" altLang="zh-CN" sz="1800" dirty="0">
                <a:solidFill>
                  <a:schemeClr val="tx1">
                    <a:lumMod val="85000"/>
                    <a:lumOff val="15000"/>
                  </a:schemeClr>
                </a:solidFill>
                <a:latin typeface="+mn-ea"/>
              </a:rPr>
              <a:t>1</a:t>
            </a:r>
            <a:r>
              <a:rPr lang="en-US" altLang="zh-CN" sz="1800" dirty="0" smtClean="0">
                <a:solidFill>
                  <a:schemeClr val="tx1">
                    <a:lumMod val="85000"/>
                    <a:lumOff val="15000"/>
                  </a:schemeClr>
                </a:solidFill>
                <a:latin typeface="+mn-ea"/>
              </a:rPr>
              <a:t>k * 5k</a:t>
            </a:r>
            <a:r>
              <a:rPr lang="zh-CN" altLang="en-US" sz="1800" dirty="0" smtClean="0">
                <a:solidFill>
                  <a:schemeClr val="tx1">
                    <a:lumMod val="85000"/>
                    <a:lumOff val="15000"/>
                  </a:schemeClr>
                </a:solidFill>
                <a:latin typeface="+mn-ea"/>
              </a:rPr>
              <a:t>个</a:t>
            </a:r>
            <a:endParaRPr lang="en-US" altLang="zh-CN" sz="18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45330" y="941940"/>
            <a:ext cx="3277136" cy="461665"/>
          </a:xfrm>
          <a:prstGeom prst="rect">
            <a:avLst/>
          </a:prstGeom>
        </p:spPr>
        <p:txBody>
          <a:bodyPr wrap="square">
            <a:spAutoFit/>
          </a:bodyPr>
          <a:lstStyle/>
          <a:p>
            <a:pPr fontAlgn="base">
              <a:spcBef>
                <a:spcPct val="0"/>
              </a:spcBef>
              <a:spcAft>
                <a:spcPct val="0"/>
              </a:spcAft>
              <a:defRPr/>
            </a:pPr>
            <a:r>
              <a:rPr lang="zh-CN" altLang="en-US" sz="2400" dirty="0" smtClean="0">
                <a:solidFill>
                  <a:schemeClr val="accent1"/>
                </a:solidFill>
                <a:latin typeface="方正兰亭黑_GBK"/>
                <a:ea typeface="方正兰亭黑_GBK"/>
              </a:rPr>
              <a:t>高维数据，稀疏矩阵</a:t>
            </a:r>
            <a:endParaRPr lang="en-US" altLang="zh-CN" sz="2400" dirty="0">
              <a:solidFill>
                <a:schemeClr val="accent1"/>
              </a:solidFill>
              <a:latin typeface="方正兰亭黑_GBK"/>
              <a:ea typeface="方正兰亭黑_GBK"/>
            </a:endParaRPr>
          </a:p>
        </p:txBody>
      </p:sp>
      <p:cxnSp>
        <p:nvCxnSpPr>
          <p:cNvPr id="42" name="直接连接符 41"/>
          <p:cNvCxnSpPr/>
          <p:nvPr/>
        </p:nvCxnSpPr>
        <p:spPr>
          <a:xfrm>
            <a:off x="1342914" y="13968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80796" y="2740614"/>
            <a:ext cx="3019447" cy="461665"/>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600" dirty="0" smtClean="0">
                <a:solidFill>
                  <a:schemeClr val="tx1">
                    <a:lumMod val="85000"/>
                    <a:lumOff val="15000"/>
                  </a:schemeClr>
                </a:solidFill>
                <a:latin typeface="+mj-ea"/>
                <a:ea typeface="+mj-ea"/>
              </a:rPr>
              <a:t>采用</a:t>
            </a:r>
            <a:r>
              <a:rPr lang="en-US" altLang="zh-CN" sz="1600" dirty="0" smtClean="0">
                <a:solidFill>
                  <a:schemeClr val="tx1">
                    <a:lumMod val="85000"/>
                    <a:lumOff val="15000"/>
                  </a:schemeClr>
                </a:solidFill>
                <a:latin typeface="+mj-ea"/>
                <a:ea typeface="+mj-ea"/>
              </a:rPr>
              <a:t>SVD</a:t>
            </a:r>
            <a:r>
              <a:rPr lang="zh-CN" altLang="en-US" sz="1600" dirty="0" smtClean="0">
                <a:solidFill>
                  <a:schemeClr val="tx1">
                    <a:lumMod val="85000"/>
                    <a:lumOff val="15000"/>
                  </a:schemeClr>
                </a:solidFill>
                <a:latin typeface="+mj-ea"/>
                <a:ea typeface="+mj-ea"/>
              </a:rPr>
              <a:t>，</a:t>
            </a:r>
            <a:r>
              <a:rPr lang="en-US" altLang="zh-CN" sz="1600" dirty="0" smtClean="0">
                <a:solidFill>
                  <a:schemeClr val="tx1">
                    <a:lumMod val="85000"/>
                    <a:lumOff val="15000"/>
                  </a:schemeClr>
                </a:solidFill>
                <a:latin typeface="+mj-ea"/>
                <a:ea typeface="+mj-ea"/>
              </a:rPr>
              <a:t>t-SNE</a:t>
            </a:r>
            <a:r>
              <a:rPr lang="zh-CN" altLang="en-US" sz="1600" dirty="0" smtClean="0">
                <a:solidFill>
                  <a:schemeClr val="tx1">
                    <a:lumMod val="85000"/>
                    <a:lumOff val="15000"/>
                  </a:schemeClr>
                </a:solidFill>
                <a:latin typeface="+mj-ea"/>
                <a:ea typeface="+mj-ea"/>
              </a:rPr>
              <a:t>进行降维</a:t>
            </a:r>
            <a:endParaRPr lang="en-US" altLang="zh-CN" sz="1600" dirty="0">
              <a:solidFill>
                <a:schemeClr val="tx1">
                  <a:lumMod val="85000"/>
                  <a:lumOff val="15000"/>
                </a:schemeClr>
              </a:solidFill>
              <a:latin typeface="+mj-ea"/>
              <a:ea typeface="+mj-ea"/>
            </a:endParaRPr>
          </a:p>
        </p:txBody>
      </p:sp>
      <p:sp>
        <p:nvSpPr>
          <p:cNvPr id="33" name="矩形 32"/>
          <p:cNvSpPr/>
          <p:nvPr/>
        </p:nvSpPr>
        <p:spPr>
          <a:xfrm>
            <a:off x="1270145" y="2320892"/>
            <a:ext cx="5475313" cy="461665"/>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600" dirty="0" smtClean="0">
                <a:solidFill>
                  <a:schemeClr val="tx1">
                    <a:lumMod val="85000"/>
                    <a:lumOff val="15000"/>
                  </a:schemeClr>
                </a:solidFill>
                <a:latin typeface="+mj-ea"/>
                <a:ea typeface="+mj-ea"/>
              </a:rPr>
              <a:t>采用稀疏矩阵的储存方式 </a:t>
            </a:r>
            <a:r>
              <a:rPr lang="en-US" altLang="zh-CN" sz="1600" dirty="0" err="1" smtClean="0">
                <a:solidFill>
                  <a:schemeClr val="tx1">
                    <a:lumMod val="85000"/>
                    <a:lumOff val="15000"/>
                  </a:schemeClr>
                </a:solidFill>
                <a:latin typeface="+mj-ea"/>
                <a:ea typeface="+mj-ea"/>
              </a:rPr>
              <a:t>csr_matrix</a:t>
            </a:r>
            <a:endParaRPr lang="en-US" altLang="zh-CN" sz="1600" dirty="0">
              <a:solidFill>
                <a:schemeClr val="tx1">
                  <a:lumMod val="85000"/>
                  <a:lumOff val="15000"/>
                </a:schemeClr>
              </a:solidFill>
              <a:latin typeface="+mj-ea"/>
              <a:ea typeface="+mj-ea"/>
            </a:endParaRPr>
          </a:p>
        </p:txBody>
      </p:sp>
      <p:sp>
        <p:nvSpPr>
          <p:cNvPr id="34" name="矩形 33"/>
          <p:cNvSpPr/>
          <p:nvPr/>
        </p:nvSpPr>
        <p:spPr>
          <a:xfrm>
            <a:off x="1270145" y="3164606"/>
            <a:ext cx="5278366" cy="461665"/>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600" dirty="0" smtClean="0">
                <a:solidFill>
                  <a:schemeClr val="tx1">
                    <a:lumMod val="85000"/>
                    <a:lumOff val="15000"/>
                  </a:schemeClr>
                </a:solidFill>
                <a:latin typeface="+mj-ea"/>
                <a:ea typeface="+mj-ea"/>
              </a:rPr>
              <a:t>对高维的数据采用线性模型，节约时间</a:t>
            </a:r>
            <a:endParaRPr lang="en-US" altLang="zh-CN" sz="1600"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00518147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难点及应对措施</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5372" y="100218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prstClr val="white"/>
                  </a:solidFill>
                  <a:latin typeface="+mj-lt"/>
                </a:rPr>
                <a:t>4</a:t>
              </a:r>
              <a:endParaRPr lang="zh-CN" altLang="en-US" sz="1400" dirty="0">
                <a:solidFill>
                  <a:prstClr val="white"/>
                </a:solidFill>
                <a:latin typeface="+mj-lt"/>
              </a:endParaRPr>
            </a:p>
          </p:txBody>
        </p:sp>
      </p:grpSp>
      <p:sp>
        <p:nvSpPr>
          <p:cNvPr id="40" name="矩形 39"/>
          <p:cNvSpPr/>
          <p:nvPr/>
        </p:nvSpPr>
        <p:spPr>
          <a:xfrm>
            <a:off x="1270152" y="1439918"/>
            <a:ext cx="6586654" cy="419795"/>
          </a:xfrm>
          <a:prstGeom prst="rect">
            <a:avLst/>
          </a:prstGeom>
        </p:spPr>
        <p:txBody>
          <a:bodyPr wrap="square">
            <a:spAutoFit/>
          </a:bodyPr>
          <a:lstStyle/>
          <a:p>
            <a:pPr>
              <a:lnSpc>
                <a:spcPct val="150000"/>
              </a:lnSpc>
            </a:pPr>
            <a:r>
              <a:rPr lang="zh-CN" altLang="en-US" sz="1600" dirty="0" smtClean="0">
                <a:solidFill>
                  <a:schemeClr val="tx1">
                    <a:lumMod val="85000"/>
                    <a:lumOff val="15000"/>
                  </a:schemeClr>
                </a:solidFill>
                <a:latin typeface="+mn-ea"/>
              </a:rPr>
              <a:t>不同的模型具有不同的参数，采用不用的参数有时对性能影响巨大</a:t>
            </a:r>
            <a:endParaRPr lang="en-US" altLang="zh-CN" sz="16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86343" y="935182"/>
            <a:ext cx="3277136" cy="461665"/>
          </a:xfrm>
          <a:prstGeom prst="rect">
            <a:avLst/>
          </a:prstGeom>
        </p:spPr>
        <p:txBody>
          <a:bodyPr wrap="square">
            <a:spAutoFit/>
          </a:bodyPr>
          <a:lstStyle/>
          <a:p>
            <a:pPr fontAlgn="base">
              <a:spcBef>
                <a:spcPct val="0"/>
              </a:spcBef>
              <a:spcAft>
                <a:spcPct val="0"/>
              </a:spcAft>
              <a:defRPr/>
            </a:pPr>
            <a:r>
              <a:rPr lang="zh-CN" altLang="en-US" sz="2400" dirty="0" smtClean="0">
                <a:solidFill>
                  <a:schemeClr val="accent1"/>
                </a:solidFill>
                <a:latin typeface="方正兰亭黑_GBK"/>
                <a:ea typeface="方正兰亭黑_GBK"/>
              </a:rPr>
              <a:t>确定模型参数</a:t>
            </a:r>
            <a:endParaRPr lang="en-US" altLang="zh-CN" sz="2400" dirty="0">
              <a:solidFill>
                <a:schemeClr val="accent1"/>
              </a:solidFill>
              <a:latin typeface="方正兰亭黑_GBK"/>
              <a:ea typeface="方正兰亭黑_GBK"/>
            </a:endParaRPr>
          </a:p>
        </p:txBody>
      </p:sp>
      <p:cxnSp>
        <p:nvCxnSpPr>
          <p:cNvPr id="42" name="直接连接符 41"/>
          <p:cNvCxnSpPr/>
          <p:nvPr/>
        </p:nvCxnSpPr>
        <p:spPr>
          <a:xfrm>
            <a:off x="1342914" y="13968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80796" y="2382847"/>
            <a:ext cx="4409586" cy="50783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800" dirty="0" smtClean="0">
                <a:solidFill>
                  <a:schemeClr val="tx1">
                    <a:lumMod val="85000"/>
                    <a:lumOff val="15000"/>
                  </a:schemeClr>
                </a:solidFill>
                <a:latin typeface="+mj-ea"/>
                <a:ea typeface="+mj-ea"/>
              </a:rPr>
              <a:t>使用</a:t>
            </a:r>
            <a:r>
              <a:rPr lang="en-US" altLang="zh-CN" sz="1800" dirty="0" err="1">
                <a:solidFill>
                  <a:schemeClr val="tx1">
                    <a:lumMod val="85000"/>
                    <a:lumOff val="15000"/>
                  </a:schemeClr>
                </a:solidFill>
                <a:latin typeface="+mj-ea"/>
                <a:ea typeface="+mj-ea"/>
              </a:rPr>
              <a:t>H</a:t>
            </a:r>
            <a:r>
              <a:rPr lang="en-US" altLang="zh-CN" sz="1800" dirty="0" err="1" smtClean="0">
                <a:solidFill>
                  <a:schemeClr val="tx1">
                    <a:lumMod val="85000"/>
                    <a:lumOff val="15000"/>
                  </a:schemeClr>
                </a:solidFill>
                <a:latin typeface="+mj-ea"/>
                <a:ea typeface="+mj-ea"/>
              </a:rPr>
              <a:t>yperopt</a:t>
            </a:r>
            <a:r>
              <a:rPr lang="zh-CN" altLang="en-US" sz="1800" dirty="0" smtClean="0">
                <a:solidFill>
                  <a:schemeClr val="tx1">
                    <a:lumMod val="85000"/>
                    <a:lumOff val="15000"/>
                  </a:schemeClr>
                </a:solidFill>
                <a:latin typeface="+mj-ea"/>
                <a:ea typeface="+mj-ea"/>
              </a:rPr>
              <a:t>对模型参数进行选择</a:t>
            </a:r>
            <a:endParaRPr lang="en-US" altLang="zh-CN" sz="1800" dirty="0">
              <a:solidFill>
                <a:schemeClr val="tx1">
                  <a:lumMod val="85000"/>
                  <a:lumOff val="15000"/>
                </a:schemeClr>
              </a:solidFill>
              <a:latin typeface="+mj-ea"/>
              <a:ea typeface="+mj-ea"/>
            </a:endParaRPr>
          </a:p>
        </p:txBody>
      </p:sp>
      <p:sp>
        <p:nvSpPr>
          <p:cNvPr id="33" name="矩形 32"/>
          <p:cNvSpPr/>
          <p:nvPr/>
        </p:nvSpPr>
        <p:spPr>
          <a:xfrm>
            <a:off x="1270145" y="1891826"/>
            <a:ext cx="5475313" cy="458908"/>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800" dirty="0" smtClean="0">
                <a:solidFill>
                  <a:schemeClr val="tx1">
                    <a:lumMod val="85000"/>
                    <a:lumOff val="15000"/>
                  </a:schemeClr>
                </a:solidFill>
                <a:latin typeface="+mj-ea"/>
                <a:ea typeface="+mj-ea"/>
              </a:rPr>
              <a:t>对每个模型确定参数空间</a:t>
            </a:r>
            <a:endParaRPr lang="en-US" altLang="zh-CN" sz="1800"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6932649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72264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190727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921473" y="2145529"/>
            <a:ext cx="8066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dirty="0" smtClean="0">
                <a:solidFill>
                  <a:prstClr val="white"/>
                </a:solidFill>
                <a:latin typeface="方正兰亭黑_GBK"/>
                <a:ea typeface="方正兰亭黑_GBK"/>
              </a:rPr>
              <a:t>04</a:t>
            </a:r>
            <a:endParaRPr lang="zh-CN" altLang="en-US" sz="4800" b="1" dirty="0">
              <a:solidFill>
                <a:prstClr val="white"/>
              </a:solidFill>
              <a:latin typeface="方正兰亭黑_GBK"/>
              <a:ea typeface="方正兰亭黑_GBK"/>
            </a:endParaRPr>
          </a:p>
        </p:txBody>
      </p:sp>
      <p:sp>
        <p:nvSpPr>
          <p:cNvPr id="16" name="文本框 5"/>
          <p:cNvSpPr txBox="1">
            <a:spLocks noChangeArrowheads="1"/>
          </p:cNvSpPr>
          <p:nvPr/>
        </p:nvSpPr>
        <p:spPr bwMode="auto">
          <a:xfrm>
            <a:off x="3483834" y="186883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400" dirty="0" smtClean="0">
                <a:solidFill>
                  <a:schemeClr val="accent1"/>
                </a:solidFill>
                <a:latin typeface="+mj-ea"/>
              </a:rPr>
              <a:t>测试</a:t>
            </a:r>
            <a:r>
              <a:rPr lang="zh-CN" altLang="en-US" sz="2400" dirty="0">
                <a:solidFill>
                  <a:schemeClr val="accent1"/>
                </a:solidFill>
                <a:latin typeface="+mj-ea"/>
              </a:rPr>
              <a:t>及系统演示</a:t>
            </a:r>
            <a:endParaRPr lang="zh-CN" altLang="en-US" sz="3200" dirty="0">
              <a:solidFill>
                <a:schemeClr val="accent1"/>
              </a:solidFill>
              <a:latin typeface="+mj-ea"/>
            </a:endParaRPr>
          </a:p>
        </p:txBody>
      </p:sp>
      <p:cxnSp>
        <p:nvCxnSpPr>
          <p:cNvPr id="3" name="直接连接符 2"/>
          <p:cNvCxnSpPr/>
          <p:nvPr/>
        </p:nvCxnSpPr>
        <p:spPr>
          <a:xfrm>
            <a:off x="3605703" y="238692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2499765"/>
            <a:ext cx="123868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Four</a:t>
            </a:r>
            <a:endParaRPr lang="zh-CN" altLang="en-US" sz="1200" dirty="0">
              <a:solidFill>
                <a:prstClr val="white"/>
              </a:solidFill>
              <a:latin typeface="Arial" panose="020B0604020202020204"/>
            </a:endParaRPr>
          </a:p>
        </p:txBody>
      </p:sp>
      <p:sp>
        <p:nvSpPr>
          <p:cNvPr id="25" name="椭圆 24"/>
          <p:cNvSpPr/>
          <p:nvPr/>
        </p:nvSpPr>
        <p:spPr>
          <a:xfrm>
            <a:off x="2772931" y="173357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05037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43625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09718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76822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38847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76822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583090233"/>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测试及系统演示</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8578" y="80409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prstClr val="white"/>
                  </a:solidFill>
                  <a:latin typeface="+mj-lt"/>
                </a:rPr>
                <a:t>1</a:t>
              </a:r>
              <a:endParaRPr lang="zh-CN" altLang="en-US" sz="1100" dirty="0">
                <a:solidFill>
                  <a:prstClr val="white"/>
                </a:solidFill>
                <a:latin typeface="+mj-lt"/>
              </a:endParaRPr>
            </a:p>
          </p:txBody>
        </p:sp>
      </p:grpSp>
      <p:sp>
        <p:nvSpPr>
          <p:cNvPr id="40" name="矩形 39"/>
          <p:cNvSpPr/>
          <p:nvPr/>
        </p:nvSpPr>
        <p:spPr>
          <a:xfrm>
            <a:off x="1273358" y="1241828"/>
            <a:ext cx="8084002" cy="461665"/>
          </a:xfrm>
          <a:prstGeom prst="rect">
            <a:avLst/>
          </a:prstGeom>
        </p:spPr>
        <p:txBody>
          <a:bodyPr wrap="square">
            <a:spAutoFit/>
          </a:bodyPr>
          <a:lstStyle/>
          <a:p>
            <a:pPr>
              <a:lnSpc>
                <a:spcPct val="150000"/>
              </a:lnSpc>
            </a:pPr>
            <a:r>
              <a:rPr lang="zh-CN" altLang="en-US" sz="1600" dirty="0" smtClean="0">
                <a:solidFill>
                  <a:schemeClr val="tx1">
                    <a:lumMod val="85000"/>
                    <a:lumOff val="15000"/>
                  </a:schemeClr>
                </a:solidFill>
                <a:latin typeface="+mn-ea"/>
              </a:rPr>
              <a:t>各个模型在验证集上的</a:t>
            </a:r>
            <a:r>
              <a:rPr lang="en-US" altLang="zh-CN" sz="1600" dirty="0" smtClean="0">
                <a:solidFill>
                  <a:schemeClr val="tx1">
                    <a:lumMod val="85000"/>
                    <a:lumOff val="15000"/>
                  </a:schemeClr>
                </a:solidFill>
                <a:latin typeface="+mn-ea"/>
              </a:rPr>
              <a:t>Kappa</a:t>
            </a:r>
            <a:r>
              <a:rPr lang="zh-CN" altLang="en-US" sz="1600" dirty="0" smtClean="0">
                <a:solidFill>
                  <a:schemeClr val="tx1">
                    <a:lumMod val="85000"/>
                    <a:lumOff val="15000"/>
                  </a:schemeClr>
                </a:solidFill>
                <a:latin typeface="+mn-ea"/>
              </a:rPr>
              <a:t>系数大于</a:t>
            </a:r>
            <a:r>
              <a:rPr lang="en-US" altLang="zh-CN" sz="1600" dirty="0" smtClean="0">
                <a:solidFill>
                  <a:schemeClr val="tx1">
                    <a:lumMod val="85000"/>
                    <a:lumOff val="15000"/>
                  </a:schemeClr>
                </a:solidFill>
                <a:latin typeface="+mn-ea"/>
              </a:rPr>
              <a:t>0.65</a:t>
            </a:r>
            <a:r>
              <a:rPr lang="zh-CN" altLang="en-US" sz="1600" dirty="0" smtClean="0">
                <a:solidFill>
                  <a:schemeClr val="tx1">
                    <a:lumMod val="85000"/>
                    <a:lumOff val="15000"/>
                  </a:schemeClr>
                </a:solidFill>
                <a:latin typeface="+mn-ea"/>
              </a:rPr>
              <a:t>，在测试集上的</a:t>
            </a:r>
            <a:r>
              <a:rPr lang="en-US" altLang="zh-CN" sz="1600" dirty="0" smtClean="0">
                <a:solidFill>
                  <a:schemeClr val="tx1">
                    <a:lumMod val="85000"/>
                    <a:lumOff val="15000"/>
                  </a:schemeClr>
                </a:solidFill>
                <a:latin typeface="+mn-ea"/>
              </a:rPr>
              <a:t>Kappa</a:t>
            </a:r>
            <a:r>
              <a:rPr lang="zh-CN" altLang="en-US" sz="1600" dirty="0" smtClean="0">
                <a:solidFill>
                  <a:schemeClr val="tx1">
                    <a:lumMod val="85000"/>
                    <a:lumOff val="15000"/>
                  </a:schemeClr>
                </a:solidFill>
                <a:latin typeface="+mn-ea"/>
              </a:rPr>
              <a:t>系数大于</a:t>
            </a:r>
            <a:r>
              <a:rPr lang="en-US" altLang="zh-CN" sz="1600" dirty="0" smtClean="0">
                <a:solidFill>
                  <a:schemeClr val="tx1">
                    <a:lumMod val="85000"/>
                    <a:lumOff val="15000"/>
                  </a:schemeClr>
                </a:solidFill>
                <a:latin typeface="+mn-ea"/>
              </a:rPr>
              <a:t>0.60</a:t>
            </a:r>
            <a:endParaRPr lang="en-US" altLang="zh-CN" sz="1600" dirty="0">
              <a:solidFill>
                <a:schemeClr val="tx1">
                  <a:lumMod val="85000"/>
                  <a:lumOff val="15000"/>
                </a:schemeClr>
              </a:solidFill>
              <a:latin typeface="+mn-ea"/>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3999" y="747745"/>
            <a:ext cx="3277136" cy="461665"/>
          </a:xfrm>
          <a:prstGeom prst="rect">
            <a:avLst/>
          </a:prstGeom>
        </p:spPr>
        <p:txBody>
          <a:bodyPr wrap="square">
            <a:spAutoFit/>
          </a:bodyPr>
          <a:lstStyle/>
          <a:p>
            <a:pPr fontAlgn="base">
              <a:spcBef>
                <a:spcPct val="0"/>
              </a:spcBef>
              <a:spcAft>
                <a:spcPct val="0"/>
              </a:spcAft>
              <a:defRPr/>
            </a:pPr>
            <a:r>
              <a:rPr lang="zh-CN" altLang="en-US" sz="2400" dirty="0" smtClean="0">
                <a:solidFill>
                  <a:schemeClr val="accent1"/>
                </a:solidFill>
                <a:latin typeface="方正兰亭黑_GBK"/>
                <a:ea typeface="方正兰亭黑_GBK"/>
              </a:rPr>
              <a:t>后端</a:t>
            </a:r>
            <a:r>
              <a:rPr lang="en-US" altLang="zh-CN" sz="2400" dirty="0" smtClean="0">
                <a:solidFill>
                  <a:schemeClr val="accent1"/>
                </a:solidFill>
                <a:latin typeface="方正兰亭黑_GBK"/>
                <a:ea typeface="方正兰亭黑_GBK"/>
              </a:rPr>
              <a:t>-</a:t>
            </a:r>
            <a:r>
              <a:rPr lang="zh-CN" altLang="en-US" sz="2400" dirty="0" smtClean="0">
                <a:solidFill>
                  <a:schemeClr val="accent1"/>
                </a:solidFill>
                <a:latin typeface="方正兰亭黑_GBK"/>
                <a:ea typeface="方正兰亭黑_GBK"/>
              </a:rPr>
              <a:t>模型性能测试</a:t>
            </a:r>
            <a:endParaRPr lang="en-US" altLang="zh-CN" sz="2400" dirty="0">
              <a:solidFill>
                <a:schemeClr val="accent1"/>
              </a:solidFill>
              <a:latin typeface="方正兰亭黑_GBK"/>
              <a:ea typeface="方正兰亭黑_GBK"/>
            </a:endParaRPr>
          </a:p>
        </p:txBody>
      </p:sp>
      <p:cxnSp>
        <p:nvCxnSpPr>
          <p:cNvPr id="42" name="直接连接符 41"/>
          <p:cNvCxnSpPr/>
          <p:nvPr/>
        </p:nvCxnSpPr>
        <p:spPr>
          <a:xfrm>
            <a:off x="1346120" y="11987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p:cNvPicPr/>
          <p:nvPr/>
        </p:nvPicPr>
        <p:blipFill>
          <a:blip r:embed="rId3">
            <a:extLst>
              <a:ext uri="{28A0092B-C50C-407E-A947-70E740481C1C}">
                <a14:useLocalDpi xmlns:a14="http://schemas.microsoft.com/office/drawing/2010/main" val="0"/>
              </a:ext>
            </a:extLst>
          </a:blip>
          <a:stretch>
            <a:fillRect/>
          </a:stretch>
        </p:blipFill>
        <p:spPr>
          <a:xfrm>
            <a:off x="2383108" y="1955720"/>
            <a:ext cx="4356059" cy="601514"/>
          </a:xfrm>
          <a:prstGeom prst="rect">
            <a:avLst/>
          </a:prstGeom>
        </p:spPr>
      </p:pic>
      <p:pic>
        <p:nvPicPr>
          <p:cNvPr id="15" name="图片 14"/>
          <p:cNvPicPr/>
          <p:nvPr/>
        </p:nvPicPr>
        <p:blipFill rotWithShape="1">
          <a:blip r:embed="rId4" cstate="print">
            <a:extLst>
              <a:ext uri="{28A0092B-C50C-407E-A947-70E740481C1C}">
                <a14:useLocalDpi xmlns:a14="http://schemas.microsoft.com/office/drawing/2010/main" val="0"/>
              </a:ext>
            </a:extLst>
          </a:blip>
          <a:srcRect r="16618"/>
          <a:stretch/>
        </p:blipFill>
        <p:spPr>
          <a:xfrm>
            <a:off x="2383108" y="2641080"/>
            <a:ext cx="4356060" cy="2232228"/>
          </a:xfrm>
          <a:prstGeom prst="rect">
            <a:avLst/>
          </a:prstGeom>
        </p:spPr>
      </p:pic>
      <p:sp>
        <p:nvSpPr>
          <p:cNvPr id="16" name="矩形 15"/>
          <p:cNvSpPr/>
          <p:nvPr/>
        </p:nvSpPr>
        <p:spPr>
          <a:xfrm>
            <a:off x="1267811" y="1536743"/>
            <a:ext cx="6586654" cy="461665"/>
          </a:xfrm>
          <a:prstGeom prst="rect">
            <a:avLst/>
          </a:prstGeom>
        </p:spPr>
        <p:txBody>
          <a:bodyPr wrap="square">
            <a:spAutoFit/>
          </a:bodyPr>
          <a:lstStyle/>
          <a:p>
            <a:pPr>
              <a:lnSpc>
                <a:spcPct val="150000"/>
              </a:lnSpc>
            </a:pPr>
            <a:r>
              <a:rPr lang="en-US" altLang="zh-CN" sz="1600" dirty="0" smtClean="0">
                <a:solidFill>
                  <a:schemeClr val="tx1">
                    <a:lumMod val="85000"/>
                    <a:lumOff val="15000"/>
                  </a:schemeClr>
                </a:solidFill>
                <a:latin typeface="+mn-ea"/>
              </a:rPr>
              <a:t>Rank: 72/1263   Kappa: </a:t>
            </a:r>
            <a:r>
              <a:rPr lang="en-US" altLang="zh-CN" sz="1600" b="1" dirty="0" smtClean="0">
                <a:solidFill>
                  <a:schemeClr val="tx1">
                    <a:lumMod val="85000"/>
                    <a:lumOff val="15000"/>
                  </a:schemeClr>
                </a:solidFill>
                <a:latin typeface="+mn-ea"/>
              </a:rPr>
              <a:t>0.689</a:t>
            </a:r>
            <a:r>
              <a:rPr lang="en-US" altLang="zh-CN" sz="1600" dirty="0" smtClean="0">
                <a:solidFill>
                  <a:schemeClr val="tx1">
                    <a:lumMod val="85000"/>
                    <a:lumOff val="15000"/>
                  </a:schemeClr>
                </a:solidFill>
                <a:latin typeface="+mn-ea"/>
              </a:rPr>
              <a:t>/0.720/1.000</a:t>
            </a:r>
            <a:endParaRPr lang="en-US" altLang="zh-CN" sz="1600" dirty="0">
              <a:solidFill>
                <a:schemeClr val="tx1">
                  <a:lumMod val="85000"/>
                  <a:lumOff val="15000"/>
                </a:schemeClr>
              </a:solidFill>
              <a:latin typeface="+mn-ea"/>
            </a:endParaRPr>
          </a:p>
        </p:txBody>
      </p:sp>
    </p:spTree>
    <p:extLst>
      <p:ext uri="{BB962C8B-B14F-4D97-AF65-F5344CB8AC3E}">
        <p14:creationId xmlns:p14="http://schemas.microsoft.com/office/powerpoint/2010/main" val="360801218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测试及系统演示</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04</a:t>
            </a:r>
            <a:endParaRPr lang="zh-CN" altLang="en-US" sz="1200" dirty="0">
              <a:solidFill>
                <a:schemeClr val="bg1"/>
              </a:solidFill>
              <a:latin typeface="方正兰亭黑_GBK"/>
              <a:ea typeface="方正兰亭黑_GBK"/>
            </a:endParaRPr>
          </a:p>
        </p:txBody>
      </p:sp>
      <p:grpSp>
        <p:nvGrpSpPr>
          <p:cNvPr id="37" name="组合 36"/>
          <p:cNvGrpSpPr/>
          <p:nvPr/>
        </p:nvGrpSpPr>
        <p:grpSpPr>
          <a:xfrm>
            <a:off x="758578" y="804091"/>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prstClr val="white"/>
                  </a:solidFill>
                  <a:latin typeface="+mj-lt"/>
                </a:rPr>
                <a:t>2</a:t>
              </a:r>
              <a:endParaRPr lang="zh-CN" altLang="en-US" sz="1100" dirty="0">
                <a:solidFill>
                  <a:prstClr val="white"/>
                </a:solidFill>
                <a:latin typeface="+mj-lt"/>
              </a:endParaRPr>
            </a:p>
          </p:txBody>
        </p:sp>
      </p:gr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73358" y="737092"/>
            <a:ext cx="3277136" cy="461665"/>
          </a:xfrm>
          <a:prstGeom prst="rect">
            <a:avLst/>
          </a:prstGeom>
        </p:spPr>
        <p:txBody>
          <a:bodyPr wrap="square">
            <a:spAutoFit/>
          </a:bodyPr>
          <a:lstStyle/>
          <a:p>
            <a:pPr fontAlgn="base">
              <a:spcBef>
                <a:spcPct val="0"/>
              </a:spcBef>
              <a:spcAft>
                <a:spcPct val="0"/>
              </a:spcAft>
              <a:defRPr/>
            </a:pPr>
            <a:r>
              <a:rPr lang="zh-CN" altLang="en-US" sz="2400" dirty="0">
                <a:solidFill>
                  <a:schemeClr val="accent1"/>
                </a:solidFill>
                <a:latin typeface="方正兰亭黑_GBK"/>
                <a:ea typeface="方正兰亭黑_GBK"/>
              </a:rPr>
              <a:t>前端</a:t>
            </a:r>
            <a:r>
              <a:rPr lang="zh-CN" altLang="en-US" sz="2400" dirty="0" smtClean="0">
                <a:solidFill>
                  <a:schemeClr val="accent1"/>
                </a:solidFill>
                <a:latin typeface="方正兰亭黑_GBK"/>
                <a:ea typeface="方正兰亭黑_GBK"/>
              </a:rPr>
              <a:t>测试与展示</a:t>
            </a:r>
            <a:endParaRPr lang="en-US" altLang="zh-CN" sz="2400" dirty="0">
              <a:solidFill>
                <a:schemeClr val="accent1"/>
              </a:solidFill>
              <a:latin typeface="方正兰亭黑_GBK"/>
              <a:ea typeface="方正兰亭黑_GBK"/>
            </a:endParaRPr>
          </a:p>
        </p:txBody>
      </p:sp>
      <p:cxnSp>
        <p:nvCxnSpPr>
          <p:cNvPr id="42" name="直接连接符 41"/>
          <p:cNvCxnSpPr/>
          <p:nvPr/>
        </p:nvCxnSpPr>
        <p:spPr>
          <a:xfrm>
            <a:off x="1346120" y="11987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281606"/>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900924" y="2086455"/>
            <a:ext cx="18389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200" b="1" dirty="0" smtClean="0">
                <a:solidFill>
                  <a:schemeClr val="accent1"/>
                </a:solidFill>
                <a:latin typeface="方正兰亭黑_GBK"/>
                <a:ea typeface="方正兰亭黑_GBK"/>
              </a:rPr>
              <a:t>CONTENTS</a:t>
            </a:r>
            <a:endParaRPr lang="zh-CN" altLang="en-US" sz="3200" b="1" dirty="0">
              <a:solidFill>
                <a:schemeClr val="accent1"/>
              </a:solidFill>
              <a:latin typeface="方正兰亭黑_GBK"/>
              <a:ea typeface="方正兰亭黑_GBK"/>
            </a:endParaRPr>
          </a:p>
        </p:txBody>
      </p:sp>
      <p:cxnSp>
        <p:nvCxnSpPr>
          <p:cNvPr id="30" name="直接连接符 29"/>
          <p:cNvCxnSpPr/>
          <p:nvPr/>
        </p:nvCxnSpPr>
        <p:spPr>
          <a:xfrm>
            <a:off x="1623568" y="2574999"/>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270505" y="992204"/>
            <a:ext cx="1697419" cy="369332"/>
            <a:chOff x="4270505" y="879665"/>
            <a:chExt cx="1697419" cy="369332"/>
          </a:xfrm>
        </p:grpSpPr>
        <p:sp>
          <p:nvSpPr>
            <p:cNvPr id="21" name="椭圆 20"/>
            <p:cNvSpPr/>
            <p:nvPr/>
          </p:nvSpPr>
          <p:spPr>
            <a:xfrm>
              <a:off x="4270505" y="894793"/>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矩形 41"/>
            <p:cNvSpPr/>
            <p:nvPr/>
          </p:nvSpPr>
          <p:spPr>
            <a:xfrm>
              <a:off x="4491238" y="879665"/>
              <a:ext cx="1476686" cy="369332"/>
            </a:xfrm>
            <a:prstGeom prst="rect">
              <a:avLst/>
            </a:prstGeom>
          </p:spPr>
          <p:txBody>
            <a:bodyPr wrap="none">
              <a:spAutoFit/>
            </a:bodyPr>
            <a:lstStyle/>
            <a:p>
              <a:r>
                <a:rPr lang="en-US" altLang="zh-CN" sz="1800" dirty="0" smtClean="0">
                  <a:solidFill>
                    <a:schemeClr val="accent1"/>
                  </a:solidFill>
                  <a:latin typeface="+mj-ea"/>
                  <a:ea typeface="+mj-ea"/>
                </a:rPr>
                <a:t>01.</a:t>
              </a:r>
              <a:r>
                <a:rPr lang="zh-CN" altLang="en-US" sz="1800" dirty="0" smtClean="0">
                  <a:solidFill>
                    <a:schemeClr val="accent1"/>
                  </a:solidFill>
                  <a:latin typeface="+mj-ea"/>
                  <a:ea typeface="+mj-ea"/>
                </a:rPr>
                <a:t>项目</a:t>
              </a:r>
              <a:r>
                <a:rPr lang="zh-CN" altLang="en-US" sz="1800" dirty="0">
                  <a:solidFill>
                    <a:schemeClr val="accent1"/>
                  </a:solidFill>
                  <a:latin typeface="+mj-ea"/>
                  <a:ea typeface="+mj-ea"/>
                </a:rPr>
                <a:t>简介</a:t>
              </a:r>
              <a:endParaRPr lang="zh-CN" altLang="en-US" sz="2400" dirty="0">
                <a:solidFill>
                  <a:schemeClr val="accent1"/>
                </a:solidFill>
                <a:latin typeface="+mj-ea"/>
                <a:ea typeface="+mj-ea"/>
              </a:endParaRPr>
            </a:p>
          </p:txBody>
        </p:sp>
      </p:grpSp>
      <p:grpSp>
        <p:nvGrpSpPr>
          <p:cNvPr id="4" name="组合 3"/>
          <p:cNvGrpSpPr/>
          <p:nvPr/>
        </p:nvGrpSpPr>
        <p:grpSpPr>
          <a:xfrm>
            <a:off x="4270504" y="1621216"/>
            <a:ext cx="2389918" cy="369332"/>
            <a:chOff x="4270504" y="2266488"/>
            <a:chExt cx="2389918" cy="369332"/>
          </a:xfrm>
        </p:grpSpPr>
        <p:sp>
          <p:nvSpPr>
            <p:cNvPr id="22" name="椭圆 21"/>
            <p:cNvSpPr/>
            <p:nvPr/>
          </p:nvSpPr>
          <p:spPr>
            <a:xfrm>
              <a:off x="4270504" y="2292422"/>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5" name="矩形 44"/>
            <p:cNvSpPr/>
            <p:nvPr/>
          </p:nvSpPr>
          <p:spPr>
            <a:xfrm>
              <a:off x="4491238" y="2266488"/>
              <a:ext cx="2169184" cy="369332"/>
            </a:xfrm>
            <a:prstGeom prst="rect">
              <a:avLst/>
            </a:prstGeom>
          </p:spPr>
          <p:txBody>
            <a:bodyPr wrap="none">
              <a:spAutoFit/>
            </a:bodyPr>
            <a:lstStyle/>
            <a:p>
              <a:r>
                <a:rPr lang="en-US" altLang="zh-CN" sz="1800" dirty="0" smtClean="0">
                  <a:solidFill>
                    <a:schemeClr val="accent1"/>
                  </a:solidFill>
                  <a:latin typeface="+mj-ea"/>
                  <a:ea typeface="+mj-ea"/>
                </a:rPr>
                <a:t>02.</a:t>
              </a:r>
              <a:r>
                <a:rPr lang="zh-CN" altLang="en-US" sz="1800" dirty="0" smtClean="0">
                  <a:solidFill>
                    <a:schemeClr val="accent1"/>
                  </a:solidFill>
                  <a:latin typeface="+mj-ea"/>
                  <a:ea typeface="+mj-ea"/>
                </a:rPr>
                <a:t>计划及执行情况</a:t>
              </a:r>
              <a:endParaRPr lang="zh-CN" altLang="en-US" sz="2400" dirty="0">
                <a:solidFill>
                  <a:schemeClr val="accent1"/>
                </a:solidFill>
                <a:latin typeface="+mj-ea"/>
                <a:ea typeface="+mj-ea"/>
              </a:endParaRPr>
            </a:p>
          </p:txBody>
        </p:sp>
      </p:grpSp>
      <p:grpSp>
        <p:nvGrpSpPr>
          <p:cNvPr id="3" name="组合 2"/>
          <p:cNvGrpSpPr/>
          <p:nvPr/>
        </p:nvGrpSpPr>
        <p:grpSpPr>
          <a:xfrm>
            <a:off x="4259692" y="2250228"/>
            <a:ext cx="2389918" cy="369332"/>
            <a:chOff x="4270504" y="3273788"/>
            <a:chExt cx="2389918" cy="369332"/>
          </a:xfrm>
        </p:grpSpPr>
        <p:sp>
          <p:nvSpPr>
            <p:cNvPr id="47" name="椭圆 46"/>
            <p:cNvSpPr/>
            <p:nvPr/>
          </p:nvSpPr>
          <p:spPr>
            <a:xfrm>
              <a:off x="4270504" y="3299722"/>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矩形 48"/>
            <p:cNvSpPr/>
            <p:nvPr/>
          </p:nvSpPr>
          <p:spPr>
            <a:xfrm>
              <a:off x="4491238" y="3273788"/>
              <a:ext cx="2169184" cy="369332"/>
            </a:xfrm>
            <a:prstGeom prst="rect">
              <a:avLst/>
            </a:prstGeom>
          </p:spPr>
          <p:txBody>
            <a:bodyPr wrap="none">
              <a:spAutoFit/>
            </a:bodyPr>
            <a:lstStyle/>
            <a:p>
              <a:r>
                <a:rPr lang="en-US" altLang="zh-CN" sz="1800" dirty="0" smtClean="0">
                  <a:solidFill>
                    <a:schemeClr val="accent1"/>
                  </a:solidFill>
                  <a:latin typeface="+mj-ea"/>
                  <a:ea typeface="+mj-ea"/>
                </a:rPr>
                <a:t>03.</a:t>
              </a:r>
              <a:r>
                <a:rPr lang="zh-CN" altLang="en-US" sz="1800" dirty="0" smtClean="0">
                  <a:solidFill>
                    <a:schemeClr val="accent1"/>
                  </a:solidFill>
                  <a:latin typeface="+mj-ea"/>
                  <a:ea typeface="+mj-ea"/>
                </a:rPr>
                <a:t>难点及应对措施</a:t>
              </a:r>
              <a:endParaRPr lang="zh-CN" altLang="en-US" sz="2400" dirty="0">
                <a:solidFill>
                  <a:schemeClr val="accent1"/>
                </a:solidFill>
                <a:latin typeface="+mj-ea"/>
                <a:ea typeface="+mj-ea"/>
              </a:endParaRPr>
            </a:p>
          </p:txBody>
        </p:sp>
      </p:grpSp>
      <p:grpSp>
        <p:nvGrpSpPr>
          <p:cNvPr id="2" name="组合 1"/>
          <p:cNvGrpSpPr/>
          <p:nvPr/>
        </p:nvGrpSpPr>
        <p:grpSpPr>
          <a:xfrm>
            <a:off x="4270504" y="2879240"/>
            <a:ext cx="2389918" cy="369332"/>
            <a:chOff x="4281775" y="4025021"/>
            <a:chExt cx="2389918" cy="369332"/>
          </a:xfrm>
        </p:grpSpPr>
        <p:sp>
          <p:nvSpPr>
            <p:cNvPr id="14" name="椭圆 13"/>
            <p:cNvSpPr/>
            <p:nvPr/>
          </p:nvSpPr>
          <p:spPr>
            <a:xfrm>
              <a:off x="4281775" y="4050955"/>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4502509" y="4025021"/>
              <a:ext cx="2169184" cy="369332"/>
            </a:xfrm>
            <a:prstGeom prst="rect">
              <a:avLst/>
            </a:prstGeom>
          </p:spPr>
          <p:txBody>
            <a:bodyPr wrap="none">
              <a:spAutoFit/>
            </a:bodyPr>
            <a:lstStyle/>
            <a:p>
              <a:r>
                <a:rPr lang="en-US" altLang="zh-CN" sz="1800" dirty="0" smtClean="0">
                  <a:solidFill>
                    <a:schemeClr val="accent1"/>
                  </a:solidFill>
                  <a:latin typeface="+mj-ea"/>
                  <a:ea typeface="+mj-ea"/>
                </a:rPr>
                <a:t>04.</a:t>
              </a:r>
              <a:r>
                <a:rPr lang="zh-CN" altLang="en-US" sz="1800" dirty="0" smtClean="0">
                  <a:solidFill>
                    <a:schemeClr val="accent1"/>
                  </a:solidFill>
                  <a:latin typeface="+mj-ea"/>
                  <a:ea typeface="+mj-ea"/>
                </a:rPr>
                <a:t>测试及系统演示</a:t>
              </a:r>
              <a:endParaRPr lang="zh-CN" altLang="en-US" sz="2400" dirty="0">
                <a:solidFill>
                  <a:schemeClr val="accent1"/>
                </a:solidFill>
                <a:latin typeface="+mj-ea"/>
                <a:ea typeface="+mj-ea"/>
              </a:endParaRPr>
            </a:p>
          </p:txBody>
        </p:sp>
      </p:grpSp>
      <p:grpSp>
        <p:nvGrpSpPr>
          <p:cNvPr id="20" name="组合 19"/>
          <p:cNvGrpSpPr/>
          <p:nvPr/>
        </p:nvGrpSpPr>
        <p:grpSpPr>
          <a:xfrm>
            <a:off x="4270504" y="3508253"/>
            <a:ext cx="1192475" cy="369332"/>
            <a:chOff x="4281775" y="4025021"/>
            <a:chExt cx="1192475" cy="369332"/>
          </a:xfrm>
        </p:grpSpPr>
        <p:sp>
          <p:nvSpPr>
            <p:cNvPr id="23" name="椭圆 22"/>
            <p:cNvSpPr/>
            <p:nvPr/>
          </p:nvSpPr>
          <p:spPr>
            <a:xfrm>
              <a:off x="4281775" y="4050955"/>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矩形 23"/>
            <p:cNvSpPr/>
            <p:nvPr/>
          </p:nvSpPr>
          <p:spPr>
            <a:xfrm>
              <a:off x="4502509" y="4025021"/>
              <a:ext cx="971741" cy="369332"/>
            </a:xfrm>
            <a:prstGeom prst="rect">
              <a:avLst/>
            </a:prstGeom>
          </p:spPr>
          <p:txBody>
            <a:bodyPr wrap="none">
              <a:spAutoFit/>
            </a:bodyPr>
            <a:lstStyle/>
            <a:p>
              <a:r>
                <a:rPr lang="en-US" altLang="zh-CN" sz="1800" dirty="0" smtClean="0">
                  <a:solidFill>
                    <a:schemeClr val="accent1"/>
                  </a:solidFill>
                  <a:latin typeface="+mj-ea"/>
                  <a:ea typeface="+mj-ea"/>
                </a:rPr>
                <a:t>05.</a:t>
              </a:r>
              <a:r>
                <a:rPr lang="zh-CN" altLang="en-US" sz="1800" dirty="0" smtClean="0">
                  <a:solidFill>
                    <a:schemeClr val="accent1"/>
                  </a:solidFill>
                  <a:latin typeface="+mj-ea"/>
                  <a:ea typeface="+mj-ea"/>
                </a:rPr>
                <a:t>其他</a:t>
              </a:r>
              <a:endParaRPr lang="zh-CN" altLang="en-US" sz="2400" dirty="0">
                <a:solidFill>
                  <a:schemeClr val="accent1"/>
                </a:solidFill>
                <a:latin typeface="+mj-ea"/>
                <a:ea typeface="+mj-ea"/>
              </a:endParaRPr>
            </a:p>
          </p:txBody>
        </p:sp>
      </p:gr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项目管理工具</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grpSp>
        <p:nvGrpSpPr>
          <p:cNvPr id="15" name="组合 14"/>
          <p:cNvGrpSpPr/>
          <p:nvPr/>
        </p:nvGrpSpPr>
        <p:grpSpPr>
          <a:xfrm>
            <a:off x="1052670" y="744949"/>
            <a:ext cx="204356" cy="204356"/>
            <a:chOff x="6357074" y="1008628"/>
            <a:chExt cx="1676757" cy="1676757"/>
          </a:xfrm>
        </p:grpSpPr>
        <p:sp>
          <p:nvSpPr>
            <p:cNvPr id="16" name="椭圆 1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17" name="椭圆 1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mj-lt"/>
              </a:endParaRPr>
            </a:p>
          </p:txBody>
        </p:sp>
      </p:gr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45378" y="621837"/>
            <a:ext cx="5031244" cy="646331"/>
          </a:xfrm>
          <a:prstGeom prst="rect">
            <a:avLst/>
          </a:prstGeom>
        </p:spPr>
        <p:txBody>
          <a:bodyPr wrap="square">
            <a:spAutoFit/>
          </a:bodyPr>
          <a:lstStyle/>
          <a:p>
            <a:pPr fontAlgn="base">
              <a:spcBef>
                <a:spcPct val="0"/>
              </a:spcBef>
              <a:spcAft>
                <a:spcPct val="0"/>
              </a:spcAft>
              <a:defRPr/>
            </a:pPr>
            <a:r>
              <a:rPr lang="zh-CN" altLang="en-US" sz="1800" dirty="0" smtClean="0">
                <a:solidFill>
                  <a:schemeClr val="accent1"/>
                </a:solidFill>
                <a:latin typeface="+mj-ea"/>
                <a:ea typeface="+mj-ea"/>
              </a:rPr>
              <a:t>项目进度管理</a:t>
            </a:r>
            <a:r>
              <a:rPr lang="en-US" altLang="zh-CN" sz="1800" dirty="0" smtClean="0">
                <a:solidFill>
                  <a:schemeClr val="accent1"/>
                </a:solidFill>
                <a:latin typeface="+mj-ea"/>
                <a:ea typeface="+mj-ea"/>
              </a:rPr>
              <a:t>-</a:t>
            </a:r>
            <a:r>
              <a:rPr lang="zh-CN" altLang="en-US" sz="1800" dirty="0" smtClean="0">
                <a:solidFill>
                  <a:schemeClr val="accent1"/>
                </a:solidFill>
                <a:latin typeface="+mj-ea"/>
                <a:ea typeface="+mj-ea"/>
              </a:rPr>
              <a:t>甘特图</a:t>
            </a:r>
            <a:endParaRPr lang="en-US" altLang="zh-CN" sz="1800" dirty="0">
              <a:solidFill>
                <a:schemeClr val="accent1"/>
              </a:solidFill>
              <a:latin typeface="+mj-ea"/>
              <a:ea typeface="+mj-ea"/>
            </a:endParaRPr>
          </a:p>
          <a:p>
            <a:pPr fontAlgn="base">
              <a:spcBef>
                <a:spcPct val="0"/>
              </a:spcBef>
              <a:spcAft>
                <a:spcPct val="0"/>
              </a:spcAft>
              <a:defRPr/>
            </a:pPr>
            <a:endParaRPr lang="en-US" altLang="zh-CN" sz="1800" dirty="0">
              <a:solidFill>
                <a:schemeClr val="accent1"/>
              </a:solidFill>
              <a:latin typeface="+mj-ea"/>
              <a:ea typeface="+mj-ea"/>
            </a:endParaRPr>
          </a:p>
        </p:txBody>
      </p:sp>
      <p:cxnSp>
        <p:nvCxnSpPr>
          <p:cNvPr id="19" name="直接连接符 18"/>
          <p:cNvCxnSpPr/>
          <p:nvPr/>
        </p:nvCxnSpPr>
        <p:spPr>
          <a:xfrm>
            <a:off x="1307496" y="95982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2863244" y="945002"/>
            <a:ext cx="3310573" cy="4003742"/>
          </a:xfrm>
          <a:prstGeom prst="rect">
            <a:avLst/>
          </a:prstGeom>
        </p:spPr>
      </p:pic>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项目管理工具</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pic>
        <p:nvPicPr>
          <p:cNvPr id="4" name="图片 3"/>
          <p:cNvPicPr>
            <a:picLocks noChangeAspect="1"/>
          </p:cNvPicPr>
          <p:nvPr/>
        </p:nvPicPr>
        <p:blipFill>
          <a:blip r:embed="rId3"/>
          <a:stretch>
            <a:fillRect/>
          </a:stretch>
        </p:blipFill>
        <p:spPr>
          <a:xfrm>
            <a:off x="420024" y="1606153"/>
            <a:ext cx="4022194" cy="2579202"/>
          </a:xfrm>
          <a:prstGeom prst="rect">
            <a:avLst/>
          </a:prstGeom>
        </p:spPr>
      </p:pic>
      <p:grpSp>
        <p:nvGrpSpPr>
          <p:cNvPr id="15" name="组合 14"/>
          <p:cNvGrpSpPr/>
          <p:nvPr/>
        </p:nvGrpSpPr>
        <p:grpSpPr>
          <a:xfrm>
            <a:off x="1052670" y="744949"/>
            <a:ext cx="204356" cy="204356"/>
            <a:chOff x="6357074" y="1008628"/>
            <a:chExt cx="1676757" cy="1676757"/>
          </a:xfrm>
        </p:grpSpPr>
        <p:sp>
          <p:nvSpPr>
            <p:cNvPr id="16" name="椭圆 1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17" name="椭圆 1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mj-lt"/>
              </a:endParaRPr>
            </a:p>
          </p:txBody>
        </p:sp>
      </p:gr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45378" y="621837"/>
            <a:ext cx="5031244" cy="646331"/>
          </a:xfrm>
          <a:prstGeom prst="rect">
            <a:avLst/>
          </a:prstGeom>
        </p:spPr>
        <p:txBody>
          <a:bodyPr wrap="square">
            <a:spAutoFit/>
          </a:bodyPr>
          <a:lstStyle/>
          <a:p>
            <a:pPr fontAlgn="base">
              <a:spcBef>
                <a:spcPct val="0"/>
              </a:spcBef>
              <a:spcAft>
                <a:spcPct val="0"/>
              </a:spcAft>
              <a:defRPr/>
            </a:pPr>
            <a:r>
              <a:rPr lang="en-US" altLang="zh-CN" sz="1800" dirty="0">
                <a:solidFill>
                  <a:schemeClr val="accent1"/>
                </a:solidFill>
                <a:latin typeface="+mj-ea"/>
                <a:ea typeface="+mj-ea"/>
              </a:rPr>
              <a:t>GitHub + </a:t>
            </a:r>
            <a:r>
              <a:rPr lang="en-US" altLang="zh-CN" sz="1800" dirty="0" err="1" smtClean="0">
                <a:solidFill>
                  <a:schemeClr val="accent1"/>
                </a:solidFill>
                <a:latin typeface="+mj-ea"/>
                <a:ea typeface="+mj-ea"/>
              </a:rPr>
              <a:t>VSCode</a:t>
            </a:r>
            <a:r>
              <a:rPr lang="zh-CN" altLang="en-US" sz="1800" dirty="0" smtClean="0">
                <a:solidFill>
                  <a:schemeClr val="accent1"/>
                </a:solidFill>
                <a:latin typeface="+mj-ea"/>
                <a:ea typeface="+mj-ea"/>
              </a:rPr>
              <a:t>源代码</a:t>
            </a:r>
            <a:r>
              <a:rPr lang="zh-CN" altLang="en-US" sz="1800" dirty="0">
                <a:solidFill>
                  <a:schemeClr val="accent1"/>
                </a:solidFill>
                <a:latin typeface="+mj-ea"/>
                <a:ea typeface="+mj-ea"/>
              </a:rPr>
              <a:t>管理</a:t>
            </a:r>
            <a:endParaRPr lang="en-US" altLang="zh-CN" sz="1800" dirty="0">
              <a:solidFill>
                <a:schemeClr val="accent1"/>
              </a:solidFill>
              <a:latin typeface="+mj-ea"/>
              <a:ea typeface="+mj-ea"/>
            </a:endParaRPr>
          </a:p>
          <a:p>
            <a:pPr fontAlgn="base">
              <a:spcBef>
                <a:spcPct val="0"/>
              </a:spcBef>
              <a:spcAft>
                <a:spcPct val="0"/>
              </a:spcAft>
              <a:defRPr/>
            </a:pPr>
            <a:endParaRPr lang="en-US" altLang="zh-CN" sz="1800" dirty="0">
              <a:solidFill>
                <a:schemeClr val="accent1"/>
              </a:solidFill>
              <a:latin typeface="+mj-ea"/>
              <a:ea typeface="+mj-ea"/>
            </a:endParaRPr>
          </a:p>
        </p:txBody>
      </p:sp>
      <p:cxnSp>
        <p:nvCxnSpPr>
          <p:cNvPr id="19" name="直接连接符 18"/>
          <p:cNvCxnSpPr/>
          <p:nvPr/>
        </p:nvCxnSpPr>
        <p:spPr>
          <a:xfrm>
            <a:off x="1307496" y="95982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a:stretch>
            <a:fillRect/>
          </a:stretch>
        </p:blipFill>
        <p:spPr>
          <a:xfrm>
            <a:off x="4788767" y="1606153"/>
            <a:ext cx="4022194" cy="2535540"/>
          </a:xfrm>
          <a:prstGeom prst="rect">
            <a:avLst/>
          </a:prstGeom>
        </p:spPr>
      </p:pic>
    </p:spTree>
    <p:extLst>
      <p:ext uri="{BB962C8B-B14F-4D97-AF65-F5344CB8AC3E}">
        <p14:creationId xmlns:p14="http://schemas.microsoft.com/office/powerpoint/2010/main" val="1591866871"/>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518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开发模型</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mj-lt"/>
                </a:rPr>
                <a:t>1</a:t>
              </a:r>
              <a:endParaRPr lang="zh-CN" altLang="en-US" sz="1200" dirty="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55008" y="892644"/>
            <a:ext cx="1685077" cy="369332"/>
          </a:xfrm>
          <a:prstGeom prst="rect">
            <a:avLst/>
          </a:prstGeom>
        </p:spPr>
        <p:txBody>
          <a:bodyPr wrap="none">
            <a:spAutoFit/>
          </a:bodyPr>
          <a:lstStyle/>
          <a:p>
            <a:pPr fontAlgn="base">
              <a:spcBef>
                <a:spcPct val="0"/>
              </a:spcBef>
              <a:spcAft>
                <a:spcPct val="0"/>
              </a:spcAft>
              <a:defRPr/>
            </a:pPr>
            <a:r>
              <a:rPr lang="zh-CN" altLang="en-US" sz="1800" dirty="0" smtClean="0">
                <a:solidFill>
                  <a:schemeClr val="accent1"/>
                </a:solidFill>
                <a:latin typeface="方正兰亭黑_GBK"/>
                <a:ea typeface="方正兰亭黑_GBK"/>
              </a:rPr>
              <a:t>开发模型</a:t>
            </a:r>
            <a:r>
              <a:rPr lang="en-US" altLang="zh-CN" sz="1800" dirty="0" smtClean="0">
                <a:solidFill>
                  <a:schemeClr val="accent1"/>
                </a:solidFill>
                <a:latin typeface="方正兰亭黑_GBK"/>
                <a:ea typeface="方正兰亭黑_GBK"/>
              </a:rPr>
              <a:t>-</a:t>
            </a:r>
            <a:r>
              <a:rPr lang="zh-CN" altLang="en-US" sz="1800" dirty="0" smtClean="0">
                <a:solidFill>
                  <a:schemeClr val="accent1"/>
                </a:solidFill>
                <a:latin typeface="方正兰亭黑_GBK"/>
                <a:ea typeface="方正兰亭黑_GBK"/>
              </a:rPr>
              <a:t>后端</a:t>
            </a:r>
            <a:endParaRPr lang="en-US" altLang="zh-CN" sz="1800" dirty="0">
              <a:solidFill>
                <a:schemeClr val="accent1"/>
              </a:solidFill>
              <a:latin typeface="方正兰亭黑_GBK"/>
              <a:ea typeface="方正兰亭黑_GBK"/>
            </a:endParaRPr>
          </a:p>
        </p:txBody>
      </p:sp>
      <p:sp>
        <p:nvSpPr>
          <p:cNvPr id="2" name="矩形 1"/>
          <p:cNvSpPr/>
          <p:nvPr/>
        </p:nvSpPr>
        <p:spPr>
          <a:xfrm>
            <a:off x="1259447" y="1331284"/>
            <a:ext cx="1005403" cy="338554"/>
          </a:xfrm>
          <a:prstGeom prst="rect">
            <a:avLst/>
          </a:prstGeom>
        </p:spPr>
        <p:txBody>
          <a:bodyPr wrap="none">
            <a:spAutoFit/>
          </a:bodyPr>
          <a:lstStyle/>
          <a:p>
            <a:r>
              <a:rPr lang="zh-CN" altLang="en-US" sz="1600" dirty="0">
                <a:solidFill>
                  <a:srgbClr val="333333"/>
                </a:solidFill>
                <a:latin typeface="arial" panose="020B0604020202020204" pitchFamily="34" charset="0"/>
              </a:rPr>
              <a:t>增量模型</a:t>
            </a:r>
            <a:endParaRPr lang="zh-CN" altLang="en-US" sz="1600"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3079" y="2117187"/>
            <a:ext cx="924855" cy="924855"/>
          </a:xfrm>
          <a:prstGeom prst="rect">
            <a:avLst/>
          </a:prstGeom>
        </p:spPr>
      </p:pic>
      <p:cxnSp>
        <p:nvCxnSpPr>
          <p:cNvPr id="7" name="直接连接符 6"/>
          <p:cNvCxnSpPr/>
          <p:nvPr/>
        </p:nvCxnSpPr>
        <p:spPr>
          <a:xfrm>
            <a:off x="4165842" y="2117187"/>
            <a:ext cx="1067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33182" y="2117187"/>
            <a:ext cx="0" cy="1167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165842" y="3284805"/>
            <a:ext cx="1067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98766" y="3115528"/>
            <a:ext cx="1473480" cy="338554"/>
          </a:xfrm>
          <a:prstGeom prst="rect">
            <a:avLst/>
          </a:prstGeom>
        </p:spPr>
        <p:txBody>
          <a:bodyPr wrap="none">
            <a:spAutoFit/>
          </a:bodyPr>
          <a:lstStyle/>
          <a:p>
            <a:r>
              <a:rPr lang="zh-CN" altLang="en-US" sz="1600" dirty="0" smtClean="0">
                <a:solidFill>
                  <a:srgbClr val="333333"/>
                </a:solidFill>
                <a:latin typeface="arial" panose="020B0604020202020204" pitchFamily="34" charset="0"/>
              </a:rPr>
              <a:t>特征</a:t>
            </a:r>
            <a:r>
              <a:rPr lang="en-US" altLang="zh-CN" sz="1600" dirty="0" smtClean="0">
                <a:solidFill>
                  <a:srgbClr val="333333"/>
                </a:solidFill>
                <a:latin typeface="arial" panose="020B0604020202020204" pitchFamily="34" charset="0"/>
              </a:rPr>
              <a:t>/</a:t>
            </a:r>
            <a:r>
              <a:rPr lang="zh-CN" altLang="en-US" sz="1600" dirty="0" smtClean="0">
                <a:solidFill>
                  <a:srgbClr val="333333"/>
                </a:solidFill>
                <a:latin typeface="arial" panose="020B0604020202020204" pitchFamily="34" charset="0"/>
              </a:rPr>
              <a:t>算法</a:t>
            </a:r>
            <a:r>
              <a:rPr lang="zh-CN" altLang="en-US" sz="1600" dirty="0" smtClean="0">
                <a:solidFill>
                  <a:srgbClr val="333333"/>
                </a:solidFill>
                <a:latin typeface="arial" panose="020B0604020202020204" pitchFamily="34" charset="0"/>
              </a:rPr>
              <a:t>模型</a:t>
            </a:r>
            <a:endParaRPr lang="zh-CN" altLang="en-US" sz="1600" dirty="0"/>
          </a:p>
        </p:txBody>
      </p:sp>
      <p:sp>
        <p:nvSpPr>
          <p:cNvPr id="25" name="矩形 24"/>
          <p:cNvSpPr/>
          <p:nvPr/>
        </p:nvSpPr>
        <p:spPr>
          <a:xfrm>
            <a:off x="5280493" y="2408608"/>
            <a:ext cx="2499402" cy="584775"/>
          </a:xfrm>
          <a:prstGeom prst="rect">
            <a:avLst/>
          </a:prstGeom>
        </p:spPr>
        <p:txBody>
          <a:bodyPr wrap="none">
            <a:spAutoFit/>
          </a:bodyPr>
          <a:lstStyle/>
          <a:p>
            <a:r>
              <a:rPr lang="zh-CN" altLang="en-US" sz="1600" dirty="0" smtClean="0">
                <a:solidFill>
                  <a:srgbClr val="333333"/>
                </a:solidFill>
                <a:latin typeface="arial" panose="020B0604020202020204" pitchFamily="34" charset="0"/>
              </a:rPr>
              <a:t>不断加入新</a:t>
            </a:r>
            <a:r>
              <a:rPr lang="zh-CN" altLang="en-US" sz="1600" dirty="0" smtClean="0">
                <a:solidFill>
                  <a:srgbClr val="333333"/>
                </a:solidFill>
                <a:latin typeface="arial" panose="020B0604020202020204" pitchFamily="34" charset="0"/>
              </a:rPr>
              <a:t>的</a:t>
            </a:r>
            <a:endParaRPr lang="en-US" altLang="zh-CN" sz="1600" dirty="0" smtClean="0">
              <a:solidFill>
                <a:srgbClr val="333333"/>
              </a:solidFill>
              <a:latin typeface="arial" panose="020B0604020202020204" pitchFamily="34" charset="0"/>
            </a:endParaRPr>
          </a:p>
          <a:p>
            <a:r>
              <a:rPr lang="zh-CN" altLang="en-US" sz="1600" dirty="0" smtClean="0">
                <a:solidFill>
                  <a:srgbClr val="333333"/>
                </a:solidFill>
                <a:latin typeface="arial" panose="020B0604020202020204" pitchFamily="34" charset="0"/>
              </a:rPr>
              <a:t>机器学习</a:t>
            </a:r>
            <a:r>
              <a:rPr lang="zh-CN" altLang="en-US" sz="1600" dirty="0" smtClean="0">
                <a:solidFill>
                  <a:srgbClr val="333333"/>
                </a:solidFill>
                <a:latin typeface="arial" panose="020B0604020202020204" pitchFamily="34" charset="0"/>
              </a:rPr>
              <a:t>算法子</a:t>
            </a:r>
            <a:r>
              <a:rPr lang="zh-CN" altLang="en-US" sz="1600" dirty="0" smtClean="0">
                <a:solidFill>
                  <a:srgbClr val="333333"/>
                </a:solidFill>
                <a:latin typeface="arial" panose="020B0604020202020204" pitchFamily="34" charset="0"/>
              </a:rPr>
              <a:t>模块</a:t>
            </a:r>
            <a:r>
              <a:rPr lang="en-US" altLang="zh-CN" sz="1600" dirty="0" smtClean="0">
                <a:solidFill>
                  <a:srgbClr val="333333"/>
                </a:solidFill>
                <a:latin typeface="arial" panose="020B0604020202020204" pitchFamily="34" charset="0"/>
              </a:rPr>
              <a:t>/</a:t>
            </a:r>
            <a:r>
              <a:rPr lang="zh-CN" altLang="en-US" sz="1600" dirty="0" smtClean="0">
                <a:solidFill>
                  <a:srgbClr val="333333"/>
                </a:solidFill>
                <a:latin typeface="arial" panose="020B0604020202020204" pitchFamily="34" charset="0"/>
              </a:rPr>
              <a:t>特征</a:t>
            </a:r>
            <a:endParaRPr lang="zh-CN" altLang="en-US" sz="1600" dirty="0"/>
          </a:p>
        </p:txBody>
      </p:sp>
    </p:spTree>
    <p:extLst>
      <p:ext uri="{BB962C8B-B14F-4D97-AF65-F5344CB8AC3E}">
        <p14:creationId xmlns:p14="http://schemas.microsoft.com/office/powerpoint/2010/main" val="1869330200"/>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14798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其他</a:t>
            </a:r>
            <a:r>
              <a:rPr lang="en-US" altLang="zh-CN" sz="1600" dirty="0">
                <a:solidFill>
                  <a:schemeClr val="accent1"/>
                </a:solidFill>
                <a:latin typeface="方正兰亭黑_GBK"/>
                <a:ea typeface="方正兰亭黑_GBK"/>
              </a:rPr>
              <a:t>-</a:t>
            </a:r>
            <a:r>
              <a:rPr lang="zh-CN" altLang="en-US" sz="1600" dirty="0">
                <a:solidFill>
                  <a:schemeClr val="accent1"/>
                </a:solidFill>
                <a:latin typeface="方正兰亭黑_GBK"/>
                <a:ea typeface="方正兰亭黑_GBK"/>
              </a:rPr>
              <a:t>开发模型</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grpSp>
        <p:nvGrpSpPr>
          <p:cNvPr id="3" name="组合 2"/>
          <p:cNvGrpSpPr/>
          <p:nvPr/>
        </p:nvGrpSpPr>
        <p:grpSpPr>
          <a:xfrm>
            <a:off x="653032" y="661323"/>
            <a:ext cx="1976873" cy="696981"/>
            <a:chOff x="758578" y="879630"/>
            <a:chExt cx="2328593" cy="820986"/>
          </a:xfrm>
        </p:grpSpPr>
        <p:grpSp>
          <p:nvGrpSpPr>
            <p:cNvPr id="14" name="组合 13"/>
            <p:cNvGrpSpPr/>
            <p:nvPr/>
          </p:nvGrpSpPr>
          <p:grpSpPr>
            <a:xfrm>
              <a:off x="758578" y="899761"/>
              <a:ext cx="514780" cy="514780"/>
              <a:chOff x="6357074" y="1008628"/>
              <a:chExt cx="1676757" cy="1676757"/>
            </a:xfrm>
          </p:grpSpPr>
          <p:sp>
            <p:nvSpPr>
              <p:cNvPr id="15" name="椭圆 1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16" name="椭圆 1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latin typeface="+mj-lt"/>
                  </a:rPr>
                  <a:t>2</a:t>
                </a:r>
                <a:endParaRPr lang="zh-CN" altLang="en-US" sz="1050" dirty="0">
                  <a:solidFill>
                    <a:prstClr val="white"/>
                  </a:solidFill>
                  <a:latin typeface="+mj-lt"/>
                </a:endParaRPr>
              </a:p>
            </p:txBody>
          </p:sp>
        </p:grpSp>
        <p:cxnSp>
          <p:nvCxnSpPr>
            <p:cNvPr id="19" name="直接连接符 18"/>
            <p:cNvCxnSpPr/>
            <p:nvPr/>
          </p:nvCxnSpPr>
          <p:spPr>
            <a:xfrm>
              <a:off x="1346120" y="129442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235382" y="879630"/>
              <a:ext cx="1851789" cy="400110"/>
            </a:xfrm>
            <a:prstGeom prst="rect">
              <a:avLst/>
            </a:prstGeom>
          </p:spPr>
          <p:txBody>
            <a:bodyPr wrap="none">
              <a:spAutoFit/>
            </a:bodyPr>
            <a:lstStyle/>
            <a:p>
              <a:pPr fontAlgn="base">
                <a:spcBef>
                  <a:spcPct val="0"/>
                </a:spcBef>
                <a:spcAft>
                  <a:spcPct val="0"/>
                </a:spcAft>
                <a:defRPr/>
              </a:pPr>
              <a:r>
                <a:rPr lang="zh-CN" altLang="en-US" sz="2000" dirty="0" smtClean="0">
                  <a:solidFill>
                    <a:schemeClr val="accent1"/>
                  </a:solidFill>
                  <a:latin typeface="方正兰亭黑_GBK"/>
                  <a:ea typeface="方正兰亭黑_GBK"/>
                </a:rPr>
                <a:t>开发模型</a:t>
              </a:r>
              <a:r>
                <a:rPr lang="en-US" altLang="zh-CN" sz="2000" dirty="0" smtClean="0">
                  <a:solidFill>
                    <a:schemeClr val="accent1"/>
                  </a:solidFill>
                  <a:latin typeface="方正兰亭黑_GBK"/>
                  <a:ea typeface="方正兰亭黑_GBK"/>
                </a:rPr>
                <a:t>-</a:t>
              </a:r>
              <a:r>
                <a:rPr lang="zh-CN" altLang="en-US" sz="2000" dirty="0">
                  <a:solidFill>
                    <a:schemeClr val="accent1"/>
                  </a:solidFill>
                  <a:latin typeface="方正兰亭黑_GBK"/>
                  <a:ea typeface="方正兰亭黑_GBK"/>
                </a:rPr>
                <a:t>前</a:t>
              </a:r>
              <a:r>
                <a:rPr lang="zh-CN" altLang="en-US" sz="2000" dirty="0" smtClean="0">
                  <a:solidFill>
                    <a:schemeClr val="accent1"/>
                  </a:solidFill>
                  <a:latin typeface="方正兰亭黑_GBK"/>
                  <a:ea typeface="方正兰亭黑_GBK"/>
                </a:rPr>
                <a:t>端</a:t>
              </a:r>
              <a:endParaRPr lang="en-US" altLang="zh-CN" sz="2000" dirty="0">
                <a:solidFill>
                  <a:schemeClr val="accent1"/>
                </a:solidFill>
                <a:latin typeface="方正兰亭黑_GBK"/>
                <a:ea typeface="方正兰亭黑_GBK"/>
              </a:endParaRPr>
            </a:p>
          </p:txBody>
        </p:sp>
        <p:sp>
          <p:nvSpPr>
            <p:cNvPr id="2" name="矩形 1"/>
            <p:cNvSpPr/>
            <p:nvPr/>
          </p:nvSpPr>
          <p:spPr>
            <a:xfrm>
              <a:off x="1259447" y="1331284"/>
              <a:ext cx="1107996" cy="369332"/>
            </a:xfrm>
            <a:prstGeom prst="rect">
              <a:avLst/>
            </a:prstGeom>
          </p:spPr>
          <p:txBody>
            <a:bodyPr wrap="none">
              <a:spAutoFit/>
            </a:bodyPr>
            <a:lstStyle/>
            <a:p>
              <a:r>
                <a:rPr lang="zh-CN" altLang="en-US" sz="1800" dirty="0"/>
                <a:t>快速</a:t>
              </a:r>
              <a:r>
                <a:rPr lang="zh-CN" altLang="en-US" sz="1800" dirty="0" smtClean="0"/>
                <a:t>原型</a:t>
              </a:r>
              <a:endParaRPr lang="zh-CN" altLang="en-US" sz="1800" dirty="0"/>
            </a:p>
          </p:txBody>
        </p:sp>
      </p:grpSp>
      <p:grpSp>
        <p:nvGrpSpPr>
          <p:cNvPr id="9" name="组合 8"/>
          <p:cNvGrpSpPr/>
          <p:nvPr/>
        </p:nvGrpSpPr>
        <p:grpSpPr>
          <a:xfrm>
            <a:off x="1249261" y="1572295"/>
            <a:ext cx="1662795" cy="2876824"/>
            <a:chOff x="1081331" y="1557055"/>
            <a:chExt cx="1662795" cy="2876824"/>
          </a:xfrm>
        </p:grpSpPr>
        <p:grpSp>
          <p:nvGrpSpPr>
            <p:cNvPr id="5" name="组合 4"/>
            <p:cNvGrpSpPr/>
            <p:nvPr/>
          </p:nvGrpSpPr>
          <p:grpSpPr>
            <a:xfrm>
              <a:off x="1094386" y="1557055"/>
              <a:ext cx="1649740" cy="2362788"/>
              <a:chOff x="1094386" y="1557055"/>
              <a:chExt cx="1649740" cy="2362788"/>
            </a:xfrm>
          </p:grpSpPr>
          <p:pic>
            <p:nvPicPr>
              <p:cNvPr id="1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386" y="1557055"/>
                <a:ext cx="1649740" cy="115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795" y="2768661"/>
                <a:ext cx="1632921" cy="115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7"/>
            <p:cNvGrpSpPr/>
            <p:nvPr/>
          </p:nvGrpSpPr>
          <p:grpSpPr>
            <a:xfrm>
              <a:off x="1081331" y="4051787"/>
              <a:ext cx="1662795" cy="382092"/>
              <a:chOff x="1081331" y="4051787"/>
              <a:chExt cx="1662795" cy="382092"/>
            </a:xfrm>
          </p:grpSpPr>
          <p:sp>
            <p:nvSpPr>
              <p:cNvPr id="26" name="矩形 25"/>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矩形 2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55655" y="4051787"/>
                <a:ext cx="1267236" cy="382092"/>
              </a:xfrm>
              <a:prstGeom prst="rect">
                <a:avLst/>
              </a:prstGeom>
            </p:spPr>
            <p:txBody>
              <a:bodyPr wrap="square">
                <a:spAutoFit/>
              </a:bodyPr>
              <a:lstStyle/>
              <a:p>
                <a:pPr algn="ctr" defTabSz="914400">
                  <a:lnSpc>
                    <a:spcPct val="150000"/>
                  </a:lnSpc>
                  <a:defRPr/>
                </a:pPr>
                <a:r>
                  <a:rPr lang="en-US" altLang="zh-CN"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V1.0</a:t>
                </a:r>
                <a:endParaRPr lang="zh-CN" altLang="en-US" sz="1400" kern="0" dirty="0">
                  <a:solidFill>
                    <a:schemeClr val="bg1"/>
                  </a:solidFill>
                  <a:ea typeface="微软雅黑" panose="020B0503020204020204" pitchFamily="34" charset="-122"/>
                </a:endParaRPr>
              </a:p>
            </p:txBody>
          </p:sp>
        </p:grpSp>
      </p:grpSp>
      <p:grpSp>
        <p:nvGrpSpPr>
          <p:cNvPr id="11" name="组合 10"/>
          <p:cNvGrpSpPr/>
          <p:nvPr/>
        </p:nvGrpSpPr>
        <p:grpSpPr>
          <a:xfrm>
            <a:off x="3595672" y="1544954"/>
            <a:ext cx="1810246" cy="2898236"/>
            <a:chOff x="3427742" y="1529714"/>
            <a:chExt cx="1810246" cy="2898236"/>
          </a:xfrm>
        </p:grpSpPr>
        <p:grpSp>
          <p:nvGrpSpPr>
            <p:cNvPr id="6" name="组合 5"/>
            <p:cNvGrpSpPr/>
            <p:nvPr/>
          </p:nvGrpSpPr>
          <p:grpSpPr>
            <a:xfrm>
              <a:off x="3427742" y="1529714"/>
              <a:ext cx="1810246" cy="2390129"/>
              <a:chOff x="3427742" y="1529714"/>
              <a:chExt cx="1810246" cy="2390129"/>
            </a:xfrm>
          </p:grpSpPr>
          <p:pic>
            <p:nvPicPr>
              <p:cNvPr id="20" name="图片 19"/>
              <p:cNvPicPr/>
              <p:nvPr/>
            </p:nvPicPr>
            <p:blipFill>
              <a:blip r:embed="rId5"/>
              <a:stretch>
                <a:fillRect/>
              </a:stretch>
            </p:blipFill>
            <p:spPr>
              <a:xfrm>
                <a:off x="3427742" y="1529714"/>
                <a:ext cx="1810246" cy="1178523"/>
              </a:xfrm>
              <a:prstGeom prst="rect">
                <a:avLst/>
              </a:prstGeom>
            </p:spPr>
          </p:pic>
          <p:pic>
            <p:nvPicPr>
              <p:cNvPr id="23" name="图片 22"/>
              <p:cNvPicPr/>
              <p:nvPr/>
            </p:nvPicPr>
            <p:blipFill>
              <a:blip r:embed="rId6"/>
              <a:stretch>
                <a:fillRect/>
              </a:stretch>
            </p:blipFill>
            <p:spPr>
              <a:xfrm>
                <a:off x="3427743" y="2783349"/>
                <a:ext cx="1810245" cy="1136494"/>
              </a:xfrm>
              <a:prstGeom prst="rect">
                <a:avLst/>
              </a:prstGeom>
            </p:spPr>
          </p:pic>
        </p:grpSp>
        <p:grpSp>
          <p:nvGrpSpPr>
            <p:cNvPr id="28" name="组合 27"/>
            <p:cNvGrpSpPr/>
            <p:nvPr/>
          </p:nvGrpSpPr>
          <p:grpSpPr>
            <a:xfrm>
              <a:off x="3427742" y="4045858"/>
              <a:ext cx="1810246" cy="382092"/>
              <a:chOff x="1081331" y="4049356"/>
              <a:chExt cx="1662795" cy="382092"/>
            </a:xfrm>
          </p:grpSpPr>
          <p:sp>
            <p:nvSpPr>
              <p:cNvPr id="29" name="矩形 28"/>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77009" y="4049356"/>
                <a:ext cx="1267236" cy="382092"/>
              </a:xfrm>
              <a:prstGeom prst="rect">
                <a:avLst/>
              </a:prstGeom>
            </p:spPr>
            <p:txBody>
              <a:bodyPr wrap="square">
                <a:spAutoFit/>
              </a:bodyPr>
              <a:lstStyle/>
              <a:p>
                <a:pPr algn="ctr" defTabSz="914400">
                  <a:lnSpc>
                    <a:spcPct val="150000"/>
                  </a:lnSpc>
                  <a:defRPr/>
                </a:pPr>
                <a:r>
                  <a:rPr lang="en-US" altLang="zh-CN"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V1.1</a:t>
                </a:r>
                <a:endParaRPr lang="zh-CN" altLang="en-US" sz="1400" kern="0" dirty="0">
                  <a:solidFill>
                    <a:schemeClr val="bg1"/>
                  </a:solidFill>
                  <a:ea typeface="微软雅黑" panose="020B0503020204020204" pitchFamily="34" charset="-122"/>
                </a:endParaRPr>
              </a:p>
            </p:txBody>
          </p:sp>
        </p:grpSp>
      </p:grpSp>
      <p:grpSp>
        <p:nvGrpSpPr>
          <p:cNvPr id="12" name="组合 11"/>
          <p:cNvGrpSpPr/>
          <p:nvPr/>
        </p:nvGrpSpPr>
        <p:grpSpPr>
          <a:xfrm>
            <a:off x="6089534" y="857281"/>
            <a:ext cx="1810247" cy="3585909"/>
            <a:chOff x="5921604" y="842041"/>
            <a:chExt cx="1810247" cy="3585909"/>
          </a:xfrm>
        </p:grpSpPr>
        <p:grpSp>
          <p:nvGrpSpPr>
            <p:cNvPr id="7" name="组合 6"/>
            <p:cNvGrpSpPr/>
            <p:nvPr/>
          </p:nvGrpSpPr>
          <p:grpSpPr>
            <a:xfrm>
              <a:off x="5921604" y="842041"/>
              <a:ext cx="1810247" cy="3077802"/>
              <a:chOff x="5921604" y="842041"/>
              <a:chExt cx="1810247" cy="3077802"/>
            </a:xfrm>
          </p:grpSpPr>
          <p:pic>
            <p:nvPicPr>
              <p:cNvPr id="24" name="图片 23"/>
              <p:cNvPicPr/>
              <p:nvPr/>
            </p:nvPicPr>
            <p:blipFill>
              <a:blip r:embed="rId5"/>
              <a:stretch>
                <a:fillRect/>
              </a:stretch>
            </p:blipFill>
            <p:spPr>
              <a:xfrm>
                <a:off x="5921605" y="842041"/>
                <a:ext cx="1810246" cy="1178523"/>
              </a:xfrm>
              <a:prstGeom prst="rect">
                <a:avLst/>
              </a:prstGeom>
            </p:spPr>
          </p:pic>
          <p:pic>
            <p:nvPicPr>
              <p:cNvPr id="25" name="图片 24"/>
              <p:cNvPicPr/>
              <p:nvPr/>
            </p:nvPicPr>
            <p:blipFill>
              <a:blip r:embed="rId7"/>
              <a:stretch>
                <a:fillRect/>
              </a:stretch>
            </p:blipFill>
            <p:spPr>
              <a:xfrm>
                <a:off x="5921604" y="2094864"/>
                <a:ext cx="1810247" cy="1824979"/>
              </a:xfrm>
              <a:prstGeom prst="rect">
                <a:avLst/>
              </a:prstGeom>
            </p:spPr>
          </p:pic>
        </p:grpSp>
        <p:grpSp>
          <p:nvGrpSpPr>
            <p:cNvPr id="31" name="组合 30"/>
            <p:cNvGrpSpPr/>
            <p:nvPr/>
          </p:nvGrpSpPr>
          <p:grpSpPr>
            <a:xfrm>
              <a:off x="5921604" y="4045858"/>
              <a:ext cx="1810247" cy="382092"/>
              <a:chOff x="1081331" y="4051787"/>
              <a:chExt cx="1662795" cy="382092"/>
            </a:xfrm>
          </p:grpSpPr>
          <p:sp>
            <p:nvSpPr>
              <p:cNvPr id="32" name="矩形 31"/>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55655" y="4051787"/>
                <a:ext cx="1267236" cy="382092"/>
              </a:xfrm>
              <a:prstGeom prst="rect">
                <a:avLst/>
              </a:prstGeom>
            </p:spPr>
            <p:txBody>
              <a:bodyPr wrap="square">
                <a:spAutoFit/>
              </a:bodyPr>
              <a:lstStyle/>
              <a:p>
                <a:pPr algn="ctr" defTabSz="914400">
                  <a:lnSpc>
                    <a:spcPct val="150000"/>
                  </a:lnSpc>
                  <a:defRPr/>
                </a:pPr>
                <a:r>
                  <a:rPr lang="en-US" altLang="zh-CN"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V1.2</a:t>
                </a:r>
                <a:endParaRPr lang="zh-CN" altLang="en-US" sz="1400" kern="0" dirty="0">
                  <a:solidFill>
                    <a:schemeClr val="bg1"/>
                  </a:solidFill>
                  <a:ea typeface="微软雅黑" panose="020B0503020204020204" pitchFamily="34" charset="-122"/>
                </a:endParaRPr>
              </a:p>
            </p:txBody>
          </p:sp>
        </p:grpSp>
      </p:grpSp>
    </p:spTree>
    <p:extLst>
      <p:ext uri="{BB962C8B-B14F-4D97-AF65-F5344CB8AC3E}">
        <p14:creationId xmlns:p14="http://schemas.microsoft.com/office/powerpoint/2010/main" val="18122280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8758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经济决策</a:t>
            </a:r>
            <a:r>
              <a:rPr lang="zh-CN" altLang="en-US" sz="1600" dirty="0">
                <a:solidFill>
                  <a:schemeClr val="accent1"/>
                </a:solidFill>
                <a:latin typeface="方正兰亭黑_GBK"/>
                <a:ea typeface="方正兰亭黑_GBK"/>
              </a:rPr>
              <a:t>工具</a:t>
            </a: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grpSp>
        <p:nvGrpSpPr>
          <p:cNvPr id="15" name="组合 14"/>
          <p:cNvGrpSpPr/>
          <p:nvPr/>
        </p:nvGrpSpPr>
        <p:grpSpPr>
          <a:xfrm>
            <a:off x="1052670" y="744949"/>
            <a:ext cx="204356" cy="204356"/>
            <a:chOff x="6357074" y="1008628"/>
            <a:chExt cx="1676757" cy="1676757"/>
          </a:xfrm>
        </p:grpSpPr>
        <p:sp>
          <p:nvSpPr>
            <p:cNvPr id="16" name="椭圆 1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17" name="椭圆 1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mj-lt"/>
              </a:endParaRPr>
            </a:p>
          </p:txBody>
        </p:sp>
      </p:gr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45378" y="621837"/>
            <a:ext cx="4843002" cy="369332"/>
          </a:xfrm>
          <a:prstGeom prst="rect">
            <a:avLst/>
          </a:prstGeom>
        </p:spPr>
        <p:txBody>
          <a:bodyPr wrap="square">
            <a:spAutoFit/>
          </a:bodyPr>
          <a:lstStyle/>
          <a:p>
            <a:pPr fontAlgn="base">
              <a:spcBef>
                <a:spcPct val="0"/>
              </a:spcBef>
              <a:spcAft>
                <a:spcPct val="0"/>
              </a:spcAft>
              <a:defRPr/>
            </a:pPr>
            <a:r>
              <a:rPr lang="zh-CN" altLang="en-US" sz="1800" dirty="0">
                <a:solidFill>
                  <a:schemeClr val="accent1"/>
                </a:solidFill>
                <a:latin typeface="方正兰亭黑_GBK"/>
                <a:ea typeface="方正兰亭黑_GBK"/>
              </a:rPr>
              <a:t>使用</a:t>
            </a:r>
            <a:r>
              <a:rPr lang="en-US" altLang="zh-CN" sz="1800" dirty="0" smtClean="0">
                <a:solidFill>
                  <a:schemeClr val="accent1"/>
                </a:solidFill>
                <a:latin typeface="方正兰亭黑_GBK"/>
                <a:ea typeface="方正兰亭黑_GBK"/>
              </a:rPr>
              <a:t>EXCEL</a:t>
            </a:r>
            <a:r>
              <a:rPr lang="zh-CN" altLang="en-US" sz="1800" dirty="0" smtClean="0">
                <a:solidFill>
                  <a:schemeClr val="accent1"/>
                </a:solidFill>
                <a:latin typeface="方正兰亭黑_GBK"/>
                <a:ea typeface="方正兰亭黑_GBK"/>
              </a:rPr>
              <a:t>记录</a:t>
            </a:r>
            <a:r>
              <a:rPr lang="zh-CN" altLang="en-US" sz="1800" dirty="0">
                <a:solidFill>
                  <a:schemeClr val="accent1"/>
                </a:solidFill>
                <a:latin typeface="方正兰亭黑_GBK"/>
                <a:ea typeface="方正兰亭黑_GBK"/>
              </a:rPr>
              <a:t>预算</a:t>
            </a:r>
            <a:endParaRPr lang="en-US" altLang="zh-CN" sz="1800" dirty="0">
              <a:solidFill>
                <a:schemeClr val="accent1"/>
              </a:solidFill>
              <a:latin typeface="方正兰亭黑_GBK"/>
              <a:ea typeface="方正兰亭黑_GBK"/>
            </a:endParaRPr>
          </a:p>
        </p:txBody>
      </p:sp>
      <p:cxnSp>
        <p:nvCxnSpPr>
          <p:cNvPr id="19" name="直接连接符 18"/>
          <p:cNvCxnSpPr/>
          <p:nvPr/>
        </p:nvCxnSpPr>
        <p:spPr>
          <a:xfrm>
            <a:off x="1307496" y="95982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3" name="表格 72">
            <a:extLst>
              <a:ext uri="{FF2B5EF4-FFF2-40B4-BE49-F238E27FC236}">
                <a16:creationId xmlns:a16="http://schemas.microsoft.com/office/drawing/2014/main" id="{8B27BD63-14CC-4239-B3BF-AEEA6B3B55CC}"/>
              </a:ext>
            </a:extLst>
          </p:cNvPr>
          <p:cNvGraphicFramePr>
            <a:graphicFrameLocks noGrp="1"/>
          </p:cNvGraphicFramePr>
          <p:nvPr>
            <p:extLst/>
          </p:nvPr>
        </p:nvGraphicFramePr>
        <p:xfrm>
          <a:off x="1032787" y="1114282"/>
          <a:ext cx="7281033" cy="3857019"/>
        </p:xfrm>
        <a:graphic>
          <a:graphicData uri="http://schemas.openxmlformats.org/drawingml/2006/table">
            <a:tbl>
              <a:tblPr>
                <a:tableStyleId>{5C22544A-7EE6-4342-B048-85BDC9FD1C3A}</a:tableStyleId>
              </a:tblPr>
              <a:tblGrid>
                <a:gridCol w="1904268">
                  <a:extLst>
                    <a:ext uri="{9D8B030D-6E8A-4147-A177-3AD203B41FA5}">
                      <a16:colId xmlns:a16="http://schemas.microsoft.com/office/drawing/2014/main" val="2837288555"/>
                    </a:ext>
                  </a:extLst>
                </a:gridCol>
                <a:gridCol w="1075353">
                  <a:extLst>
                    <a:ext uri="{9D8B030D-6E8A-4147-A177-3AD203B41FA5}">
                      <a16:colId xmlns:a16="http://schemas.microsoft.com/office/drawing/2014/main" val="1427977510"/>
                    </a:ext>
                  </a:extLst>
                </a:gridCol>
                <a:gridCol w="1075353">
                  <a:extLst>
                    <a:ext uri="{9D8B030D-6E8A-4147-A177-3AD203B41FA5}">
                      <a16:colId xmlns:a16="http://schemas.microsoft.com/office/drawing/2014/main" val="3205684979"/>
                    </a:ext>
                  </a:extLst>
                </a:gridCol>
                <a:gridCol w="1075353">
                  <a:extLst>
                    <a:ext uri="{9D8B030D-6E8A-4147-A177-3AD203B41FA5}">
                      <a16:colId xmlns:a16="http://schemas.microsoft.com/office/drawing/2014/main" val="4109924844"/>
                    </a:ext>
                  </a:extLst>
                </a:gridCol>
                <a:gridCol w="1075353">
                  <a:extLst>
                    <a:ext uri="{9D8B030D-6E8A-4147-A177-3AD203B41FA5}">
                      <a16:colId xmlns:a16="http://schemas.microsoft.com/office/drawing/2014/main" val="1066935231"/>
                    </a:ext>
                  </a:extLst>
                </a:gridCol>
                <a:gridCol w="1075353">
                  <a:extLst>
                    <a:ext uri="{9D8B030D-6E8A-4147-A177-3AD203B41FA5}">
                      <a16:colId xmlns:a16="http://schemas.microsoft.com/office/drawing/2014/main" val="3394688411"/>
                    </a:ext>
                  </a:extLst>
                </a:gridCol>
              </a:tblGrid>
              <a:tr h="145158">
                <a:tc>
                  <a:txBody>
                    <a:bodyPr/>
                    <a:lstStyle/>
                    <a:p>
                      <a:pPr algn="just" fontAlgn="ctr"/>
                      <a:r>
                        <a:rPr lang="zh-TW" sz="600" u="none" strike="noStrike">
                          <a:effectLst/>
                        </a:rPr>
                        <a:t>阶段</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人力</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财务科目</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zh-TW" sz="600" u="none" strike="noStrike">
                          <a:effectLst/>
                        </a:rPr>
                        <a:t>时间（天）</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zh-TW" sz="600" u="none" strike="noStrike">
                          <a:effectLst/>
                        </a:rPr>
                        <a:t>成本（万）/天</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zh-TW" sz="600" u="none" strike="noStrike">
                          <a:effectLst/>
                        </a:rPr>
                        <a:t>总计（万）</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204029881"/>
                  </a:ext>
                </a:extLst>
              </a:tr>
              <a:tr h="241931">
                <a:tc>
                  <a:txBody>
                    <a:bodyPr/>
                    <a:lstStyle/>
                    <a:p>
                      <a:pPr algn="just" fontAlgn="ctr"/>
                      <a:r>
                        <a:rPr lang="zh-TW" sz="600" u="none" strike="noStrike">
                          <a:effectLst/>
                        </a:rPr>
                        <a:t>项目准备阶段</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何钺, 柴增豪, 张洛汐, 代雨洁, 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r" fontAlgn="ctr"/>
                      <a:r>
                        <a:rPr lang="en-US" sz="600" u="none" strike="noStrike" dirty="0">
                          <a:effectLst/>
                        </a:rPr>
                        <a:t>　</a:t>
                      </a:r>
                      <a:endParaRPr lang="zh-CN" sz="600" b="0" i="0" u="none" strike="noStrike" dirty="0">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808480922"/>
                  </a:ext>
                </a:extLst>
              </a:tr>
              <a:tr h="145158">
                <a:tc>
                  <a:txBody>
                    <a:bodyPr/>
                    <a:lstStyle/>
                    <a:p>
                      <a:pPr algn="just" fontAlgn="ctr"/>
                      <a:r>
                        <a:rPr lang="en-US" sz="600" u="none" strike="noStrike" dirty="0">
                          <a:effectLst/>
                        </a:rPr>
                        <a:t>        </a:t>
                      </a:r>
                      <a:r>
                        <a:rPr lang="en-US" sz="600" u="none" strike="noStrike" dirty="0" err="1">
                          <a:effectLst/>
                        </a:rPr>
                        <a:t>需求分析</a:t>
                      </a:r>
                      <a:endParaRPr lang="zh-CN" sz="600" b="0" i="0" u="none" strike="noStrike" dirty="0">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何钺, 柴增豪, 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993114022"/>
                  </a:ext>
                </a:extLst>
              </a:tr>
              <a:tr h="145158">
                <a:tc>
                  <a:txBody>
                    <a:bodyPr/>
                    <a:lstStyle/>
                    <a:p>
                      <a:pPr algn="just" fontAlgn="ctr"/>
                      <a:r>
                        <a:rPr lang="en-US" sz="600" u="none" strike="noStrike">
                          <a:effectLst/>
                        </a:rPr>
                        <a:t>        项目配置分析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代雨洁, 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917410851"/>
                  </a:ext>
                </a:extLst>
              </a:tr>
              <a:tr h="241931">
                <a:tc>
                  <a:txBody>
                    <a:bodyPr/>
                    <a:lstStyle/>
                    <a:p>
                      <a:pPr algn="l" fontAlgn="ctr"/>
                      <a:r>
                        <a:rPr lang="zh-TW" sz="600" u="none" strike="noStrike">
                          <a:effectLst/>
                        </a:rPr>
                        <a:t>设计阶段</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何钺, 柴增豪, 张洛汐, 代雨洁, 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r"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676319167"/>
                  </a:ext>
                </a:extLst>
              </a:tr>
              <a:tr h="96772">
                <a:tc>
                  <a:txBody>
                    <a:bodyPr/>
                    <a:lstStyle/>
                    <a:p>
                      <a:pPr algn="l" fontAlgn="ctr"/>
                      <a:r>
                        <a:rPr lang="en-US" sz="600" u="none" strike="noStrike">
                          <a:effectLst/>
                        </a:rPr>
                        <a:t>        专家咨询</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专家咨询费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765886160"/>
                  </a:ext>
                </a:extLst>
              </a:tr>
              <a:tr h="145158">
                <a:tc>
                  <a:txBody>
                    <a:bodyPr/>
                    <a:lstStyle/>
                    <a:p>
                      <a:pPr algn="l" fontAlgn="ctr"/>
                      <a:r>
                        <a:rPr lang="en-US" sz="600" u="none" strike="noStrike">
                          <a:effectLst/>
                        </a:rPr>
                        <a:t>        输入界面设计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627175013"/>
                  </a:ext>
                </a:extLst>
              </a:tr>
              <a:tr h="193545">
                <a:tc>
                  <a:txBody>
                    <a:bodyPr/>
                    <a:lstStyle/>
                    <a:p>
                      <a:pPr algn="l" fontAlgn="ctr"/>
                      <a:r>
                        <a:rPr lang="en-US" sz="600" u="none" strike="noStrike">
                          <a:effectLst/>
                        </a:rPr>
                        <a:t>        搜索结果显示界面设计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815675120"/>
                  </a:ext>
                </a:extLst>
              </a:tr>
              <a:tr h="145158">
                <a:tc>
                  <a:txBody>
                    <a:bodyPr/>
                    <a:lstStyle/>
                    <a:p>
                      <a:pPr algn="l" fontAlgn="ctr"/>
                      <a:r>
                        <a:rPr lang="zh-TW" sz="600" u="none" strike="noStrike">
                          <a:effectLst/>
                        </a:rPr>
                        <a:t>        分析界面设计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160566482"/>
                  </a:ext>
                </a:extLst>
              </a:tr>
              <a:tr h="145158">
                <a:tc>
                  <a:txBody>
                    <a:bodyPr/>
                    <a:lstStyle/>
                    <a:p>
                      <a:pPr algn="l" fontAlgn="ctr"/>
                      <a:r>
                        <a:rPr lang="en-US" sz="600" u="none" strike="noStrike">
                          <a:effectLst/>
                        </a:rPr>
                        <a:t>        数据预处理过程设计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代雨洁</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960961683"/>
                  </a:ext>
                </a:extLst>
              </a:tr>
              <a:tr h="96772">
                <a:tc>
                  <a:txBody>
                    <a:bodyPr/>
                    <a:lstStyle/>
                    <a:p>
                      <a:pPr algn="l" fontAlgn="ctr"/>
                      <a:r>
                        <a:rPr lang="en-US" sz="600" u="none" strike="noStrike">
                          <a:effectLst/>
                        </a:rPr>
                        <a:t>        模型设计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何钺，柴增豪</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4</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0.4</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999597292"/>
                  </a:ext>
                </a:extLst>
              </a:tr>
              <a:tr h="145158">
                <a:tc>
                  <a:txBody>
                    <a:bodyPr/>
                    <a:lstStyle/>
                    <a:p>
                      <a:pPr algn="l" fontAlgn="ctr"/>
                      <a:r>
                        <a:rPr lang="en-US" sz="600" u="none" strike="noStrike">
                          <a:effectLst/>
                        </a:rPr>
                        <a:t>        前后端接口模块设计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柴增豪</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883490636"/>
                  </a:ext>
                </a:extLst>
              </a:tr>
              <a:tr h="145158">
                <a:tc>
                  <a:txBody>
                    <a:bodyPr/>
                    <a:lstStyle/>
                    <a:p>
                      <a:pPr algn="l" fontAlgn="ctr"/>
                      <a:r>
                        <a:rPr lang="en-US" sz="600" u="none" strike="noStrike">
                          <a:effectLst/>
                        </a:rPr>
                        <a:t>        测试过程设计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378101056"/>
                  </a:ext>
                </a:extLst>
              </a:tr>
              <a:tr h="96772">
                <a:tc>
                  <a:txBody>
                    <a:bodyPr/>
                    <a:lstStyle/>
                    <a:p>
                      <a:pPr algn="l" fontAlgn="ctr"/>
                      <a:r>
                        <a:rPr lang="zh-TW" sz="600" u="none" strike="noStrike">
                          <a:effectLst/>
                        </a:rPr>
                        <a:t>前端模块开发</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r"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4036656221"/>
                  </a:ext>
                </a:extLst>
              </a:tr>
              <a:tr h="96772">
                <a:tc>
                  <a:txBody>
                    <a:bodyPr/>
                    <a:lstStyle/>
                    <a:p>
                      <a:pPr algn="l" fontAlgn="ctr"/>
                      <a:r>
                        <a:rPr lang="zh-TW" sz="600" u="none" strike="noStrike">
                          <a:effectLst/>
                        </a:rPr>
                        <a:t>        输入界面</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128446069"/>
                  </a:ext>
                </a:extLst>
              </a:tr>
              <a:tr h="145158">
                <a:tc>
                  <a:txBody>
                    <a:bodyPr/>
                    <a:lstStyle/>
                    <a:p>
                      <a:pPr algn="just" fontAlgn="ctr"/>
                      <a:r>
                        <a:rPr lang="en-US" sz="600" u="none" strike="noStrike">
                          <a:effectLst/>
                        </a:rPr>
                        <a:t>        搜索结果显示界面</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224704337"/>
                  </a:ext>
                </a:extLst>
              </a:tr>
              <a:tr h="96772">
                <a:tc>
                  <a:txBody>
                    <a:bodyPr/>
                    <a:lstStyle/>
                    <a:p>
                      <a:pPr algn="just" fontAlgn="ctr"/>
                      <a:r>
                        <a:rPr lang="zh-TW" sz="600" u="none" strike="noStrike">
                          <a:effectLst/>
                        </a:rPr>
                        <a:t>        分析界面</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张洛汐</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4</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563424388"/>
                  </a:ext>
                </a:extLst>
              </a:tr>
              <a:tr h="145158">
                <a:tc>
                  <a:txBody>
                    <a:bodyPr/>
                    <a:lstStyle/>
                    <a:p>
                      <a:pPr algn="just" fontAlgn="ctr"/>
                      <a:r>
                        <a:rPr lang="zh-TW" sz="600" u="none" strike="noStrike">
                          <a:effectLst/>
                        </a:rPr>
                        <a:t>后端模型开发</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代雨洁，何钺，柴增豪</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r"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576934995"/>
                  </a:ext>
                </a:extLst>
              </a:tr>
              <a:tr h="96772">
                <a:tc>
                  <a:txBody>
                    <a:bodyPr/>
                    <a:lstStyle/>
                    <a:p>
                      <a:pPr algn="just" fontAlgn="ctr"/>
                      <a:r>
                        <a:rPr lang="en-US" sz="600" u="none" strike="noStrike">
                          <a:effectLst/>
                        </a:rPr>
                        <a:t>        专家咨询</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专家咨询费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4054268276"/>
                  </a:ext>
                </a:extLst>
              </a:tr>
              <a:tr h="96772">
                <a:tc>
                  <a:txBody>
                    <a:bodyPr/>
                    <a:lstStyle/>
                    <a:p>
                      <a:pPr algn="l" fontAlgn="ctr"/>
                      <a:r>
                        <a:rPr lang="zh-TW" sz="600" u="none" strike="noStrike">
                          <a:effectLst/>
                        </a:rPr>
                        <a:t>        数据预处理</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代雨洁</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4</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0.45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505784648"/>
                  </a:ext>
                </a:extLst>
              </a:tr>
              <a:tr h="96772">
                <a:tc>
                  <a:txBody>
                    <a:bodyPr/>
                    <a:lstStyle/>
                    <a:p>
                      <a:pPr algn="just" fontAlgn="ctr"/>
                      <a:r>
                        <a:rPr lang="zh-TW" sz="600" u="none" strike="noStrike">
                          <a:effectLst/>
                        </a:rPr>
                        <a:t>        特征工程</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代雨洁</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0.45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161170335"/>
                  </a:ext>
                </a:extLst>
              </a:tr>
              <a:tr h="145158">
                <a:tc>
                  <a:txBody>
                    <a:bodyPr/>
                    <a:lstStyle/>
                    <a:p>
                      <a:pPr algn="just" fontAlgn="ctr"/>
                      <a:r>
                        <a:rPr lang="zh-TW" sz="600" u="none" strike="noStrike">
                          <a:effectLst/>
                        </a:rPr>
                        <a:t>        模型训练与搭建</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何钺，柴增豪</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8</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0.8</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932409357"/>
                  </a:ext>
                </a:extLst>
              </a:tr>
              <a:tr h="145158">
                <a:tc>
                  <a:txBody>
                    <a:bodyPr/>
                    <a:lstStyle/>
                    <a:p>
                      <a:pPr algn="just" fontAlgn="ctr"/>
                      <a:r>
                        <a:rPr lang="zh-TW" sz="600" u="none" strike="noStrike">
                          <a:effectLst/>
                        </a:rPr>
                        <a:t>        前后端接口模块</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柴增豪</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994214599"/>
                  </a:ext>
                </a:extLst>
              </a:tr>
              <a:tr h="53640">
                <a:tc>
                  <a:txBody>
                    <a:bodyPr/>
                    <a:lstStyle/>
                    <a:p>
                      <a:pPr algn="just" fontAlgn="ctr"/>
                      <a:r>
                        <a:rPr lang="zh-TW" sz="600" u="none" strike="noStrike">
                          <a:effectLst/>
                        </a:rPr>
                        <a:t>测试</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r"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9</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45828377"/>
                  </a:ext>
                </a:extLst>
              </a:tr>
              <a:tr h="96772">
                <a:tc>
                  <a:txBody>
                    <a:bodyPr/>
                    <a:lstStyle/>
                    <a:p>
                      <a:pPr algn="l" fontAlgn="ctr"/>
                      <a:r>
                        <a:rPr lang="zh-TW" sz="600" u="none" strike="noStrike">
                          <a:effectLst/>
                        </a:rPr>
                        <a:t>        单元测试</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0.25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710988125"/>
                  </a:ext>
                </a:extLst>
              </a:tr>
              <a:tr h="96772">
                <a:tc>
                  <a:txBody>
                    <a:bodyPr/>
                    <a:lstStyle/>
                    <a:p>
                      <a:pPr algn="just" fontAlgn="ctr"/>
                      <a:r>
                        <a:rPr lang="zh-TW" sz="600" u="none" strike="noStrike">
                          <a:effectLst/>
                        </a:rPr>
                        <a:t>        系统测试</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644433546"/>
                  </a:ext>
                </a:extLst>
              </a:tr>
              <a:tr h="96772">
                <a:tc>
                  <a:txBody>
                    <a:bodyPr/>
                    <a:lstStyle/>
                    <a:p>
                      <a:pPr algn="just" fontAlgn="ctr"/>
                      <a:r>
                        <a:rPr lang="zh-TW" sz="600" u="none" strike="noStrike">
                          <a:effectLst/>
                        </a:rPr>
                        <a:t>        验收测试</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TW" sz="600" u="none" strike="noStrike">
                          <a:effectLst/>
                        </a:rPr>
                        <a:t>周彬韬</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劳务费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2</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0.1</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2789150588"/>
                  </a:ext>
                </a:extLst>
              </a:tr>
              <a:tr h="53640">
                <a:tc>
                  <a:txBody>
                    <a:bodyPr/>
                    <a:lstStyle/>
                    <a:p>
                      <a:pPr algn="l" fontAlgn="ctr"/>
                      <a:r>
                        <a:rPr lang="zh-TW" sz="600" u="none" strike="noStrike">
                          <a:effectLst/>
                        </a:rPr>
                        <a:t>设备费用</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设备费</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3（总）</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010830134"/>
                  </a:ext>
                </a:extLst>
              </a:tr>
              <a:tr h="53640">
                <a:tc>
                  <a:txBody>
                    <a:bodyPr/>
                    <a:lstStyle/>
                    <a:p>
                      <a:pPr algn="l" fontAlgn="ctr"/>
                      <a:r>
                        <a:rPr lang="zh-CN" sz="600" u="none" strike="noStrike">
                          <a:effectLst/>
                        </a:rPr>
                        <a:t>其他费用</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全员</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zh-CN" sz="600" u="none" strike="noStrike">
                          <a:effectLst/>
                        </a:rPr>
                        <a:t>其他费用</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18</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0.035</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0.53</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3841873948"/>
                  </a:ext>
                </a:extLst>
              </a:tr>
              <a:tr h="53640">
                <a:tc>
                  <a:txBody>
                    <a:bodyPr/>
                    <a:lstStyle/>
                    <a:p>
                      <a:pPr algn="l" fontAlgn="ctr"/>
                      <a:r>
                        <a:rPr lang="zh-TW" sz="600" u="none" strike="noStrike">
                          <a:effectLst/>
                        </a:rPr>
                        <a:t>总计</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just"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a:effectLst/>
                        </a:rPr>
                        <a:t>　</a:t>
                      </a:r>
                      <a:endParaRPr lang="zh-CN" sz="600" b="0" i="0" u="none" strike="noStrike">
                        <a:solidFill>
                          <a:srgbClr val="000000"/>
                        </a:solidFill>
                        <a:effectLst/>
                        <a:latin typeface="等线" panose="02010600030101010101" pitchFamily="2" charset="-122"/>
                        <a:ea typeface="等线" panose="02010600030101010101" pitchFamily="2" charset="-122"/>
                      </a:endParaRPr>
                    </a:p>
                  </a:txBody>
                  <a:tcPr marL="1866" marR="1866" marT="1866" marB="0" anchor="ctr"/>
                </a:tc>
                <a:tc>
                  <a:txBody>
                    <a:bodyPr/>
                    <a:lstStyle/>
                    <a:p>
                      <a:pPr algn="l" fontAlgn="ctr"/>
                      <a:r>
                        <a:rPr lang="en-US" sz="600" u="none" strike="noStrike" dirty="0">
                          <a:effectLst/>
                        </a:rPr>
                        <a:t>8.33</a:t>
                      </a:r>
                      <a:endParaRPr lang="zh-CN" sz="600" b="0" i="0" u="none" strike="noStrike" dirty="0">
                        <a:solidFill>
                          <a:srgbClr val="000000"/>
                        </a:solidFill>
                        <a:effectLst/>
                        <a:latin typeface="等线" panose="02010600030101010101" pitchFamily="2" charset="-122"/>
                        <a:ea typeface="等线" panose="02010600030101010101" pitchFamily="2" charset="-122"/>
                      </a:endParaRPr>
                    </a:p>
                  </a:txBody>
                  <a:tcPr marL="1866" marR="1866" marT="1866" marB="0" anchor="ctr"/>
                </a:tc>
                <a:extLst>
                  <a:ext uri="{0D108BD9-81ED-4DB2-BD59-A6C34878D82A}">
                    <a16:rowId xmlns:a16="http://schemas.microsoft.com/office/drawing/2014/main" val="1902530043"/>
                  </a:ext>
                </a:extLst>
              </a:tr>
            </a:tbl>
          </a:graphicData>
        </a:graphic>
      </p:graphicFrame>
    </p:spTree>
    <p:extLst>
      <p:ext uri="{BB962C8B-B14F-4D97-AF65-F5344CB8AC3E}">
        <p14:creationId xmlns:p14="http://schemas.microsoft.com/office/powerpoint/2010/main" val="3498355471"/>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8758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经济决策</a:t>
            </a:r>
            <a:r>
              <a:rPr lang="zh-CN" altLang="en-US" sz="1600" dirty="0">
                <a:solidFill>
                  <a:schemeClr val="accent1"/>
                </a:solidFill>
                <a:latin typeface="方正兰亭黑_GBK"/>
                <a:ea typeface="方正兰亭黑_GBK"/>
              </a:rPr>
              <a:t>工具</a:t>
            </a: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grpSp>
        <p:nvGrpSpPr>
          <p:cNvPr id="15" name="组合 14"/>
          <p:cNvGrpSpPr/>
          <p:nvPr/>
        </p:nvGrpSpPr>
        <p:grpSpPr>
          <a:xfrm>
            <a:off x="1052670" y="744949"/>
            <a:ext cx="204356" cy="204356"/>
            <a:chOff x="6357074" y="1008628"/>
            <a:chExt cx="1676757" cy="1676757"/>
          </a:xfrm>
        </p:grpSpPr>
        <p:sp>
          <p:nvSpPr>
            <p:cNvPr id="16" name="椭圆 1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mj-lt"/>
              </a:endParaRPr>
            </a:p>
          </p:txBody>
        </p:sp>
        <p:sp>
          <p:nvSpPr>
            <p:cNvPr id="17" name="椭圆 1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mj-lt"/>
              </a:endParaRPr>
            </a:p>
          </p:txBody>
        </p:sp>
      </p:grpSp>
      <p:sp>
        <p:nvSpPr>
          <p:cNvPr id="18" name="矩形 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45378" y="621837"/>
            <a:ext cx="4843002" cy="369332"/>
          </a:xfrm>
          <a:prstGeom prst="rect">
            <a:avLst/>
          </a:prstGeom>
        </p:spPr>
        <p:txBody>
          <a:bodyPr wrap="square">
            <a:spAutoFit/>
          </a:bodyPr>
          <a:lstStyle/>
          <a:p>
            <a:pPr fontAlgn="base">
              <a:spcBef>
                <a:spcPct val="0"/>
              </a:spcBef>
              <a:spcAft>
                <a:spcPct val="0"/>
              </a:spcAft>
              <a:defRPr/>
            </a:pPr>
            <a:r>
              <a:rPr lang="zh-CN" altLang="en-US" sz="1800" dirty="0">
                <a:solidFill>
                  <a:schemeClr val="accent1"/>
                </a:solidFill>
                <a:latin typeface="方正兰亭黑_GBK"/>
                <a:ea typeface="方正兰亭黑_GBK"/>
              </a:rPr>
              <a:t>使用</a:t>
            </a:r>
            <a:r>
              <a:rPr lang="en-US" altLang="zh-CN" sz="1800" dirty="0" smtClean="0">
                <a:solidFill>
                  <a:schemeClr val="accent1"/>
                </a:solidFill>
                <a:latin typeface="方正兰亭黑_GBK"/>
                <a:ea typeface="方正兰亭黑_GBK"/>
              </a:rPr>
              <a:t>EXCEL</a:t>
            </a:r>
            <a:r>
              <a:rPr lang="zh-CN" altLang="en-US" sz="1800" dirty="0">
                <a:solidFill>
                  <a:schemeClr val="accent1"/>
                </a:solidFill>
                <a:latin typeface="方正兰亭黑_GBK"/>
                <a:ea typeface="方正兰亭黑_GBK"/>
              </a:rPr>
              <a:t>记录</a:t>
            </a:r>
            <a:r>
              <a:rPr lang="zh-CN" altLang="en-US" sz="1800" dirty="0" smtClean="0">
                <a:solidFill>
                  <a:schemeClr val="accent1"/>
                </a:solidFill>
                <a:latin typeface="方正兰亭黑_GBK"/>
                <a:ea typeface="方正兰亭黑_GBK"/>
              </a:rPr>
              <a:t>开支</a:t>
            </a:r>
            <a:endParaRPr lang="en-US" altLang="zh-CN" sz="1800" dirty="0">
              <a:solidFill>
                <a:schemeClr val="accent1"/>
              </a:solidFill>
              <a:latin typeface="方正兰亭黑_GBK"/>
              <a:ea typeface="方正兰亭黑_GBK"/>
            </a:endParaRPr>
          </a:p>
        </p:txBody>
      </p:sp>
      <p:cxnSp>
        <p:nvCxnSpPr>
          <p:cNvPr id="19" name="直接连接符 18"/>
          <p:cNvCxnSpPr/>
          <p:nvPr/>
        </p:nvCxnSpPr>
        <p:spPr>
          <a:xfrm>
            <a:off x="1307496" y="95982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3691407472"/>
              </p:ext>
            </p:extLst>
          </p:nvPr>
        </p:nvGraphicFramePr>
        <p:xfrm>
          <a:off x="934511" y="1074510"/>
          <a:ext cx="7254240" cy="3763746"/>
        </p:xfrm>
        <a:graphic>
          <a:graphicData uri="http://schemas.openxmlformats.org/drawingml/2006/table">
            <a:tbl>
              <a:tblPr firstRow="1" firstCol="1" bandRow="1">
                <a:tableStyleId>{5C22544A-7EE6-4342-B048-85BDC9FD1C3A}</a:tableStyleId>
              </a:tblPr>
              <a:tblGrid>
                <a:gridCol w="1275289">
                  <a:extLst>
                    <a:ext uri="{9D8B030D-6E8A-4147-A177-3AD203B41FA5}">
                      <a16:colId xmlns:a16="http://schemas.microsoft.com/office/drawing/2014/main" val="3062056399"/>
                    </a:ext>
                  </a:extLst>
                </a:gridCol>
                <a:gridCol w="1927860">
                  <a:extLst>
                    <a:ext uri="{9D8B030D-6E8A-4147-A177-3AD203B41FA5}">
                      <a16:colId xmlns:a16="http://schemas.microsoft.com/office/drawing/2014/main" val="4075941157"/>
                    </a:ext>
                  </a:extLst>
                </a:gridCol>
                <a:gridCol w="2650279">
                  <a:extLst>
                    <a:ext uri="{9D8B030D-6E8A-4147-A177-3AD203B41FA5}">
                      <a16:colId xmlns:a16="http://schemas.microsoft.com/office/drawing/2014/main" val="3167931256"/>
                    </a:ext>
                  </a:extLst>
                </a:gridCol>
                <a:gridCol w="1400812">
                  <a:extLst>
                    <a:ext uri="{9D8B030D-6E8A-4147-A177-3AD203B41FA5}">
                      <a16:colId xmlns:a16="http://schemas.microsoft.com/office/drawing/2014/main" val="620657061"/>
                    </a:ext>
                  </a:extLst>
                </a:gridCol>
              </a:tblGrid>
              <a:tr h="139398">
                <a:tc>
                  <a:txBody>
                    <a:bodyPr/>
                    <a:lstStyle/>
                    <a:p>
                      <a:pPr algn="ctr">
                        <a:spcAft>
                          <a:spcPts val="0"/>
                        </a:spcAft>
                      </a:pPr>
                      <a:r>
                        <a:rPr lang="zh-CN" sz="900" kern="0" dirty="0">
                          <a:solidFill>
                            <a:schemeClr val="tx1"/>
                          </a:solidFill>
                          <a:effectLst/>
                          <a:uFill>
                            <a:solidFill>
                              <a:srgbClr val="000000"/>
                            </a:solidFill>
                          </a:uFill>
                        </a:rPr>
                        <a:t>时间</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zh-CN" sz="900" kern="0">
                          <a:solidFill>
                            <a:schemeClr val="tx1"/>
                          </a:solidFill>
                          <a:effectLst/>
                          <a:uFill>
                            <a:solidFill>
                              <a:srgbClr val="000000"/>
                            </a:solidFill>
                          </a:uFill>
                        </a:rPr>
                        <a:t>花费</a:t>
                      </a:r>
                      <a:r>
                        <a:rPr lang="en-US" sz="900" kern="0">
                          <a:solidFill>
                            <a:schemeClr val="tx1"/>
                          </a:solidFill>
                          <a:effectLst/>
                          <a:uFill>
                            <a:solidFill>
                              <a:srgbClr val="000000"/>
                            </a:solidFill>
                          </a:uFill>
                        </a:rPr>
                        <a:t>(</a:t>
                      </a:r>
                      <a:r>
                        <a:rPr lang="zh-CN" sz="900" kern="0">
                          <a:solidFill>
                            <a:schemeClr val="tx1"/>
                          </a:solidFill>
                          <a:effectLst/>
                          <a:uFill>
                            <a:solidFill>
                              <a:srgbClr val="000000"/>
                            </a:solidFill>
                          </a:uFill>
                        </a:rPr>
                        <a:t>万</a:t>
                      </a:r>
                      <a:r>
                        <a:rPr lang="en-US" sz="900" kern="0">
                          <a:solidFill>
                            <a:schemeClr val="tx1"/>
                          </a:solidFill>
                          <a:effectLst/>
                          <a:uFill>
                            <a:solidFill>
                              <a:srgbClr val="000000"/>
                            </a:solidFill>
                          </a:uFill>
                        </a:rPr>
                        <a:t>)</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花费明细</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阶段</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722370311"/>
                  </a:ext>
                </a:extLst>
              </a:tr>
              <a:tr h="139398">
                <a:tc rowSpan="2">
                  <a:txBody>
                    <a:bodyPr/>
                    <a:lstStyle/>
                    <a:p>
                      <a:pPr algn="ctr">
                        <a:spcAft>
                          <a:spcPts val="0"/>
                        </a:spcAft>
                      </a:pPr>
                      <a:r>
                        <a:rPr lang="en-US" sz="900" kern="0">
                          <a:solidFill>
                            <a:schemeClr val="tx1"/>
                          </a:solidFill>
                          <a:effectLst/>
                          <a:uFill>
                            <a:solidFill>
                              <a:srgbClr val="000000"/>
                            </a:solidFill>
                          </a:uFill>
                        </a:rPr>
                        <a:t>2019­­.8.26</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ctr">
                        <a:spcAft>
                          <a:spcPts val="0"/>
                        </a:spcAft>
                      </a:pPr>
                      <a:r>
                        <a:rPr lang="en-US" sz="900" kern="0">
                          <a:solidFill>
                            <a:schemeClr val="tx1"/>
                          </a:solidFill>
                          <a:effectLst/>
                          <a:uFill>
                            <a:solidFill>
                              <a:srgbClr val="000000"/>
                            </a:solidFill>
                          </a:uFill>
                        </a:rPr>
                        <a:t>0.47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0.35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l">
                        <a:spcAft>
                          <a:spcPts val="0"/>
                        </a:spcAft>
                      </a:pPr>
                      <a:r>
                        <a:rPr lang="zh-CN" sz="900" kern="0">
                          <a:solidFill>
                            <a:schemeClr val="tx1"/>
                          </a:solidFill>
                          <a:effectLst/>
                          <a:uFill>
                            <a:solidFill>
                              <a:srgbClr val="000000"/>
                            </a:solidFill>
                          </a:uFill>
                        </a:rPr>
                        <a:t>需求获取</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3751665062"/>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solidFill>
                            <a:schemeClr val="tx1"/>
                          </a:solidFill>
                          <a:effectLst/>
                          <a:uFill>
                            <a:solidFill>
                              <a:srgbClr val="000000"/>
                            </a:solidFill>
                          </a:uFill>
                        </a:rPr>
                        <a:t>会议场地费 </a:t>
                      </a:r>
                      <a:r>
                        <a:rPr lang="en-US" sz="900" kern="0">
                          <a:solidFill>
                            <a:schemeClr val="tx1"/>
                          </a:solidFill>
                          <a:effectLst/>
                          <a:uFill>
                            <a:solidFill>
                              <a:srgbClr val="000000"/>
                            </a:solidFill>
                          </a:uFill>
                        </a:rPr>
                        <a:t>0.12</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1100076757"/>
                  </a:ext>
                </a:extLst>
              </a:tr>
              <a:tr h="139398">
                <a:tc rowSpan="2">
                  <a:txBody>
                    <a:bodyPr/>
                    <a:lstStyle/>
                    <a:p>
                      <a:pPr algn="ctr">
                        <a:spcAft>
                          <a:spcPts val="0"/>
                        </a:spcAft>
                      </a:pPr>
                      <a:r>
                        <a:rPr lang="en-US" sz="900" kern="0">
                          <a:solidFill>
                            <a:schemeClr val="tx1"/>
                          </a:solidFill>
                          <a:effectLst/>
                          <a:uFill>
                            <a:solidFill>
                              <a:srgbClr val="000000"/>
                            </a:solidFill>
                          </a:uFill>
                        </a:rPr>
                        <a:t>2019.8.27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ctr">
                        <a:spcAft>
                          <a:spcPts val="0"/>
                        </a:spcAft>
                      </a:pPr>
                      <a:r>
                        <a:rPr lang="en-US" sz="900" kern="0">
                          <a:solidFill>
                            <a:schemeClr val="tx1"/>
                          </a:solidFill>
                          <a:effectLst/>
                          <a:uFill>
                            <a:solidFill>
                              <a:srgbClr val="000000"/>
                            </a:solidFill>
                          </a:uFill>
                        </a:rPr>
                        <a:t>0.55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专家咨询费 </a:t>
                      </a:r>
                      <a:r>
                        <a:rPr lang="en-US" sz="900" kern="0">
                          <a:solidFill>
                            <a:schemeClr val="tx1"/>
                          </a:solidFill>
                          <a:effectLst/>
                          <a:uFill>
                            <a:solidFill>
                              <a:srgbClr val="000000"/>
                            </a:solidFill>
                          </a:uFill>
                        </a:rPr>
                        <a:t>0.3</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l">
                        <a:spcAft>
                          <a:spcPts val="0"/>
                        </a:spcAft>
                      </a:pPr>
                      <a:r>
                        <a:rPr lang="zh-CN" sz="900" kern="0">
                          <a:solidFill>
                            <a:schemeClr val="tx1"/>
                          </a:solidFill>
                          <a:effectLst/>
                          <a:uFill>
                            <a:solidFill>
                              <a:srgbClr val="000000"/>
                            </a:solidFill>
                          </a:uFill>
                        </a:rPr>
                        <a:t>概要设计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157320527"/>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1641621780"/>
                  </a:ext>
                </a:extLst>
              </a:tr>
              <a:tr h="139398">
                <a:tc rowSpan="2">
                  <a:txBody>
                    <a:bodyPr/>
                    <a:lstStyle/>
                    <a:p>
                      <a:pPr algn="ctr">
                        <a:spcAft>
                          <a:spcPts val="0"/>
                        </a:spcAft>
                      </a:pPr>
                      <a:r>
                        <a:rPr lang="en-US" sz="900" kern="0">
                          <a:solidFill>
                            <a:schemeClr val="tx1"/>
                          </a:solidFill>
                          <a:effectLst/>
                          <a:uFill>
                            <a:solidFill>
                              <a:srgbClr val="000000"/>
                            </a:solidFill>
                          </a:uFill>
                        </a:rPr>
                        <a:t>2019.8.28</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ctr">
                        <a:spcAft>
                          <a:spcPts val="0"/>
                        </a:spcAft>
                      </a:pPr>
                      <a:r>
                        <a:rPr lang="en-US" sz="900" kern="0">
                          <a:solidFill>
                            <a:schemeClr val="tx1"/>
                          </a:solidFill>
                          <a:effectLst/>
                          <a:uFill>
                            <a:solidFill>
                              <a:srgbClr val="000000"/>
                            </a:solidFill>
                          </a:uFill>
                        </a:rPr>
                        <a:t>0.37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l">
                        <a:spcAft>
                          <a:spcPts val="0"/>
                        </a:spcAft>
                      </a:pPr>
                      <a:r>
                        <a:rPr lang="zh-CN" sz="900" kern="0">
                          <a:solidFill>
                            <a:schemeClr val="tx1"/>
                          </a:solidFill>
                          <a:effectLst/>
                          <a:uFill>
                            <a:solidFill>
                              <a:srgbClr val="000000"/>
                            </a:solidFill>
                          </a:uFill>
                        </a:rPr>
                        <a:t>概要设计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1716226164"/>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solidFill>
                            <a:schemeClr val="tx1"/>
                          </a:solidFill>
                          <a:effectLst/>
                          <a:uFill>
                            <a:solidFill>
                              <a:srgbClr val="000000"/>
                            </a:solidFill>
                          </a:uFill>
                        </a:rPr>
                        <a:t>会议场地费 </a:t>
                      </a:r>
                      <a:r>
                        <a:rPr lang="en-US" sz="900" kern="0">
                          <a:solidFill>
                            <a:schemeClr val="tx1"/>
                          </a:solidFill>
                          <a:effectLst/>
                          <a:uFill>
                            <a:solidFill>
                              <a:srgbClr val="000000"/>
                            </a:solidFill>
                          </a:uFill>
                        </a:rPr>
                        <a:t>0.12</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1142240459"/>
                  </a:ext>
                </a:extLst>
              </a:tr>
              <a:tr h="139398">
                <a:tc>
                  <a:txBody>
                    <a:bodyPr/>
                    <a:lstStyle/>
                    <a:p>
                      <a:pPr algn="ctr">
                        <a:spcAft>
                          <a:spcPts val="0"/>
                        </a:spcAft>
                      </a:pPr>
                      <a:r>
                        <a:rPr lang="en-US" sz="900" kern="0">
                          <a:solidFill>
                            <a:schemeClr val="tx1"/>
                          </a:solidFill>
                          <a:effectLst/>
                          <a:uFill>
                            <a:solidFill>
                              <a:srgbClr val="000000"/>
                            </a:solidFill>
                          </a:uFill>
                        </a:rPr>
                        <a:t>2019.8.29</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详细设计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1928206113"/>
                  </a:ext>
                </a:extLst>
              </a:tr>
              <a:tr h="139398">
                <a:tc>
                  <a:txBody>
                    <a:bodyPr/>
                    <a:lstStyle/>
                    <a:p>
                      <a:pPr algn="ctr">
                        <a:spcAft>
                          <a:spcPts val="0"/>
                        </a:spcAft>
                      </a:pPr>
                      <a:r>
                        <a:rPr lang="en-US" sz="900" kern="0">
                          <a:solidFill>
                            <a:schemeClr val="tx1"/>
                          </a:solidFill>
                          <a:effectLst/>
                          <a:uFill>
                            <a:solidFill>
                              <a:srgbClr val="000000"/>
                            </a:solidFill>
                          </a:uFill>
                        </a:rPr>
                        <a:t>2019.8.30</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详细设计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1769250610"/>
                  </a:ext>
                </a:extLst>
              </a:tr>
              <a:tr h="139398">
                <a:tc rowSpan="2">
                  <a:txBody>
                    <a:bodyPr/>
                    <a:lstStyle/>
                    <a:p>
                      <a:pPr algn="ctr">
                        <a:spcAft>
                          <a:spcPts val="0"/>
                        </a:spcAft>
                      </a:pPr>
                      <a:r>
                        <a:rPr lang="en-US" sz="900" kern="0">
                          <a:solidFill>
                            <a:schemeClr val="tx1"/>
                          </a:solidFill>
                          <a:effectLst/>
                          <a:uFill>
                            <a:solidFill>
                              <a:srgbClr val="000000"/>
                            </a:solidFill>
                          </a:uFill>
                        </a:rPr>
                        <a:t>2019.8.31</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ctr">
                        <a:spcAft>
                          <a:spcPts val="0"/>
                        </a:spcAft>
                      </a:pPr>
                      <a:r>
                        <a:rPr lang="en-US" sz="900" kern="0">
                          <a:solidFill>
                            <a:schemeClr val="tx1"/>
                          </a:solidFill>
                          <a:effectLst/>
                          <a:uFill>
                            <a:solidFill>
                              <a:srgbClr val="000000"/>
                            </a:solidFill>
                          </a:uFill>
                        </a:rPr>
                        <a:t>0.37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l">
                        <a:spcAft>
                          <a:spcPts val="0"/>
                        </a:spcAft>
                      </a:pPr>
                      <a:r>
                        <a:rPr lang="zh-CN" sz="900" kern="0">
                          <a:solidFill>
                            <a:schemeClr val="tx1"/>
                          </a:solidFill>
                          <a:effectLst/>
                          <a:uFill>
                            <a:solidFill>
                              <a:srgbClr val="000000"/>
                            </a:solidFill>
                          </a:uFill>
                        </a:rPr>
                        <a:t>详细设计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559218181"/>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solidFill>
                            <a:schemeClr val="tx1"/>
                          </a:solidFill>
                          <a:effectLst/>
                          <a:uFill>
                            <a:solidFill>
                              <a:srgbClr val="000000"/>
                            </a:solidFill>
                          </a:uFill>
                        </a:rPr>
                        <a:t>会议场地费 </a:t>
                      </a:r>
                      <a:r>
                        <a:rPr lang="en-US" sz="900" kern="0">
                          <a:solidFill>
                            <a:schemeClr val="tx1"/>
                          </a:solidFill>
                          <a:effectLst/>
                          <a:uFill>
                            <a:solidFill>
                              <a:srgbClr val="000000"/>
                            </a:solidFill>
                          </a:uFill>
                        </a:rPr>
                        <a:t>0.12</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3697401581"/>
                  </a:ext>
                </a:extLst>
              </a:tr>
              <a:tr h="139398">
                <a:tc rowSpan="3">
                  <a:txBody>
                    <a:bodyPr/>
                    <a:lstStyle/>
                    <a:p>
                      <a:pPr algn="ctr">
                        <a:spcAft>
                          <a:spcPts val="0"/>
                        </a:spcAft>
                      </a:pPr>
                      <a:r>
                        <a:rPr lang="en-US" sz="900" kern="0" dirty="0">
                          <a:solidFill>
                            <a:schemeClr val="tx1"/>
                          </a:solidFill>
                          <a:effectLst/>
                          <a:uFill>
                            <a:solidFill>
                              <a:srgbClr val="000000"/>
                            </a:solidFill>
                          </a:uFill>
                        </a:rPr>
                        <a:t>2019.9.1</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3">
                  <a:txBody>
                    <a:bodyPr/>
                    <a:lstStyle/>
                    <a:p>
                      <a:pPr algn="ctr">
                        <a:spcAft>
                          <a:spcPts val="0"/>
                        </a:spcAft>
                      </a:pPr>
                      <a:r>
                        <a:rPr lang="en-US" sz="900" kern="0" dirty="0">
                          <a:solidFill>
                            <a:schemeClr val="tx1"/>
                          </a:solidFill>
                          <a:effectLst/>
                          <a:uFill>
                            <a:solidFill>
                              <a:srgbClr val="000000"/>
                            </a:solidFill>
                          </a:uFill>
                        </a:rPr>
                        <a:t>3.55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劳务费 </a:t>
                      </a: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3">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379929917"/>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solidFill>
                            <a:schemeClr val="tx1"/>
                          </a:solidFill>
                          <a:effectLst/>
                          <a:uFill>
                            <a:solidFill>
                              <a:srgbClr val="000000"/>
                            </a:solidFill>
                          </a:uFill>
                        </a:rPr>
                        <a:t>专家咨询费 </a:t>
                      </a:r>
                      <a:r>
                        <a:rPr lang="en-US" sz="900" kern="0">
                          <a:solidFill>
                            <a:schemeClr val="tx1"/>
                          </a:solidFill>
                          <a:effectLst/>
                          <a:uFill>
                            <a:solidFill>
                              <a:srgbClr val="000000"/>
                            </a:solidFill>
                          </a:uFill>
                        </a:rPr>
                        <a:t>0.3</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3386501924"/>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solidFill>
                            <a:schemeClr val="tx1"/>
                          </a:solidFill>
                          <a:effectLst/>
                          <a:uFill>
                            <a:solidFill>
                              <a:srgbClr val="000000"/>
                            </a:solidFill>
                          </a:uFill>
                        </a:rPr>
                        <a:t>设备费 </a:t>
                      </a:r>
                      <a:r>
                        <a:rPr lang="en-US" sz="900" kern="0" dirty="0">
                          <a:solidFill>
                            <a:schemeClr val="tx1"/>
                          </a:solidFill>
                          <a:effectLst/>
                          <a:uFill>
                            <a:solidFill>
                              <a:srgbClr val="000000"/>
                            </a:solidFill>
                          </a:uFill>
                        </a:rPr>
                        <a:t>3</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1605200169"/>
                  </a:ext>
                </a:extLst>
              </a:tr>
              <a:tr h="139398">
                <a:tc>
                  <a:txBody>
                    <a:bodyPr/>
                    <a:lstStyle/>
                    <a:p>
                      <a:pPr algn="ctr">
                        <a:spcAft>
                          <a:spcPts val="0"/>
                        </a:spcAft>
                      </a:pPr>
                      <a:r>
                        <a:rPr lang="en-US" sz="900" kern="0">
                          <a:solidFill>
                            <a:schemeClr val="tx1"/>
                          </a:solidFill>
                          <a:effectLst/>
                          <a:uFill>
                            <a:solidFill>
                              <a:srgbClr val="000000"/>
                            </a:solidFill>
                          </a:uFill>
                        </a:rPr>
                        <a:t>2019.9.2</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841924562"/>
                  </a:ext>
                </a:extLst>
              </a:tr>
              <a:tr h="139398">
                <a:tc>
                  <a:txBody>
                    <a:bodyPr/>
                    <a:lstStyle/>
                    <a:p>
                      <a:pPr algn="ctr">
                        <a:spcAft>
                          <a:spcPts val="0"/>
                        </a:spcAft>
                      </a:pPr>
                      <a:r>
                        <a:rPr lang="en-US" sz="900" kern="0">
                          <a:solidFill>
                            <a:schemeClr val="tx1"/>
                          </a:solidFill>
                          <a:effectLst/>
                          <a:uFill>
                            <a:solidFill>
                              <a:srgbClr val="000000"/>
                            </a:solidFill>
                          </a:uFill>
                        </a:rPr>
                        <a:t>2019.9.3</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878781777"/>
                  </a:ext>
                </a:extLst>
              </a:tr>
              <a:tr h="139398">
                <a:tc>
                  <a:txBody>
                    <a:bodyPr/>
                    <a:lstStyle/>
                    <a:p>
                      <a:pPr algn="ctr">
                        <a:spcAft>
                          <a:spcPts val="0"/>
                        </a:spcAft>
                      </a:pPr>
                      <a:r>
                        <a:rPr lang="en-US" sz="900" kern="0">
                          <a:solidFill>
                            <a:schemeClr val="tx1"/>
                          </a:solidFill>
                          <a:effectLst/>
                          <a:uFill>
                            <a:solidFill>
                              <a:srgbClr val="000000"/>
                            </a:solidFill>
                          </a:uFill>
                        </a:rPr>
                        <a:t>2019.9.4</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1849174746"/>
                  </a:ext>
                </a:extLst>
              </a:tr>
              <a:tr h="139398">
                <a:tc>
                  <a:txBody>
                    <a:bodyPr/>
                    <a:lstStyle/>
                    <a:p>
                      <a:pPr algn="ctr">
                        <a:spcAft>
                          <a:spcPts val="0"/>
                        </a:spcAft>
                      </a:pPr>
                      <a:r>
                        <a:rPr lang="en-US" sz="900" kern="0">
                          <a:solidFill>
                            <a:schemeClr val="tx1"/>
                          </a:solidFill>
                          <a:effectLst/>
                          <a:uFill>
                            <a:solidFill>
                              <a:srgbClr val="000000"/>
                            </a:solidFill>
                          </a:uFill>
                        </a:rPr>
                        <a:t>2019.9.5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487516118"/>
                  </a:ext>
                </a:extLst>
              </a:tr>
              <a:tr h="139398">
                <a:tc>
                  <a:txBody>
                    <a:bodyPr/>
                    <a:lstStyle/>
                    <a:p>
                      <a:pPr algn="ctr">
                        <a:spcAft>
                          <a:spcPts val="0"/>
                        </a:spcAft>
                      </a:pPr>
                      <a:r>
                        <a:rPr lang="en-US" sz="900" kern="0">
                          <a:solidFill>
                            <a:schemeClr val="tx1"/>
                          </a:solidFill>
                          <a:effectLst/>
                          <a:uFill>
                            <a:solidFill>
                              <a:srgbClr val="000000"/>
                            </a:solidFill>
                          </a:uFill>
                        </a:rPr>
                        <a:t>2019.9.6</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942914186"/>
                  </a:ext>
                </a:extLst>
              </a:tr>
              <a:tr h="139398">
                <a:tc>
                  <a:txBody>
                    <a:bodyPr/>
                    <a:lstStyle/>
                    <a:p>
                      <a:pPr algn="ctr">
                        <a:spcAft>
                          <a:spcPts val="0"/>
                        </a:spcAft>
                      </a:pPr>
                      <a:r>
                        <a:rPr lang="en-US" sz="900" kern="0">
                          <a:solidFill>
                            <a:schemeClr val="tx1"/>
                          </a:solidFill>
                          <a:effectLst/>
                          <a:uFill>
                            <a:solidFill>
                              <a:srgbClr val="000000"/>
                            </a:solidFill>
                          </a:uFill>
                        </a:rPr>
                        <a:t>2019.9.7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ctr">
                        <a:spcAft>
                          <a:spcPts val="0"/>
                        </a:spcAft>
                      </a:pP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535402430"/>
                  </a:ext>
                </a:extLst>
              </a:tr>
              <a:tr h="139398">
                <a:tc rowSpan="2">
                  <a:txBody>
                    <a:bodyPr/>
                    <a:lstStyle/>
                    <a:p>
                      <a:pPr algn="ctr">
                        <a:spcAft>
                          <a:spcPts val="0"/>
                        </a:spcAft>
                      </a:pPr>
                      <a:r>
                        <a:rPr lang="en-US" sz="900" kern="0">
                          <a:solidFill>
                            <a:schemeClr val="tx1"/>
                          </a:solidFill>
                          <a:effectLst/>
                          <a:uFill>
                            <a:solidFill>
                              <a:srgbClr val="000000"/>
                            </a:solidFill>
                          </a:uFill>
                        </a:rPr>
                        <a:t>2019.9.8</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ctr">
                        <a:spcAft>
                          <a:spcPts val="0"/>
                        </a:spcAft>
                      </a:pPr>
                      <a:r>
                        <a:rPr lang="en-US" sz="900" kern="0" dirty="0">
                          <a:solidFill>
                            <a:schemeClr val="tx1"/>
                          </a:solidFill>
                          <a:effectLst/>
                          <a:uFill>
                            <a:solidFill>
                              <a:srgbClr val="000000"/>
                            </a:solidFill>
                          </a:uFill>
                        </a:rPr>
                        <a:t>0.37</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l">
                        <a:spcAft>
                          <a:spcPts val="0"/>
                        </a:spcAft>
                      </a:pPr>
                      <a:r>
                        <a:rPr lang="zh-CN" sz="900" kern="0">
                          <a:solidFill>
                            <a:schemeClr val="tx1"/>
                          </a:solidFill>
                          <a:effectLst/>
                          <a:uFill>
                            <a:solidFill>
                              <a:srgbClr val="000000"/>
                            </a:solidFill>
                          </a:uFill>
                        </a:rPr>
                        <a:t>开发</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extLst>
                  <a:ext uri="{0D108BD9-81ED-4DB2-BD59-A6C34878D82A}">
                    <a16:rowId xmlns:a16="http://schemas.microsoft.com/office/drawing/2014/main" val="2462528711"/>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solidFill>
                            <a:schemeClr val="tx1"/>
                          </a:solidFill>
                          <a:effectLst/>
                          <a:uFill>
                            <a:solidFill>
                              <a:srgbClr val="000000"/>
                            </a:solidFill>
                          </a:uFill>
                        </a:rPr>
                        <a:t>会议场地费 </a:t>
                      </a:r>
                      <a:r>
                        <a:rPr lang="en-US" sz="900" kern="0" dirty="0">
                          <a:solidFill>
                            <a:schemeClr val="tx1"/>
                          </a:solidFill>
                          <a:effectLst/>
                          <a:uFill>
                            <a:solidFill>
                              <a:srgbClr val="000000"/>
                            </a:solidFill>
                          </a:uFill>
                        </a:rPr>
                        <a:t>0.12</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2810371839"/>
                  </a:ext>
                </a:extLst>
              </a:tr>
              <a:tr h="139398">
                <a:tc>
                  <a:txBody>
                    <a:bodyPr/>
                    <a:lstStyle/>
                    <a:p>
                      <a:pPr algn="ctr">
                        <a:spcAft>
                          <a:spcPts val="0"/>
                        </a:spcAft>
                      </a:pPr>
                      <a:r>
                        <a:rPr lang="en-US" sz="900" kern="0">
                          <a:solidFill>
                            <a:schemeClr val="tx1"/>
                          </a:solidFill>
                          <a:effectLst/>
                          <a:uFill>
                            <a:solidFill>
                              <a:srgbClr val="000000"/>
                            </a:solidFill>
                          </a:uFill>
                        </a:rPr>
                        <a:t>2019.9.9</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ctr">
                        <a:spcAft>
                          <a:spcPts val="0"/>
                        </a:spcAft>
                      </a:pPr>
                      <a:r>
                        <a:rPr lang="en-US" sz="900" kern="100">
                          <a:solidFill>
                            <a:schemeClr val="tx1"/>
                          </a:solidFill>
                          <a:effectLst/>
                          <a:uFill>
                            <a:solidFill>
                              <a:srgbClr val="000000"/>
                            </a:solidFill>
                          </a:uFill>
                        </a:rPr>
                        <a:t>0.25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 </a:t>
                      </a:r>
                      <a:r>
                        <a:rPr lang="en-US" sz="900" kern="0" dirty="0">
                          <a:solidFill>
                            <a:schemeClr val="tx1"/>
                          </a:solidFill>
                          <a:effectLst/>
                          <a:uFill>
                            <a:solidFill>
                              <a:srgbClr val="000000"/>
                            </a:solidFill>
                          </a:uFill>
                        </a:rPr>
                        <a:t>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just">
                        <a:spcAft>
                          <a:spcPts val="0"/>
                        </a:spcAft>
                      </a:pPr>
                      <a:r>
                        <a:rPr lang="zh-CN" sz="900" kern="100">
                          <a:solidFill>
                            <a:schemeClr val="tx1"/>
                          </a:solidFill>
                          <a:effectLst/>
                          <a:uFill>
                            <a:solidFill>
                              <a:srgbClr val="000000"/>
                            </a:solidFill>
                          </a:uFill>
                        </a:rPr>
                        <a:t>测试</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extLst>
                  <a:ext uri="{0D108BD9-81ED-4DB2-BD59-A6C34878D82A}">
                    <a16:rowId xmlns:a16="http://schemas.microsoft.com/office/drawing/2014/main" val="120597728"/>
                  </a:ext>
                </a:extLst>
              </a:tr>
              <a:tr h="139398">
                <a:tc>
                  <a:txBody>
                    <a:bodyPr/>
                    <a:lstStyle/>
                    <a:p>
                      <a:pPr algn="ctr">
                        <a:spcAft>
                          <a:spcPts val="0"/>
                        </a:spcAft>
                      </a:pPr>
                      <a:r>
                        <a:rPr lang="en-US" sz="900" kern="100">
                          <a:solidFill>
                            <a:schemeClr val="tx1"/>
                          </a:solidFill>
                          <a:effectLst/>
                          <a:uFill>
                            <a:solidFill>
                              <a:srgbClr val="000000"/>
                            </a:solidFill>
                          </a:uFill>
                        </a:rPr>
                        <a:t>2019.9.10</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ctr">
                        <a:spcAft>
                          <a:spcPts val="0"/>
                        </a:spcAft>
                      </a:pPr>
                      <a:r>
                        <a:rPr lang="en-US" sz="900" kern="100">
                          <a:solidFill>
                            <a:schemeClr val="tx1"/>
                          </a:solidFill>
                          <a:effectLst/>
                          <a:uFill>
                            <a:solidFill>
                              <a:srgbClr val="000000"/>
                            </a:solidFill>
                          </a:uFill>
                        </a:rPr>
                        <a:t>0.05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a:t>
                      </a:r>
                      <a:r>
                        <a:rPr lang="en-US" sz="900" kern="0" dirty="0">
                          <a:solidFill>
                            <a:schemeClr val="tx1"/>
                          </a:solidFill>
                          <a:effectLst/>
                          <a:uFill>
                            <a:solidFill>
                              <a:srgbClr val="000000"/>
                            </a:solidFill>
                          </a:uFill>
                        </a:rPr>
                        <a:t> 0.05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just">
                        <a:spcAft>
                          <a:spcPts val="0"/>
                        </a:spcAft>
                      </a:pPr>
                      <a:r>
                        <a:rPr lang="zh-CN" sz="900" kern="100">
                          <a:solidFill>
                            <a:schemeClr val="tx1"/>
                          </a:solidFill>
                          <a:effectLst/>
                          <a:uFill>
                            <a:solidFill>
                              <a:srgbClr val="000000"/>
                            </a:solidFill>
                          </a:uFill>
                        </a:rPr>
                        <a:t>测试</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extLst>
                  <a:ext uri="{0D108BD9-81ED-4DB2-BD59-A6C34878D82A}">
                    <a16:rowId xmlns:a16="http://schemas.microsoft.com/office/drawing/2014/main" val="1308068996"/>
                  </a:ext>
                </a:extLst>
              </a:tr>
              <a:tr h="139398">
                <a:tc rowSpan="2">
                  <a:txBody>
                    <a:bodyPr/>
                    <a:lstStyle/>
                    <a:p>
                      <a:pPr algn="ctr">
                        <a:spcAft>
                          <a:spcPts val="0"/>
                        </a:spcAft>
                      </a:pPr>
                      <a:r>
                        <a:rPr lang="en-US" sz="900" kern="100">
                          <a:solidFill>
                            <a:schemeClr val="tx1"/>
                          </a:solidFill>
                          <a:effectLst/>
                          <a:uFill>
                            <a:solidFill>
                              <a:srgbClr val="000000"/>
                            </a:solidFill>
                          </a:uFill>
                        </a:rPr>
                        <a:t>2019.9.11</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rowSpan="2">
                  <a:txBody>
                    <a:bodyPr/>
                    <a:lstStyle/>
                    <a:p>
                      <a:pPr algn="ctr">
                        <a:spcAft>
                          <a:spcPts val="0"/>
                        </a:spcAft>
                      </a:pPr>
                      <a:r>
                        <a:rPr lang="en-US" sz="900" kern="100">
                          <a:solidFill>
                            <a:schemeClr val="tx1"/>
                          </a:solidFill>
                          <a:effectLst/>
                          <a:uFill>
                            <a:solidFill>
                              <a:srgbClr val="000000"/>
                            </a:solidFill>
                          </a:uFill>
                        </a:rPr>
                        <a:t>0.37</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l">
                        <a:spcAft>
                          <a:spcPts val="0"/>
                        </a:spcAft>
                      </a:pPr>
                      <a:r>
                        <a:rPr lang="zh-CN" sz="900" kern="0" dirty="0">
                          <a:solidFill>
                            <a:schemeClr val="tx1"/>
                          </a:solidFill>
                          <a:effectLst/>
                          <a:uFill>
                            <a:solidFill>
                              <a:srgbClr val="000000"/>
                            </a:solidFill>
                          </a:uFill>
                        </a:rPr>
                        <a:t>劳务费</a:t>
                      </a:r>
                      <a:r>
                        <a:rPr lang="en-US" sz="900" kern="0" dirty="0">
                          <a:solidFill>
                            <a:schemeClr val="tx1"/>
                          </a:solidFill>
                          <a:effectLst/>
                          <a:uFill>
                            <a:solidFill>
                              <a:srgbClr val="000000"/>
                            </a:solidFill>
                          </a:uFill>
                        </a:rPr>
                        <a:t> 0.25</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rowSpan="2">
                  <a:txBody>
                    <a:bodyPr/>
                    <a:lstStyle/>
                    <a:p>
                      <a:pPr algn="just">
                        <a:spcAft>
                          <a:spcPts val="0"/>
                        </a:spcAft>
                      </a:pPr>
                      <a:r>
                        <a:rPr lang="zh-CN" sz="900" kern="100" dirty="0">
                          <a:solidFill>
                            <a:schemeClr val="tx1"/>
                          </a:solidFill>
                          <a:effectLst/>
                          <a:uFill>
                            <a:solidFill>
                              <a:srgbClr val="000000"/>
                            </a:solidFill>
                          </a:uFill>
                        </a:rPr>
                        <a:t>结项总结、验收准备</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extLst>
                  <a:ext uri="{0D108BD9-81ED-4DB2-BD59-A6C34878D82A}">
                    <a16:rowId xmlns:a16="http://schemas.microsoft.com/office/drawing/2014/main" val="2843620574"/>
                  </a:ext>
                </a:extLst>
              </a:tr>
              <a:tr h="13939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solidFill>
                            <a:schemeClr val="tx1"/>
                          </a:solidFill>
                          <a:effectLst/>
                          <a:uFill>
                            <a:solidFill>
                              <a:srgbClr val="000000"/>
                            </a:solidFill>
                          </a:uFill>
                        </a:rPr>
                        <a:t>会议场地费 </a:t>
                      </a:r>
                      <a:r>
                        <a:rPr lang="en-US" sz="900" kern="0" dirty="0">
                          <a:solidFill>
                            <a:schemeClr val="tx1"/>
                          </a:solidFill>
                          <a:effectLst/>
                          <a:uFill>
                            <a:solidFill>
                              <a:srgbClr val="000000"/>
                            </a:solidFill>
                          </a:uFill>
                        </a:rPr>
                        <a:t>0.12</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vMerge="1">
                  <a:txBody>
                    <a:bodyPr/>
                    <a:lstStyle/>
                    <a:p>
                      <a:endParaRPr lang="zh-CN" altLang="en-US"/>
                    </a:p>
                  </a:txBody>
                  <a:tcPr/>
                </a:tc>
                <a:extLst>
                  <a:ext uri="{0D108BD9-81ED-4DB2-BD59-A6C34878D82A}">
                    <a16:rowId xmlns:a16="http://schemas.microsoft.com/office/drawing/2014/main" val="2582667023"/>
                  </a:ext>
                </a:extLst>
              </a:tr>
              <a:tr h="139398">
                <a:tc>
                  <a:txBody>
                    <a:bodyPr/>
                    <a:lstStyle/>
                    <a:p>
                      <a:pPr algn="ctr">
                        <a:spcAft>
                          <a:spcPts val="0"/>
                        </a:spcAft>
                      </a:pPr>
                      <a:r>
                        <a:rPr lang="zh-CN" sz="900" kern="100">
                          <a:solidFill>
                            <a:schemeClr val="tx1"/>
                          </a:solidFill>
                          <a:effectLst/>
                          <a:uFill>
                            <a:solidFill>
                              <a:srgbClr val="000000"/>
                            </a:solidFill>
                          </a:uFill>
                        </a:rPr>
                        <a:t>总计</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ctr">
                        <a:spcAft>
                          <a:spcPts val="0"/>
                        </a:spcAft>
                      </a:pPr>
                      <a:r>
                        <a:rPr lang="en-US" sz="900" kern="100">
                          <a:solidFill>
                            <a:schemeClr val="tx1"/>
                          </a:solidFill>
                          <a:effectLst/>
                          <a:uFill>
                            <a:solidFill>
                              <a:srgbClr val="000000"/>
                            </a:solidFill>
                          </a:uFill>
                        </a:rPr>
                        <a:t>8.35</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tc>
                  <a:txBody>
                    <a:bodyPr/>
                    <a:lstStyle/>
                    <a:p>
                      <a:pPr algn="l">
                        <a:spcAft>
                          <a:spcPts val="0"/>
                        </a:spcAft>
                      </a:pPr>
                      <a:r>
                        <a:rPr lang="en-US" sz="900" kern="0">
                          <a:solidFill>
                            <a:schemeClr val="tx1"/>
                          </a:solidFill>
                          <a:effectLst/>
                          <a:uFill>
                            <a:solidFill>
                              <a:srgbClr val="000000"/>
                            </a:solidFill>
                          </a:uFill>
                        </a:rPr>
                        <a:t> </a:t>
                      </a:r>
                      <a:endParaRPr lang="zh-CN" sz="900" kern="10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0" marR="0" marT="0" marB="0">
                    <a:solidFill>
                      <a:schemeClr val="accent1">
                        <a:tint val="20000"/>
                      </a:schemeClr>
                    </a:solidFill>
                  </a:tcPr>
                </a:tc>
                <a:tc>
                  <a:txBody>
                    <a:bodyPr/>
                    <a:lstStyle/>
                    <a:p>
                      <a:pPr algn="just">
                        <a:spcAft>
                          <a:spcPts val="0"/>
                        </a:spcAft>
                      </a:pPr>
                      <a:r>
                        <a:rPr lang="en-US" sz="900" kern="100" dirty="0">
                          <a:solidFill>
                            <a:schemeClr val="tx1"/>
                          </a:solidFill>
                          <a:effectLst/>
                          <a:uFill>
                            <a:solidFill>
                              <a:srgbClr val="000000"/>
                            </a:solidFill>
                          </a:uFill>
                        </a:rPr>
                        <a:t> </a:t>
                      </a:r>
                      <a:endParaRPr lang="zh-CN" sz="900" kern="100" dirty="0">
                        <a:solidFill>
                          <a:schemeClr val="tx1"/>
                        </a:solidFill>
                        <a:effectLst/>
                        <a:uFill>
                          <a:solidFill>
                            <a:srgbClr val="000000"/>
                          </a:solidFill>
                        </a:uFill>
                        <a:latin typeface="等线" panose="02010600030101010101" pitchFamily="2" charset="-122"/>
                        <a:ea typeface="等线" panose="02010600030101010101" pitchFamily="2" charset="-122"/>
                        <a:cs typeface="等线" panose="02010600030101010101" pitchFamily="2" charset="-122"/>
                      </a:endParaRPr>
                    </a:p>
                  </a:txBody>
                  <a:tcPr marL="25059" marR="25059" marT="0" marB="0">
                    <a:solidFill>
                      <a:schemeClr val="accent1">
                        <a:tint val="20000"/>
                      </a:schemeClr>
                    </a:solidFill>
                  </a:tcPr>
                </a:tc>
                <a:extLst>
                  <a:ext uri="{0D108BD9-81ED-4DB2-BD59-A6C34878D82A}">
                    <a16:rowId xmlns:a16="http://schemas.microsoft.com/office/drawing/2014/main" val="2507801733"/>
                  </a:ext>
                </a:extLst>
              </a:tr>
            </a:tbl>
          </a:graphicData>
        </a:graphic>
      </p:graphicFrame>
    </p:spTree>
    <p:extLst>
      <p:ext uri="{BB962C8B-B14F-4D97-AF65-F5344CB8AC3E}">
        <p14:creationId xmlns:p14="http://schemas.microsoft.com/office/powerpoint/2010/main" val="142741217"/>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505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其他</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会议记录与文档目录</a:t>
            </a:r>
            <a:endParaRPr lang="zh-CN" altLang="en-US" sz="1600" dirty="0">
              <a:solidFill>
                <a:schemeClr val="accent1"/>
              </a:solidFill>
              <a:latin typeface="方正兰亭黑_GBK"/>
              <a:ea typeface="方正兰亭黑_GBK"/>
            </a:endParaRPr>
          </a:p>
        </p:txBody>
      </p: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05</a:t>
            </a:r>
            <a:endParaRPr lang="zh-CN" altLang="en-US" sz="1200" dirty="0">
              <a:solidFill>
                <a:schemeClr val="bg1"/>
              </a:solidFill>
              <a:latin typeface="方正兰亭黑_GBK"/>
              <a:ea typeface="方正兰亭黑_GBK"/>
            </a:endParaRPr>
          </a:p>
        </p:txBody>
      </p:sp>
      <p:pic>
        <p:nvPicPr>
          <p:cNvPr id="3" name="图片 2"/>
          <p:cNvPicPr>
            <a:picLocks noChangeAspect="1"/>
          </p:cNvPicPr>
          <p:nvPr/>
        </p:nvPicPr>
        <p:blipFill>
          <a:blip r:embed="rId3"/>
          <a:stretch>
            <a:fillRect/>
          </a:stretch>
        </p:blipFill>
        <p:spPr>
          <a:xfrm>
            <a:off x="269236" y="768730"/>
            <a:ext cx="1988675" cy="3304988"/>
          </a:xfrm>
          <a:prstGeom prst="rect">
            <a:avLst/>
          </a:prstGeom>
        </p:spPr>
      </p:pic>
      <p:pic>
        <p:nvPicPr>
          <p:cNvPr id="5" name="图片 4"/>
          <p:cNvPicPr>
            <a:picLocks noChangeAspect="1"/>
          </p:cNvPicPr>
          <p:nvPr/>
        </p:nvPicPr>
        <p:blipFill>
          <a:blip r:embed="rId4"/>
          <a:stretch>
            <a:fillRect/>
          </a:stretch>
        </p:blipFill>
        <p:spPr>
          <a:xfrm>
            <a:off x="4789565" y="750397"/>
            <a:ext cx="2000503" cy="3304988"/>
          </a:xfrm>
          <a:prstGeom prst="rect">
            <a:avLst/>
          </a:prstGeom>
        </p:spPr>
      </p:pic>
      <p:pic>
        <p:nvPicPr>
          <p:cNvPr id="6" name="图片 5"/>
          <p:cNvPicPr>
            <a:picLocks noChangeAspect="1"/>
          </p:cNvPicPr>
          <p:nvPr/>
        </p:nvPicPr>
        <p:blipFill>
          <a:blip r:embed="rId5"/>
          <a:stretch>
            <a:fillRect/>
          </a:stretch>
        </p:blipFill>
        <p:spPr>
          <a:xfrm>
            <a:off x="7042561" y="750397"/>
            <a:ext cx="2029379" cy="3304988"/>
          </a:xfrm>
          <a:prstGeom prst="rect">
            <a:avLst/>
          </a:prstGeom>
        </p:spPr>
      </p:pic>
      <p:grpSp>
        <p:nvGrpSpPr>
          <p:cNvPr id="20" name="组合 19"/>
          <p:cNvGrpSpPr/>
          <p:nvPr/>
        </p:nvGrpSpPr>
        <p:grpSpPr>
          <a:xfrm>
            <a:off x="297289" y="4076149"/>
            <a:ext cx="1988675" cy="382092"/>
            <a:chOff x="1081331" y="4051787"/>
            <a:chExt cx="1662795" cy="382092"/>
          </a:xfrm>
        </p:grpSpPr>
        <p:sp>
          <p:nvSpPr>
            <p:cNvPr id="22" name="矩形 21"/>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矩形 2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55655" y="4051787"/>
              <a:ext cx="1267236" cy="382092"/>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rPr>
                <a:t>会议记录</a:t>
              </a:r>
              <a:endParaRPr lang="zh-CN" altLang="en-US" sz="1400" kern="0" dirty="0">
                <a:solidFill>
                  <a:schemeClr val="bg1"/>
                </a:solidFill>
                <a:ea typeface="微软雅黑" panose="020B0503020204020204" pitchFamily="34" charset="-122"/>
              </a:endParaRPr>
            </a:p>
          </p:txBody>
        </p:sp>
      </p:grpSp>
      <p:grpSp>
        <p:nvGrpSpPr>
          <p:cNvPr id="24" name="组合 23"/>
          <p:cNvGrpSpPr/>
          <p:nvPr/>
        </p:nvGrpSpPr>
        <p:grpSpPr>
          <a:xfrm>
            <a:off x="4772915" y="4076149"/>
            <a:ext cx="2000503" cy="382092"/>
            <a:chOff x="1081331" y="4049356"/>
            <a:chExt cx="1662795" cy="382092"/>
          </a:xfrm>
        </p:grpSpPr>
        <p:sp>
          <p:nvSpPr>
            <p:cNvPr id="25" name="矩形 24"/>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77009" y="4049356"/>
              <a:ext cx="1267236" cy="382092"/>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系统设计文档</a:t>
              </a:r>
              <a:endParaRPr lang="zh-CN" altLang="en-US" sz="1400" kern="0" dirty="0">
                <a:solidFill>
                  <a:schemeClr val="bg1"/>
                </a:solidFill>
                <a:ea typeface="微软雅黑" panose="020B0503020204020204" pitchFamily="34" charset="-122"/>
              </a:endParaRPr>
            </a:p>
          </p:txBody>
        </p:sp>
      </p:grpSp>
      <p:grpSp>
        <p:nvGrpSpPr>
          <p:cNvPr id="27" name="组合 26"/>
          <p:cNvGrpSpPr/>
          <p:nvPr/>
        </p:nvGrpSpPr>
        <p:grpSpPr>
          <a:xfrm>
            <a:off x="7042561" y="4081330"/>
            <a:ext cx="2034436" cy="382092"/>
            <a:chOff x="1081331" y="4051787"/>
            <a:chExt cx="1662795" cy="382092"/>
          </a:xfrm>
        </p:grpSpPr>
        <p:sp>
          <p:nvSpPr>
            <p:cNvPr id="28" name="矩形 27"/>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55655" y="4051787"/>
              <a:ext cx="1267236" cy="382092"/>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用户手册</a:t>
              </a:r>
              <a:endParaRPr lang="zh-CN" altLang="en-US" sz="1400" kern="0" dirty="0">
                <a:solidFill>
                  <a:schemeClr val="bg1"/>
                </a:solidFill>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2510404" y="768730"/>
            <a:ext cx="2000503" cy="3298530"/>
          </a:xfrm>
          <a:prstGeom prst="rect">
            <a:avLst/>
          </a:prstGeom>
        </p:spPr>
      </p:pic>
      <p:grpSp>
        <p:nvGrpSpPr>
          <p:cNvPr id="17" name="组合 16"/>
          <p:cNvGrpSpPr/>
          <p:nvPr/>
        </p:nvGrpSpPr>
        <p:grpSpPr>
          <a:xfrm>
            <a:off x="2520710" y="4081330"/>
            <a:ext cx="2000503" cy="382092"/>
            <a:chOff x="1081331" y="4049356"/>
            <a:chExt cx="1662795" cy="382092"/>
          </a:xfrm>
        </p:grpSpPr>
        <p:sp>
          <p:nvSpPr>
            <p:cNvPr id="18" name="矩形 17"/>
            <p:cNvSpPr/>
            <p:nvPr/>
          </p:nvSpPr>
          <p:spPr>
            <a:xfrm>
              <a:off x="1081331" y="4132729"/>
              <a:ext cx="1662795" cy="298719"/>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9" name="矩形 1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277009" y="4049356"/>
              <a:ext cx="1267236" cy="382092"/>
            </a:xfrm>
            <a:prstGeom prst="rect">
              <a:avLst/>
            </a:prstGeom>
          </p:spPr>
          <p:txBody>
            <a:bodyPr wrap="square">
              <a:spAutoFit/>
            </a:bodyPr>
            <a:lstStyle/>
            <a:p>
              <a:pPr algn="ctr" defTabSz="914400">
                <a:lnSpc>
                  <a:spcPct val="150000"/>
                </a:lnSpc>
                <a:defRPr/>
              </a:pPr>
              <a:r>
                <a:rPr lang="zh-CN" altLang="en-US" sz="1400" kern="0" dirty="0" smtClean="0">
                  <a:solidFill>
                    <a:schemeClr val="bg1"/>
                  </a:solidFill>
                  <a:ea typeface="微软雅黑" panose="020B0503020204020204" pitchFamily="34" charset="-122"/>
                  <a:cs typeface="Arial" panose="020B0604020202020204" pitchFamily="34" charset="0"/>
                  <a:sym typeface="Arial" panose="020B0604020202020204" pitchFamily="34" charset="0"/>
                </a:rPr>
                <a:t>需求规格</a:t>
              </a:r>
              <a:r>
                <a:rPr lang="zh-CN" altLang="en-US" sz="1400" kern="0" dirty="0">
                  <a:solidFill>
                    <a:schemeClr val="bg1"/>
                  </a:solidFill>
                  <a:ea typeface="微软雅黑" panose="020B0503020204020204" pitchFamily="34" charset="-122"/>
                  <a:cs typeface="Arial" panose="020B0604020202020204" pitchFamily="34" charset="0"/>
                  <a:sym typeface="Arial" panose="020B0604020202020204" pitchFamily="34" charset="0"/>
                </a:rPr>
                <a:t>书</a:t>
              </a:r>
              <a:endParaRPr lang="zh-CN" altLang="en-US" sz="1400" kern="0" dirty="0">
                <a:solidFill>
                  <a:schemeClr val="bg1"/>
                </a:solidFill>
                <a:ea typeface="微软雅黑" panose="020B0503020204020204" pitchFamily="34" charset="-122"/>
              </a:endParaRPr>
            </a:p>
          </p:txBody>
        </p:sp>
      </p:grpSp>
    </p:spTree>
    <p:extLst>
      <p:ext uri="{BB962C8B-B14F-4D97-AF65-F5344CB8AC3E}">
        <p14:creationId xmlns:p14="http://schemas.microsoft.com/office/powerpoint/2010/main" val="791213376"/>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2573453"/>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rgbClr val="2E4864"/>
                </a:solidFill>
                <a:latin typeface="+mn-ea"/>
                <a:ea typeface="+mn-ea"/>
              </a:rPr>
              <a:t>感谢聆听</a:t>
            </a:r>
            <a:endParaRPr lang="zh-CN" altLang="en-US" sz="2400" b="1" dirty="0">
              <a:solidFill>
                <a:srgbClr val="2E4864"/>
              </a:solidFill>
              <a:latin typeface="+mn-ea"/>
              <a:ea typeface="+mn-ea"/>
            </a:endParaRPr>
          </a:p>
        </p:txBody>
      </p:sp>
      <p:sp>
        <p:nvSpPr>
          <p:cNvPr id="26" name="文本框 6"/>
          <p:cNvSpPr txBox="1">
            <a:spLocks noChangeArrowheads="1"/>
          </p:cNvSpPr>
          <p:nvPr/>
        </p:nvSpPr>
        <p:spPr bwMode="auto">
          <a:xfrm>
            <a:off x="3171453" y="303511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4368853" y="3035118"/>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317559"/>
            <a:ext cx="3416847" cy="276999"/>
          </a:xfrm>
          <a:prstGeom prst="rect">
            <a:avLst/>
          </a:prstGeom>
        </p:spPr>
        <p:txBody>
          <a:bodyPr wrap="square">
            <a:spAutoFit/>
          </a:bodyPr>
          <a:lstStyle/>
          <a:p>
            <a:pPr algn="ctr">
              <a:lnSpc>
                <a:spcPct val="150000"/>
              </a:lnSpc>
            </a:pPr>
            <a:r>
              <a:rPr lang="en-US" altLang="zh-CN" sz="800" dirty="0" smtClean="0">
                <a:solidFill>
                  <a:prstClr val="black">
                    <a:lumMod val="85000"/>
                    <a:lumOff val="15000"/>
                  </a:prstClr>
                </a:solidFill>
              </a:rPr>
              <a:t>Thanks for the support from team </a:t>
            </a:r>
            <a:r>
              <a:rPr lang="en-US" altLang="zh-CN" sz="800" dirty="0" err="1" smtClean="0">
                <a:solidFill>
                  <a:prstClr val="black">
                    <a:lumMod val="85000"/>
                    <a:lumOff val="15000"/>
                  </a:prstClr>
                </a:solidFill>
              </a:rPr>
              <a:t>paddle_paddle</a:t>
            </a:r>
            <a:r>
              <a:rPr lang="en-US" altLang="zh-CN" sz="800" dirty="0" smtClean="0">
                <a:solidFill>
                  <a:prstClr val="black">
                    <a:lumMod val="85000"/>
                    <a:lumOff val="15000"/>
                  </a:prstClr>
                </a:solidFill>
              </a:rPr>
              <a:t>. </a:t>
            </a:r>
            <a:endParaRPr lang="zh-CN" altLang="en-US" sz="1050" dirty="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p:cNvSpPr txBox="1">
            <a:spLocks noChangeArrowheads="1"/>
          </p:cNvSpPr>
          <p:nvPr/>
        </p:nvSpPr>
        <p:spPr bwMode="auto">
          <a:xfrm>
            <a:off x="1893804" y="1373081"/>
            <a:ext cx="53094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rgbClr val="2E4864"/>
                </a:solidFill>
                <a:latin typeface="+mn-ea"/>
              </a:rPr>
              <a:t>基于</a:t>
            </a:r>
            <a:r>
              <a:rPr lang="en-US" altLang="zh-CN" sz="3600" b="1" dirty="0" err="1">
                <a:solidFill>
                  <a:srgbClr val="2E4864"/>
                </a:solidFill>
                <a:latin typeface="+mn-ea"/>
              </a:rPr>
              <a:t>Kaggle</a:t>
            </a:r>
            <a:r>
              <a:rPr lang="zh-CN" altLang="en-US" sz="3600" b="1" dirty="0">
                <a:solidFill>
                  <a:srgbClr val="2E4864"/>
                </a:solidFill>
                <a:latin typeface="+mn-ea"/>
              </a:rPr>
              <a:t>数据集</a:t>
            </a:r>
            <a:r>
              <a:rPr lang="zh-CN" altLang="en-US" sz="3600" b="1" dirty="0" smtClean="0">
                <a:solidFill>
                  <a:srgbClr val="2E4864"/>
                </a:solidFill>
                <a:latin typeface="+mn-ea"/>
              </a:rPr>
              <a:t>的</a:t>
            </a:r>
            <a:endParaRPr lang="en-US" altLang="zh-CN" sz="3600" b="1" dirty="0" smtClean="0">
              <a:solidFill>
                <a:srgbClr val="2E4864"/>
              </a:solidFill>
              <a:latin typeface="+mn-ea"/>
            </a:endParaRPr>
          </a:p>
          <a:p>
            <a:pPr algn="ctr" fontAlgn="base">
              <a:spcBef>
                <a:spcPct val="0"/>
              </a:spcBef>
              <a:spcAft>
                <a:spcPct val="0"/>
              </a:spcAft>
              <a:defRPr/>
            </a:pPr>
            <a:r>
              <a:rPr lang="zh-CN" altLang="en-US" sz="3600" b="1" dirty="0" smtClean="0">
                <a:solidFill>
                  <a:srgbClr val="2E4864"/>
                </a:solidFill>
                <a:latin typeface="+mn-ea"/>
              </a:rPr>
              <a:t>数据分析</a:t>
            </a:r>
            <a:endParaRPr lang="en-US" altLang="zh-CN" sz="3600" b="1" dirty="0">
              <a:solidFill>
                <a:srgbClr val="2E4864"/>
              </a:solidFill>
              <a:latin typeface="+mn-ea"/>
            </a:endParaRPr>
          </a:p>
        </p:txBody>
      </p:sp>
      <p:grpSp>
        <p:nvGrpSpPr>
          <p:cNvPr id="12" name="组合 11">
            <a:extLst>
              <a:ext uri="{FF2B5EF4-FFF2-40B4-BE49-F238E27FC236}">
                <a16:creationId xmlns:a16="http://schemas.microsoft.com/office/drawing/2014/main" id="{07EB5962-C8CE-AE4D-A2D5-E0B4DA855FB8}"/>
              </a:ext>
            </a:extLst>
          </p:cNvPr>
          <p:cNvGrpSpPr/>
          <p:nvPr/>
        </p:nvGrpSpPr>
        <p:grpSpPr>
          <a:xfrm>
            <a:off x="0" y="1"/>
            <a:ext cx="433953" cy="434176"/>
            <a:chOff x="3001963" y="333376"/>
            <a:chExt cx="6178550" cy="6181725"/>
          </a:xfrm>
        </p:grpSpPr>
        <p:sp>
          <p:nvSpPr>
            <p:cNvPr id="13" name="Oval 5">
              <a:extLst>
                <a:ext uri="{FF2B5EF4-FFF2-40B4-BE49-F238E27FC236}">
                  <a16:creationId xmlns:a16="http://schemas.microsoft.com/office/drawing/2014/main" id="{D52ABDEA-BE01-4347-B91B-8B62C09630D2}"/>
                </a:ext>
              </a:extLst>
            </p:cNvPr>
            <p:cNvSpPr>
              <a:spLocks noChangeArrowheads="1"/>
            </p:cNvSpPr>
            <p:nvPr/>
          </p:nvSpPr>
          <p:spPr bwMode="auto">
            <a:xfrm>
              <a:off x="3001963" y="333376"/>
              <a:ext cx="6178550" cy="6181725"/>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Oval 6">
              <a:extLst>
                <a:ext uri="{FF2B5EF4-FFF2-40B4-BE49-F238E27FC236}">
                  <a16:creationId xmlns:a16="http://schemas.microsoft.com/office/drawing/2014/main" id="{AE3F9597-848A-F245-88F5-BDD1D5191D0B}"/>
                </a:ext>
              </a:extLst>
            </p:cNvPr>
            <p:cNvSpPr>
              <a:spLocks noChangeArrowheads="1"/>
            </p:cNvSpPr>
            <p:nvPr/>
          </p:nvSpPr>
          <p:spPr bwMode="auto">
            <a:xfrm>
              <a:off x="3065463" y="396876"/>
              <a:ext cx="6056313" cy="6054725"/>
            </a:xfrm>
            <a:prstGeom prst="ellipse">
              <a:avLst/>
            </a:prstGeom>
            <a:solidFill>
              <a:srgbClr val="9A2C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Oval 35">
              <a:extLst>
                <a:ext uri="{FF2B5EF4-FFF2-40B4-BE49-F238E27FC236}">
                  <a16:creationId xmlns:a16="http://schemas.microsoft.com/office/drawing/2014/main" id="{12158F42-0B96-8F4D-9956-BFEBA59FF3F7}"/>
                </a:ext>
              </a:extLst>
            </p:cNvPr>
            <p:cNvSpPr>
              <a:spLocks noChangeArrowheads="1"/>
            </p:cNvSpPr>
            <p:nvPr/>
          </p:nvSpPr>
          <p:spPr bwMode="auto">
            <a:xfrm>
              <a:off x="3727450" y="1058863"/>
              <a:ext cx="4729163" cy="4732338"/>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Oval 36">
              <a:extLst>
                <a:ext uri="{FF2B5EF4-FFF2-40B4-BE49-F238E27FC236}">
                  <a16:creationId xmlns:a16="http://schemas.microsoft.com/office/drawing/2014/main" id="{9C685DA0-6092-CA45-8CB1-04E697A1149E}"/>
                </a:ext>
              </a:extLst>
            </p:cNvPr>
            <p:cNvSpPr>
              <a:spLocks noChangeArrowheads="1"/>
            </p:cNvSpPr>
            <p:nvPr/>
          </p:nvSpPr>
          <p:spPr bwMode="auto">
            <a:xfrm>
              <a:off x="3768725" y="1101726"/>
              <a:ext cx="4645025" cy="4646613"/>
            </a:xfrm>
            <a:prstGeom prst="ellipse">
              <a:avLst/>
            </a:prstGeom>
            <a:solidFill>
              <a:srgbClr val="163A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5">
              <a:extLst>
                <a:ext uri="{FF2B5EF4-FFF2-40B4-BE49-F238E27FC236}">
                  <a16:creationId xmlns:a16="http://schemas.microsoft.com/office/drawing/2014/main" id="{5E61B536-FDD2-6442-89F6-9B36207B20FB}"/>
                </a:ext>
              </a:extLst>
            </p:cNvPr>
            <p:cNvSpPr>
              <a:spLocks noEditPoints="1"/>
            </p:cNvSpPr>
            <p:nvPr/>
          </p:nvSpPr>
          <p:spPr bwMode="auto">
            <a:xfrm>
              <a:off x="3221038" y="3217863"/>
              <a:ext cx="314325" cy="246063"/>
            </a:xfrm>
            <a:custGeom>
              <a:avLst/>
              <a:gdLst>
                <a:gd name="T0" fmla="*/ 0 w 74"/>
                <a:gd name="T1" fmla="*/ 28 h 58"/>
                <a:gd name="T2" fmla="*/ 1 w 74"/>
                <a:gd name="T3" fmla="*/ 0 h 58"/>
                <a:gd name="T4" fmla="*/ 74 w 74"/>
                <a:gd name="T5" fmla="*/ 2 h 58"/>
                <a:gd name="T6" fmla="*/ 74 w 74"/>
                <a:gd name="T7" fmla="*/ 29 h 58"/>
                <a:gd name="T8" fmla="*/ 54 w 74"/>
                <a:gd name="T9" fmla="*/ 56 h 58"/>
                <a:gd name="T10" fmla="*/ 38 w 74"/>
                <a:gd name="T11" fmla="*/ 42 h 58"/>
                <a:gd name="T12" fmla="*/ 38 w 74"/>
                <a:gd name="T13" fmla="*/ 42 h 58"/>
                <a:gd name="T14" fmla="*/ 19 w 74"/>
                <a:gd name="T15" fmla="*/ 58 h 58"/>
                <a:gd name="T16" fmla="*/ 0 w 74"/>
                <a:gd name="T17" fmla="*/ 28 h 58"/>
                <a:gd name="T18" fmla="*/ 13 w 74"/>
                <a:gd name="T19" fmla="*/ 16 h 58"/>
                <a:gd name="T20" fmla="*/ 13 w 74"/>
                <a:gd name="T21" fmla="*/ 29 h 58"/>
                <a:gd name="T22" fmla="*/ 22 w 74"/>
                <a:gd name="T23" fmla="*/ 42 h 58"/>
                <a:gd name="T24" fmla="*/ 32 w 74"/>
                <a:gd name="T25" fmla="*/ 29 h 58"/>
                <a:gd name="T26" fmla="*/ 32 w 74"/>
                <a:gd name="T27" fmla="*/ 17 h 58"/>
                <a:gd name="T28" fmla="*/ 13 w 74"/>
                <a:gd name="T29" fmla="*/ 16 h 58"/>
                <a:gd name="T30" fmla="*/ 44 w 74"/>
                <a:gd name="T31" fmla="*/ 17 h 58"/>
                <a:gd name="T32" fmla="*/ 44 w 74"/>
                <a:gd name="T33" fmla="*/ 29 h 58"/>
                <a:gd name="T34" fmla="*/ 52 w 74"/>
                <a:gd name="T35" fmla="*/ 40 h 58"/>
                <a:gd name="T36" fmla="*/ 61 w 74"/>
                <a:gd name="T37" fmla="*/ 30 h 58"/>
                <a:gd name="T38" fmla="*/ 62 w 74"/>
                <a:gd name="T39" fmla="*/ 17 h 58"/>
                <a:gd name="T40" fmla="*/ 44 w 74"/>
                <a:gd name="T41"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58">
                  <a:moveTo>
                    <a:pt x="0" y="28"/>
                  </a:moveTo>
                  <a:cubicBezTo>
                    <a:pt x="1" y="0"/>
                    <a:pt x="1" y="0"/>
                    <a:pt x="1" y="0"/>
                  </a:cubicBezTo>
                  <a:cubicBezTo>
                    <a:pt x="74" y="2"/>
                    <a:pt x="74" y="2"/>
                    <a:pt x="74" y="2"/>
                  </a:cubicBezTo>
                  <a:cubicBezTo>
                    <a:pt x="74" y="29"/>
                    <a:pt x="74" y="29"/>
                    <a:pt x="74" y="29"/>
                  </a:cubicBezTo>
                  <a:cubicBezTo>
                    <a:pt x="73" y="46"/>
                    <a:pt x="67" y="55"/>
                    <a:pt x="54" y="56"/>
                  </a:cubicBezTo>
                  <a:cubicBezTo>
                    <a:pt x="46" y="55"/>
                    <a:pt x="41" y="51"/>
                    <a:pt x="38" y="42"/>
                  </a:cubicBezTo>
                  <a:cubicBezTo>
                    <a:pt x="38" y="42"/>
                    <a:pt x="38" y="42"/>
                    <a:pt x="38" y="42"/>
                  </a:cubicBezTo>
                  <a:cubicBezTo>
                    <a:pt x="35" y="53"/>
                    <a:pt x="29" y="58"/>
                    <a:pt x="19" y="58"/>
                  </a:cubicBezTo>
                  <a:cubicBezTo>
                    <a:pt x="7" y="57"/>
                    <a:pt x="0" y="47"/>
                    <a:pt x="0" y="28"/>
                  </a:cubicBezTo>
                  <a:close/>
                  <a:moveTo>
                    <a:pt x="13" y="16"/>
                  </a:moveTo>
                  <a:cubicBezTo>
                    <a:pt x="13" y="29"/>
                    <a:pt x="13" y="29"/>
                    <a:pt x="13" y="29"/>
                  </a:cubicBezTo>
                  <a:cubicBezTo>
                    <a:pt x="12" y="37"/>
                    <a:pt x="15" y="42"/>
                    <a:pt x="22" y="42"/>
                  </a:cubicBezTo>
                  <a:cubicBezTo>
                    <a:pt x="29" y="42"/>
                    <a:pt x="32" y="38"/>
                    <a:pt x="32" y="29"/>
                  </a:cubicBezTo>
                  <a:cubicBezTo>
                    <a:pt x="32" y="17"/>
                    <a:pt x="32" y="17"/>
                    <a:pt x="32" y="17"/>
                  </a:cubicBezTo>
                  <a:lnTo>
                    <a:pt x="13" y="16"/>
                  </a:lnTo>
                  <a:close/>
                  <a:moveTo>
                    <a:pt x="44" y="17"/>
                  </a:moveTo>
                  <a:cubicBezTo>
                    <a:pt x="44" y="29"/>
                    <a:pt x="44" y="29"/>
                    <a:pt x="44" y="29"/>
                  </a:cubicBezTo>
                  <a:cubicBezTo>
                    <a:pt x="44" y="36"/>
                    <a:pt x="47" y="39"/>
                    <a:pt x="52" y="40"/>
                  </a:cubicBezTo>
                  <a:cubicBezTo>
                    <a:pt x="58" y="40"/>
                    <a:pt x="61" y="36"/>
                    <a:pt x="61" y="30"/>
                  </a:cubicBezTo>
                  <a:cubicBezTo>
                    <a:pt x="62" y="17"/>
                    <a:pt x="62" y="17"/>
                    <a:pt x="62" y="17"/>
                  </a:cubicBezTo>
                  <a:lnTo>
                    <a:pt x="4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6">
              <a:extLst>
                <a:ext uri="{FF2B5EF4-FFF2-40B4-BE49-F238E27FC236}">
                  <a16:creationId xmlns:a16="http://schemas.microsoft.com/office/drawing/2014/main" id="{331B1211-C181-8843-8218-41C02E1A7974}"/>
                </a:ext>
              </a:extLst>
            </p:cNvPr>
            <p:cNvSpPr>
              <a:spLocks/>
            </p:cNvSpPr>
            <p:nvPr/>
          </p:nvSpPr>
          <p:spPr bwMode="auto">
            <a:xfrm>
              <a:off x="3225801" y="3522663"/>
              <a:ext cx="325438" cy="242888"/>
            </a:xfrm>
            <a:custGeom>
              <a:avLst/>
              <a:gdLst>
                <a:gd name="T0" fmla="*/ 0 w 205"/>
                <a:gd name="T1" fmla="*/ 19 h 153"/>
                <a:gd name="T2" fmla="*/ 195 w 205"/>
                <a:gd name="T3" fmla="*/ 0 h 153"/>
                <a:gd name="T4" fmla="*/ 205 w 205"/>
                <a:gd name="T5" fmla="*/ 131 h 153"/>
                <a:gd name="T6" fmla="*/ 173 w 205"/>
                <a:gd name="T7" fmla="*/ 134 h 153"/>
                <a:gd name="T8" fmla="*/ 165 w 205"/>
                <a:gd name="T9" fmla="*/ 46 h 153"/>
                <a:gd name="T10" fmla="*/ 120 w 205"/>
                <a:gd name="T11" fmla="*/ 51 h 153"/>
                <a:gd name="T12" fmla="*/ 128 w 205"/>
                <a:gd name="T13" fmla="*/ 134 h 153"/>
                <a:gd name="T14" fmla="*/ 96 w 205"/>
                <a:gd name="T15" fmla="*/ 137 h 153"/>
                <a:gd name="T16" fmla="*/ 88 w 205"/>
                <a:gd name="T17" fmla="*/ 54 h 153"/>
                <a:gd name="T18" fmla="*/ 34 w 205"/>
                <a:gd name="T19" fmla="*/ 59 h 153"/>
                <a:gd name="T20" fmla="*/ 45 w 205"/>
                <a:gd name="T21" fmla="*/ 150 h 153"/>
                <a:gd name="T22" fmla="*/ 10 w 205"/>
                <a:gd name="T23" fmla="*/ 153 h 153"/>
                <a:gd name="T24" fmla="*/ 0 w 205"/>
                <a:gd name="T25" fmla="*/ 1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53">
                  <a:moveTo>
                    <a:pt x="0" y="19"/>
                  </a:moveTo>
                  <a:lnTo>
                    <a:pt x="195" y="0"/>
                  </a:lnTo>
                  <a:lnTo>
                    <a:pt x="205" y="131"/>
                  </a:lnTo>
                  <a:lnTo>
                    <a:pt x="173" y="134"/>
                  </a:lnTo>
                  <a:lnTo>
                    <a:pt x="165" y="46"/>
                  </a:lnTo>
                  <a:lnTo>
                    <a:pt x="120" y="51"/>
                  </a:lnTo>
                  <a:lnTo>
                    <a:pt x="128" y="134"/>
                  </a:lnTo>
                  <a:lnTo>
                    <a:pt x="96" y="137"/>
                  </a:lnTo>
                  <a:lnTo>
                    <a:pt x="88" y="54"/>
                  </a:lnTo>
                  <a:lnTo>
                    <a:pt x="34" y="59"/>
                  </a:lnTo>
                  <a:lnTo>
                    <a:pt x="45" y="150"/>
                  </a:lnTo>
                  <a:lnTo>
                    <a:pt x="10" y="153"/>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7">
              <a:extLst>
                <a:ext uri="{FF2B5EF4-FFF2-40B4-BE49-F238E27FC236}">
                  <a16:creationId xmlns:a16="http://schemas.microsoft.com/office/drawing/2014/main" id="{FB629782-ED64-EC4A-8B1B-A9BFF1A3C168}"/>
                </a:ext>
              </a:extLst>
            </p:cNvPr>
            <p:cNvSpPr>
              <a:spLocks/>
            </p:cNvSpPr>
            <p:nvPr/>
          </p:nvSpPr>
          <p:spPr bwMode="auto">
            <a:xfrm>
              <a:off x="3263901" y="3816350"/>
              <a:ext cx="317500" cy="119063"/>
            </a:xfrm>
            <a:custGeom>
              <a:avLst/>
              <a:gdLst>
                <a:gd name="T0" fmla="*/ 200 w 200"/>
                <a:gd name="T1" fmla="*/ 40 h 75"/>
                <a:gd name="T2" fmla="*/ 5 w 200"/>
                <a:gd name="T3" fmla="*/ 75 h 75"/>
                <a:gd name="T4" fmla="*/ 0 w 200"/>
                <a:gd name="T5" fmla="*/ 35 h 75"/>
                <a:gd name="T6" fmla="*/ 192 w 200"/>
                <a:gd name="T7" fmla="*/ 0 h 75"/>
                <a:gd name="T8" fmla="*/ 200 w 200"/>
                <a:gd name="T9" fmla="*/ 40 h 75"/>
              </a:gdLst>
              <a:ahLst/>
              <a:cxnLst>
                <a:cxn ang="0">
                  <a:pos x="T0" y="T1"/>
                </a:cxn>
                <a:cxn ang="0">
                  <a:pos x="T2" y="T3"/>
                </a:cxn>
                <a:cxn ang="0">
                  <a:pos x="T4" y="T5"/>
                </a:cxn>
                <a:cxn ang="0">
                  <a:pos x="T6" y="T7"/>
                </a:cxn>
                <a:cxn ang="0">
                  <a:pos x="T8" y="T9"/>
                </a:cxn>
              </a:cxnLst>
              <a:rect l="0" t="0" r="r" b="b"/>
              <a:pathLst>
                <a:path w="200" h="75">
                  <a:moveTo>
                    <a:pt x="200" y="40"/>
                  </a:moveTo>
                  <a:lnTo>
                    <a:pt x="5" y="75"/>
                  </a:lnTo>
                  <a:lnTo>
                    <a:pt x="0" y="35"/>
                  </a:lnTo>
                  <a:lnTo>
                    <a:pt x="192" y="0"/>
                  </a:lnTo>
                  <a:lnTo>
                    <a:pt x="20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8">
              <a:extLst>
                <a:ext uri="{FF2B5EF4-FFF2-40B4-BE49-F238E27FC236}">
                  <a16:creationId xmlns:a16="http://schemas.microsoft.com/office/drawing/2014/main" id="{F170CB03-9102-A144-A5B2-C2B8612EE02E}"/>
                </a:ext>
              </a:extLst>
            </p:cNvPr>
            <p:cNvSpPr>
              <a:spLocks/>
            </p:cNvSpPr>
            <p:nvPr/>
          </p:nvSpPr>
          <p:spPr bwMode="auto">
            <a:xfrm>
              <a:off x="3292476" y="3994150"/>
              <a:ext cx="352425" cy="217488"/>
            </a:xfrm>
            <a:custGeom>
              <a:avLst/>
              <a:gdLst>
                <a:gd name="T0" fmla="*/ 79 w 83"/>
                <a:gd name="T1" fmla="*/ 20 h 51"/>
                <a:gd name="T2" fmla="*/ 83 w 83"/>
                <a:gd name="T3" fmla="*/ 35 h 51"/>
                <a:gd name="T4" fmla="*/ 35 w 83"/>
                <a:gd name="T5" fmla="*/ 47 h 51"/>
                <a:gd name="T6" fmla="*/ 5 w 83"/>
                <a:gd name="T7" fmla="*/ 30 h 51"/>
                <a:gd name="T8" fmla="*/ 22 w 83"/>
                <a:gd name="T9" fmla="*/ 0 h 51"/>
                <a:gd name="T10" fmla="*/ 26 w 83"/>
                <a:gd name="T11" fmla="*/ 15 h 51"/>
                <a:gd name="T12" fmla="*/ 15 w 83"/>
                <a:gd name="T13" fmla="*/ 27 h 51"/>
                <a:gd name="T14" fmla="*/ 30 w 83"/>
                <a:gd name="T15" fmla="*/ 32 h 51"/>
                <a:gd name="T16" fmla="*/ 31 w 83"/>
                <a:gd name="T17" fmla="*/ 32 h 51"/>
                <a:gd name="T18" fmla="*/ 79 w 83"/>
                <a:gd name="T19"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79" y="20"/>
                  </a:moveTo>
                  <a:cubicBezTo>
                    <a:pt x="83" y="35"/>
                    <a:pt x="83" y="35"/>
                    <a:pt x="83" y="35"/>
                  </a:cubicBezTo>
                  <a:cubicBezTo>
                    <a:pt x="35" y="47"/>
                    <a:pt x="35" y="47"/>
                    <a:pt x="35" y="47"/>
                  </a:cubicBezTo>
                  <a:cubicBezTo>
                    <a:pt x="19" y="51"/>
                    <a:pt x="9" y="45"/>
                    <a:pt x="5" y="30"/>
                  </a:cubicBezTo>
                  <a:cubicBezTo>
                    <a:pt x="0" y="15"/>
                    <a:pt x="6" y="5"/>
                    <a:pt x="22" y="0"/>
                  </a:cubicBezTo>
                  <a:cubicBezTo>
                    <a:pt x="26" y="15"/>
                    <a:pt x="26" y="15"/>
                    <a:pt x="26" y="15"/>
                  </a:cubicBezTo>
                  <a:cubicBezTo>
                    <a:pt x="17" y="18"/>
                    <a:pt x="13" y="22"/>
                    <a:pt x="15" y="27"/>
                  </a:cubicBezTo>
                  <a:cubicBezTo>
                    <a:pt x="16" y="32"/>
                    <a:pt x="21" y="34"/>
                    <a:pt x="30" y="32"/>
                  </a:cubicBezTo>
                  <a:cubicBezTo>
                    <a:pt x="30" y="32"/>
                    <a:pt x="31" y="32"/>
                    <a:pt x="31" y="32"/>
                  </a:cubicBezTo>
                  <a:lnTo>
                    <a:pt x="79"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9">
              <a:extLst>
                <a:ext uri="{FF2B5EF4-FFF2-40B4-BE49-F238E27FC236}">
                  <a16:creationId xmlns:a16="http://schemas.microsoft.com/office/drawing/2014/main" id="{E770C65C-4CE4-5E49-98FE-F677571D3833}"/>
                </a:ext>
              </a:extLst>
            </p:cNvPr>
            <p:cNvSpPr>
              <a:spLocks/>
            </p:cNvSpPr>
            <p:nvPr/>
          </p:nvSpPr>
          <p:spPr bwMode="auto">
            <a:xfrm>
              <a:off x="3378201" y="4219575"/>
              <a:ext cx="314325" cy="169863"/>
            </a:xfrm>
            <a:custGeom>
              <a:avLst/>
              <a:gdLst>
                <a:gd name="T0" fmla="*/ 198 w 198"/>
                <a:gd name="T1" fmla="*/ 40 h 107"/>
                <a:gd name="T2" fmla="*/ 13 w 198"/>
                <a:gd name="T3" fmla="*/ 107 h 107"/>
                <a:gd name="T4" fmla="*/ 0 w 198"/>
                <a:gd name="T5" fmla="*/ 67 h 107"/>
                <a:gd name="T6" fmla="*/ 184 w 198"/>
                <a:gd name="T7" fmla="*/ 0 h 107"/>
                <a:gd name="T8" fmla="*/ 198 w 198"/>
                <a:gd name="T9" fmla="*/ 40 h 107"/>
              </a:gdLst>
              <a:ahLst/>
              <a:cxnLst>
                <a:cxn ang="0">
                  <a:pos x="T0" y="T1"/>
                </a:cxn>
                <a:cxn ang="0">
                  <a:pos x="T2" y="T3"/>
                </a:cxn>
                <a:cxn ang="0">
                  <a:pos x="T4" y="T5"/>
                </a:cxn>
                <a:cxn ang="0">
                  <a:pos x="T6" y="T7"/>
                </a:cxn>
                <a:cxn ang="0">
                  <a:pos x="T8" y="T9"/>
                </a:cxn>
              </a:cxnLst>
              <a:rect l="0" t="0" r="r" b="b"/>
              <a:pathLst>
                <a:path w="198" h="107">
                  <a:moveTo>
                    <a:pt x="198" y="40"/>
                  </a:moveTo>
                  <a:lnTo>
                    <a:pt x="13" y="107"/>
                  </a:lnTo>
                  <a:lnTo>
                    <a:pt x="0" y="67"/>
                  </a:lnTo>
                  <a:lnTo>
                    <a:pt x="184" y="0"/>
                  </a:lnTo>
                  <a:lnTo>
                    <a:pt x="1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0">
              <a:extLst>
                <a:ext uri="{FF2B5EF4-FFF2-40B4-BE49-F238E27FC236}">
                  <a16:creationId xmlns:a16="http://schemas.microsoft.com/office/drawing/2014/main" id="{91FCDA09-8097-874D-A2E9-083C78E034C9}"/>
                </a:ext>
              </a:extLst>
            </p:cNvPr>
            <p:cNvSpPr>
              <a:spLocks/>
            </p:cNvSpPr>
            <p:nvPr/>
          </p:nvSpPr>
          <p:spPr bwMode="auto">
            <a:xfrm>
              <a:off x="3436938" y="4356100"/>
              <a:ext cx="403225" cy="390525"/>
            </a:xfrm>
            <a:custGeom>
              <a:avLst/>
              <a:gdLst>
                <a:gd name="T0" fmla="*/ 75 w 254"/>
                <a:gd name="T1" fmla="*/ 246 h 246"/>
                <a:gd name="T2" fmla="*/ 51 w 254"/>
                <a:gd name="T3" fmla="*/ 190 h 246"/>
                <a:gd name="T4" fmla="*/ 166 w 254"/>
                <a:gd name="T5" fmla="*/ 50 h 246"/>
                <a:gd name="T6" fmla="*/ 163 w 254"/>
                <a:gd name="T7" fmla="*/ 50 h 246"/>
                <a:gd name="T8" fmla="*/ 16 w 254"/>
                <a:gd name="T9" fmla="*/ 120 h 246"/>
                <a:gd name="T10" fmla="*/ 0 w 254"/>
                <a:gd name="T11" fmla="*/ 85 h 246"/>
                <a:gd name="T12" fmla="*/ 177 w 254"/>
                <a:gd name="T13" fmla="*/ 0 h 246"/>
                <a:gd name="T14" fmla="*/ 203 w 254"/>
                <a:gd name="T15" fmla="*/ 59 h 246"/>
                <a:gd name="T16" fmla="*/ 96 w 254"/>
                <a:gd name="T17" fmla="*/ 190 h 246"/>
                <a:gd name="T18" fmla="*/ 96 w 254"/>
                <a:gd name="T19" fmla="*/ 192 h 246"/>
                <a:gd name="T20" fmla="*/ 235 w 254"/>
                <a:gd name="T21" fmla="*/ 125 h 246"/>
                <a:gd name="T22" fmla="*/ 254 w 254"/>
                <a:gd name="T23" fmla="*/ 160 h 246"/>
                <a:gd name="T24" fmla="*/ 75 w 254"/>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 h="246">
                  <a:moveTo>
                    <a:pt x="75" y="246"/>
                  </a:moveTo>
                  <a:lnTo>
                    <a:pt x="51" y="190"/>
                  </a:lnTo>
                  <a:lnTo>
                    <a:pt x="166" y="50"/>
                  </a:lnTo>
                  <a:lnTo>
                    <a:pt x="163" y="50"/>
                  </a:lnTo>
                  <a:lnTo>
                    <a:pt x="16" y="120"/>
                  </a:lnTo>
                  <a:lnTo>
                    <a:pt x="0" y="85"/>
                  </a:lnTo>
                  <a:lnTo>
                    <a:pt x="177" y="0"/>
                  </a:lnTo>
                  <a:lnTo>
                    <a:pt x="203" y="59"/>
                  </a:lnTo>
                  <a:lnTo>
                    <a:pt x="96" y="190"/>
                  </a:lnTo>
                  <a:lnTo>
                    <a:pt x="96" y="192"/>
                  </a:lnTo>
                  <a:lnTo>
                    <a:pt x="235" y="125"/>
                  </a:lnTo>
                  <a:lnTo>
                    <a:pt x="254" y="160"/>
                  </a:lnTo>
                  <a:lnTo>
                    <a:pt x="75"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11">
              <a:extLst>
                <a:ext uri="{FF2B5EF4-FFF2-40B4-BE49-F238E27FC236}">
                  <a16:creationId xmlns:a16="http://schemas.microsoft.com/office/drawing/2014/main" id="{2FC275E6-89E9-E840-ACD4-E5F3AF4F5736}"/>
                </a:ext>
              </a:extLst>
            </p:cNvPr>
            <p:cNvSpPr>
              <a:spLocks/>
            </p:cNvSpPr>
            <p:nvPr/>
          </p:nvSpPr>
          <p:spPr bwMode="auto">
            <a:xfrm>
              <a:off x="3627438" y="4686300"/>
              <a:ext cx="369888" cy="374650"/>
            </a:xfrm>
            <a:custGeom>
              <a:avLst/>
              <a:gdLst>
                <a:gd name="T0" fmla="*/ 44 w 87"/>
                <a:gd name="T1" fmla="*/ 61 h 88"/>
                <a:gd name="T2" fmla="*/ 37 w 87"/>
                <a:gd name="T3" fmla="*/ 49 h 88"/>
                <a:gd name="T4" fmla="*/ 47 w 87"/>
                <a:gd name="T5" fmla="*/ 42 h 88"/>
                <a:gd name="T6" fmla="*/ 63 w 87"/>
                <a:gd name="T7" fmla="*/ 67 h 88"/>
                <a:gd name="T8" fmla="*/ 32 w 87"/>
                <a:gd name="T9" fmla="*/ 88 h 88"/>
                <a:gd name="T10" fmla="*/ 21 w 87"/>
                <a:gd name="T11" fmla="*/ 75 h 88"/>
                <a:gd name="T12" fmla="*/ 12 w 87"/>
                <a:gd name="T13" fmla="*/ 62 h 88"/>
                <a:gd name="T14" fmla="*/ 24 w 87"/>
                <a:gd name="T15" fmla="*/ 12 h 88"/>
                <a:gd name="T16" fmla="*/ 75 w 87"/>
                <a:gd name="T17" fmla="*/ 20 h 88"/>
                <a:gd name="T18" fmla="*/ 74 w 87"/>
                <a:gd name="T19" fmla="*/ 62 h 88"/>
                <a:gd name="T20" fmla="*/ 65 w 87"/>
                <a:gd name="T21" fmla="*/ 48 h 88"/>
                <a:gd name="T22" fmla="*/ 67 w 87"/>
                <a:gd name="T23" fmla="*/ 29 h 88"/>
                <a:gd name="T24" fmla="*/ 33 w 87"/>
                <a:gd name="T25" fmla="*/ 26 h 88"/>
                <a:gd name="T26" fmla="*/ 22 w 87"/>
                <a:gd name="T27" fmla="*/ 58 h 88"/>
                <a:gd name="T28" fmla="*/ 31 w 87"/>
                <a:gd name="T29" fmla="*/ 69 h 88"/>
                <a:gd name="T30" fmla="*/ 31 w 87"/>
                <a:gd name="T31" fmla="*/ 70 h 88"/>
                <a:gd name="T32" fmla="*/ 44 w 87"/>
                <a:gd name="T33"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8">
                  <a:moveTo>
                    <a:pt x="44" y="61"/>
                  </a:moveTo>
                  <a:cubicBezTo>
                    <a:pt x="37" y="49"/>
                    <a:pt x="37" y="49"/>
                    <a:pt x="37" y="49"/>
                  </a:cubicBezTo>
                  <a:cubicBezTo>
                    <a:pt x="47" y="42"/>
                    <a:pt x="47" y="42"/>
                    <a:pt x="47" y="42"/>
                  </a:cubicBezTo>
                  <a:cubicBezTo>
                    <a:pt x="63" y="67"/>
                    <a:pt x="63" y="67"/>
                    <a:pt x="63" y="67"/>
                  </a:cubicBezTo>
                  <a:cubicBezTo>
                    <a:pt x="32" y="88"/>
                    <a:pt x="32" y="88"/>
                    <a:pt x="32" y="88"/>
                  </a:cubicBezTo>
                  <a:cubicBezTo>
                    <a:pt x="28" y="84"/>
                    <a:pt x="24" y="80"/>
                    <a:pt x="21" y="75"/>
                  </a:cubicBezTo>
                  <a:cubicBezTo>
                    <a:pt x="19" y="72"/>
                    <a:pt x="15" y="67"/>
                    <a:pt x="12" y="62"/>
                  </a:cubicBezTo>
                  <a:cubicBezTo>
                    <a:pt x="0" y="42"/>
                    <a:pt x="4" y="26"/>
                    <a:pt x="24" y="12"/>
                  </a:cubicBezTo>
                  <a:cubicBezTo>
                    <a:pt x="44" y="0"/>
                    <a:pt x="61" y="3"/>
                    <a:pt x="75" y="20"/>
                  </a:cubicBezTo>
                  <a:cubicBezTo>
                    <a:pt x="87" y="39"/>
                    <a:pt x="87" y="53"/>
                    <a:pt x="74" y="62"/>
                  </a:cubicBezTo>
                  <a:cubicBezTo>
                    <a:pt x="65" y="48"/>
                    <a:pt x="65" y="48"/>
                    <a:pt x="65" y="48"/>
                  </a:cubicBezTo>
                  <a:cubicBezTo>
                    <a:pt x="72" y="44"/>
                    <a:pt x="72" y="37"/>
                    <a:pt x="67" y="29"/>
                  </a:cubicBezTo>
                  <a:cubicBezTo>
                    <a:pt x="59" y="18"/>
                    <a:pt x="48" y="17"/>
                    <a:pt x="33" y="26"/>
                  </a:cubicBezTo>
                  <a:cubicBezTo>
                    <a:pt x="18" y="36"/>
                    <a:pt x="15" y="46"/>
                    <a:pt x="22" y="58"/>
                  </a:cubicBezTo>
                  <a:cubicBezTo>
                    <a:pt x="24" y="61"/>
                    <a:pt x="27" y="65"/>
                    <a:pt x="31" y="69"/>
                  </a:cubicBezTo>
                  <a:cubicBezTo>
                    <a:pt x="31" y="69"/>
                    <a:pt x="31" y="70"/>
                    <a:pt x="31" y="70"/>
                  </a:cubicBezTo>
                  <a:lnTo>
                    <a:pt x="44"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12">
              <a:extLst>
                <a:ext uri="{FF2B5EF4-FFF2-40B4-BE49-F238E27FC236}">
                  <a16:creationId xmlns:a16="http://schemas.microsoft.com/office/drawing/2014/main" id="{4C422444-9953-A740-8F05-DF2A52D4678C}"/>
                </a:ext>
              </a:extLst>
            </p:cNvPr>
            <p:cNvSpPr>
              <a:spLocks/>
            </p:cNvSpPr>
            <p:nvPr/>
          </p:nvSpPr>
          <p:spPr bwMode="auto">
            <a:xfrm>
              <a:off x="3937001" y="5081588"/>
              <a:ext cx="280988" cy="258763"/>
            </a:xfrm>
            <a:custGeom>
              <a:avLst/>
              <a:gdLst>
                <a:gd name="T0" fmla="*/ 177 w 177"/>
                <a:gd name="T1" fmla="*/ 32 h 163"/>
                <a:gd name="T2" fmla="*/ 30 w 177"/>
                <a:gd name="T3" fmla="*/ 163 h 163"/>
                <a:gd name="T4" fmla="*/ 0 w 177"/>
                <a:gd name="T5" fmla="*/ 131 h 163"/>
                <a:gd name="T6" fmla="*/ 147 w 177"/>
                <a:gd name="T7" fmla="*/ 0 h 163"/>
                <a:gd name="T8" fmla="*/ 177 w 177"/>
                <a:gd name="T9" fmla="*/ 32 h 163"/>
              </a:gdLst>
              <a:ahLst/>
              <a:cxnLst>
                <a:cxn ang="0">
                  <a:pos x="T0" y="T1"/>
                </a:cxn>
                <a:cxn ang="0">
                  <a:pos x="T2" y="T3"/>
                </a:cxn>
                <a:cxn ang="0">
                  <a:pos x="T4" y="T5"/>
                </a:cxn>
                <a:cxn ang="0">
                  <a:pos x="T6" y="T7"/>
                </a:cxn>
                <a:cxn ang="0">
                  <a:pos x="T8" y="T9"/>
                </a:cxn>
              </a:cxnLst>
              <a:rect l="0" t="0" r="r" b="b"/>
              <a:pathLst>
                <a:path w="177" h="163">
                  <a:moveTo>
                    <a:pt x="177" y="32"/>
                  </a:moveTo>
                  <a:lnTo>
                    <a:pt x="30" y="163"/>
                  </a:lnTo>
                  <a:lnTo>
                    <a:pt x="0" y="131"/>
                  </a:lnTo>
                  <a:lnTo>
                    <a:pt x="147" y="0"/>
                  </a:lnTo>
                  <a:lnTo>
                    <a:pt x="17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13">
              <a:extLst>
                <a:ext uri="{FF2B5EF4-FFF2-40B4-BE49-F238E27FC236}">
                  <a16:creationId xmlns:a16="http://schemas.microsoft.com/office/drawing/2014/main" id="{2FFFCB4A-B9F9-754D-97DE-B23B11EB2D12}"/>
                </a:ext>
              </a:extLst>
            </p:cNvPr>
            <p:cNvSpPr>
              <a:spLocks/>
            </p:cNvSpPr>
            <p:nvPr/>
          </p:nvSpPr>
          <p:spPr bwMode="auto">
            <a:xfrm>
              <a:off x="4056063" y="5187950"/>
              <a:ext cx="415925" cy="420688"/>
            </a:xfrm>
            <a:custGeom>
              <a:avLst/>
              <a:gdLst>
                <a:gd name="T0" fmla="*/ 131 w 262"/>
                <a:gd name="T1" fmla="*/ 265 h 265"/>
                <a:gd name="T2" fmla="*/ 86 w 262"/>
                <a:gd name="T3" fmla="*/ 225 h 265"/>
                <a:gd name="T4" fmla="*/ 139 w 262"/>
                <a:gd name="T5" fmla="*/ 53 h 265"/>
                <a:gd name="T6" fmla="*/ 139 w 262"/>
                <a:gd name="T7" fmla="*/ 53 h 265"/>
                <a:gd name="T8" fmla="*/ 30 w 262"/>
                <a:gd name="T9" fmla="*/ 171 h 265"/>
                <a:gd name="T10" fmla="*/ 0 w 262"/>
                <a:gd name="T11" fmla="*/ 147 h 265"/>
                <a:gd name="T12" fmla="*/ 134 w 262"/>
                <a:gd name="T13" fmla="*/ 0 h 265"/>
                <a:gd name="T14" fmla="*/ 179 w 262"/>
                <a:gd name="T15" fmla="*/ 43 h 265"/>
                <a:gd name="T16" fmla="*/ 128 w 262"/>
                <a:gd name="T17" fmla="*/ 209 h 265"/>
                <a:gd name="T18" fmla="*/ 131 w 262"/>
                <a:gd name="T19" fmla="*/ 209 h 265"/>
                <a:gd name="T20" fmla="*/ 235 w 262"/>
                <a:gd name="T21" fmla="*/ 94 h 265"/>
                <a:gd name="T22" fmla="*/ 262 w 262"/>
                <a:gd name="T23" fmla="*/ 120 h 265"/>
                <a:gd name="T24" fmla="*/ 131 w 262"/>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65">
                  <a:moveTo>
                    <a:pt x="131" y="265"/>
                  </a:moveTo>
                  <a:lnTo>
                    <a:pt x="86" y="225"/>
                  </a:lnTo>
                  <a:lnTo>
                    <a:pt x="139" y="53"/>
                  </a:lnTo>
                  <a:lnTo>
                    <a:pt x="139" y="53"/>
                  </a:lnTo>
                  <a:lnTo>
                    <a:pt x="30" y="171"/>
                  </a:lnTo>
                  <a:lnTo>
                    <a:pt x="0" y="147"/>
                  </a:lnTo>
                  <a:lnTo>
                    <a:pt x="134" y="0"/>
                  </a:lnTo>
                  <a:lnTo>
                    <a:pt x="179" y="43"/>
                  </a:lnTo>
                  <a:lnTo>
                    <a:pt x="128" y="209"/>
                  </a:lnTo>
                  <a:lnTo>
                    <a:pt x="131" y="209"/>
                  </a:lnTo>
                  <a:lnTo>
                    <a:pt x="235" y="94"/>
                  </a:lnTo>
                  <a:lnTo>
                    <a:pt x="262" y="120"/>
                  </a:lnTo>
                  <a:lnTo>
                    <a:pt x="131"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14">
              <a:extLst>
                <a:ext uri="{FF2B5EF4-FFF2-40B4-BE49-F238E27FC236}">
                  <a16:creationId xmlns:a16="http://schemas.microsoft.com/office/drawing/2014/main" id="{141E37E5-CB0A-5049-8491-266FA39D14AD}"/>
                </a:ext>
              </a:extLst>
            </p:cNvPr>
            <p:cNvSpPr>
              <a:spLocks/>
            </p:cNvSpPr>
            <p:nvPr/>
          </p:nvSpPr>
          <p:spPr bwMode="auto">
            <a:xfrm>
              <a:off x="4352926" y="5441950"/>
              <a:ext cx="339725" cy="339725"/>
            </a:xfrm>
            <a:custGeom>
              <a:avLst/>
              <a:gdLst>
                <a:gd name="T0" fmla="*/ 73 w 80"/>
                <a:gd name="T1" fmla="*/ 43 h 80"/>
                <a:gd name="T2" fmla="*/ 61 w 80"/>
                <a:gd name="T3" fmla="*/ 34 h 80"/>
                <a:gd name="T4" fmla="*/ 57 w 80"/>
                <a:gd name="T5" fmla="*/ 18 h 80"/>
                <a:gd name="T6" fmla="*/ 42 w 80"/>
                <a:gd name="T7" fmla="*/ 19 h 80"/>
                <a:gd name="T8" fmla="*/ 47 w 80"/>
                <a:gd name="T9" fmla="*/ 35 h 80"/>
                <a:gd name="T10" fmla="*/ 48 w 80"/>
                <a:gd name="T11" fmla="*/ 37 h 80"/>
                <a:gd name="T12" fmla="*/ 58 w 80"/>
                <a:gd name="T13" fmla="*/ 68 h 80"/>
                <a:gd name="T14" fmla="*/ 18 w 80"/>
                <a:gd name="T15" fmla="*/ 69 h 80"/>
                <a:gd name="T16" fmla="*/ 9 w 80"/>
                <a:gd name="T17" fmla="*/ 33 h 80"/>
                <a:gd name="T18" fmla="*/ 22 w 80"/>
                <a:gd name="T19" fmla="*/ 42 h 80"/>
                <a:gd name="T20" fmla="*/ 24 w 80"/>
                <a:gd name="T21" fmla="*/ 60 h 80"/>
                <a:gd name="T22" fmla="*/ 42 w 80"/>
                <a:gd name="T23" fmla="*/ 61 h 80"/>
                <a:gd name="T24" fmla="*/ 37 w 80"/>
                <a:gd name="T25" fmla="*/ 45 h 80"/>
                <a:gd name="T26" fmla="*/ 35 w 80"/>
                <a:gd name="T27" fmla="*/ 42 h 80"/>
                <a:gd name="T28" fmla="*/ 27 w 80"/>
                <a:gd name="T29" fmla="*/ 12 h 80"/>
                <a:gd name="T30" fmla="*/ 65 w 80"/>
                <a:gd name="T31" fmla="*/ 10 h 80"/>
                <a:gd name="T32" fmla="*/ 73 w 80"/>
                <a:gd name="T33"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73" y="43"/>
                  </a:moveTo>
                  <a:cubicBezTo>
                    <a:pt x="61" y="34"/>
                    <a:pt x="61" y="34"/>
                    <a:pt x="61" y="34"/>
                  </a:cubicBezTo>
                  <a:cubicBezTo>
                    <a:pt x="64" y="28"/>
                    <a:pt x="63" y="22"/>
                    <a:pt x="57" y="18"/>
                  </a:cubicBezTo>
                  <a:cubicBezTo>
                    <a:pt x="51" y="14"/>
                    <a:pt x="46" y="14"/>
                    <a:pt x="42" y="19"/>
                  </a:cubicBezTo>
                  <a:cubicBezTo>
                    <a:pt x="38" y="23"/>
                    <a:pt x="40" y="29"/>
                    <a:pt x="47" y="35"/>
                  </a:cubicBezTo>
                  <a:cubicBezTo>
                    <a:pt x="47" y="36"/>
                    <a:pt x="48" y="36"/>
                    <a:pt x="48" y="37"/>
                  </a:cubicBezTo>
                  <a:cubicBezTo>
                    <a:pt x="60" y="50"/>
                    <a:pt x="63" y="60"/>
                    <a:pt x="58" y="68"/>
                  </a:cubicBezTo>
                  <a:cubicBezTo>
                    <a:pt x="48" y="80"/>
                    <a:pt x="35" y="80"/>
                    <a:pt x="18" y="69"/>
                  </a:cubicBezTo>
                  <a:cubicBezTo>
                    <a:pt x="3" y="58"/>
                    <a:pt x="0" y="46"/>
                    <a:pt x="9" y="33"/>
                  </a:cubicBezTo>
                  <a:cubicBezTo>
                    <a:pt x="22" y="42"/>
                    <a:pt x="22" y="42"/>
                    <a:pt x="22" y="42"/>
                  </a:cubicBezTo>
                  <a:cubicBezTo>
                    <a:pt x="17" y="49"/>
                    <a:pt x="18" y="55"/>
                    <a:pt x="24" y="60"/>
                  </a:cubicBezTo>
                  <a:cubicBezTo>
                    <a:pt x="32" y="66"/>
                    <a:pt x="38" y="66"/>
                    <a:pt x="42" y="61"/>
                  </a:cubicBezTo>
                  <a:cubicBezTo>
                    <a:pt x="45" y="57"/>
                    <a:pt x="43" y="52"/>
                    <a:pt x="37" y="45"/>
                  </a:cubicBezTo>
                  <a:cubicBezTo>
                    <a:pt x="36" y="44"/>
                    <a:pt x="35" y="43"/>
                    <a:pt x="35" y="42"/>
                  </a:cubicBezTo>
                  <a:cubicBezTo>
                    <a:pt x="23" y="30"/>
                    <a:pt x="21" y="20"/>
                    <a:pt x="27" y="12"/>
                  </a:cubicBezTo>
                  <a:cubicBezTo>
                    <a:pt x="36" y="0"/>
                    <a:pt x="49" y="0"/>
                    <a:pt x="65" y="10"/>
                  </a:cubicBezTo>
                  <a:cubicBezTo>
                    <a:pt x="78" y="20"/>
                    <a:pt x="80" y="31"/>
                    <a:pt x="7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15">
              <a:extLst>
                <a:ext uri="{FF2B5EF4-FFF2-40B4-BE49-F238E27FC236}">
                  <a16:creationId xmlns:a16="http://schemas.microsoft.com/office/drawing/2014/main" id="{80BFBF7B-35DD-4845-8D25-4DF6B94C43EE}"/>
                </a:ext>
              </a:extLst>
            </p:cNvPr>
            <p:cNvSpPr>
              <a:spLocks/>
            </p:cNvSpPr>
            <p:nvPr/>
          </p:nvSpPr>
          <p:spPr bwMode="auto">
            <a:xfrm>
              <a:off x="4684713" y="5578475"/>
              <a:ext cx="292100" cy="347663"/>
            </a:xfrm>
            <a:custGeom>
              <a:avLst/>
              <a:gdLst>
                <a:gd name="T0" fmla="*/ 29 w 184"/>
                <a:gd name="T1" fmla="*/ 27 h 219"/>
                <a:gd name="T2" fmla="*/ 42 w 184"/>
                <a:gd name="T3" fmla="*/ 0 h 219"/>
                <a:gd name="T4" fmla="*/ 184 w 184"/>
                <a:gd name="T5" fmla="*/ 75 h 219"/>
                <a:gd name="T6" fmla="*/ 168 w 184"/>
                <a:gd name="T7" fmla="*/ 104 h 219"/>
                <a:gd name="T8" fmla="*/ 117 w 184"/>
                <a:gd name="T9" fmla="*/ 78 h 219"/>
                <a:gd name="T10" fmla="*/ 37 w 184"/>
                <a:gd name="T11" fmla="*/ 219 h 219"/>
                <a:gd name="T12" fmla="*/ 0 w 184"/>
                <a:gd name="T13" fmla="*/ 198 h 219"/>
                <a:gd name="T14" fmla="*/ 80 w 184"/>
                <a:gd name="T15" fmla="*/ 56 h 219"/>
                <a:gd name="T16" fmla="*/ 29 w 184"/>
                <a:gd name="T17" fmla="*/ 2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9">
                  <a:moveTo>
                    <a:pt x="29" y="27"/>
                  </a:moveTo>
                  <a:lnTo>
                    <a:pt x="42" y="0"/>
                  </a:lnTo>
                  <a:lnTo>
                    <a:pt x="184" y="75"/>
                  </a:lnTo>
                  <a:lnTo>
                    <a:pt x="168" y="104"/>
                  </a:lnTo>
                  <a:lnTo>
                    <a:pt x="117" y="78"/>
                  </a:lnTo>
                  <a:lnTo>
                    <a:pt x="37" y="219"/>
                  </a:lnTo>
                  <a:lnTo>
                    <a:pt x="0" y="198"/>
                  </a:lnTo>
                  <a:lnTo>
                    <a:pt x="80" y="56"/>
                  </a:lnTo>
                  <a:lnTo>
                    <a:pt x="2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16">
              <a:extLst>
                <a:ext uri="{FF2B5EF4-FFF2-40B4-BE49-F238E27FC236}">
                  <a16:creationId xmlns:a16="http://schemas.microsoft.com/office/drawing/2014/main" id="{03266B48-0ADE-1445-97F3-C9A9930539AB}"/>
                </a:ext>
              </a:extLst>
            </p:cNvPr>
            <p:cNvSpPr>
              <a:spLocks/>
            </p:cNvSpPr>
            <p:nvPr/>
          </p:nvSpPr>
          <p:spPr bwMode="auto">
            <a:xfrm>
              <a:off x="4903788" y="5722938"/>
              <a:ext cx="187325" cy="309563"/>
            </a:xfrm>
            <a:custGeom>
              <a:avLst/>
              <a:gdLst>
                <a:gd name="T0" fmla="*/ 118 w 118"/>
                <a:gd name="T1" fmla="*/ 16 h 195"/>
                <a:gd name="T2" fmla="*/ 41 w 118"/>
                <a:gd name="T3" fmla="*/ 195 h 195"/>
                <a:gd name="T4" fmla="*/ 0 w 118"/>
                <a:gd name="T5" fmla="*/ 179 h 195"/>
                <a:gd name="T6" fmla="*/ 81 w 118"/>
                <a:gd name="T7" fmla="*/ 0 h 195"/>
                <a:gd name="T8" fmla="*/ 118 w 118"/>
                <a:gd name="T9" fmla="*/ 16 h 195"/>
              </a:gdLst>
              <a:ahLst/>
              <a:cxnLst>
                <a:cxn ang="0">
                  <a:pos x="T0" y="T1"/>
                </a:cxn>
                <a:cxn ang="0">
                  <a:pos x="T2" y="T3"/>
                </a:cxn>
                <a:cxn ang="0">
                  <a:pos x="T4" y="T5"/>
                </a:cxn>
                <a:cxn ang="0">
                  <a:pos x="T6" y="T7"/>
                </a:cxn>
                <a:cxn ang="0">
                  <a:pos x="T8" y="T9"/>
                </a:cxn>
              </a:cxnLst>
              <a:rect l="0" t="0" r="r" b="b"/>
              <a:pathLst>
                <a:path w="118" h="195">
                  <a:moveTo>
                    <a:pt x="118" y="16"/>
                  </a:moveTo>
                  <a:lnTo>
                    <a:pt x="41" y="195"/>
                  </a:lnTo>
                  <a:lnTo>
                    <a:pt x="0" y="179"/>
                  </a:lnTo>
                  <a:lnTo>
                    <a:pt x="81" y="0"/>
                  </a:lnTo>
                  <a:lnTo>
                    <a:pt x="11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17">
              <a:extLst>
                <a:ext uri="{FF2B5EF4-FFF2-40B4-BE49-F238E27FC236}">
                  <a16:creationId xmlns:a16="http://schemas.microsoft.com/office/drawing/2014/main" id="{BBA28C8F-3814-BE40-BF57-0BB940034413}"/>
                </a:ext>
              </a:extLst>
            </p:cNvPr>
            <p:cNvSpPr>
              <a:spLocks/>
            </p:cNvSpPr>
            <p:nvPr/>
          </p:nvSpPr>
          <p:spPr bwMode="auto">
            <a:xfrm>
              <a:off x="5129213" y="5773738"/>
              <a:ext cx="254000" cy="347663"/>
            </a:xfrm>
            <a:custGeom>
              <a:avLst/>
              <a:gdLst>
                <a:gd name="T0" fmla="*/ 0 w 160"/>
                <a:gd name="T1" fmla="*/ 32 h 219"/>
                <a:gd name="T2" fmla="*/ 11 w 160"/>
                <a:gd name="T3" fmla="*/ 0 h 219"/>
                <a:gd name="T4" fmla="*/ 160 w 160"/>
                <a:gd name="T5" fmla="*/ 51 h 219"/>
                <a:gd name="T6" fmla="*/ 150 w 160"/>
                <a:gd name="T7" fmla="*/ 83 h 219"/>
                <a:gd name="T8" fmla="*/ 96 w 160"/>
                <a:gd name="T9" fmla="*/ 64 h 219"/>
                <a:gd name="T10" fmla="*/ 43 w 160"/>
                <a:gd name="T11" fmla="*/ 219 h 219"/>
                <a:gd name="T12" fmla="*/ 3 w 160"/>
                <a:gd name="T13" fmla="*/ 203 h 219"/>
                <a:gd name="T14" fmla="*/ 56 w 160"/>
                <a:gd name="T15" fmla="*/ 51 h 219"/>
                <a:gd name="T16" fmla="*/ 0 w 160"/>
                <a:gd name="T17" fmla="*/ 3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19">
                  <a:moveTo>
                    <a:pt x="0" y="32"/>
                  </a:moveTo>
                  <a:lnTo>
                    <a:pt x="11" y="0"/>
                  </a:lnTo>
                  <a:lnTo>
                    <a:pt x="160" y="51"/>
                  </a:lnTo>
                  <a:lnTo>
                    <a:pt x="150" y="83"/>
                  </a:lnTo>
                  <a:lnTo>
                    <a:pt x="96" y="64"/>
                  </a:lnTo>
                  <a:lnTo>
                    <a:pt x="43" y="219"/>
                  </a:lnTo>
                  <a:lnTo>
                    <a:pt x="3" y="203"/>
                  </a:lnTo>
                  <a:lnTo>
                    <a:pt x="56" y="51"/>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18">
              <a:extLst>
                <a:ext uri="{FF2B5EF4-FFF2-40B4-BE49-F238E27FC236}">
                  <a16:creationId xmlns:a16="http://schemas.microsoft.com/office/drawing/2014/main" id="{C5D56E4F-1D7E-3A4A-BF77-9E02F5E725C5}"/>
                </a:ext>
              </a:extLst>
            </p:cNvPr>
            <p:cNvSpPr>
              <a:spLocks/>
            </p:cNvSpPr>
            <p:nvPr/>
          </p:nvSpPr>
          <p:spPr bwMode="auto">
            <a:xfrm>
              <a:off x="5380038" y="5867400"/>
              <a:ext cx="317500" cy="352425"/>
            </a:xfrm>
            <a:custGeom>
              <a:avLst/>
              <a:gdLst>
                <a:gd name="T0" fmla="*/ 59 w 75"/>
                <a:gd name="T1" fmla="*/ 10 h 83"/>
                <a:gd name="T2" fmla="*/ 75 w 75"/>
                <a:gd name="T3" fmla="*/ 13 h 83"/>
                <a:gd name="T4" fmla="*/ 65 w 75"/>
                <a:gd name="T5" fmla="*/ 59 h 83"/>
                <a:gd name="T6" fmla="*/ 29 w 75"/>
                <a:gd name="T7" fmla="*/ 80 h 83"/>
                <a:gd name="T8" fmla="*/ 3 w 75"/>
                <a:gd name="T9" fmla="*/ 45 h 83"/>
                <a:gd name="T10" fmla="*/ 12 w 75"/>
                <a:gd name="T11" fmla="*/ 0 h 83"/>
                <a:gd name="T12" fmla="*/ 28 w 75"/>
                <a:gd name="T13" fmla="*/ 4 h 83"/>
                <a:gd name="T14" fmla="*/ 20 w 75"/>
                <a:gd name="T15" fmla="*/ 43 h 83"/>
                <a:gd name="T16" fmla="*/ 31 w 75"/>
                <a:gd name="T17" fmla="*/ 69 h 83"/>
                <a:gd name="T18" fmla="*/ 51 w 75"/>
                <a:gd name="T19" fmla="*/ 49 h 83"/>
                <a:gd name="T20" fmla="*/ 59 w 75"/>
                <a:gd name="T21"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3">
                  <a:moveTo>
                    <a:pt x="59" y="10"/>
                  </a:moveTo>
                  <a:cubicBezTo>
                    <a:pt x="75" y="13"/>
                    <a:pt x="75" y="13"/>
                    <a:pt x="75" y="13"/>
                  </a:cubicBezTo>
                  <a:cubicBezTo>
                    <a:pt x="65" y="59"/>
                    <a:pt x="65" y="59"/>
                    <a:pt x="65" y="59"/>
                  </a:cubicBezTo>
                  <a:cubicBezTo>
                    <a:pt x="61" y="76"/>
                    <a:pt x="49" y="83"/>
                    <a:pt x="29" y="80"/>
                  </a:cubicBezTo>
                  <a:cubicBezTo>
                    <a:pt x="8" y="75"/>
                    <a:pt x="0" y="63"/>
                    <a:pt x="3" y="45"/>
                  </a:cubicBezTo>
                  <a:cubicBezTo>
                    <a:pt x="12" y="0"/>
                    <a:pt x="12" y="0"/>
                    <a:pt x="12" y="0"/>
                  </a:cubicBezTo>
                  <a:cubicBezTo>
                    <a:pt x="28" y="4"/>
                    <a:pt x="28" y="4"/>
                    <a:pt x="28" y="4"/>
                  </a:cubicBezTo>
                  <a:cubicBezTo>
                    <a:pt x="20" y="43"/>
                    <a:pt x="20" y="43"/>
                    <a:pt x="20" y="43"/>
                  </a:cubicBezTo>
                  <a:cubicBezTo>
                    <a:pt x="15" y="59"/>
                    <a:pt x="19" y="67"/>
                    <a:pt x="31" y="69"/>
                  </a:cubicBezTo>
                  <a:cubicBezTo>
                    <a:pt x="42" y="72"/>
                    <a:pt x="48" y="66"/>
                    <a:pt x="51" y="49"/>
                  </a:cubicBezTo>
                  <a:lnTo>
                    <a:pt x="5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19">
              <a:extLst>
                <a:ext uri="{FF2B5EF4-FFF2-40B4-BE49-F238E27FC236}">
                  <a16:creationId xmlns:a16="http://schemas.microsoft.com/office/drawing/2014/main" id="{A0B36392-BBF4-B843-9977-68E67B2457D2}"/>
                </a:ext>
              </a:extLst>
            </p:cNvPr>
            <p:cNvSpPr>
              <a:spLocks/>
            </p:cNvSpPr>
            <p:nvPr/>
          </p:nvSpPr>
          <p:spPr bwMode="auto">
            <a:xfrm>
              <a:off x="5740401" y="5930900"/>
              <a:ext cx="258763" cy="322263"/>
            </a:xfrm>
            <a:custGeom>
              <a:avLst/>
              <a:gdLst>
                <a:gd name="T0" fmla="*/ 0 w 163"/>
                <a:gd name="T1" fmla="*/ 32 h 203"/>
                <a:gd name="T2" fmla="*/ 2 w 163"/>
                <a:gd name="T3" fmla="*/ 0 h 203"/>
                <a:gd name="T4" fmla="*/ 163 w 163"/>
                <a:gd name="T5" fmla="*/ 13 h 203"/>
                <a:gd name="T6" fmla="*/ 160 w 163"/>
                <a:gd name="T7" fmla="*/ 46 h 203"/>
                <a:gd name="T8" fmla="*/ 101 w 163"/>
                <a:gd name="T9" fmla="*/ 40 h 203"/>
                <a:gd name="T10" fmla="*/ 88 w 163"/>
                <a:gd name="T11" fmla="*/ 203 h 203"/>
                <a:gd name="T12" fmla="*/ 45 w 163"/>
                <a:gd name="T13" fmla="*/ 201 h 203"/>
                <a:gd name="T14" fmla="*/ 58 w 163"/>
                <a:gd name="T15" fmla="*/ 38 h 203"/>
                <a:gd name="T16" fmla="*/ 0 w 163"/>
                <a:gd name="T17"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03">
                  <a:moveTo>
                    <a:pt x="0" y="32"/>
                  </a:moveTo>
                  <a:lnTo>
                    <a:pt x="2" y="0"/>
                  </a:lnTo>
                  <a:lnTo>
                    <a:pt x="163" y="13"/>
                  </a:lnTo>
                  <a:lnTo>
                    <a:pt x="160" y="46"/>
                  </a:lnTo>
                  <a:lnTo>
                    <a:pt x="101" y="40"/>
                  </a:lnTo>
                  <a:lnTo>
                    <a:pt x="88" y="203"/>
                  </a:lnTo>
                  <a:lnTo>
                    <a:pt x="45" y="201"/>
                  </a:lnTo>
                  <a:lnTo>
                    <a:pt x="58" y="38"/>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20">
              <a:extLst>
                <a:ext uri="{FF2B5EF4-FFF2-40B4-BE49-F238E27FC236}">
                  <a16:creationId xmlns:a16="http://schemas.microsoft.com/office/drawing/2014/main" id="{37578B0E-1777-3044-BB1C-DDCF0B402459}"/>
                </a:ext>
              </a:extLst>
            </p:cNvPr>
            <p:cNvSpPr>
              <a:spLocks/>
            </p:cNvSpPr>
            <p:nvPr/>
          </p:nvSpPr>
          <p:spPr bwMode="auto">
            <a:xfrm>
              <a:off x="6045201" y="5948363"/>
              <a:ext cx="220663" cy="317500"/>
            </a:xfrm>
            <a:custGeom>
              <a:avLst/>
              <a:gdLst>
                <a:gd name="T0" fmla="*/ 5 w 139"/>
                <a:gd name="T1" fmla="*/ 200 h 200"/>
                <a:gd name="T2" fmla="*/ 0 w 139"/>
                <a:gd name="T3" fmla="*/ 2 h 200"/>
                <a:gd name="T4" fmla="*/ 131 w 139"/>
                <a:gd name="T5" fmla="*/ 0 h 200"/>
                <a:gd name="T6" fmla="*/ 134 w 139"/>
                <a:gd name="T7" fmla="*/ 32 h 200"/>
                <a:gd name="T8" fmla="*/ 43 w 139"/>
                <a:gd name="T9" fmla="*/ 35 h 200"/>
                <a:gd name="T10" fmla="*/ 45 w 139"/>
                <a:gd name="T11" fmla="*/ 80 h 200"/>
                <a:gd name="T12" fmla="*/ 128 w 139"/>
                <a:gd name="T13" fmla="*/ 77 h 200"/>
                <a:gd name="T14" fmla="*/ 128 w 139"/>
                <a:gd name="T15" fmla="*/ 112 h 200"/>
                <a:gd name="T16" fmla="*/ 45 w 139"/>
                <a:gd name="T17" fmla="*/ 112 h 200"/>
                <a:gd name="T18" fmla="*/ 45 w 139"/>
                <a:gd name="T19" fmla="*/ 166 h 200"/>
                <a:gd name="T20" fmla="*/ 139 w 139"/>
                <a:gd name="T21" fmla="*/ 163 h 200"/>
                <a:gd name="T22" fmla="*/ 139 w 139"/>
                <a:gd name="T23" fmla="*/ 195 h 200"/>
                <a:gd name="T24" fmla="*/ 5 w 139"/>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200">
                  <a:moveTo>
                    <a:pt x="5" y="200"/>
                  </a:moveTo>
                  <a:lnTo>
                    <a:pt x="0" y="2"/>
                  </a:lnTo>
                  <a:lnTo>
                    <a:pt x="131" y="0"/>
                  </a:lnTo>
                  <a:lnTo>
                    <a:pt x="134" y="32"/>
                  </a:lnTo>
                  <a:lnTo>
                    <a:pt x="43" y="35"/>
                  </a:lnTo>
                  <a:lnTo>
                    <a:pt x="45" y="80"/>
                  </a:lnTo>
                  <a:lnTo>
                    <a:pt x="128" y="77"/>
                  </a:lnTo>
                  <a:lnTo>
                    <a:pt x="128" y="112"/>
                  </a:lnTo>
                  <a:lnTo>
                    <a:pt x="45" y="112"/>
                  </a:lnTo>
                  <a:lnTo>
                    <a:pt x="45" y="166"/>
                  </a:lnTo>
                  <a:lnTo>
                    <a:pt x="139" y="163"/>
                  </a:lnTo>
                  <a:lnTo>
                    <a:pt x="139" y="195"/>
                  </a:lnTo>
                  <a:lnTo>
                    <a:pt x="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21">
              <a:extLst>
                <a:ext uri="{FF2B5EF4-FFF2-40B4-BE49-F238E27FC236}">
                  <a16:creationId xmlns:a16="http://schemas.microsoft.com/office/drawing/2014/main" id="{3EBAB686-7F66-DC41-B7F0-13A56F2D23D9}"/>
                </a:ext>
              </a:extLst>
            </p:cNvPr>
            <p:cNvSpPr>
              <a:spLocks noEditPoints="1"/>
            </p:cNvSpPr>
            <p:nvPr/>
          </p:nvSpPr>
          <p:spPr bwMode="auto">
            <a:xfrm>
              <a:off x="6486526" y="5875338"/>
              <a:ext cx="325438" cy="349250"/>
            </a:xfrm>
            <a:custGeom>
              <a:avLst/>
              <a:gdLst>
                <a:gd name="T0" fmla="*/ 46 w 77"/>
                <a:gd name="T1" fmla="*/ 78 h 82"/>
                <a:gd name="T2" fmla="*/ 4 w 77"/>
                <a:gd name="T3" fmla="*/ 48 h 82"/>
                <a:gd name="T4" fmla="*/ 31 w 77"/>
                <a:gd name="T5" fmla="*/ 4 h 82"/>
                <a:gd name="T6" fmla="*/ 73 w 77"/>
                <a:gd name="T7" fmla="*/ 34 h 82"/>
                <a:gd name="T8" fmla="*/ 46 w 77"/>
                <a:gd name="T9" fmla="*/ 78 h 82"/>
                <a:gd name="T10" fmla="*/ 33 w 77"/>
                <a:gd name="T11" fmla="*/ 15 h 82"/>
                <a:gd name="T12" fmla="*/ 20 w 77"/>
                <a:gd name="T13" fmla="*/ 45 h 82"/>
                <a:gd name="T14" fmla="*/ 44 w 77"/>
                <a:gd name="T15" fmla="*/ 67 h 82"/>
                <a:gd name="T16" fmla="*/ 57 w 77"/>
                <a:gd name="T17" fmla="*/ 38 h 82"/>
                <a:gd name="T18" fmla="*/ 33 w 77"/>
                <a:gd name="T19"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82">
                  <a:moveTo>
                    <a:pt x="46" y="78"/>
                  </a:moveTo>
                  <a:cubicBezTo>
                    <a:pt x="24" y="82"/>
                    <a:pt x="10" y="72"/>
                    <a:pt x="4" y="48"/>
                  </a:cubicBezTo>
                  <a:cubicBezTo>
                    <a:pt x="0" y="24"/>
                    <a:pt x="8" y="9"/>
                    <a:pt x="31" y="4"/>
                  </a:cubicBezTo>
                  <a:cubicBezTo>
                    <a:pt x="53" y="0"/>
                    <a:pt x="67" y="10"/>
                    <a:pt x="73" y="34"/>
                  </a:cubicBezTo>
                  <a:cubicBezTo>
                    <a:pt x="77" y="58"/>
                    <a:pt x="68" y="73"/>
                    <a:pt x="46" y="78"/>
                  </a:cubicBezTo>
                  <a:close/>
                  <a:moveTo>
                    <a:pt x="33" y="15"/>
                  </a:moveTo>
                  <a:cubicBezTo>
                    <a:pt x="21" y="17"/>
                    <a:pt x="17" y="27"/>
                    <a:pt x="20" y="45"/>
                  </a:cubicBezTo>
                  <a:cubicBezTo>
                    <a:pt x="24" y="63"/>
                    <a:pt x="32" y="70"/>
                    <a:pt x="44" y="67"/>
                  </a:cubicBezTo>
                  <a:cubicBezTo>
                    <a:pt x="56" y="65"/>
                    <a:pt x="60" y="55"/>
                    <a:pt x="57" y="38"/>
                  </a:cubicBezTo>
                  <a:cubicBezTo>
                    <a:pt x="53" y="20"/>
                    <a:pt x="45" y="12"/>
                    <a:pt x="3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22">
              <a:extLst>
                <a:ext uri="{FF2B5EF4-FFF2-40B4-BE49-F238E27FC236}">
                  <a16:creationId xmlns:a16="http://schemas.microsoft.com/office/drawing/2014/main" id="{DD575115-1AD4-7248-A876-2874C10BCE47}"/>
                </a:ext>
              </a:extLst>
            </p:cNvPr>
            <p:cNvSpPr>
              <a:spLocks/>
            </p:cNvSpPr>
            <p:nvPr/>
          </p:nvSpPr>
          <p:spPr bwMode="auto">
            <a:xfrm>
              <a:off x="6821488" y="5781675"/>
              <a:ext cx="241300" cy="361950"/>
            </a:xfrm>
            <a:custGeom>
              <a:avLst/>
              <a:gdLst>
                <a:gd name="T0" fmla="*/ 101 w 152"/>
                <a:gd name="T1" fmla="*/ 214 h 228"/>
                <a:gd name="T2" fmla="*/ 64 w 152"/>
                <a:gd name="T3" fmla="*/ 228 h 228"/>
                <a:gd name="T4" fmla="*/ 0 w 152"/>
                <a:gd name="T5" fmla="*/ 41 h 228"/>
                <a:gd name="T6" fmla="*/ 120 w 152"/>
                <a:gd name="T7" fmla="*/ 0 h 228"/>
                <a:gd name="T8" fmla="*/ 131 w 152"/>
                <a:gd name="T9" fmla="*/ 33 h 228"/>
                <a:gd name="T10" fmla="*/ 51 w 152"/>
                <a:gd name="T11" fmla="*/ 59 h 228"/>
                <a:gd name="T12" fmla="*/ 64 w 152"/>
                <a:gd name="T13" fmla="*/ 105 h 228"/>
                <a:gd name="T14" fmla="*/ 141 w 152"/>
                <a:gd name="T15" fmla="*/ 78 h 228"/>
                <a:gd name="T16" fmla="*/ 152 w 152"/>
                <a:gd name="T17" fmla="*/ 110 h 228"/>
                <a:gd name="T18" fmla="*/ 75 w 152"/>
                <a:gd name="T19" fmla="*/ 134 h 228"/>
                <a:gd name="T20" fmla="*/ 101 w 152"/>
                <a:gd name="T21" fmla="*/ 2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228">
                  <a:moveTo>
                    <a:pt x="101" y="214"/>
                  </a:moveTo>
                  <a:lnTo>
                    <a:pt x="64" y="228"/>
                  </a:lnTo>
                  <a:lnTo>
                    <a:pt x="0" y="41"/>
                  </a:lnTo>
                  <a:lnTo>
                    <a:pt x="120" y="0"/>
                  </a:lnTo>
                  <a:lnTo>
                    <a:pt x="131" y="33"/>
                  </a:lnTo>
                  <a:lnTo>
                    <a:pt x="51" y="59"/>
                  </a:lnTo>
                  <a:lnTo>
                    <a:pt x="64" y="105"/>
                  </a:lnTo>
                  <a:lnTo>
                    <a:pt x="141" y="78"/>
                  </a:lnTo>
                  <a:lnTo>
                    <a:pt x="152" y="110"/>
                  </a:lnTo>
                  <a:lnTo>
                    <a:pt x="75" y="134"/>
                  </a:lnTo>
                  <a:lnTo>
                    <a:pt x="101"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23">
              <a:extLst>
                <a:ext uri="{FF2B5EF4-FFF2-40B4-BE49-F238E27FC236}">
                  <a16:creationId xmlns:a16="http://schemas.microsoft.com/office/drawing/2014/main" id="{57954B95-F2B5-D342-9775-F83219FD4A06}"/>
                </a:ext>
              </a:extLst>
            </p:cNvPr>
            <p:cNvSpPr>
              <a:spLocks/>
            </p:cNvSpPr>
            <p:nvPr/>
          </p:nvSpPr>
          <p:spPr bwMode="auto">
            <a:xfrm>
              <a:off x="7189788" y="5591175"/>
              <a:ext cx="288925" cy="347663"/>
            </a:xfrm>
            <a:custGeom>
              <a:avLst/>
              <a:gdLst>
                <a:gd name="T0" fmla="*/ 16 w 182"/>
                <a:gd name="T1" fmla="*/ 104 h 219"/>
                <a:gd name="T2" fmla="*/ 0 w 182"/>
                <a:gd name="T3" fmla="*/ 75 h 219"/>
                <a:gd name="T4" fmla="*/ 139 w 182"/>
                <a:gd name="T5" fmla="*/ 0 h 219"/>
                <a:gd name="T6" fmla="*/ 155 w 182"/>
                <a:gd name="T7" fmla="*/ 27 h 219"/>
                <a:gd name="T8" fmla="*/ 104 w 182"/>
                <a:gd name="T9" fmla="*/ 56 h 219"/>
                <a:gd name="T10" fmla="*/ 182 w 182"/>
                <a:gd name="T11" fmla="*/ 201 h 219"/>
                <a:gd name="T12" fmla="*/ 144 w 182"/>
                <a:gd name="T13" fmla="*/ 219 h 219"/>
                <a:gd name="T14" fmla="*/ 67 w 182"/>
                <a:gd name="T15" fmla="*/ 75 h 219"/>
                <a:gd name="T16" fmla="*/ 16 w 182"/>
                <a:gd name="T17"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19">
                  <a:moveTo>
                    <a:pt x="16" y="104"/>
                  </a:moveTo>
                  <a:lnTo>
                    <a:pt x="0" y="75"/>
                  </a:lnTo>
                  <a:lnTo>
                    <a:pt x="139" y="0"/>
                  </a:lnTo>
                  <a:lnTo>
                    <a:pt x="155" y="27"/>
                  </a:lnTo>
                  <a:lnTo>
                    <a:pt x="104" y="56"/>
                  </a:lnTo>
                  <a:lnTo>
                    <a:pt x="182" y="201"/>
                  </a:lnTo>
                  <a:lnTo>
                    <a:pt x="144" y="219"/>
                  </a:lnTo>
                  <a:lnTo>
                    <a:pt x="67" y="75"/>
                  </a:lnTo>
                  <a:lnTo>
                    <a:pt x="1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24">
              <a:extLst>
                <a:ext uri="{FF2B5EF4-FFF2-40B4-BE49-F238E27FC236}">
                  <a16:creationId xmlns:a16="http://schemas.microsoft.com/office/drawing/2014/main" id="{C142BDD9-EC5E-3046-A391-490E3B5A0F9A}"/>
                </a:ext>
              </a:extLst>
            </p:cNvPr>
            <p:cNvSpPr>
              <a:spLocks/>
            </p:cNvSpPr>
            <p:nvPr/>
          </p:nvSpPr>
          <p:spPr bwMode="auto">
            <a:xfrm>
              <a:off x="7453313" y="5446713"/>
              <a:ext cx="352425" cy="374650"/>
            </a:xfrm>
            <a:custGeom>
              <a:avLst/>
              <a:gdLst>
                <a:gd name="T0" fmla="*/ 109 w 222"/>
                <a:gd name="T1" fmla="*/ 236 h 236"/>
                <a:gd name="T2" fmla="*/ 0 w 222"/>
                <a:gd name="T3" fmla="*/ 75 h 236"/>
                <a:gd name="T4" fmla="*/ 107 w 222"/>
                <a:gd name="T5" fmla="*/ 0 h 236"/>
                <a:gd name="T6" fmla="*/ 125 w 222"/>
                <a:gd name="T7" fmla="*/ 27 h 236"/>
                <a:gd name="T8" fmla="*/ 53 w 222"/>
                <a:gd name="T9" fmla="*/ 78 h 236"/>
                <a:gd name="T10" fmla="*/ 77 w 222"/>
                <a:gd name="T11" fmla="*/ 115 h 236"/>
                <a:gd name="T12" fmla="*/ 147 w 222"/>
                <a:gd name="T13" fmla="*/ 67 h 236"/>
                <a:gd name="T14" fmla="*/ 165 w 222"/>
                <a:gd name="T15" fmla="*/ 94 h 236"/>
                <a:gd name="T16" fmla="*/ 96 w 222"/>
                <a:gd name="T17" fmla="*/ 142 h 236"/>
                <a:gd name="T18" fmla="*/ 125 w 222"/>
                <a:gd name="T19" fmla="*/ 185 h 236"/>
                <a:gd name="T20" fmla="*/ 203 w 222"/>
                <a:gd name="T21" fmla="*/ 131 h 236"/>
                <a:gd name="T22" fmla="*/ 222 w 222"/>
                <a:gd name="T23" fmla="*/ 161 h 236"/>
                <a:gd name="T24" fmla="*/ 109 w 222"/>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36">
                  <a:moveTo>
                    <a:pt x="109" y="236"/>
                  </a:moveTo>
                  <a:lnTo>
                    <a:pt x="0" y="75"/>
                  </a:lnTo>
                  <a:lnTo>
                    <a:pt x="107" y="0"/>
                  </a:lnTo>
                  <a:lnTo>
                    <a:pt x="125" y="27"/>
                  </a:lnTo>
                  <a:lnTo>
                    <a:pt x="53" y="78"/>
                  </a:lnTo>
                  <a:lnTo>
                    <a:pt x="77" y="115"/>
                  </a:lnTo>
                  <a:lnTo>
                    <a:pt x="147" y="67"/>
                  </a:lnTo>
                  <a:lnTo>
                    <a:pt x="165" y="94"/>
                  </a:lnTo>
                  <a:lnTo>
                    <a:pt x="96" y="142"/>
                  </a:lnTo>
                  <a:lnTo>
                    <a:pt x="125" y="185"/>
                  </a:lnTo>
                  <a:lnTo>
                    <a:pt x="203" y="131"/>
                  </a:lnTo>
                  <a:lnTo>
                    <a:pt x="222" y="161"/>
                  </a:lnTo>
                  <a:lnTo>
                    <a:pt x="109"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25">
              <a:extLst>
                <a:ext uri="{FF2B5EF4-FFF2-40B4-BE49-F238E27FC236}">
                  <a16:creationId xmlns:a16="http://schemas.microsoft.com/office/drawing/2014/main" id="{01BACFCF-5445-6347-B602-5200A17CF3E9}"/>
                </a:ext>
              </a:extLst>
            </p:cNvPr>
            <p:cNvSpPr>
              <a:spLocks/>
            </p:cNvSpPr>
            <p:nvPr/>
          </p:nvSpPr>
          <p:spPr bwMode="auto">
            <a:xfrm>
              <a:off x="7702551" y="5264150"/>
              <a:ext cx="344488" cy="352425"/>
            </a:xfrm>
            <a:custGeom>
              <a:avLst/>
              <a:gdLst>
                <a:gd name="T0" fmla="*/ 55 w 81"/>
                <a:gd name="T1" fmla="*/ 12 h 83"/>
                <a:gd name="T2" fmla="*/ 42 w 81"/>
                <a:gd name="T3" fmla="*/ 23 h 83"/>
                <a:gd name="T4" fmla="*/ 22 w 81"/>
                <a:gd name="T5" fmla="*/ 22 h 83"/>
                <a:gd name="T6" fmla="*/ 29 w 81"/>
                <a:gd name="T7" fmla="*/ 51 h 83"/>
                <a:gd name="T8" fmla="*/ 57 w 81"/>
                <a:gd name="T9" fmla="*/ 62 h 83"/>
                <a:gd name="T10" fmla="*/ 59 w 81"/>
                <a:gd name="T11" fmla="*/ 42 h 83"/>
                <a:gd name="T12" fmla="*/ 72 w 81"/>
                <a:gd name="T13" fmla="*/ 32 h 83"/>
                <a:gd name="T14" fmla="*/ 64 w 81"/>
                <a:gd name="T15" fmla="*/ 70 h 83"/>
                <a:gd name="T16" fmla="*/ 17 w 81"/>
                <a:gd name="T17" fmla="*/ 62 h 83"/>
                <a:gd name="T18" fmla="*/ 15 w 81"/>
                <a:gd name="T19" fmla="*/ 13 h 83"/>
                <a:gd name="T20" fmla="*/ 55 w 81"/>
                <a:gd name="T2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3">
                  <a:moveTo>
                    <a:pt x="55" y="12"/>
                  </a:moveTo>
                  <a:cubicBezTo>
                    <a:pt x="42" y="23"/>
                    <a:pt x="42" y="23"/>
                    <a:pt x="42" y="23"/>
                  </a:cubicBezTo>
                  <a:cubicBezTo>
                    <a:pt x="36" y="17"/>
                    <a:pt x="29" y="16"/>
                    <a:pt x="22" y="22"/>
                  </a:cubicBezTo>
                  <a:cubicBezTo>
                    <a:pt x="16" y="28"/>
                    <a:pt x="18" y="38"/>
                    <a:pt x="29" y="51"/>
                  </a:cubicBezTo>
                  <a:cubicBezTo>
                    <a:pt x="41" y="64"/>
                    <a:pt x="50" y="68"/>
                    <a:pt x="57" y="62"/>
                  </a:cubicBezTo>
                  <a:cubicBezTo>
                    <a:pt x="64" y="56"/>
                    <a:pt x="64" y="50"/>
                    <a:pt x="59" y="42"/>
                  </a:cubicBezTo>
                  <a:cubicBezTo>
                    <a:pt x="72" y="32"/>
                    <a:pt x="72" y="32"/>
                    <a:pt x="72" y="32"/>
                  </a:cubicBezTo>
                  <a:cubicBezTo>
                    <a:pt x="81" y="44"/>
                    <a:pt x="79" y="57"/>
                    <a:pt x="64" y="70"/>
                  </a:cubicBezTo>
                  <a:cubicBezTo>
                    <a:pt x="49" y="83"/>
                    <a:pt x="33" y="80"/>
                    <a:pt x="17" y="62"/>
                  </a:cubicBezTo>
                  <a:cubicBezTo>
                    <a:pt x="1" y="43"/>
                    <a:pt x="0" y="27"/>
                    <a:pt x="15" y="13"/>
                  </a:cubicBezTo>
                  <a:cubicBezTo>
                    <a:pt x="30" y="1"/>
                    <a:pt x="43" y="0"/>
                    <a:pt x="5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26">
              <a:extLst>
                <a:ext uri="{FF2B5EF4-FFF2-40B4-BE49-F238E27FC236}">
                  <a16:creationId xmlns:a16="http://schemas.microsoft.com/office/drawing/2014/main" id="{65A1A60E-20E4-0D4F-9372-ED05C4A9BA10}"/>
                </a:ext>
              </a:extLst>
            </p:cNvPr>
            <p:cNvSpPr>
              <a:spLocks/>
            </p:cNvSpPr>
            <p:nvPr/>
          </p:nvSpPr>
          <p:spPr bwMode="auto">
            <a:xfrm>
              <a:off x="7907338" y="5018088"/>
              <a:ext cx="398463" cy="395288"/>
            </a:xfrm>
            <a:custGeom>
              <a:avLst/>
              <a:gdLst>
                <a:gd name="T0" fmla="*/ 173 w 251"/>
                <a:gd name="T1" fmla="*/ 217 h 249"/>
                <a:gd name="T2" fmla="*/ 144 w 251"/>
                <a:gd name="T3" fmla="*/ 249 h 249"/>
                <a:gd name="T4" fmla="*/ 0 w 251"/>
                <a:gd name="T5" fmla="*/ 115 h 249"/>
                <a:gd name="T6" fmla="*/ 26 w 251"/>
                <a:gd name="T7" fmla="*/ 86 h 249"/>
                <a:gd name="T8" fmla="*/ 85 w 251"/>
                <a:gd name="T9" fmla="*/ 136 h 249"/>
                <a:gd name="T10" fmla="*/ 133 w 251"/>
                <a:gd name="T11" fmla="*/ 83 h 249"/>
                <a:gd name="T12" fmla="*/ 77 w 251"/>
                <a:gd name="T13" fmla="*/ 29 h 249"/>
                <a:gd name="T14" fmla="*/ 106 w 251"/>
                <a:gd name="T15" fmla="*/ 0 h 249"/>
                <a:gd name="T16" fmla="*/ 251 w 251"/>
                <a:gd name="T17" fmla="*/ 131 h 249"/>
                <a:gd name="T18" fmla="*/ 224 w 251"/>
                <a:gd name="T19" fmla="*/ 160 h 249"/>
                <a:gd name="T20" fmla="*/ 160 w 251"/>
                <a:gd name="T21" fmla="*/ 104 h 249"/>
                <a:gd name="T22" fmla="*/ 109 w 251"/>
                <a:gd name="T23" fmla="*/ 160 h 249"/>
                <a:gd name="T24" fmla="*/ 173 w 251"/>
                <a:gd name="T25" fmla="*/ 2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73" y="217"/>
                  </a:moveTo>
                  <a:lnTo>
                    <a:pt x="144" y="249"/>
                  </a:lnTo>
                  <a:lnTo>
                    <a:pt x="0" y="115"/>
                  </a:lnTo>
                  <a:lnTo>
                    <a:pt x="26" y="86"/>
                  </a:lnTo>
                  <a:lnTo>
                    <a:pt x="85" y="136"/>
                  </a:lnTo>
                  <a:lnTo>
                    <a:pt x="133" y="83"/>
                  </a:lnTo>
                  <a:lnTo>
                    <a:pt x="77" y="29"/>
                  </a:lnTo>
                  <a:lnTo>
                    <a:pt x="106" y="0"/>
                  </a:lnTo>
                  <a:lnTo>
                    <a:pt x="251" y="131"/>
                  </a:lnTo>
                  <a:lnTo>
                    <a:pt x="224" y="160"/>
                  </a:lnTo>
                  <a:lnTo>
                    <a:pt x="160" y="104"/>
                  </a:lnTo>
                  <a:lnTo>
                    <a:pt x="109" y="160"/>
                  </a:lnTo>
                  <a:lnTo>
                    <a:pt x="173"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27">
              <a:extLst>
                <a:ext uri="{FF2B5EF4-FFF2-40B4-BE49-F238E27FC236}">
                  <a16:creationId xmlns:a16="http://schemas.microsoft.com/office/drawing/2014/main" id="{DA43B980-5AB3-7B40-9BE1-A6EB578A206E}"/>
                </a:ext>
              </a:extLst>
            </p:cNvPr>
            <p:cNvSpPr>
              <a:spLocks/>
            </p:cNvSpPr>
            <p:nvPr/>
          </p:nvSpPr>
          <p:spPr bwMode="auto">
            <a:xfrm>
              <a:off x="8118476" y="4733925"/>
              <a:ext cx="415925" cy="407988"/>
            </a:xfrm>
            <a:custGeom>
              <a:avLst/>
              <a:gdLst>
                <a:gd name="T0" fmla="*/ 262 w 262"/>
                <a:gd name="T1" fmla="*/ 112 h 257"/>
                <a:gd name="T2" fmla="*/ 227 w 262"/>
                <a:gd name="T3" fmla="*/ 163 h 257"/>
                <a:gd name="T4" fmla="*/ 48 w 262"/>
                <a:gd name="T5" fmla="*/ 131 h 257"/>
                <a:gd name="T6" fmla="*/ 48 w 262"/>
                <a:gd name="T7" fmla="*/ 133 h 257"/>
                <a:gd name="T8" fmla="*/ 182 w 262"/>
                <a:gd name="T9" fmla="*/ 224 h 257"/>
                <a:gd name="T10" fmla="*/ 160 w 262"/>
                <a:gd name="T11" fmla="*/ 257 h 257"/>
                <a:gd name="T12" fmla="*/ 0 w 262"/>
                <a:gd name="T13" fmla="*/ 144 h 257"/>
                <a:gd name="T14" fmla="*/ 35 w 262"/>
                <a:gd name="T15" fmla="*/ 93 h 257"/>
                <a:gd name="T16" fmla="*/ 203 w 262"/>
                <a:gd name="T17" fmla="*/ 123 h 257"/>
                <a:gd name="T18" fmla="*/ 203 w 262"/>
                <a:gd name="T19" fmla="*/ 120 h 257"/>
                <a:gd name="T20" fmla="*/ 78 w 262"/>
                <a:gd name="T21" fmla="*/ 32 h 257"/>
                <a:gd name="T22" fmla="*/ 99 w 262"/>
                <a:gd name="T23" fmla="*/ 0 h 257"/>
                <a:gd name="T24" fmla="*/ 262 w 262"/>
                <a:gd name="T25" fmla="*/ 11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57">
                  <a:moveTo>
                    <a:pt x="262" y="112"/>
                  </a:moveTo>
                  <a:lnTo>
                    <a:pt x="227" y="163"/>
                  </a:lnTo>
                  <a:lnTo>
                    <a:pt x="48" y="131"/>
                  </a:lnTo>
                  <a:lnTo>
                    <a:pt x="48" y="133"/>
                  </a:lnTo>
                  <a:lnTo>
                    <a:pt x="182" y="224"/>
                  </a:lnTo>
                  <a:lnTo>
                    <a:pt x="160" y="257"/>
                  </a:lnTo>
                  <a:lnTo>
                    <a:pt x="0" y="144"/>
                  </a:lnTo>
                  <a:lnTo>
                    <a:pt x="35" y="93"/>
                  </a:lnTo>
                  <a:lnTo>
                    <a:pt x="203" y="123"/>
                  </a:lnTo>
                  <a:lnTo>
                    <a:pt x="203" y="120"/>
                  </a:lnTo>
                  <a:lnTo>
                    <a:pt x="78" y="32"/>
                  </a:lnTo>
                  <a:lnTo>
                    <a:pt x="99" y="0"/>
                  </a:lnTo>
                  <a:lnTo>
                    <a:pt x="26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28">
              <a:extLst>
                <a:ext uri="{FF2B5EF4-FFF2-40B4-BE49-F238E27FC236}">
                  <a16:creationId xmlns:a16="http://schemas.microsoft.com/office/drawing/2014/main" id="{25EBB452-06B5-954E-B66A-EBE5BEFF8A99}"/>
                </a:ext>
              </a:extLst>
            </p:cNvPr>
            <p:cNvSpPr>
              <a:spLocks noEditPoints="1"/>
            </p:cNvSpPr>
            <p:nvPr/>
          </p:nvSpPr>
          <p:spPr bwMode="auto">
            <a:xfrm>
              <a:off x="8321676" y="4452938"/>
              <a:ext cx="369888" cy="352425"/>
            </a:xfrm>
            <a:custGeom>
              <a:avLst/>
              <a:gdLst>
                <a:gd name="T0" fmla="*/ 78 w 87"/>
                <a:gd name="T1" fmla="*/ 58 h 83"/>
                <a:gd name="T2" fmla="*/ 28 w 87"/>
                <a:gd name="T3" fmla="*/ 73 h 83"/>
                <a:gd name="T4" fmla="*/ 10 w 87"/>
                <a:gd name="T5" fmla="*/ 24 h 83"/>
                <a:gd name="T6" fmla="*/ 60 w 87"/>
                <a:gd name="T7" fmla="*/ 10 h 83"/>
                <a:gd name="T8" fmla="*/ 78 w 87"/>
                <a:gd name="T9" fmla="*/ 58 h 83"/>
                <a:gd name="T10" fmla="*/ 21 w 87"/>
                <a:gd name="T11" fmla="*/ 29 h 83"/>
                <a:gd name="T12" fmla="*/ 36 w 87"/>
                <a:gd name="T13" fmla="*/ 58 h 83"/>
                <a:gd name="T14" fmla="*/ 68 w 87"/>
                <a:gd name="T15" fmla="*/ 54 h 83"/>
                <a:gd name="T16" fmla="*/ 53 w 87"/>
                <a:gd name="T17" fmla="*/ 25 h 83"/>
                <a:gd name="T18" fmla="*/ 21 w 87"/>
                <a:gd name="T19" fmla="*/ 2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3">
                  <a:moveTo>
                    <a:pt x="78" y="58"/>
                  </a:moveTo>
                  <a:cubicBezTo>
                    <a:pt x="67" y="79"/>
                    <a:pt x="50" y="83"/>
                    <a:pt x="28" y="73"/>
                  </a:cubicBezTo>
                  <a:cubicBezTo>
                    <a:pt x="7" y="61"/>
                    <a:pt x="0" y="45"/>
                    <a:pt x="10" y="24"/>
                  </a:cubicBezTo>
                  <a:cubicBezTo>
                    <a:pt x="21" y="4"/>
                    <a:pt x="38" y="0"/>
                    <a:pt x="60" y="10"/>
                  </a:cubicBezTo>
                  <a:cubicBezTo>
                    <a:pt x="82" y="22"/>
                    <a:pt x="87" y="38"/>
                    <a:pt x="78" y="58"/>
                  </a:cubicBezTo>
                  <a:close/>
                  <a:moveTo>
                    <a:pt x="21" y="29"/>
                  </a:moveTo>
                  <a:cubicBezTo>
                    <a:pt x="15" y="40"/>
                    <a:pt x="20" y="50"/>
                    <a:pt x="36" y="58"/>
                  </a:cubicBezTo>
                  <a:cubicBezTo>
                    <a:pt x="52" y="66"/>
                    <a:pt x="63" y="65"/>
                    <a:pt x="68" y="54"/>
                  </a:cubicBezTo>
                  <a:cubicBezTo>
                    <a:pt x="74" y="43"/>
                    <a:pt x="69" y="33"/>
                    <a:pt x="53" y="25"/>
                  </a:cubicBezTo>
                  <a:cubicBezTo>
                    <a:pt x="37" y="17"/>
                    <a:pt x="26" y="18"/>
                    <a:pt x="2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29">
              <a:extLst>
                <a:ext uri="{FF2B5EF4-FFF2-40B4-BE49-F238E27FC236}">
                  <a16:creationId xmlns:a16="http://schemas.microsoft.com/office/drawing/2014/main" id="{924DF9DA-233E-6849-A642-A6C2B8F0BC35}"/>
                </a:ext>
              </a:extLst>
            </p:cNvPr>
            <p:cNvSpPr>
              <a:spLocks/>
            </p:cNvSpPr>
            <p:nvPr/>
          </p:nvSpPr>
          <p:spPr bwMode="auto">
            <a:xfrm>
              <a:off x="8462963" y="4270375"/>
              <a:ext cx="360363" cy="204788"/>
            </a:xfrm>
            <a:custGeom>
              <a:avLst/>
              <a:gdLst>
                <a:gd name="T0" fmla="*/ 227 w 227"/>
                <a:gd name="T1" fmla="*/ 11 h 129"/>
                <a:gd name="T2" fmla="*/ 184 w 227"/>
                <a:gd name="T3" fmla="*/ 129 h 129"/>
                <a:gd name="T4" fmla="*/ 0 w 227"/>
                <a:gd name="T5" fmla="*/ 62 h 129"/>
                <a:gd name="T6" fmla="*/ 13 w 227"/>
                <a:gd name="T7" fmla="*/ 22 h 129"/>
                <a:gd name="T8" fmla="*/ 168 w 227"/>
                <a:gd name="T9" fmla="*/ 80 h 129"/>
                <a:gd name="T10" fmla="*/ 197 w 227"/>
                <a:gd name="T11" fmla="*/ 0 h 129"/>
                <a:gd name="T12" fmla="*/ 227 w 227"/>
                <a:gd name="T13" fmla="*/ 11 h 129"/>
              </a:gdLst>
              <a:ahLst/>
              <a:cxnLst>
                <a:cxn ang="0">
                  <a:pos x="T0" y="T1"/>
                </a:cxn>
                <a:cxn ang="0">
                  <a:pos x="T2" y="T3"/>
                </a:cxn>
                <a:cxn ang="0">
                  <a:pos x="T4" y="T5"/>
                </a:cxn>
                <a:cxn ang="0">
                  <a:pos x="T6" y="T7"/>
                </a:cxn>
                <a:cxn ang="0">
                  <a:pos x="T8" y="T9"/>
                </a:cxn>
                <a:cxn ang="0">
                  <a:pos x="T10" y="T11"/>
                </a:cxn>
                <a:cxn ang="0">
                  <a:pos x="T12" y="T13"/>
                </a:cxn>
              </a:cxnLst>
              <a:rect l="0" t="0" r="r" b="b"/>
              <a:pathLst>
                <a:path w="227" h="129">
                  <a:moveTo>
                    <a:pt x="227" y="11"/>
                  </a:moveTo>
                  <a:lnTo>
                    <a:pt x="184" y="129"/>
                  </a:lnTo>
                  <a:lnTo>
                    <a:pt x="0" y="62"/>
                  </a:lnTo>
                  <a:lnTo>
                    <a:pt x="13" y="22"/>
                  </a:lnTo>
                  <a:lnTo>
                    <a:pt x="168" y="80"/>
                  </a:lnTo>
                  <a:lnTo>
                    <a:pt x="197" y="0"/>
                  </a:lnTo>
                  <a:lnTo>
                    <a:pt x="22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2" name="Freeform 30">
              <a:extLst>
                <a:ext uri="{FF2B5EF4-FFF2-40B4-BE49-F238E27FC236}">
                  <a16:creationId xmlns:a16="http://schemas.microsoft.com/office/drawing/2014/main" id="{5E55C0A5-A9B8-B946-8F63-4D0B665D6897}"/>
                </a:ext>
              </a:extLst>
            </p:cNvPr>
            <p:cNvSpPr>
              <a:spLocks noEditPoints="1"/>
            </p:cNvSpPr>
            <p:nvPr/>
          </p:nvSpPr>
          <p:spPr bwMode="auto">
            <a:xfrm>
              <a:off x="8555038" y="3867150"/>
              <a:ext cx="352425" cy="331788"/>
            </a:xfrm>
            <a:custGeom>
              <a:avLst/>
              <a:gdLst>
                <a:gd name="T0" fmla="*/ 78 w 83"/>
                <a:gd name="T1" fmla="*/ 48 h 78"/>
                <a:gd name="T2" fmla="*/ 34 w 83"/>
                <a:gd name="T3" fmla="*/ 73 h 78"/>
                <a:gd name="T4" fmla="*/ 4 w 83"/>
                <a:gd name="T5" fmla="*/ 30 h 78"/>
                <a:gd name="T6" fmla="*/ 50 w 83"/>
                <a:gd name="T7" fmla="*/ 5 h 78"/>
                <a:gd name="T8" fmla="*/ 78 w 83"/>
                <a:gd name="T9" fmla="*/ 48 h 78"/>
                <a:gd name="T10" fmla="*/ 16 w 83"/>
                <a:gd name="T11" fmla="*/ 33 h 78"/>
                <a:gd name="T12" fmla="*/ 37 w 83"/>
                <a:gd name="T13" fmla="*/ 57 h 78"/>
                <a:gd name="T14" fmla="*/ 68 w 83"/>
                <a:gd name="T15" fmla="*/ 45 h 78"/>
                <a:gd name="T16" fmla="*/ 46 w 83"/>
                <a:gd name="T17" fmla="*/ 21 h 78"/>
                <a:gd name="T18" fmla="*/ 16 w 83"/>
                <a:gd name="T19"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78">
                  <a:moveTo>
                    <a:pt x="78" y="48"/>
                  </a:moveTo>
                  <a:cubicBezTo>
                    <a:pt x="72" y="70"/>
                    <a:pt x="57" y="78"/>
                    <a:pt x="34" y="73"/>
                  </a:cubicBezTo>
                  <a:cubicBezTo>
                    <a:pt x="9" y="67"/>
                    <a:pt x="0" y="52"/>
                    <a:pt x="4" y="30"/>
                  </a:cubicBezTo>
                  <a:cubicBezTo>
                    <a:pt x="11" y="8"/>
                    <a:pt x="26" y="0"/>
                    <a:pt x="50" y="5"/>
                  </a:cubicBezTo>
                  <a:cubicBezTo>
                    <a:pt x="74" y="12"/>
                    <a:pt x="83" y="26"/>
                    <a:pt x="78" y="48"/>
                  </a:cubicBezTo>
                  <a:close/>
                  <a:moveTo>
                    <a:pt x="16" y="33"/>
                  </a:moveTo>
                  <a:cubicBezTo>
                    <a:pt x="13" y="45"/>
                    <a:pt x="20" y="53"/>
                    <a:pt x="37" y="57"/>
                  </a:cubicBezTo>
                  <a:cubicBezTo>
                    <a:pt x="55" y="62"/>
                    <a:pt x="65" y="58"/>
                    <a:pt x="68" y="45"/>
                  </a:cubicBezTo>
                  <a:cubicBezTo>
                    <a:pt x="71" y="33"/>
                    <a:pt x="63" y="25"/>
                    <a:pt x="46" y="21"/>
                  </a:cubicBezTo>
                  <a:cubicBezTo>
                    <a:pt x="29" y="17"/>
                    <a:pt x="19" y="21"/>
                    <a:pt x="1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3" name="Freeform 31">
              <a:extLst>
                <a:ext uri="{FF2B5EF4-FFF2-40B4-BE49-F238E27FC236}">
                  <a16:creationId xmlns:a16="http://schemas.microsoft.com/office/drawing/2014/main" id="{84AABB7A-AC2C-AA4D-8B8E-DF47038A1B79}"/>
                </a:ext>
              </a:extLst>
            </p:cNvPr>
            <p:cNvSpPr>
              <a:spLocks/>
            </p:cNvSpPr>
            <p:nvPr/>
          </p:nvSpPr>
          <p:spPr bwMode="auto">
            <a:xfrm>
              <a:off x="8631238" y="3522663"/>
              <a:ext cx="327025" cy="311150"/>
            </a:xfrm>
            <a:custGeom>
              <a:avLst/>
              <a:gdLst>
                <a:gd name="T0" fmla="*/ 50 w 77"/>
                <a:gd name="T1" fmla="*/ 21 h 73"/>
                <a:gd name="T2" fmla="*/ 48 w 77"/>
                <a:gd name="T3" fmla="*/ 35 h 73"/>
                <a:gd name="T4" fmla="*/ 36 w 77"/>
                <a:gd name="T5" fmla="*/ 34 h 73"/>
                <a:gd name="T6" fmla="*/ 39 w 77"/>
                <a:gd name="T7" fmla="*/ 4 h 73"/>
                <a:gd name="T8" fmla="*/ 76 w 77"/>
                <a:gd name="T9" fmla="*/ 8 h 73"/>
                <a:gd name="T10" fmla="*/ 76 w 77"/>
                <a:gd name="T11" fmla="*/ 24 h 73"/>
                <a:gd name="T12" fmla="*/ 75 w 77"/>
                <a:gd name="T13" fmla="*/ 41 h 73"/>
                <a:gd name="T14" fmla="*/ 35 w 77"/>
                <a:gd name="T15" fmla="*/ 71 h 73"/>
                <a:gd name="T16" fmla="*/ 0 w 77"/>
                <a:gd name="T17" fmla="*/ 33 h 73"/>
                <a:gd name="T18" fmla="*/ 27 w 77"/>
                <a:gd name="T19" fmla="*/ 2 h 73"/>
                <a:gd name="T20" fmla="*/ 26 w 77"/>
                <a:gd name="T21" fmla="*/ 18 h 73"/>
                <a:gd name="T22" fmla="*/ 12 w 77"/>
                <a:gd name="T23" fmla="*/ 32 h 73"/>
                <a:gd name="T24" fmla="*/ 36 w 77"/>
                <a:gd name="T25" fmla="*/ 55 h 73"/>
                <a:gd name="T26" fmla="*/ 65 w 77"/>
                <a:gd name="T27" fmla="*/ 37 h 73"/>
                <a:gd name="T28" fmla="*/ 65 w 77"/>
                <a:gd name="T29" fmla="*/ 23 h 73"/>
                <a:gd name="T30" fmla="*/ 65 w 77"/>
                <a:gd name="T31" fmla="*/ 22 h 73"/>
                <a:gd name="T32" fmla="*/ 50 w 77"/>
                <a:gd name="T33" fmla="*/ 2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73">
                  <a:moveTo>
                    <a:pt x="50" y="21"/>
                  </a:moveTo>
                  <a:cubicBezTo>
                    <a:pt x="48" y="35"/>
                    <a:pt x="48" y="35"/>
                    <a:pt x="48" y="35"/>
                  </a:cubicBezTo>
                  <a:cubicBezTo>
                    <a:pt x="36" y="34"/>
                    <a:pt x="36" y="34"/>
                    <a:pt x="36" y="34"/>
                  </a:cubicBezTo>
                  <a:cubicBezTo>
                    <a:pt x="39" y="4"/>
                    <a:pt x="39" y="4"/>
                    <a:pt x="39" y="4"/>
                  </a:cubicBezTo>
                  <a:cubicBezTo>
                    <a:pt x="76" y="8"/>
                    <a:pt x="76" y="8"/>
                    <a:pt x="76" y="8"/>
                  </a:cubicBezTo>
                  <a:cubicBezTo>
                    <a:pt x="77" y="13"/>
                    <a:pt x="77" y="19"/>
                    <a:pt x="76" y="24"/>
                  </a:cubicBezTo>
                  <a:cubicBezTo>
                    <a:pt x="76" y="29"/>
                    <a:pt x="76" y="34"/>
                    <a:pt x="75" y="41"/>
                  </a:cubicBezTo>
                  <a:cubicBezTo>
                    <a:pt x="72" y="63"/>
                    <a:pt x="58" y="73"/>
                    <a:pt x="35" y="71"/>
                  </a:cubicBezTo>
                  <a:cubicBezTo>
                    <a:pt x="11" y="68"/>
                    <a:pt x="0" y="56"/>
                    <a:pt x="0" y="33"/>
                  </a:cubicBezTo>
                  <a:cubicBezTo>
                    <a:pt x="2" y="11"/>
                    <a:pt x="12" y="0"/>
                    <a:pt x="27" y="2"/>
                  </a:cubicBezTo>
                  <a:cubicBezTo>
                    <a:pt x="26" y="18"/>
                    <a:pt x="26" y="18"/>
                    <a:pt x="26" y="18"/>
                  </a:cubicBezTo>
                  <a:cubicBezTo>
                    <a:pt x="17" y="17"/>
                    <a:pt x="13" y="22"/>
                    <a:pt x="12" y="32"/>
                  </a:cubicBezTo>
                  <a:cubicBezTo>
                    <a:pt x="11" y="45"/>
                    <a:pt x="19" y="53"/>
                    <a:pt x="36" y="55"/>
                  </a:cubicBezTo>
                  <a:cubicBezTo>
                    <a:pt x="54" y="57"/>
                    <a:pt x="63" y="51"/>
                    <a:pt x="65" y="37"/>
                  </a:cubicBezTo>
                  <a:cubicBezTo>
                    <a:pt x="65" y="33"/>
                    <a:pt x="66" y="29"/>
                    <a:pt x="65" y="23"/>
                  </a:cubicBezTo>
                  <a:cubicBezTo>
                    <a:pt x="65" y="23"/>
                    <a:pt x="65" y="23"/>
                    <a:pt x="65" y="22"/>
                  </a:cubicBezTo>
                  <a:lnTo>
                    <a:pt x="5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4" name="Freeform 32">
              <a:extLst>
                <a:ext uri="{FF2B5EF4-FFF2-40B4-BE49-F238E27FC236}">
                  <a16:creationId xmlns:a16="http://schemas.microsoft.com/office/drawing/2014/main" id="{23448B8C-F039-9140-9B00-12CD6CE89BC4}"/>
                </a:ext>
              </a:extLst>
            </p:cNvPr>
            <p:cNvSpPr>
              <a:spLocks/>
            </p:cNvSpPr>
            <p:nvPr/>
          </p:nvSpPr>
          <p:spPr bwMode="auto">
            <a:xfrm>
              <a:off x="8648701" y="3200400"/>
              <a:ext cx="317500" cy="276225"/>
            </a:xfrm>
            <a:custGeom>
              <a:avLst/>
              <a:gdLst>
                <a:gd name="T0" fmla="*/ 200 w 200"/>
                <a:gd name="T1" fmla="*/ 104 h 174"/>
                <a:gd name="T2" fmla="*/ 136 w 200"/>
                <a:gd name="T3" fmla="*/ 104 h 174"/>
                <a:gd name="T4" fmla="*/ 5 w 200"/>
                <a:gd name="T5" fmla="*/ 174 h 174"/>
                <a:gd name="T6" fmla="*/ 3 w 200"/>
                <a:gd name="T7" fmla="*/ 126 h 174"/>
                <a:gd name="T8" fmla="*/ 94 w 200"/>
                <a:gd name="T9" fmla="*/ 83 h 174"/>
                <a:gd name="T10" fmla="*/ 3 w 200"/>
                <a:gd name="T11" fmla="*/ 43 h 174"/>
                <a:gd name="T12" fmla="*/ 0 w 200"/>
                <a:gd name="T13" fmla="*/ 0 h 174"/>
                <a:gd name="T14" fmla="*/ 134 w 200"/>
                <a:gd name="T15" fmla="*/ 64 h 174"/>
                <a:gd name="T16" fmla="*/ 198 w 200"/>
                <a:gd name="T17" fmla="*/ 62 h 174"/>
                <a:gd name="T18" fmla="*/ 200 w 200"/>
                <a:gd name="T19" fmla="*/ 10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74">
                  <a:moveTo>
                    <a:pt x="200" y="104"/>
                  </a:moveTo>
                  <a:lnTo>
                    <a:pt x="136" y="104"/>
                  </a:lnTo>
                  <a:lnTo>
                    <a:pt x="5" y="174"/>
                  </a:lnTo>
                  <a:lnTo>
                    <a:pt x="3" y="126"/>
                  </a:lnTo>
                  <a:lnTo>
                    <a:pt x="94" y="83"/>
                  </a:lnTo>
                  <a:lnTo>
                    <a:pt x="3" y="43"/>
                  </a:lnTo>
                  <a:lnTo>
                    <a:pt x="0" y="0"/>
                  </a:lnTo>
                  <a:lnTo>
                    <a:pt x="134" y="64"/>
                  </a:lnTo>
                  <a:lnTo>
                    <a:pt x="198" y="62"/>
                  </a:lnTo>
                  <a:lnTo>
                    <a:pt x="20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5" name="Freeform 5">
              <a:extLst>
                <a:ext uri="{FF2B5EF4-FFF2-40B4-BE49-F238E27FC236}">
                  <a16:creationId xmlns:a16="http://schemas.microsoft.com/office/drawing/2014/main" id="{85B5C68B-63B9-BB47-9F4F-A33AE0D376EE}"/>
                </a:ext>
              </a:extLst>
            </p:cNvPr>
            <p:cNvSpPr>
              <a:spLocks/>
            </p:cNvSpPr>
            <p:nvPr/>
          </p:nvSpPr>
          <p:spPr bwMode="auto">
            <a:xfrm>
              <a:off x="6161522" y="1258240"/>
              <a:ext cx="700088" cy="674688"/>
            </a:xfrm>
            <a:custGeom>
              <a:avLst/>
              <a:gdLst>
                <a:gd name="T0" fmla="*/ 135 w 165"/>
                <a:gd name="T1" fmla="*/ 73 h 159"/>
                <a:gd name="T2" fmla="*/ 111 w 165"/>
                <a:gd name="T3" fmla="*/ 77 h 159"/>
                <a:gd name="T4" fmla="*/ 132 w 165"/>
                <a:gd name="T5" fmla="*/ 53 h 159"/>
                <a:gd name="T6" fmla="*/ 150 w 165"/>
                <a:gd name="T7" fmla="*/ 36 h 159"/>
                <a:gd name="T8" fmla="*/ 155 w 165"/>
                <a:gd name="T9" fmla="*/ 0 h 159"/>
                <a:gd name="T10" fmla="*/ 129 w 165"/>
                <a:gd name="T11" fmla="*/ 25 h 159"/>
                <a:gd name="T12" fmla="*/ 127 w 165"/>
                <a:gd name="T13" fmla="*/ 50 h 159"/>
                <a:gd name="T14" fmla="*/ 110 w 165"/>
                <a:gd name="T15" fmla="*/ 68 h 159"/>
                <a:gd name="T16" fmla="*/ 114 w 165"/>
                <a:gd name="T17" fmla="*/ 44 h 159"/>
                <a:gd name="T18" fmla="*/ 109 w 165"/>
                <a:gd name="T19" fmla="*/ 13 h 159"/>
                <a:gd name="T20" fmla="*/ 94 w 165"/>
                <a:gd name="T21" fmla="*/ 47 h 159"/>
                <a:gd name="T22" fmla="*/ 100 w 165"/>
                <a:gd name="T23" fmla="*/ 77 h 159"/>
                <a:gd name="T24" fmla="*/ 75 w 165"/>
                <a:gd name="T25" fmla="*/ 94 h 159"/>
                <a:gd name="T26" fmla="*/ 83 w 165"/>
                <a:gd name="T27" fmla="*/ 67 h 159"/>
                <a:gd name="T28" fmla="*/ 76 w 165"/>
                <a:gd name="T29" fmla="*/ 33 h 159"/>
                <a:gd name="T30" fmla="*/ 59 w 165"/>
                <a:gd name="T31" fmla="*/ 69 h 159"/>
                <a:gd name="T32" fmla="*/ 67 w 165"/>
                <a:gd name="T33" fmla="*/ 100 h 159"/>
                <a:gd name="T34" fmla="*/ 37 w 165"/>
                <a:gd name="T35" fmla="*/ 114 h 159"/>
                <a:gd name="T36" fmla="*/ 46 w 165"/>
                <a:gd name="T37" fmla="*/ 87 h 159"/>
                <a:gd name="T38" fmla="*/ 39 w 165"/>
                <a:gd name="T39" fmla="*/ 54 h 159"/>
                <a:gd name="T40" fmla="*/ 21 w 165"/>
                <a:gd name="T41" fmla="*/ 90 h 159"/>
                <a:gd name="T42" fmla="*/ 27 w 165"/>
                <a:gd name="T43" fmla="*/ 119 h 159"/>
                <a:gd name="T44" fmla="*/ 0 w 165"/>
                <a:gd name="T45" fmla="*/ 129 h 159"/>
                <a:gd name="T46" fmla="*/ 1 w 165"/>
                <a:gd name="T47" fmla="*/ 139 h 159"/>
                <a:gd name="T48" fmla="*/ 31 w 165"/>
                <a:gd name="T49" fmla="*/ 128 h 159"/>
                <a:gd name="T50" fmla="*/ 54 w 165"/>
                <a:gd name="T51" fmla="*/ 150 h 159"/>
                <a:gd name="T52" fmla="*/ 90 w 165"/>
                <a:gd name="T53" fmla="*/ 151 h 159"/>
                <a:gd name="T54" fmla="*/ 64 w 165"/>
                <a:gd name="T55" fmla="*/ 129 h 159"/>
                <a:gd name="T56" fmla="*/ 42 w 165"/>
                <a:gd name="T57" fmla="*/ 123 h 159"/>
                <a:gd name="T58" fmla="*/ 69 w 165"/>
                <a:gd name="T59" fmla="*/ 110 h 159"/>
                <a:gd name="T60" fmla="*/ 69 w 165"/>
                <a:gd name="T61" fmla="*/ 109 h 159"/>
                <a:gd name="T62" fmla="*/ 99 w 165"/>
                <a:gd name="T63" fmla="*/ 128 h 159"/>
                <a:gd name="T64" fmla="*/ 131 w 165"/>
                <a:gd name="T65" fmla="*/ 127 h 159"/>
                <a:gd name="T66" fmla="*/ 104 w 165"/>
                <a:gd name="T67" fmla="*/ 106 h 159"/>
                <a:gd name="T68" fmla="*/ 79 w 165"/>
                <a:gd name="T69" fmla="*/ 103 h 159"/>
                <a:gd name="T70" fmla="*/ 104 w 165"/>
                <a:gd name="T71" fmla="*/ 84 h 159"/>
                <a:gd name="T72" fmla="*/ 134 w 165"/>
                <a:gd name="T73" fmla="*/ 93 h 159"/>
                <a:gd name="T74" fmla="*/ 165 w 165"/>
                <a:gd name="T75" fmla="*/ 79 h 159"/>
                <a:gd name="T76" fmla="*/ 135 w 165"/>
                <a:gd name="T77" fmla="*/ 7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9">
                  <a:moveTo>
                    <a:pt x="135" y="73"/>
                  </a:moveTo>
                  <a:cubicBezTo>
                    <a:pt x="124" y="72"/>
                    <a:pt x="116" y="75"/>
                    <a:pt x="111" y="77"/>
                  </a:cubicBezTo>
                  <a:cubicBezTo>
                    <a:pt x="123" y="65"/>
                    <a:pt x="131" y="55"/>
                    <a:pt x="132" y="53"/>
                  </a:cubicBezTo>
                  <a:cubicBezTo>
                    <a:pt x="137" y="52"/>
                    <a:pt x="146" y="49"/>
                    <a:pt x="150" y="36"/>
                  </a:cubicBezTo>
                  <a:cubicBezTo>
                    <a:pt x="158" y="14"/>
                    <a:pt x="155" y="0"/>
                    <a:pt x="155" y="0"/>
                  </a:cubicBezTo>
                  <a:cubicBezTo>
                    <a:pt x="155" y="0"/>
                    <a:pt x="136" y="8"/>
                    <a:pt x="129" y="25"/>
                  </a:cubicBezTo>
                  <a:cubicBezTo>
                    <a:pt x="125" y="37"/>
                    <a:pt x="126" y="45"/>
                    <a:pt x="127" y="50"/>
                  </a:cubicBezTo>
                  <a:cubicBezTo>
                    <a:pt x="125" y="52"/>
                    <a:pt x="120" y="59"/>
                    <a:pt x="110" y="68"/>
                  </a:cubicBezTo>
                  <a:cubicBezTo>
                    <a:pt x="112" y="63"/>
                    <a:pt x="114" y="56"/>
                    <a:pt x="114" y="44"/>
                  </a:cubicBezTo>
                  <a:cubicBezTo>
                    <a:pt x="115" y="21"/>
                    <a:pt x="109" y="13"/>
                    <a:pt x="109" y="13"/>
                  </a:cubicBezTo>
                  <a:cubicBezTo>
                    <a:pt x="109" y="13"/>
                    <a:pt x="94" y="23"/>
                    <a:pt x="94" y="47"/>
                  </a:cubicBezTo>
                  <a:cubicBezTo>
                    <a:pt x="94" y="65"/>
                    <a:pt x="98" y="74"/>
                    <a:pt x="100" y="77"/>
                  </a:cubicBezTo>
                  <a:cubicBezTo>
                    <a:pt x="93" y="82"/>
                    <a:pt x="85" y="88"/>
                    <a:pt x="75" y="94"/>
                  </a:cubicBezTo>
                  <a:cubicBezTo>
                    <a:pt x="78" y="89"/>
                    <a:pt x="82" y="81"/>
                    <a:pt x="83" y="67"/>
                  </a:cubicBezTo>
                  <a:cubicBezTo>
                    <a:pt x="86" y="41"/>
                    <a:pt x="76" y="33"/>
                    <a:pt x="76" y="33"/>
                  </a:cubicBezTo>
                  <a:cubicBezTo>
                    <a:pt x="76" y="33"/>
                    <a:pt x="60" y="45"/>
                    <a:pt x="59" y="69"/>
                  </a:cubicBezTo>
                  <a:cubicBezTo>
                    <a:pt x="59" y="86"/>
                    <a:pt x="64" y="96"/>
                    <a:pt x="67" y="100"/>
                  </a:cubicBezTo>
                  <a:cubicBezTo>
                    <a:pt x="57" y="105"/>
                    <a:pt x="47" y="110"/>
                    <a:pt x="37" y="114"/>
                  </a:cubicBezTo>
                  <a:cubicBezTo>
                    <a:pt x="41" y="109"/>
                    <a:pt x="46" y="100"/>
                    <a:pt x="46" y="87"/>
                  </a:cubicBezTo>
                  <a:cubicBezTo>
                    <a:pt x="46" y="61"/>
                    <a:pt x="39" y="54"/>
                    <a:pt x="39" y="54"/>
                  </a:cubicBezTo>
                  <a:cubicBezTo>
                    <a:pt x="39" y="54"/>
                    <a:pt x="21" y="66"/>
                    <a:pt x="21" y="90"/>
                  </a:cubicBezTo>
                  <a:cubicBezTo>
                    <a:pt x="21" y="106"/>
                    <a:pt x="25" y="115"/>
                    <a:pt x="27" y="119"/>
                  </a:cubicBezTo>
                  <a:cubicBezTo>
                    <a:pt x="12" y="125"/>
                    <a:pt x="0" y="129"/>
                    <a:pt x="0" y="129"/>
                  </a:cubicBezTo>
                  <a:cubicBezTo>
                    <a:pt x="1" y="139"/>
                    <a:pt x="1" y="139"/>
                    <a:pt x="1" y="139"/>
                  </a:cubicBezTo>
                  <a:cubicBezTo>
                    <a:pt x="1" y="139"/>
                    <a:pt x="14" y="135"/>
                    <a:pt x="31" y="128"/>
                  </a:cubicBezTo>
                  <a:cubicBezTo>
                    <a:pt x="32" y="132"/>
                    <a:pt x="37" y="143"/>
                    <a:pt x="54" y="150"/>
                  </a:cubicBezTo>
                  <a:cubicBezTo>
                    <a:pt x="74" y="159"/>
                    <a:pt x="90" y="151"/>
                    <a:pt x="90" y="151"/>
                  </a:cubicBezTo>
                  <a:cubicBezTo>
                    <a:pt x="90" y="151"/>
                    <a:pt x="81" y="138"/>
                    <a:pt x="64" y="129"/>
                  </a:cubicBezTo>
                  <a:cubicBezTo>
                    <a:pt x="54" y="125"/>
                    <a:pt x="47" y="123"/>
                    <a:pt x="42" y="123"/>
                  </a:cubicBezTo>
                  <a:cubicBezTo>
                    <a:pt x="51" y="119"/>
                    <a:pt x="60" y="115"/>
                    <a:pt x="69" y="110"/>
                  </a:cubicBezTo>
                  <a:cubicBezTo>
                    <a:pt x="69" y="109"/>
                    <a:pt x="69" y="109"/>
                    <a:pt x="69" y="109"/>
                  </a:cubicBezTo>
                  <a:cubicBezTo>
                    <a:pt x="72" y="114"/>
                    <a:pt x="79" y="123"/>
                    <a:pt x="99" y="128"/>
                  </a:cubicBezTo>
                  <a:cubicBezTo>
                    <a:pt x="120" y="133"/>
                    <a:pt x="131" y="127"/>
                    <a:pt x="131" y="127"/>
                  </a:cubicBezTo>
                  <a:cubicBezTo>
                    <a:pt x="131" y="127"/>
                    <a:pt x="127" y="112"/>
                    <a:pt x="104" y="106"/>
                  </a:cubicBezTo>
                  <a:cubicBezTo>
                    <a:pt x="93" y="103"/>
                    <a:pt x="84" y="103"/>
                    <a:pt x="79" y="103"/>
                  </a:cubicBezTo>
                  <a:cubicBezTo>
                    <a:pt x="88" y="97"/>
                    <a:pt x="97" y="90"/>
                    <a:pt x="104" y="84"/>
                  </a:cubicBezTo>
                  <a:cubicBezTo>
                    <a:pt x="107" y="86"/>
                    <a:pt x="118" y="93"/>
                    <a:pt x="134" y="93"/>
                  </a:cubicBezTo>
                  <a:cubicBezTo>
                    <a:pt x="154" y="93"/>
                    <a:pt x="165" y="79"/>
                    <a:pt x="165" y="79"/>
                  </a:cubicBezTo>
                  <a:cubicBezTo>
                    <a:pt x="165" y="79"/>
                    <a:pt x="154" y="74"/>
                    <a:pt x="135"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Freeform 6">
              <a:extLst>
                <a:ext uri="{FF2B5EF4-FFF2-40B4-BE49-F238E27FC236}">
                  <a16:creationId xmlns:a16="http://schemas.microsoft.com/office/drawing/2014/main" id="{49666036-6857-8D4C-B156-AB2417C7FA9C}"/>
                </a:ext>
              </a:extLst>
            </p:cNvPr>
            <p:cNvSpPr>
              <a:spLocks/>
            </p:cNvSpPr>
            <p:nvPr/>
          </p:nvSpPr>
          <p:spPr bwMode="auto">
            <a:xfrm>
              <a:off x="4934385" y="1690472"/>
              <a:ext cx="2312988" cy="1282700"/>
            </a:xfrm>
            <a:custGeom>
              <a:avLst/>
              <a:gdLst>
                <a:gd name="T0" fmla="*/ 544 w 545"/>
                <a:gd name="T1" fmla="*/ 64 h 302"/>
                <a:gd name="T2" fmla="*/ 440 w 545"/>
                <a:gd name="T3" fmla="*/ 87 h 302"/>
                <a:gd name="T4" fmla="*/ 304 w 545"/>
                <a:gd name="T5" fmla="*/ 96 h 302"/>
                <a:gd name="T6" fmla="*/ 290 w 545"/>
                <a:gd name="T7" fmla="*/ 24 h 302"/>
                <a:gd name="T8" fmla="*/ 272 w 545"/>
                <a:gd name="T9" fmla="*/ 0 h 302"/>
                <a:gd name="T10" fmla="*/ 254 w 545"/>
                <a:gd name="T11" fmla="*/ 24 h 302"/>
                <a:gd name="T12" fmla="*/ 241 w 545"/>
                <a:gd name="T13" fmla="*/ 96 h 302"/>
                <a:gd name="T14" fmla="*/ 105 w 545"/>
                <a:gd name="T15" fmla="*/ 87 h 302"/>
                <a:gd name="T16" fmla="*/ 0 w 545"/>
                <a:gd name="T17" fmla="*/ 64 h 302"/>
                <a:gd name="T18" fmla="*/ 29 w 545"/>
                <a:gd name="T19" fmla="*/ 127 h 302"/>
                <a:gd name="T20" fmla="*/ 80 w 545"/>
                <a:gd name="T21" fmla="*/ 152 h 302"/>
                <a:gd name="T22" fmla="*/ 110 w 545"/>
                <a:gd name="T23" fmla="*/ 204 h 302"/>
                <a:gd name="T24" fmla="*/ 154 w 545"/>
                <a:gd name="T25" fmla="*/ 210 h 302"/>
                <a:gd name="T26" fmla="*/ 192 w 545"/>
                <a:gd name="T27" fmla="*/ 243 h 302"/>
                <a:gd name="T28" fmla="*/ 234 w 545"/>
                <a:gd name="T29" fmla="*/ 236 h 302"/>
                <a:gd name="T30" fmla="*/ 220 w 545"/>
                <a:gd name="T31" fmla="*/ 302 h 302"/>
                <a:gd name="T32" fmla="*/ 325 w 545"/>
                <a:gd name="T33" fmla="*/ 302 h 302"/>
                <a:gd name="T34" fmla="*/ 310 w 545"/>
                <a:gd name="T35" fmla="*/ 236 h 302"/>
                <a:gd name="T36" fmla="*/ 353 w 545"/>
                <a:gd name="T37" fmla="*/ 243 h 302"/>
                <a:gd name="T38" fmla="*/ 390 w 545"/>
                <a:gd name="T39" fmla="*/ 210 h 302"/>
                <a:gd name="T40" fmla="*/ 435 w 545"/>
                <a:gd name="T41" fmla="*/ 204 h 302"/>
                <a:gd name="T42" fmla="*/ 464 w 545"/>
                <a:gd name="T43" fmla="*/ 152 h 302"/>
                <a:gd name="T44" fmla="*/ 516 w 545"/>
                <a:gd name="T45" fmla="*/ 127 h 302"/>
                <a:gd name="T46" fmla="*/ 544 w 545"/>
                <a:gd name="T47"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5" h="302">
                  <a:moveTo>
                    <a:pt x="544" y="64"/>
                  </a:moveTo>
                  <a:cubicBezTo>
                    <a:pt x="544" y="64"/>
                    <a:pt x="494" y="79"/>
                    <a:pt x="440" y="87"/>
                  </a:cubicBezTo>
                  <a:cubicBezTo>
                    <a:pt x="375" y="97"/>
                    <a:pt x="304" y="96"/>
                    <a:pt x="304" y="96"/>
                  </a:cubicBezTo>
                  <a:cubicBezTo>
                    <a:pt x="290" y="24"/>
                    <a:pt x="290" y="24"/>
                    <a:pt x="290" y="24"/>
                  </a:cubicBezTo>
                  <a:cubicBezTo>
                    <a:pt x="290" y="24"/>
                    <a:pt x="288" y="0"/>
                    <a:pt x="272" y="0"/>
                  </a:cubicBezTo>
                  <a:cubicBezTo>
                    <a:pt x="256" y="0"/>
                    <a:pt x="254" y="24"/>
                    <a:pt x="254" y="24"/>
                  </a:cubicBezTo>
                  <a:cubicBezTo>
                    <a:pt x="241" y="96"/>
                    <a:pt x="241" y="96"/>
                    <a:pt x="241" y="96"/>
                  </a:cubicBezTo>
                  <a:cubicBezTo>
                    <a:pt x="241" y="96"/>
                    <a:pt x="169" y="97"/>
                    <a:pt x="105" y="87"/>
                  </a:cubicBezTo>
                  <a:cubicBezTo>
                    <a:pt x="50" y="79"/>
                    <a:pt x="0" y="64"/>
                    <a:pt x="0" y="64"/>
                  </a:cubicBezTo>
                  <a:cubicBezTo>
                    <a:pt x="0" y="64"/>
                    <a:pt x="0" y="100"/>
                    <a:pt x="29" y="127"/>
                  </a:cubicBezTo>
                  <a:cubicBezTo>
                    <a:pt x="55" y="152"/>
                    <a:pt x="80" y="152"/>
                    <a:pt x="80" y="152"/>
                  </a:cubicBezTo>
                  <a:cubicBezTo>
                    <a:pt x="80" y="152"/>
                    <a:pt x="78" y="185"/>
                    <a:pt x="110" y="204"/>
                  </a:cubicBezTo>
                  <a:cubicBezTo>
                    <a:pt x="130" y="217"/>
                    <a:pt x="154" y="210"/>
                    <a:pt x="154" y="210"/>
                  </a:cubicBezTo>
                  <a:cubicBezTo>
                    <a:pt x="154" y="210"/>
                    <a:pt x="161" y="238"/>
                    <a:pt x="192" y="243"/>
                  </a:cubicBezTo>
                  <a:cubicBezTo>
                    <a:pt x="223" y="248"/>
                    <a:pt x="234" y="236"/>
                    <a:pt x="234" y="236"/>
                  </a:cubicBezTo>
                  <a:cubicBezTo>
                    <a:pt x="220" y="302"/>
                    <a:pt x="220" y="302"/>
                    <a:pt x="220" y="302"/>
                  </a:cubicBezTo>
                  <a:cubicBezTo>
                    <a:pt x="325" y="302"/>
                    <a:pt x="325" y="302"/>
                    <a:pt x="325" y="302"/>
                  </a:cubicBezTo>
                  <a:cubicBezTo>
                    <a:pt x="310" y="236"/>
                    <a:pt x="310" y="236"/>
                    <a:pt x="310" y="236"/>
                  </a:cubicBezTo>
                  <a:cubicBezTo>
                    <a:pt x="310" y="236"/>
                    <a:pt x="322" y="248"/>
                    <a:pt x="353" y="243"/>
                  </a:cubicBezTo>
                  <a:cubicBezTo>
                    <a:pt x="384" y="238"/>
                    <a:pt x="390" y="210"/>
                    <a:pt x="390" y="210"/>
                  </a:cubicBezTo>
                  <a:cubicBezTo>
                    <a:pt x="390" y="210"/>
                    <a:pt x="415" y="217"/>
                    <a:pt x="435" y="204"/>
                  </a:cubicBezTo>
                  <a:cubicBezTo>
                    <a:pt x="466" y="185"/>
                    <a:pt x="464" y="152"/>
                    <a:pt x="464" y="152"/>
                  </a:cubicBezTo>
                  <a:cubicBezTo>
                    <a:pt x="464" y="152"/>
                    <a:pt x="490" y="152"/>
                    <a:pt x="516" y="127"/>
                  </a:cubicBezTo>
                  <a:cubicBezTo>
                    <a:pt x="545" y="100"/>
                    <a:pt x="544" y="64"/>
                    <a:pt x="544"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7" name="Freeform 7">
              <a:extLst>
                <a:ext uri="{FF2B5EF4-FFF2-40B4-BE49-F238E27FC236}">
                  <a16:creationId xmlns:a16="http://schemas.microsoft.com/office/drawing/2014/main" id="{7468C3BE-CDB1-A449-93A6-016F4C8CF41F}"/>
                </a:ext>
              </a:extLst>
            </p:cNvPr>
            <p:cNvSpPr>
              <a:spLocks/>
            </p:cNvSpPr>
            <p:nvPr/>
          </p:nvSpPr>
          <p:spPr bwMode="auto">
            <a:xfrm>
              <a:off x="4200960" y="3889160"/>
              <a:ext cx="3781425" cy="968375"/>
            </a:xfrm>
            <a:custGeom>
              <a:avLst/>
              <a:gdLst>
                <a:gd name="T0" fmla="*/ 775 w 891"/>
                <a:gd name="T1" fmla="*/ 15 h 228"/>
                <a:gd name="T2" fmla="*/ 445 w 891"/>
                <a:gd name="T3" fmla="*/ 1 h 228"/>
                <a:gd name="T4" fmla="*/ 116 w 891"/>
                <a:gd name="T5" fmla="*/ 15 h 228"/>
                <a:gd name="T6" fmla="*/ 0 w 891"/>
                <a:gd name="T7" fmla="*/ 0 h 228"/>
                <a:gd name="T8" fmla="*/ 57 w 891"/>
                <a:gd name="T9" fmla="*/ 62 h 228"/>
                <a:gd name="T10" fmla="*/ 195 w 891"/>
                <a:gd name="T11" fmla="*/ 97 h 228"/>
                <a:gd name="T12" fmla="*/ 391 w 891"/>
                <a:gd name="T13" fmla="*/ 122 h 228"/>
                <a:gd name="T14" fmla="*/ 372 w 891"/>
                <a:gd name="T15" fmla="*/ 212 h 228"/>
                <a:gd name="T16" fmla="*/ 445 w 891"/>
                <a:gd name="T17" fmla="*/ 228 h 228"/>
                <a:gd name="T18" fmla="*/ 519 w 891"/>
                <a:gd name="T19" fmla="*/ 212 h 228"/>
                <a:gd name="T20" fmla="*/ 499 w 891"/>
                <a:gd name="T21" fmla="*/ 122 h 228"/>
                <a:gd name="T22" fmla="*/ 696 w 891"/>
                <a:gd name="T23" fmla="*/ 97 h 228"/>
                <a:gd name="T24" fmla="*/ 834 w 891"/>
                <a:gd name="T25" fmla="*/ 62 h 228"/>
                <a:gd name="T26" fmla="*/ 891 w 891"/>
                <a:gd name="T27" fmla="*/ 0 h 228"/>
                <a:gd name="T28" fmla="*/ 775 w 891"/>
                <a:gd name="T29"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1" h="228">
                  <a:moveTo>
                    <a:pt x="775" y="15"/>
                  </a:moveTo>
                  <a:cubicBezTo>
                    <a:pt x="711" y="15"/>
                    <a:pt x="445" y="1"/>
                    <a:pt x="445" y="1"/>
                  </a:cubicBezTo>
                  <a:cubicBezTo>
                    <a:pt x="445" y="1"/>
                    <a:pt x="179" y="15"/>
                    <a:pt x="116" y="15"/>
                  </a:cubicBezTo>
                  <a:cubicBezTo>
                    <a:pt x="34" y="15"/>
                    <a:pt x="0" y="0"/>
                    <a:pt x="0" y="0"/>
                  </a:cubicBezTo>
                  <a:cubicBezTo>
                    <a:pt x="0" y="0"/>
                    <a:pt x="21" y="47"/>
                    <a:pt x="57" y="62"/>
                  </a:cubicBezTo>
                  <a:cubicBezTo>
                    <a:pt x="86" y="75"/>
                    <a:pt x="97" y="80"/>
                    <a:pt x="195" y="97"/>
                  </a:cubicBezTo>
                  <a:cubicBezTo>
                    <a:pt x="293" y="114"/>
                    <a:pt x="391" y="122"/>
                    <a:pt x="391" y="122"/>
                  </a:cubicBezTo>
                  <a:cubicBezTo>
                    <a:pt x="372" y="212"/>
                    <a:pt x="372" y="212"/>
                    <a:pt x="372" y="212"/>
                  </a:cubicBezTo>
                  <a:cubicBezTo>
                    <a:pt x="445" y="228"/>
                    <a:pt x="445" y="228"/>
                    <a:pt x="445" y="228"/>
                  </a:cubicBezTo>
                  <a:cubicBezTo>
                    <a:pt x="519" y="212"/>
                    <a:pt x="519" y="212"/>
                    <a:pt x="519" y="212"/>
                  </a:cubicBezTo>
                  <a:cubicBezTo>
                    <a:pt x="499" y="122"/>
                    <a:pt x="499" y="122"/>
                    <a:pt x="499" y="122"/>
                  </a:cubicBezTo>
                  <a:cubicBezTo>
                    <a:pt x="499" y="122"/>
                    <a:pt x="598" y="114"/>
                    <a:pt x="696" y="97"/>
                  </a:cubicBezTo>
                  <a:cubicBezTo>
                    <a:pt x="794" y="80"/>
                    <a:pt x="804" y="75"/>
                    <a:pt x="834" y="62"/>
                  </a:cubicBezTo>
                  <a:cubicBezTo>
                    <a:pt x="870" y="47"/>
                    <a:pt x="891" y="0"/>
                    <a:pt x="891" y="0"/>
                  </a:cubicBezTo>
                  <a:cubicBezTo>
                    <a:pt x="891" y="0"/>
                    <a:pt x="857" y="15"/>
                    <a:pt x="775" y="15"/>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8" name="Freeform 8">
              <a:extLst>
                <a:ext uri="{FF2B5EF4-FFF2-40B4-BE49-F238E27FC236}">
                  <a16:creationId xmlns:a16="http://schemas.microsoft.com/office/drawing/2014/main" id="{A731C54B-3E59-1547-A1A2-FF270EE9EDAE}"/>
                </a:ext>
              </a:extLst>
            </p:cNvPr>
            <p:cNvSpPr>
              <a:spLocks/>
            </p:cNvSpPr>
            <p:nvPr/>
          </p:nvSpPr>
          <p:spPr bwMode="auto">
            <a:xfrm>
              <a:off x="4348597" y="3435135"/>
              <a:ext cx="3479800" cy="968375"/>
            </a:xfrm>
            <a:custGeom>
              <a:avLst/>
              <a:gdLst>
                <a:gd name="T0" fmla="*/ 686 w 820"/>
                <a:gd name="T1" fmla="*/ 6 h 228"/>
                <a:gd name="T2" fmla="*/ 410 w 820"/>
                <a:gd name="T3" fmla="*/ 11 h 228"/>
                <a:gd name="T4" fmla="*/ 135 w 820"/>
                <a:gd name="T5" fmla="*/ 6 h 228"/>
                <a:gd name="T6" fmla="*/ 0 w 820"/>
                <a:gd name="T7" fmla="*/ 0 h 228"/>
                <a:gd name="T8" fmla="*/ 39 w 820"/>
                <a:gd name="T9" fmla="*/ 46 h 228"/>
                <a:gd name="T10" fmla="*/ 200 w 820"/>
                <a:gd name="T11" fmla="*/ 109 h 228"/>
                <a:gd name="T12" fmla="*/ 359 w 820"/>
                <a:gd name="T13" fmla="*/ 133 h 228"/>
                <a:gd name="T14" fmla="*/ 341 w 820"/>
                <a:gd name="T15" fmla="*/ 214 h 228"/>
                <a:gd name="T16" fmla="*/ 410 w 820"/>
                <a:gd name="T17" fmla="*/ 228 h 228"/>
                <a:gd name="T18" fmla="*/ 480 w 820"/>
                <a:gd name="T19" fmla="*/ 214 h 228"/>
                <a:gd name="T20" fmla="*/ 462 w 820"/>
                <a:gd name="T21" fmla="*/ 133 h 228"/>
                <a:gd name="T22" fmla="*/ 621 w 820"/>
                <a:gd name="T23" fmla="*/ 109 h 228"/>
                <a:gd name="T24" fmla="*/ 782 w 820"/>
                <a:gd name="T25" fmla="*/ 46 h 228"/>
                <a:gd name="T26" fmla="*/ 820 w 820"/>
                <a:gd name="T27" fmla="*/ 0 h 228"/>
                <a:gd name="T28" fmla="*/ 686 w 820"/>
                <a:gd name="T29"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228">
                  <a:moveTo>
                    <a:pt x="686" y="6"/>
                  </a:moveTo>
                  <a:cubicBezTo>
                    <a:pt x="528" y="8"/>
                    <a:pt x="410" y="11"/>
                    <a:pt x="410" y="11"/>
                  </a:cubicBezTo>
                  <a:cubicBezTo>
                    <a:pt x="410" y="11"/>
                    <a:pt x="293" y="8"/>
                    <a:pt x="135" y="6"/>
                  </a:cubicBezTo>
                  <a:cubicBezTo>
                    <a:pt x="30" y="5"/>
                    <a:pt x="0" y="0"/>
                    <a:pt x="0" y="0"/>
                  </a:cubicBezTo>
                  <a:cubicBezTo>
                    <a:pt x="0" y="0"/>
                    <a:pt x="18" y="27"/>
                    <a:pt x="39" y="46"/>
                  </a:cubicBezTo>
                  <a:cubicBezTo>
                    <a:pt x="64" y="69"/>
                    <a:pt x="110" y="91"/>
                    <a:pt x="200" y="109"/>
                  </a:cubicBezTo>
                  <a:cubicBezTo>
                    <a:pt x="289" y="127"/>
                    <a:pt x="359" y="133"/>
                    <a:pt x="359" y="133"/>
                  </a:cubicBezTo>
                  <a:cubicBezTo>
                    <a:pt x="341" y="214"/>
                    <a:pt x="341" y="214"/>
                    <a:pt x="341" y="214"/>
                  </a:cubicBezTo>
                  <a:cubicBezTo>
                    <a:pt x="410" y="228"/>
                    <a:pt x="410" y="228"/>
                    <a:pt x="410" y="228"/>
                  </a:cubicBezTo>
                  <a:cubicBezTo>
                    <a:pt x="480" y="214"/>
                    <a:pt x="480" y="214"/>
                    <a:pt x="480" y="214"/>
                  </a:cubicBezTo>
                  <a:cubicBezTo>
                    <a:pt x="462" y="133"/>
                    <a:pt x="462" y="133"/>
                    <a:pt x="462" y="133"/>
                  </a:cubicBezTo>
                  <a:cubicBezTo>
                    <a:pt x="462" y="133"/>
                    <a:pt x="531" y="127"/>
                    <a:pt x="621" y="109"/>
                  </a:cubicBezTo>
                  <a:cubicBezTo>
                    <a:pt x="711" y="91"/>
                    <a:pt x="757" y="69"/>
                    <a:pt x="782" y="46"/>
                  </a:cubicBezTo>
                  <a:cubicBezTo>
                    <a:pt x="803" y="27"/>
                    <a:pt x="820" y="0"/>
                    <a:pt x="820" y="0"/>
                  </a:cubicBezTo>
                  <a:cubicBezTo>
                    <a:pt x="820" y="0"/>
                    <a:pt x="791" y="5"/>
                    <a:pt x="686" y="6"/>
                  </a:cubicBezTo>
                </a:path>
              </a:pathLst>
            </a:custGeom>
            <a:solidFill>
              <a:srgbClr val="299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Freeform 9">
              <a:extLst>
                <a:ext uri="{FF2B5EF4-FFF2-40B4-BE49-F238E27FC236}">
                  <a16:creationId xmlns:a16="http://schemas.microsoft.com/office/drawing/2014/main" id="{6ADAA784-D429-4549-8413-DEE596F32512}"/>
                </a:ext>
              </a:extLst>
            </p:cNvPr>
            <p:cNvSpPr>
              <a:spLocks/>
            </p:cNvSpPr>
            <p:nvPr/>
          </p:nvSpPr>
          <p:spPr bwMode="auto">
            <a:xfrm>
              <a:off x="4543860" y="2968410"/>
              <a:ext cx="3094038" cy="1001713"/>
            </a:xfrm>
            <a:custGeom>
              <a:avLst/>
              <a:gdLst>
                <a:gd name="T0" fmla="*/ 607 w 729"/>
                <a:gd name="T1" fmla="*/ 9 h 236"/>
                <a:gd name="T2" fmla="*/ 364 w 729"/>
                <a:gd name="T3" fmla="*/ 13 h 236"/>
                <a:gd name="T4" fmla="*/ 122 w 729"/>
                <a:gd name="T5" fmla="*/ 9 h 236"/>
                <a:gd name="T6" fmla="*/ 0 w 729"/>
                <a:gd name="T7" fmla="*/ 0 h 236"/>
                <a:gd name="T8" fmla="*/ 163 w 729"/>
                <a:gd name="T9" fmla="*/ 123 h 236"/>
                <a:gd name="T10" fmla="*/ 314 w 729"/>
                <a:gd name="T11" fmla="*/ 149 h 236"/>
                <a:gd name="T12" fmla="*/ 297 w 729"/>
                <a:gd name="T13" fmla="*/ 228 h 236"/>
                <a:gd name="T14" fmla="*/ 364 w 729"/>
                <a:gd name="T15" fmla="*/ 236 h 236"/>
                <a:gd name="T16" fmla="*/ 431 w 729"/>
                <a:gd name="T17" fmla="*/ 228 h 236"/>
                <a:gd name="T18" fmla="*/ 415 w 729"/>
                <a:gd name="T19" fmla="*/ 149 h 236"/>
                <a:gd name="T20" fmla="*/ 566 w 729"/>
                <a:gd name="T21" fmla="*/ 123 h 236"/>
                <a:gd name="T22" fmla="*/ 729 w 729"/>
                <a:gd name="T23" fmla="*/ 0 h 236"/>
                <a:gd name="T24" fmla="*/ 607 w 729"/>
                <a:gd name="T25" fmla="*/ 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236">
                  <a:moveTo>
                    <a:pt x="607" y="9"/>
                  </a:moveTo>
                  <a:cubicBezTo>
                    <a:pt x="535" y="11"/>
                    <a:pt x="364" y="13"/>
                    <a:pt x="364" y="13"/>
                  </a:cubicBezTo>
                  <a:cubicBezTo>
                    <a:pt x="364" y="13"/>
                    <a:pt x="194" y="11"/>
                    <a:pt x="122" y="9"/>
                  </a:cubicBezTo>
                  <a:cubicBezTo>
                    <a:pt x="58" y="8"/>
                    <a:pt x="34" y="5"/>
                    <a:pt x="0" y="0"/>
                  </a:cubicBezTo>
                  <a:cubicBezTo>
                    <a:pt x="0" y="0"/>
                    <a:pt x="48" y="91"/>
                    <a:pt x="163" y="123"/>
                  </a:cubicBezTo>
                  <a:cubicBezTo>
                    <a:pt x="269" y="152"/>
                    <a:pt x="314" y="149"/>
                    <a:pt x="314" y="149"/>
                  </a:cubicBezTo>
                  <a:cubicBezTo>
                    <a:pt x="297" y="228"/>
                    <a:pt x="297" y="228"/>
                    <a:pt x="297" y="228"/>
                  </a:cubicBezTo>
                  <a:cubicBezTo>
                    <a:pt x="364" y="236"/>
                    <a:pt x="364" y="236"/>
                    <a:pt x="364" y="236"/>
                  </a:cubicBezTo>
                  <a:cubicBezTo>
                    <a:pt x="431" y="228"/>
                    <a:pt x="431" y="228"/>
                    <a:pt x="431" y="228"/>
                  </a:cubicBezTo>
                  <a:cubicBezTo>
                    <a:pt x="415" y="149"/>
                    <a:pt x="415" y="149"/>
                    <a:pt x="415" y="149"/>
                  </a:cubicBezTo>
                  <a:cubicBezTo>
                    <a:pt x="415" y="149"/>
                    <a:pt x="460" y="152"/>
                    <a:pt x="566" y="123"/>
                  </a:cubicBezTo>
                  <a:cubicBezTo>
                    <a:pt x="681" y="91"/>
                    <a:pt x="729" y="0"/>
                    <a:pt x="729" y="0"/>
                  </a:cubicBezTo>
                  <a:cubicBezTo>
                    <a:pt x="695" y="5"/>
                    <a:pt x="670" y="8"/>
                    <a:pt x="607" y="9"/>
                  </a:cubicBezTo>
                </a:path>
              </a:pathLst>
            </a:custGeom>
            <a:solidFill>
              <a:srgbClr val="89C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Freeform 10">
              <a:extLst>
                <a:ext uri="{FF2B5EF4-FFF2-40B4-BE49-F238E27FC236}">
                  <a16:creationId xmlns:a16="http://schemas.microsoft.com/office/drawing/2014/main" id="{9BDCF058-E890-FC44-A74C-079F3C1E15E5}"/>
                </a:ext>
              </a:extLst>
            </p:cNvPr>
            <p:cNvSpPr>
              <a:spLocks/>
            </p:cNvSpPr>
            <p:nvPr/>
          </p:nvSpPr>
          <p:spPr bwMode="auto">
            <a:xfrm>
              <a:off x="4726422" y="2454060"/>
              <a:ext cx="2724150" cy="1027113"/>
            </a:xfrm>
            <a:custGeom>
              <a:avLst/>
              <a:gdLst>
                <a:gd name="T0" fmla="*/ 501 w 642"/>
                <a:gd name="T1" fmla="*/ 21 h 242"/>
                <a:gd name="T2" fmla="*/ 488 w 642"/>
                <a:gd name="T3" fmla="*/ 31 h 242"/>
                <a:gd name="T4" fmla="*/ 445 w 642"/>
                <a:gd name="T5" fmla="*/ 39 h 242"/>
                <a:gd name="T6" fmla="*/ 403 w 642"/>
                <a:gd name="T7" fmla="*/ 71 h 242"/>
                <a:gd name="T8" fmla="*/ 370 w 642"/>
                <a:gd name="T9" fmla="*/ 70 h 242"/>
                <a:gd name="T10" fmla="*/ 384 w 642"/>
                <a:gd name="T11" fmla="*/ 130 h 242"/>
                <a:gd name="T12" fmla="*/ 259 w 642"/>
                <a:gd name="T13" fmla="*/ 130 h 242"/>
                <a:gd name="T14" fmla="*/ 272 w 642"/>
                <a:gd name="T15" fmla="*/ 70 h 242"/>
                <a:gd name="T16" fmla="*/ 239 w 642"/>
                <a:gd name="T17" fmla="*/ 71 h 242"/>
                <a:gd name="T18" fmla="*/ 198 w 642"/>
                <a:gd name="T19" fmla="*/ 39 h 242"/>
                <a:gd name="T20" fmla="*/ 154 w 642"/>
                <a:gd name="T21" fmla="*/ 31 h 242"/>
                <a:gd name="T22" fmla="*/ 142 w 642"/>
                <a:gd name="T23" fmla="*/ 21 h 242"/>
                <a:gd name="T24" fmla="*/ 0 w 642"/>
                <a:gd name="T25" fmla="*/ 0 h 242"/>
                <a:gd name="T26" fmla="*/ 185 w 642"/>
                <a:gd name="T27" fmla="*/ 160 h 242"/>
                <a:gd name="T28" fmla="*/ 274 w 642"/>
                <a:gd name="T29" fmla="*/ 170 h 242"/>
                <a:gd name="T30" fmla="*/ 257 w 642"/>
                <a:gd name="T31" fmla="*/ 240 h 242"/>
                <a:gd name="T32" fmla="*/ 321 w 642"/>
                <a:gd name="T33" fmla="*/ 242 h 242"/>
                <a:gd name="T34" fmla="*/ 386 w 642"/>
                <a:gd name="T35" fmla="*/ 240 h 242"/>
                <a:gd name="T36" fmla="*/ 369 w 642"/>
                <a:gd name="T37" fmla="*/ 170 h 242"/>
                <a:gd name="T38" fmla="*/ 457 w 642"/>
                <a:gd name="T39" fmla="*/ 160 h 242"/>
                <a:gd name="T40" fmla="*/ 642 w 642"/>
                <a:gd name="T41" fmla="*/ 0 h 242"/>
                <a:gd name="T42" fmla="*/ 501 w 642"/>
                <a:gd name="T43" fmla="*/ 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2" h="242">
                  <a:moveTo>
                    <a:pt x="501" y="21"/>
                  </a:moveTo>
                  <a:cubicBezTo>
                    <a:pt x="497" y="24"/>
                    <a:pt x="493" y="28"/>
                    <a:pt x="488" y="31"/>
                  </a:cubicBezTo>
                  <a:cubicBezTo>
                    <a:pt x="472" y="41"/>
                    <a:pt x="454" y="40"/>
                    <a:pt x="445" y="39"/>
                  </a:cubicBezTo>
                  <a:cubicBezTo>
                    <a:pt x="440" y="49"/>
                    <a:pt x="429" y="67"/>
                    <a:pt x="403" y="71"/>
                  </a:cubicBezTo>
                  <a:cubicBezTo>
                    <a:pt x="389" y="73"/>
                    <a:pt x="378" y="72"/>
                    <a:pt x="370" y="70"/>
                  </a:cubicBezTo>
                  <a:cubicBezTo>
                    <a:pt x="374" y="88"/>
                    <a:pt x="384" y="130"/>
                    <a:pt x="384" y="130"/>
                  </a:cubicBezTo>
                  <a:cubicBezTo>
                    <a:pt x="259" y="130"/>
                    <a:pt x="259" y="130"/>
                    <a:pt x="259" y="130"/>
                  </a:cubicBezTo>
                  <a:cubicBezTo>
                    <a:pt x="259" y="130"/>
                    <a:pt x="268" y="88"/>
                    <a:pt x="272" y="70"/>
                  </a:cubicBezTo>
                  <a:cubicBezTo>
                    <a:pt x="264" y="72"/>
                    <a:pt x="254" y="73"/>
                    <a:pt x="239" y="71"/>
                  </a:cubicBezTo>
                  <a:cubicBezTo>
                    <a:pt x="214" y="67"/>
                    <a:pt x="202" y="49"/>
                    <a:pt x="198" y="39"/>
                  </a:cubicBezTo>
                  <a:cubicBezTo>
                    <a:pt x="188" y="40"/>
                    <a:pt x="171" y="41"/>
                    <a:pt x="154" y="31"/>
                  </a:cubicBezTo>
                  <a:cubicBezTo>
                    <a:pt x="149" y="28"/>
                    <a:pt x="145" y="24"/>
                    <a:pt x="142" y="21"/>
                  </a:cubicBezTo>
                  <a:cubicBezTo>
                    <a:pt x="39" y="13"/>
                    <a:pt x="0" y="0"/>
                    <a:pt x="0" y="0"/>
                  </a:cubicBezTo>
                  <a:cubicBezTo>
                    <a:pt x="0" y="0"/>
                    <a:pt x="55" y="127"/>
                    <a:pt x="185" y="160"/>
                  </a:cubicBezTo>
                  <a:cubicBezTo>
                    <a:pt x="237" y="173"/>
                    <a:pt x="274" y="170"/>
                    <a:pt x="274" y="170"/>
                  </a:cubicBezTo>
                  <a:cubicBezTo>
                    <a:pt x="257" y="240"/>
                    <a:pt x="257" y="240"/>
                    <a:pt x="257" y="240"/>
                  </a:cubicBezTo>
                  <a:cubicBezTo>
                    <a:pt x="321" y="242"/>
                    <a:pt x="321" y="242"/>
                    <a:pt x="321" y="242"/>
                  </a:cubicBezTo>
                  <a:cubicBezTo>
                    <a:pt x="386" y="240"/>
                    <a:pt x="386" y="240"/>
                    <a:pt x="386" y="240"/>
                  </a:cubicBezTo>
                  <a:cubicBezTo>
                    <a:pt x="369" y="170"/>
                    <a:pt x="369" y="170"/>
                    <a:pt x="369" y="170"/>
                  </a:cubicBezTo>
                  <a:cubicBezTo>
                    <a:pt x="369" y="170"/>
                    <a:pt x="406" y="173"/>
                    <a:pt x="457" y="160"/>
                  </a:cubicBezTo>
                  <a:cubicBezTo>
                    <a:pt x="588" y="127"/>
                    <a:pt x="642" y="0"/>
                    <a:pt x="642" y="0"/>
                  </a:cubicBezTo>
                  <a:cubicBezTo>
                    <a:pt x="642" y="0"/>
                    <a:pt x="603" y="13"/>
                    <a:pt x="501" y="21"/>
                  </a:cubicBezTo>
                </a:path>
              </a:pathLst>
            </a:custGeom>
            <a:solidFill>
              <a:srgbClr val="D0E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1" name="图片 60">
              <a:extLst>
                <a:ext uri="{FF2B5EF4-FFF2-40B4-BE49-F238E27FC236}">
                  <a16:creationId xmlns:a16="http://schemas.microsoft.com/office/drawing/2014/main" id="{E732F460-6C1B-324E-9B6E-C6639FF3A7C5}"/>
                </a:ext>
              </a:extLst>
            </p:cNvPr>
            <p:cNvPicPr>
              <a:picLocks noChangeAspect="1"/>
            </p:cNvPicPr>
            <p:nvPr/>
          </p:nvPicPr>
          <p:blipFill>
            <a:blip r:embed="rId2"/>
            <a:stretch>
              <a:fillRect/>
            </a:stretch>
          </p:blipFill>
          <p:spPr>
            <a:xfrm>
              <a:off x="5171958" y="4882867"/>
              <a:ext cx="1865430" cy="621879"/>
            </a:xfrm>
            <a:prstGeom prst="rect">
              <a:avLst/>
            </a:prstGeom>
          </p:spPr>
        </p:pic>
        <p:sp>
          <p:nvSpPr>
            <p:cNvPr id="62" name="Freeform 5">
              <a:extLst>
                <a:ext uri="{FF2B5EF4-FFF2-40B4-BE49-F238E27FC236}">
                  <a16:creationId xmlns:a16="http://schemas.microsoft.com/office/drawing/2014/main" id="{D03818A2-578C-294E-8B2D-5F7CE821C72D}"/>
                </a:ext>
              </a:extLst>
            </p:cNvPr>
            <p:cNvSpPr>
              <a:spLocks noEditPoints="1"/>
            </p:cNvSpPr>
            <p:nvPr/>
          </p:nvSpPr>
          <p:spPr bwMode="auto">
            <a:xfrm>
              <a:off x="5266190" y="5485497"/>
              <a:ext cx="1643063" cy="250825"/>
            </a:xfrm>
            <a:custGeom>
              <a:avLst/>
              <a:gdLst>
                <a:gd name="T0" fmla="*/ 0 w 385"/>
                <a:gd name="T1" fmla="*/ 6 h 56"/>
                <a:gd name="T2" fmla="*/ 33 w 385"/>
                <a:gd name="T3" fmla="*/ 33 h 56"/>
                <a:gd name="T4" fmla="*/ 28 w 385"/>
                <a:gd name="T5" fmla="*/ 8 h 56"/>
                <a:gd name="T6" fmla="*/ 58 w 385"/>
                <a:gd name="T7" fmla="*/ 13 h 56"/>
                <a:gd name="T8" fmla="*/ 61 w 385"/>
                <a:gd name="T9" fmla="*/ 36 h 56"/>
                <a:gd name="T10" fmla="*/ 64 w 385"/>
                <a:gd name="T11" fmla="*/ 13 h 56"/>
                <a:gd name="T12" fmla="*/ 81 w 385"/>
                <a:gd name="T13" fmla="*/ 10 h 56"/>
                <a:gd name="T14" fmla="*/ 78 w 385"/>
                <a:gd name="T15" fmla="*/ 33 h 56"/>
                <a:gd name="T16" fmla="*/ 84 w 385"/>
                <a:gd name="T17" fmla="*/ 33 h 56"/>
                <a:gd name="T18" fmla="*/ 81 w 385"/>
                <a:gd name="T19" fmla="*/ 10 h 56"/>
                <a:gd name="T20" fmla="*/ 69 w 385"/>
                <a:gd name="T21" fmla="*/ 9 h 56"/>
                <a:gd name="T22" fmla="*/ 71 w 385"/>
                <a:gd name="T23" fmla="*/ 41 h 56"/>
                <a:gd name="T24" fmla="*/ 74 w 385"/>
                <a:gd name="T25" fmla="*/ 9 h 56"/>
                <a:gd name="T26" fmla="*/ 207 w 385"/>
                <a:gd name="T27" fmla="*/ 36 h 56"/>
                <a:gd name="T28" fmla="*/ 210 w 385"/>
                <a:gd name="T29" fmla="*/ 13 h 56"/>
                <a:gd name="T30" fmla="*/ 204 w 385"/>
                <a:gd name="T31" fmla="*/ 13 h 56"/>
                <a:gd name="T32" fmla="*/ 207 w 385"/>
                <a:gd name="T33" fmla="*/ 36 h 56"/>
                <a:gd name="T34" fmla="*/ 190 w 385"/>
                <a:gd name="T35" fmla="*/ 33 h 56"/>
                <a:gd name="T36" fmla="*/ 187 w 385"/>
                <a:gd name="T37" fmla="*/ 10 h 56"/>
                <a:gd name="T38" fmla="*/ 184 w 385"/>
                <a:gd name="T39" fmla="*/ 33 h 56"/>
                <a:gd name="T40" fmla="*/ 197 w 385"/>
                <a:gd name="T41" fmla="*/ 41 h 56"/>
                <a:gd name="T42" fmla="*/ 200 w 385"/>
                <a:gd name="T43" fmla="*/ 9 h 56"/>
                <a:gd name="T44" fmla="*/ 194 w 385"/>
                <a:gd name="T45" fmla="*/ 9 h 56"/>
                <a:gd name="T46" fmla="*/ 197 w 385"/>
                <a:gd name="T47" fmla="*/ 41 h 56"/>
                <a:gd name="T48" fmla="*/ 330 w 385"/>
                <a:gd name="T49" fmla="*/ 13 h 56"/>
                <a:gd name="T50" fmla="*/ 333 w 385"/>
                <a:gd name="T51" fmla="*/ 36 h 56"/>
                <a:gd name="T52" fmla="*/ 336 w 385"/>
                <a:gd name="T53" fmla="*/ 13 h 56"/>
                <a:gd name="T54" fmla="*/ 323 w 385"/>
                <a:gd name="T55" fmla="*/ 6 h 56"/>
                <a:gd name="T56" fmla="*/ 320 w 385"/>
                <a:gd name="T57" fmla="*/ 38 h 56"/>
                <a:gd name="T58" fmla="*/ 326 w 385"/>
                <a:gd name="T59" fmla="*/ 38 h 56"/>
                <a:gd name="T60" fmla="*/ 323 w 385"/>
                <a:gd name="T61" fmla="*/ 6 h 56"/>
                <a:gd name="T62" fmla="*/ 310 w 385"/>
                <a:gd name="T63" fmla="*/ 13 h 56"/>
                <a:gd name="T64" fmla="*/ 313 w 385"/>
                <a:gd name="T65" fmla="*/ 36 h 56"/>
                <a:gd name="T66" fmla="*/ 316 w 385"/>
                <a:gd name="T67" fmla="*/ 13 h 56"/>
                <a:gd name="T68" fmla="*/ 295 w 385"/>
                <a:gd name="T69" fmla="*/ 14 h 56"/>
                <a:gd name="T70" fmla="*/ 211 w 385"/>
                <a:gd name="T71" fmla="*/ 45 h 56"/>
                <a:gd name="T72" fmla="*/ 151 w 385"/>
                <a:gd name="T73" fmla="*/ 5 h 56"/>
                <a:gd name="T74" fmla="*/ 91 w 385"/>
                <a:gd name="T75" fmla="*/ 41 h 56"/>
                <a:gd name="T76" fmla="*/ 133 w 385"/>
                <a:gd name="T77" fmla="*/ 13 h 56"/>
                <a:gd name="T78" fmla="*/ 216 w 385"/>
                <a:gd name="T79" fmla="*/ 56 h 56"/>
                <a:gd name="T80" fmla="*/ 289 w 385"/>
                <a:gd name="T81" fmla="*/ 49 h 56"/>
                <a:gd name="T82" fmla="*/ 295 w 385"/>
                <a:gd name="T83" fmla="*/ 14 h 56"/>
                <a:gd name="T84" fmla="*/ 339 w 385"/>
                <a:gd name="T85" fmla="*/ 33 h 56"/>
                <a:gd name="T86" fmla="*/ 344 w 385"/>
                <a:gd name="T87" fmla="*/ 35 h 56"/>
                <a:gd name="T88" fmla="*/ 385 w 385"/>
                <a:gd name="T89" fmla="*/ 16 h 56"/>
                <a:gd name="T90" fmla="*/ 353 w 385"/>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5" h="56">
                  <a:moveTo>
                    <a:pt x="28" y="8"/>
                  </a:moveTo>
                  <a:cubicBezTo>
                    <a:pt x="15" y="3"/>
                    <a:pt x="0" y="2"/>
                    <a:pt x="0" y="6"/>
                  </a:cubicBezTo>
                  <a:cubicBezTo>
                    <a:pt x="0" y="9"/>
                    <a:pt x="13" y="8"/>
                    <a:pt x="22" y="15"/>
                  </a:cubicBezTo>
                  <a:cubicBezTo>
                    <a:pt x="31" y="22"/>
                    <a:pt x="33" y="33"/>
                    <a:pt x="33" y="33"/>
                  </a:cubicBezTo>
                  <a:cubicBezTo>
                    <a:pt x="48" y="33"/>
                    <a:pt x="48" y="33"/>
                    <a:pt x="48" y="33"/>
                  </a:cubicBezTo>
                  <a:cubicBezTo>
                    <a:pt x="48" y="33"/>
                    <a:pt x="48" y="15"/>
                    <a:pt x="28" y="8"/>
                  </a:cubicBezTo>
                  <a:moveTo>
                    <a:pt x="61" y="10"/>
                  </a:moveTo>
                  <a:cubicBezTo>
                    <a:pt x="60" y="10"/>
                    <a:pt x="58" y="11"/>
                    <a:pt x="58" y="13"/>
                  </a:cubicBezTo>
                  <a:cubicBezTo>
                    <a:pt x="58" y="33"/>
                    <a:pt x="58" y="33"/>
                    <a:pt x="58" y="33"/>
                  </a:cubicBezTo>
                  <a:cubicBezTo>
                    <a:pt x="58" y="35"/>
                    <a:pt x="60" y="36"/>
                    <a:pt x="61" y="36"/>
                  </a:cubicBezTo>
                  <a:cubicBezTo>
                    <a:pt x="63" y="36"/>
                    <a:pt x="64" y="35"/>
                    <a:pt x="64" y="33"/>
                  </a:cubicBezTo>
                  <a:cubicBezTo>
                    <a:pt x="64" y="13"/>
                    <a:pt x="64" y="13"/>
                    <a:pt x="64" y="13"/>
                  </a:cubicBezTo>
                  <a:cubicBezTo>
                    <a:pt x="64" y="11"/>
                    <a:pt x="63" y="10"/>
                    <a:pt x="61" y="10"/>
                  </a:cubicBezTo>
                  <a:moveTo>
                    <a:pt x="81" y="10"/>
                  </a:moveTo>
                  <a:cubicBezTo>
                    <a:pt x="80" y="10"/>
                    <a:pt x="78" y="11"/>
                    <a:pt x="78" y="13"/>
                  </a:cubicBezTo>
                  <a:cubicBezTo>
                    <a:pt x="78" y="33"/>
                    <a:pt x="78" y="33"/>
                    <a:pt x="78" y="33"/>
                  </a:cubicBezTo>
                  <a:cubicBezTo>
                    <a:pt x="78" y="35"/>
                    <a:pt x="80" y="36"/>
                    <a:pt x="81" y="36"/>
                  </a:cubicBezTo>
                  <a:cubicBezTo>
                    <a:pt x="83" y="36"/>
                    <a:pt x="84" y="35"/>
                    <a:pt x="84" y="33"/>
                  </a:cubicBezTo>
                  <a:cubicBezTo>
                    <a:pt x="84" y="13"/>
                    <a:pt x="84" y="13"/>
                    <a:pt x="84" y="13"/>
                  </a:cubicBezTo>
                  <a:cubicBezTo>
                    <a:pt x="84" y="11"/>
                    <a:pt x="83" y="10"/>
                    <a:pt x="81" y="10"/>
                  </a:cubicBezTo>
                  <a:moveTo>
                    <a:pt x="71" y="6"/>
                  </a:moveTo>
                  <a:cubicBezTo>
                    <a:pt x="70" y="6"/>
                    <a:pt x="69" y="7"/>
                    <a:pt x="69" y="9"/>
                  </a:cubicBezTo>
                  <a:cubicBezTo>
                    <a:pt x="69" y="38"/>
                    <a:pt x="69" y="38"/>
                    <a:pt x="69" y="38"/>
                  </a:cubicBezTo>
                  <a:cubicBezTo>
                    <a:pt x="69" y="39"/>
                    <a:pt x="70" y="41"/>
                    <a:pt x="71" y="41"/>
                  </a:cubicBezTo>
                  <a:cubicBezTo>
                    <a:pt x="73" y="41"/>
                    <a:pt x="74" y="39"/>
                    <a:pt x="74" y="38"/>
                  </a:cubicBezTo>
                  <a:cubicBezTo>
                    <a:pt x="74" y="9"/>
                    <a:pt x="74" y="9"/>
                    <a:pt x="74" y="9"/>
                  </a:cubicBezTo>
                  <a:cubicBezTo>
                    <a:pt x="74" y="7"/>
                    <a:pt x="73" y="6"/>
                    <a:pt x="71" y="6"/>
                  </a:cubicBezTo>
                  <a:moveTo>
                    <a:pt x="207" y="36"/>
                  </a:moveTo>
                  <a:cubicBezTo>
                    <a:pt x="209" y="36"/>
                    <a:pt x="210" y="35"/>
                    <a:pt x="210" y="33"/>
                  </a:cubicBezTo>
                  <a:cubicBezTo>
                    <a:pt x="210" y="13"/>
                    <a:pt x="210" y="13"/>
                    <a:pt x="210" y="13"/>
                  </a:cubicBezTo>
                  <a:cubicBezTo>
                    <a:pt x="210" y="11"/>
                    <a:pt x="209" y="10"/>
                    <a:pt x="207" y="10"/>
                  </a:cubicBezTo>
                  <a:cubicBezTo>
                    <a:pt x="206" y="10"/>
                    <a:pt x="204" y="11"/>
                    <a:pt x="204" y="13"/>
                  </a:cubicBezTo>
                  <a:cubicBezTo>
                    <a:pt x="204" y="33"/>
                    <a:pt x="204" y="33"/>
                    <a:pt x="204" y="33"/>
                  </a:cubicBezTo>
                  <a:cubicBezTo>
                    <a:pt x="204" y="35"/>
                    <a:pt x="206" y="36"/>
                    <a:pt x="207" y="36"/>
                  </a:cubicBezTo>
                  <a:moveTo>
                    <a:pt x="187" y="36"/>
                  </a:moveTo>
                  <a:cubicBezTo>
                    <a:pt x="189" y="36"/>
                    <a:pt x="190" y="35"/>
                    <a:pt x="190" y="33"/>
                  </a:cubicBezTo>
                  <a:cubicBezTo>
                    <a:pt x="190" y="13"/>
                    <a:pt x="190" y="13"/>
                    <a:pt x="190" y="13"/>
                  </a:cubicBezTo>
                  <a:cubicBezTo>
                    <a:pt x="190" y="11"/>
                    <a:pt x="189" y="10"/>
                    <a:pt x="187" y="10"/>
                  </a:cubicBezTo>
                  <a:cubicBezTo>
                    <a:pt x="186" y="10"/>
                    <a:pt x="184" y="11"/>
                    <a:pt x="184" y="13"/>
                  </a:cubicBezTo>
                  <a:cubicBezTo>
                    <a:pt x="184" y="33"/>
                    <a:pt x="184" y="33"/>
                    <a:pt x="184" y="33"/>
                  </a:cubicBezTo>
                  <a:cubicBezTo>
                    <a:pt x="184" y="35"/>
                    <a:pt x="186" y="36"/>
                    <a:pt x="187" y="36"/>
                  </a:cubicBezTo>
                  <a:moveTo>
                    <a:pt x="197" y="41"/>
                  </a:moveTo>
                  <a:cubicBezTo>
                    <a:pt x="199" y="41"/>
                    <a:pt x="200" y="39"/>
                    <a:pt x="200" y="38"/>
                  </a:cubicBezTo>
                  <a:cubicBezTo>
                    <a:pt x="200" y="9"/>
                    <a:pt x="200" y="9"/>
                    <a:pt x="200" y="9"/>
                  </a:cubicBezTo>
                  <a:cubicBezTo>
                    <a:pt x="200" y="7"/>
                    <a:pt x="199" y="6"/>
                    <a:pt x="197" y="6"/>
                  </a:cubicBezTo>
                  <a:cubicBezTo>
                    <a:pt x="196" y="6"/>
                    <a:pt x="194" y="7"/>
                    <a:pt x="194" y="9"/>
                  </a:cubicBezTo>
                  <a:cubicBezTo>
                    <a:pt x="194" y="38"/>
                    <a:pt x="194" y="38"/>
                    <a:pt x="194" y="38"/>
                  </a:cubicBezTo>
                  <a:cubicBezTo>
                    <a:pt x="194" y="39"/>
                    <a:pt x="196" y="41"/>
                    <a:pt x="197" y="41"/>
                  </a:cubicBezTo>
                  <a:moveTo>
                    <a:pt x="333" y="10"/>
                  </a:moveTo>
                  <a:cubicBezTo>
                    <a:pt x="332" y="10"/>
                    <a:pt x="330" y="11"/>
                    <a:pt x="330" y="13"/>
                  </a:cubicBezTo>
                  <a:cubicBezTo>
                    <a:pt x="330" y="33"/>
                    <a:pt x="330" y="33"/>
                    <a:pt x="330" y="33"/>
                  </a:cubicBezTo>
                  <a:cubicBezTo>
                    <a:pt x="330" y="35"/>
                    <a:pt x="332" y="36"/>
                    <a:pt x="333" y="36"/>
                  </a:cubicBezTo>
                  <a:cubicBezTo>
                    <a:pt x="335" y="36"/>
                    <a:pt x="336" y="35"/>
                    <a:pt x="336" y="33"/>
                  </a:cubicBezTo>
                  <a:cubicBezTo>
                    <a:pt x="336" y="13"/>
                    <a:pt x="336" y="13"/>
                    <a:pt x="336" y="13"/>
                  </a:cubicBezTo>
                  <a:cubicBezTo>
                    <a:pt x="336" y="11"/>
                    <a:pt x="335" y="10"/>
                    <a:pt x="333" y="10"/>
                  </a:cubicBezTo>
                  <a:moveTo>
                    <a:pt x="323" y="6"/>
                  </a:moveTo>
                  <a:cubicBezTo>
                    <a:pt x="322" y="6"/>
                    <a:pt x="320" y="7"/>
                    <a:pt x="320" y="9"/>
                  </a:cubicBezTo>
                  <a:cubicBezTo>
                    <a:pt x="320" y="38"/>
                    <a:pt x="320" y="38"/>
                    <a:pt x="320" y="38"/>
                  </a:cubicBezTo>
                  <a:cubicBezTo>
                    <a:pt x="320" y="39"/>
                    <a:pt x="322" y="41"/>
                    <a:pt x="323" y="41"/>
                  </a:cubicBezTo>
                  <a:cubicBezTo>
                    <a:pt x="325" y="41"/>
                    <a:pt x="326" y="39"/>
                    <a:pt x="326" y="38"/>
                  </a:cubicBezTo>
                  <a:cubicBezTo>
                    <a:pt x="326" y="9"/>
                    <a:pt x="326" y="9"/>
                    <a:pt x="326" y="9"/>
                  </a:cubicBezTo>
                  <a:cubicBezTo>
                    <a:pt x="326" y="7"/>
                    <a:pt x="325" y="6"/>
                    <a:pt x="323" y="6"/>
                  </a:cubicBezTo>
                  <a:moveTo>
                    <a:pt x="313" y="10"/>
                  </a:moveTo>
                  <a:cubicBezTo>
                    <a:pt x="311" y="10"/>
                    <a:pt x="310" y="11"/>
                    <a:pt x="310" y="13"/>
                  </a:cubicBezTo>
                  <a:cubicBezTo>
                    <a:pt x="310" y="33"/>
                    <a:pt x="310" y="33"/>
                    <a:pt x="310" y="33"/>
                  </a:cubicBezTo>
                  <a:cubicBezTo>
                    <a:pt x="310" y="35"/>
                    <a:pt x="311" y="36"/>
                    <a:pt x="313" y="36"/>
                  </a:cubicBezTo>
                  <a:cubicBezTo>
                    <a:pt x="315" y="36"/>
                    <a:pt x="316" y="35"/>
                    <a:pt x="316" y="33"/>
                  </a:cubicBezTo>
                  <a:cubicBezTo>
                    <a:pt x="316" y="13"/>
                    <a:pt x="316" y="13"/>
                    <a:pt x="316" y="13"/>
                  </a:cubicBezTo>
                  <a:cubicBezTo>
                    <a:pt x="316" y="11"/>
                    <a:pt x="315" y="10"/>
                    <a:pt x="313" y="10"/>
                  </a:cubicBezTo>
                  <a:moveTo>
                    <a:pt x="295" y="14"/>
                  </a:moveTo>
                  <a:cubicBezTo>
                    <a:pt x="278" y="1"/>
                    <a:pt x="260" y="2"/>
                    <a:pt x="248" y="4"/>
                  </a:cubicBezTo>
                  <a:cubicBezTo>
                    <a:pt x="212" y="9"/>
                    <a:pt x="211" y="45"/>
                    <a:pt x="211" y="45"/>
                  </a:cubicBezTo>
                  <a:cubicBezTo>
                    <a:pt x="181" y="45"/>
                    <a:pt x="181" y="45"/>
                    <a:pt x="181" y="45"/>
                  </a:cubicBezTo>
                  <a:cubicBezTo>
                    <a:pt x="181" y="45"/>
                    <a:pt x="184" y="10"/>
                    <a:pt x="151" y="5"/>
                  </a:cubicBezTo>
                  <a:cubicBezTo>
                    <a:pt x="119" y="0"/>
                    <a:pt x="108" y="6"/>
                    <a:pt x="97" y="18"/>
                  </a:cubicBezTo>
                  <a:cubicBezTo>
                    <a:pt x="91" y="24"/>
                    <a:pt x="88" y="40"/>
                    <a:pt x="91" y="41"/>
                  </a:cubicBezTo>
                  <a:cubicBezTo>
                    <a:pt x="93" y="43"/>
                    <a:pt x="94" y="40"/>
                    <a:pt x="94" y="39"/>
                  </a:cubicBezTo>
                  <a:cubicBezTo>
                    <a:pt x="96" y="32"/>
                    <a:pt x="105" y="10"/>
                    <a:pt x="133" y="13"/>
                  </a:cubicBezTo>
                  <a:cubicBezTo>
                    <a:pt x="167" y="16"/>
                    <a:pt x="164" y="49"/>
                    <a:pt x="164" y="49"/>
                  </a:cubicBezTo>
                  <a:cubicBezTo>
                    <a:pt x="216" y="56"/>
                    <a:pt x="216" y="56"/>
                    <a:pt x="216" y="56"/>
                  </a:cubicBezTo>
                  <a:cubicBezTo>
                    <a:pt x="216" y="56"/>
                    <a:pt x="217" y="6"/>
                    <a:pt x="260" y="12"/>
                  </a:cubicBezTo>
                  <a:cubicBezTo>
                    <a:pt x="295" y="17"/>
                    <a:pt x="289" y="49"/>
                    <a:pt x="289" y="49"/>
                  </a:cubicBezTo>
                  <a:cubicBezTo>
                    <a:pt x="307" y="47"/>
                    <a:pt x="307" y="47"/>
                    <a:pt x="307" y="47"/>
                  </a:cubicBezTo>
                  <a:cubicBezTo>
                    <a:pt x="307" y="47"/>
                    <a:pt x="310" y="26"/>
                    <a:pt x="295" y="14"/>
                  </a:cubicBezTo>
                  <a:moveTo>
                    <a:pt x="353" y="10"/>
                  </a:moveTo>
                  <a:cubicBezTo>
                    <a:pt x="344" y="17"/>
                    <a:pt x="341" y="24"/>
                    <a:pt x="339" y="33"/>
                  </a:cubicBezTo>
                  <a:cubicBezTo>
                    <a:pt x="338" y="37"/>
                    <a:pt x="340" y="39"/>
                    <a:pt x="341" y="39"/>
                  </a:cubicBezTo>
                  <a:cubicBezTo>
                    <a:pt x="342" y="38"/>
                    <a:pt x="343" y="37"/>
                    <a:pt x="344" y="35"/>
                  </a:cubicBezTo>
                  <a:cubicBezTo>
                    <a:pt x="345" y="31"/>
                    <a:pt x="347" y="24"/>
                    <a:pt x="356" y="19"/>
                  </a:cubicBezTo>
                  <a:cubicBezTo>
                    <a:pt x="369" y="13"/>
                    <a:pt x="385" y="16"/>
                    <a:pt x="385" y="16"/>
                  </a:cubicBezTo>
                  <a:cubicBezTo>
                    <a:pt x="385" y="4"/>
                    <a:pt x="385" y="4"/>
                    <a:pt x="385" y="4"/>
                  </a:cubicBezTo>
                  <a:cubicBezTo>
                    <a:pt x="375" y="4"/>
                    <a:pt x="362" y="4"/>
                    <a:pt x="353" y="10"/>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58">
              <a:extLst>
                <a:ext uri="{FF2B5EF4-FFF2-40B4-BE49-F238E27FC236}">
                  <a16:creationId xmlns:a16="http://schemas.microsoft.com/office/drawing/2014/main" id="{1A5A520B-DDA3-FF4B-BCE3-B9F4C065E18F}"/>
                </a:ext>
              </a:extLst>
            </p:cNvPr>
            <p:cNvSpPr>
              <a:spLocks noEditPoints="1"/>
            </p:cNvSpPr>
            <p:nvPr/>
          </p:nvSpPr>
          <p:spPr bwMode="auto">
            <a:xfrm>
              <a:off x="3878263" y="1366838"/>
              <a:ext cx="530225" cy="615950"/>
            </a:xfrm>
            <a:custGeom>
              <a:avLst/>
              <a:gdLst>
                <a:gd name="T0" fmla="*/ 54 w 125"/>
                <a:gd name="T1" fmla="*/ 80 h 144"/>
                <a:gd name="T2" fmla="*/ 33 w 125"/>
                <a:gd name="T3" fmla="*/ 56 h 144"/>
                <a:gd name="T4" fmla="*/ 20 w 125"/>
                <a:gd name="T5" fmla="*/ 43 h 144"/>
                <a:gd name="T6" fmla="*/ 8 w 125"/>
                <a:gd name="T7" fmla="*/ 53 h 144"/>
                <a:gd name="T8" fmla="*/ 2 w 125"/>
                <a:gd name="T9" fmla="*/ 55 h 144"/>
                <a:gd name="T10" fmla="*/ 1 w 125"/>
                <a:gd name="T11" fmla="*/ 57 h 144"/>
                <a:gd name="T12" fmla="*/ 7 w 125"/>
                <a:gd name="T13" fmla="*/ 63 h 144"/>
                <a:gd name="T14" fmla="*/ 18 w 125"/>
                <a:gd name="T15" fmla="*/ 79 h 144"/>
                <a:gd name="T16" fmla="*/ 11 w 125"/>
                <a:gd name="T17" fmla="*/ 95 h 144"/>
                <a:gd name="T18" fmla="*/ 18 w 125"/>
                <a:gd name="T19" fmla="*/ 109 h 144"/>
                <a:gd name="T20" fmla="*/ 25 w 125"/>
                <a:gd name="T21" fmla="*/ 113 h 144"/>
                <a:gd name="T22" fmla="*/ 33 w 125"/>
                <a:gd name="T23" fmla="*/ 103 h 144"/>
                <a:gd name="T24" fmla="*/ 42 w 125"/>
                <a:gd name="T25" fmla="*/ 109 h 144"/>
                <a:gd name="T26" fmla="*/ 37 w 125"/>
                <a:gd name="T27" fmla="*/ 131 h 144"/>
                <a:gd name="T28" fmla="*/ 36 w 125"/>
                <a:gd name="T29" fmla="*/ 140 h 144"/>
                <a:gd name="T30" fmla="*/ 50 w 125"/>
                <a:gd name="T31" fmla="*/ 144 h 144"/>
                <a:gd name="T32" fmla="*/ 55 w 125"/>
                <a:gd name="T33" fmla="*/ 137 h 144"/>
                <a:gd name="T34" fmla="*/ 58 w 125"/>
                <a:gd name="T35" fmla="*/ 123 h 144"/>
                <a:gd name="T36" fmla="*/ 64 w 125"/>
                <a:gd name="T37" fmla="*/ 94 h 144"/>
                <a:gd name="T38" fmla="*/ 54 w 125"/>
                <a:gd name="T39" fmla="*/ 80 h 144"/>
                <a:gd name="T40" fmla="*/ 121 w 125"/>
                <a:gd name="T41" fmla="*/ 54 h 144"/>
                <a:gd name="T42" fmla="*/ 108 w 125"/>
                <a:gd name="T43" fmla="*/ 45 h 144"/>
                <a:gd name="T44" fmla="*/ 88 w 125"/>
                <a:gd name="T45" fmla="*/ 57 h 144"/>
                <a:gd name="T46" fmla="*/ 74 w 125"/>
                <a:gd name="T47" fmla="*/ 43 h 144"/>
                <a:gd name="T48" fmla="*/ 78 w 125"/>
                <a:gd name="T49" fmla="*/ 28 h 144"/>
                <a:gd name="T50" fmla="*/ 80 w 125"/>
                <a:gd name="T51" fmla="*/ 16 h 144"/>
                <a:gd name="T52" fmla="*/ 68 w 125"/>
                <a:gd name="T53" fmla="*/ 11 h 144"/>
                <a:gd name="T54" fmla="*/ 61 w 125"/>
                <a:gd name="T55" fmla="*/ 20 h 144"/>
                <a:gd name="T56" fmla="*/ 55 w 125"/>
                <a:gd name="T57" fmla="*/ 12 h 144"/>
                <a:gd name="T58" fmla="*/ 45 w 125"/>
                <a:gd name="T59" fmla="*/ 4 h 144"/>
                <a:gd name="T60" fmla="*/ 28 w 125"/>
                <a:gd name="T61" fmla="*/ 18 h 144"/>
                <a:gd name="T62" fmla="*/ 28 w 125"/>
                <a:gd name="T63" fmla="*/ 23 h 144"/>
                <a:gd name="T64" fmla="*/ 45 w 125"/>
                <a:gd name="T65" fmla="*/ 45 h 144"/>
                <a:gd name="T66" fmla="*/ 65 w 125"/>
                <a:gd name="T67" fmla="*/ 72 h 144"/>
                <a:gd name="T68" fmla="*/ 88 w 125"/>
                <a:gd name="T69" fmla="*/ 86 h 144"/>
                <a:gd name="T70" fmla="*/ 112 w 125"/>
                <a:gd name="T71" fmla="*/ 68 h 144"/>
                <a:gd name="T72" fmla="*/ 121 w 125"/>
                <a:gd name="T73" fmla="*/ 5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44">
                  <a:moveTo>
                    <a:pt x="54" y="80"/>
                  </a:moveTo>
                  <a:cubicBezTo>
                    <a:pt x="46" y="72"/>
                    <a:pt x="38" y="62"/>
                    <a:pt x="33" y="56"/>
                  </a:cubicBezTo>
                  <a:cubicBezTo>
                    <a:pt x="29" y="51"/>
                    <a:pt x="25" y="43"/>
                    <a:pt x="20" y="43"/>
                  </a:cubicBezTo>
                  <a:cubicBezTo>
                    <a:pt x="15" y="42"/>
                    <a:pt x="10" y="51"/>
                    <a:pt x="8" y="53"/>
                  </a:cubicBezTo>
                  <a:cubicBezTo>
                    <a:pt x="7" y="54"/>
                    <a:pt x="4" y="55"/>
                    <a:pt x="2" y="55"/>
                  </a:cubicBezTo>
                  <a:cubicBezTo>
                    <a:pt x="2" y="56"/>
                    <a:pt x="1" y="57"/>
                    <a:pt x="1" y="57"/>
                  </a:cubicBezTo>
                  <a:cubicBezTo>
                    <a:pt x="0" y="63"/>
                    <a:pt x="4" y="63"/>
                    <a:pt x="7" y="63"/>
                  </a:cubicBezTo>
                  <a:cubicBezTo>
                    <a:pt x="10" y="64"/>
                    <a:pt x="15" y="71"/>
                    <a:pt x="18" y="79"/>
                  </a:cubicBezTo>
                  <a:cubicBezTo>
                    <a:pt x="22" y="86"/>
                    <a:pt x="14" y="87"/>
                    <a:pt x="11" y="95"/>
                  </a:cubicBezTo>
                  <a:cubicBezTo>
                    <a:pt x="8" y="102"/>
                    <a:pt x="14" y="105"/>
                    <a:pt x="18" y="109"/>
                  </a:cubicBezTo>
                  <a:cubicBezTo>
                    <a:pt x="22" y="112"/>
                    <a:pt x="25" y="113"/>
                    <a:pt x="25" y="113"/>
                  </a:cubicBezTo>
                  <a:cubicBezTo>
                    <a:pt x="25" y="112"/>
                    <a:pt x="30" y="106"/>
                    <a:pt x="33" y="103"/>
                  </a:cubicBezTo>
                  <a:cubicBezTo>
                    <a:pt x="36" y="100"/>
                    <a:pt x="39" y="103"/>
                    <a:pt x="42" y="109"/>
                  </a:cubicBezTo>
                  <a:cubicBezTo>
                    <a:pt x="44" y="114"/>
                    <a:pt x="39" y="124"/>
                    <a:pt x="37" y="131"/>
                  </a:cubicBezTo>
                  <a:cubicBezTo>
                    <a:pt x="35" y="137"/>
                    <a:pt x="33" y="138"/>
                    <a:pt x="36" y="140"/>
                  </a:cubicBezTo>
                  <a:cubicBezTo>
                    <a:pt x="39" y="142"/>
                    <a:pt x="45" y="144"/>
                    <a:pt x="50" y="144"/>
                  </a:cubicBezTo>
                  <a:cubicBezTo>
                    <a:pt x="54" y="144"/>
                    <a:pt x="55" y="140"/>
                    <a:pt x="55" y="137"/>
                  </a:cubicBezTo>
                  <a:cubicBezTo>
                    <a:pt x="55" y="135"/>
                    <a:pt x="57" y="131"/>
                    <a:pt x="58" y="123"/>
                  </a:cubicBezTo>
                  <a:cubicBezTo>
                    <a:pt x="59" y="115"/>
                    <a:pt x="64" y="104"/>
                    <a:pt x="64" y="94"/>
                  </a:cubicBezTo>
                  <a:cubicBezTo>
                    <a:pt x="64" y="84"/>
                    <a:pt x="62" y="87"/>
                    <a:pt x="54" y="80"/>
                  </a:cubicBezTo>
                  <a:close/>
                  <a:moveTo>
                    <a:pt x="121" y="54"/>
                  </a:moveTo>
                  <a:cubicBezTo>
                    <a:pt x="116" y="49"/>
                    <a:pt x="115" y="41"/>
                    <a:pt x="108" y="45"/>
                  </a:cubicBezTo>
                  <a:cubicBezTo>
                    <a:pt x="100" y="50"/>
                    <a:pt x="93" y="60"/>
                    <a:pt x="88" y="57"/>
                  </a:cubicBezTo>
                  <a:cubicBezTo>
                    <a:pt x="83" y="54"/>
                    <a:pt x="74" y="50"/>
                    <a:pt x="74" y="43"/>
                  </a:cubicBezTo>
                  <a:cubicBezTo>
                    <a:pt x="74" y="37"/>
                    <a:pt x="77" y="32"/>
                    <a:pt x="78" y="28"/>
                  </a:cubicBezTo>
                  <a:cubicBezTo>
                    <a:pt x="80" y="24"/>
                    <a:pt x="83" y="22"/>
                    <a:pt x="80" y="16"/>
                  </a:cubicBezTo>
                  <a:cubicBezTo>
                    <a:pt x="78" y="11"/>
                    <a:pt x="72" y="8"/>
                    <a:pt x="68" y="11"/>
                  </a:cubicBezTo>
                  <a:cubicBezTo>
                    <a:pt x="65" y="13"/>
                    <a:pt x="65" y="23"/>
                    <a:pt x="61" y="20"/>
                  </a:cubicBezTo>
                  <a:cubicBezTo>
                    <a:pt x="56" y="17"/>
                    <a:pt x="55" y="15"/>
                    <a:pt x="55" y="12"/>
                  </a:cubicBezTo>
                  <a:cubicBezTo>
                    <a:pt x="55" y="9"/>
                    <a:pt x="51" y="0"/>
                    <a:pt x="45" y="4"/>
                  </a:cubicBezTo>
                  <a:cubicBezTo>
                    <a:pt x="40" y="7"/>
                    <a:pt x="31" y="13"/>
                    <a:pt x="28" y="18"/>
                  </a:cubicBezTo>
                  <a:cubicBezTo>
                    <a:pt x="28" y="18"/>
                    <a:pt x="27" y="21"/>
                    <a:pt x="28" y="23"/>
                  </a:cubicBezTo>
                  <a:cubicBezTo>
                    <a:pt x="29" y="25"/>
                    <a:pt x="39" y="37"/>
                    <a:pt x="45" y="45"/>
                  </a:cubicBezTo>
                  <a:cubicBezTo>
                    <a:pt x="50" y="53"/>
                    <a:pt x="58" y="65"/>
                    <a:pt x="65" y="72"/>
                  </a:cubicBezTo>
                  <a:cubicBezTo>
                    <a:pt x="73" y="79"/>
                    <a:pt x="81" y="86"/>
                    <a:pt x="88" y="86"/>
                  </a:cubicBezTo>
                  <a:cubicBezTo>
                    <a:pt x="94" y="86"/>
                    <a:pt x="109" y="72"/>
                    <a:pt x="112" y="68"/>
                  </a:cubicBezTo>
                  <a:cubicBezTo>
                    <a:pt x="116" y="64"/>
                    <a:pt x="125" y="58"/>
                    <a:pt x="121"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4" name="Freeform 59">
              <a:extLst>
                <a:ext uri="{FF2B5EF4-FFF2-40B4-BE49-F238E27FC236}">
                  <a16:creationId xmlns:a16="http://schemas.microsoft.com/office/drawing/2014/main" id="{50D1B611-0A08-9640-B17E-A350156DC39F}"/>
                </a:ext>
              </a:extLst>
            </p:cNvPr>
            <p:cNvSpPr>
              <a:spLocks noEditPoints="1"/>
            </p:cNvSpPr>
            <p:nvPr/>
          </p:nvSpPr>
          <p:spPr bwMode="auto">
            <a:xfrm>
              <a:off x="4568825" y="777875"/>
              <a:ext cx="484188" cy="593725"/>
            </a:xfrm>
            <a:custGeom>
              <a:avLst/>
              <a:gdLst>
                <a:gd name="T0" fmla="*/ 48 w 114"/>
                <a:gd name="T1" fmla="*/ 41 h 139"/>
                <a:gd name="T2" fmla="*/ 74 w 114"/>
                <a:gd name="T3" fmla="*/ 18 h 139"/>
                <a:gd name="T4" fmla="*/ 81 w 114"/>
                <a:gd name="T5" fmla="*/ 10 h 139"/>
                <a:gd name="T6" fmla="*/ 69 w 114"/>
                <a:gd name="T7" fmla="*/ 3 h 139"/>
                <a:gd name="T8" fmla="*/ 49 w 114"/>
                <a:gd name="T9" fmla="*/ 18 h 139"/>
                <a:gd name="T10" fmla="*/ 33 w 114"/>
                <a:gd name="T11" fmla="*/ 3 h 139"/>
                <a:gd name="T12" fmla="*/ 15 w 114"/>
                <a:gd name="T13" fmla="*/ 17 h 139"/>
                <a:gd name="T14" fmla="*/ 19 w 114"/>
                <a:gd name="T15" fmla="*/ 22 h 139"/>
                <a:gd name="T16" fmla="*/ 25 w 114"/>
                <a:gd name="T17" fmla="*/ 28 h 139"/>
                <a:gd name="T18" fmla="*/ 27 w 114"/>
                <a:gd name="T19" fmla="*/ 33 h 139"/>
                <a:gd name="T20" fmla="*/ 32 w 114"/>
                <a:gd name="T21" fmla="*/ 33 h 139"/>
                <a:gd name="T22" fmla="*/ 32 w 114"/>
                <a:gd name="T23" fmla="*/ 37 h 139"/>
                <a:gd name="T24" fmla="*/ 8 w 114"/>
                <a:gd name="T25" fmla="*/ 58 h 139"/>
                <a:gd name="T26" fmla="*/ 0 w 114"/>
                <a:gd name="T27" fmla="*/ 70 h 139"/>
                <a:gd name="T28" fmla="*/ 12 w 114"/>
                <a:gd name="T29" fmla="*/ 76 h 139"/>
                <a:gd name="T30" fmla="*/ 48 w 114"/>
                <a:gd name="T31" fmla="*/ 41 h 139"/>
                <a:gd name="T32" fmla="*/ 55 w 114"/>
                <a:gd name="T33" fmla="*/ 107 h 139"/>
                <a:gd name="T34" fmla="*/ 46 w 114"/>
                <a:gd name="T35" fmla="*/ 114 h 139"/>
                <a:gd name="T36" fmla="*/ 42 w 114"/>
                <a:gd name="T37" fmla="*/ 111 h 139"/>
                <a:gd name="T38" fmla="*/ 36 w 114"/>
                <a:gd name="T39" fmla="*/ 121 h 139"/>
                <a:gd name="T40" fmla="*/ 46 w 114"/>
                <a:gd name="T41" fmla="*/ 138 h 139"/>
                <a:gd name="T42" fmla="*/ 54 w 114"/>
                <a:gd name="T43" fmla="*/ 130 h 139"/>
                <a:gd name="T44" fmla="*/ 57 w 114"/>
                <a:gd name="T45" fmla="*/ 117 h 139"/>
                <a:gd name="T46" fmla="*/ 55 w 114"/>
                <a:gd name="T47" fmla="*/ 107 h 139"/>
                <a:gd name="T48" fmla="*/ 111 w 114"/>
                <a:gd name="T49" fmla="*/ 72 h 139"/>
                <a:gd name="T50" fmla="*/ 99 w 114"/>
                <a:gd name="T51" fmla="*/ 68 h 139"/>
                <a:gd name="T52" fmla="*/ 91 w 114"/>
                <a:gd name="T53" fmla="*/ 72 h 139"/>
                <a:gd name="T54" fmla="*/ 83 w 114"/>
                <a:gd name="T55" fmla="*/ 74 h 139"/>
                <a:gd name="T56" fmla="*/ 88 w 114"/>
                <a:gd name="T57" fmla="*/ 83 h 139"/>
                <a:gd name="T58" fmla="*/ 99 w 114"/>
                <a:gd name="T59" fmla="*/ 91 h 139"/>
                <a:gd name="T60" fmla="*/ 103 w 114"/>
                <a:gd name="T61" fmla="*/ 96 h 139"/>
                <a:gd name="T62" fmla="*/ 112 w 114"/>
                <a:gd name="T63" fmla="*/ 87 h 139"/>
                <a:gd name="T64" fmla="*/ 111 w 114"/>
                <a:gd name="T65" fmla="*/ 72 h 139"/>
                <a:gd name="T66" fmla="*/ 74 w 114"/>
                <a:gd name="T67" fmla="*/ 81 h 139"/>
                <a:gd name="T68" fmla="*/ 77 w 114"/>
                <a:gd name="T69" fmla="*/ 78 h 139"/>
                <a:gd name="T70" fmla="*/ 78 w 114"/>
                <a:gd name="T71" fmla="*/ 67 h 139"/>
                <a:gd name="T72" fmla="*/ 79 w 114"/>
                <a:gd name="T73" fmla="*/ 48 h 139"/>
                <a:gd name="T74" fmla="*/ 68 w 114"/>
                <a:gd name="T75" fmla="*/ 37 h 139"/>
                <a:gd name="T76" fmla="*/ 56 w 114"/>
                <a:gd name="T77" fmla="*/ 45 h 139"/>
                <a:gd name="T78" fmla="*/ 39 w 114"/>
                <a:gd name="T79" fmla="*/ 64 h 139"/>
                <a:gd name="T80" fmla="*/ 32 w 114"/>
                <a:gd name="T81" fmla="*/ 64 h 139"/>
                <a:gd name="T82" fmla="*/ 33 w 114"/>
                <a:gd name="T83" fmla="*/ 84 h 139"/>
                <a:gd name="T84" fmla="*/ 50 w 114"/>
                <a:gd name="T85" fmla="*/ 98 h 139"/>
                <a:gd name="T86" fmla="*/ 58 w 114"/>
                <a:gd name="T87" fmla="*/ 94 h 139"/>
                <a:gd name="T88" fmla="*/ 68 w 114"/>
                <a:gd name="T89" fmla="*/ 106 h 139"/>
                <a:gd name="T90" fmla="*/ 68 w 114"/>
                <a:gd name="T91" fmla="*/ 115 h 139"/>
                <a:gd name="T92" fmla="*/ 62 w 114"/>
                <a:gd name="T93" fmla="*/ 116 h 139"/>
                <a:gd name="T94" fmla="*/ 60 w 114"/>
                <a:gd name="T95" fmla="*/ 120 h 139"/>
                <a:gd name="T96" fmla="*/ 70 w 114"/>
                <a:gd name="T97" fmla="*/ 124 h 139"/>
                <a:gd name="T98" fmla="*/ 84 w 114"/>
                <a:gd name="T99" fmla="*/ 125 h 139"/>
                <a:gd name="T100" fmla="*/ 91 w 114"/>
                <a:gd name="T101" fmla="*/ 111 h 139"/>
                <a:gd name="T102" fmla="*/ 79 w 114"/>
                <a:gd name="T103" fmla="*/ 90 h 139"/>
                <a:gd name="T104" fmla="*/ 74 w 114"/>
                <a:gd name="T105" fmla="*/ 81 h 139"/>
                <a:gd name="T106" fmla="*/ 59 w 114"/>
                <a:gd name="T107" fmla="*/ 67 h 139"/>
                <a:gd name="T108" fmla="*/ 55 w 114"/>
                <a:gd name="T109" fmla="*/ 75 h 139"/>
                <a:gd name="T110" fmla="*/ 50 w 114"/>
                <a:gd name="T111" fmla="*/ 71 h 139"/>
                <a:gd name="T112" fmla="*/ 57 w 114"/>
                <a:gd name="T113" fmla="*/ 62 h 139"/>
                <a:gd name="T114" fmla="*/ 60 w 114"/>
                <a:gd name="T115" fmla="*/ 60 h 139"/>
                <a:gd name="T116" fmla="*/ 59 w 114"/>
                <a:gd name="T117"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139">
                  <a:moveTo>
                    <a:pt x="48" y="41"/>
                  </a:moveTo>
                  <a:cubicBezTo>
                    <a:pt x="57" y="32"/>
                    <a:pt x="70" y="20"/>
                    <a:pt x="74" y="18"/>
                  </a:cubicBezTo>
                  <a:cubicBezTo>
                    <a:pt x="78" y="15"/>
                    <a:pt x="82" y="14"/>
                    <a:pt x="81" y="10"/>
                  </a:cubicBezTo>
                  <a:cubicBezTo>
                    <a:pt x="80" y="5"/>
                    <a:pt x="75" y="0"/>
                    <a:pt x="69" y="3"/>
                  </a:cubicBezTo>
                  <a:cubicBezTo>
                    <a:pt x="62" y="6"/>
                    <a:pt x="49" y="18"/>
                    <a:pt x="49" y="18"/>
                  </a:cubicBezTo>
                  <a:cubicBezTo>
                    <a:pt x="49" y="18"/>
                    <a:pt x="46" y="0"/>
                    <a:pt x="33" y="3"/>
                  </a:cubicBezTo>
                  <a:cubicBezTo>
                    <a:pt x="21" y="6"/>
                    <a:pt x="15" y="17"/>
                    <a:pt x="15" y="17"/>
                  </a:cubicBezTo>
                  <a:cubicBezTo>
                    <a:pt x="15" y="17"/>
                    <a:pt x="15" y="21"/>
                    <a:pt x="19" y="22"/>
                  </a:cubicBezTo>
                  <a:cubicBezTo>
                    <a:pt x="24" y="23"/>
                    <a:pt x="25" y="26"/>
                    <a:pt x="25" y="28"/>
                  </a:cubicBezTo>
                  <a:cubicBezTo>
                    <a:pt x="25" y="30"/>
                    <a:pt x="24" y="33"/>
                    <a:pt x="27" y="33"/>
                  </a:cubicBezTo>
                  <a:cubicBezTo>
                    <a:pt x="30" y="34"/>
                    <a:pt x="29" y="31"/>
                    <a:pt x="32" y="33"/>
                  </a:cubicBezTo>
                  <a:cubicBezTo>
                    <a:pt x="32" y="33"/>
                    <a:pt x="34" y="35"/>
                    <a:pt x="32" y="37"/>
                  </a:cubicBezTo>
                  <a:cubicBezTo>
                    <a:pt x="31" y="39"/>
                    <a:pt x="14" y="54"/>
                    <a:pt x="8" y="58"/>
                  </a:cubicBezTo>
                  <a:cubicBezTo>
                    <a:pt x="2" y="63"/>
                    <a:pt x="0" y="66"/>
                    <a:pt x="0" y="70"/>
                  </a:cubicBezTo>
                  <a:cubicBezTo>
                    <a:pt x="1" y="74"/>
                    <a:pt x="4" y="81"/>
                    <a:pt x="12" y="76"/>
                  </a:cubicBezTo>
                  <a:cubicBezTo>
                    <a:pt x="20" y="71"/>
                    <a:pt x="39" y="50"/>
                    <a:pt x="48" y="41"/>
                  </a:cubicBezTo>
                  <a:close/>
                  <a:moveTo>
                    <a:pt x="55" y="107"/>
                  </a:moveTo>
                  <a:cubicBezTo>
                    <a:pt x="52" y="108"/>
                    <a:pt x="48" y="115"/>
                    <a:pt x="46" y="114"/>
                  </a:cubicBezTo>
                  <a:cubicBezTo>
                    <a:pt x="44" y="113"/>
                    <a:pt x="42" y="111"/>
                    <a:pt x="42" y="111"/>
                  </a:cubicBezTo>
                  <a:cubicBezTo>
                    <a:pt x="39" y="108"/>
                    <a:pt x="37" y="113"/>
                    <a:pt x="36" y="121"/>
                  </a:cubicBezTo>
                  <a:cubicBezTo>
                    <a:pt x="35" y="128"/>
                    <a:pt x="41" y="136"/>
                    <a:pt x="46" y="138"/>
                  </a:cubicBezTo>
                  <a:cubicBezTo>
                    <a:pt x="50" y="139"/>
                    <a:pt x="51" y="133"/>
                    <a:pt x="54" y="130"/>
                  </a:cubicBezTo>
                  <a:cubicBezTo>
                    <a:pt x="56" y="127"/>
                    <a:pt x="57" y="123"/>
                    <a:pt x="57" y="117"/>
                  </a:cubicBezTo>
                  <a:cubicBezTo>
                    <a:pt x="58" y="112"/>
                    <a:pt x="58" y="107"/>
                    <a:pt x="55" y="107"/>
                  </a:cubicBezTo>
                  <a:close/>
                  <a:moveTo>
                    <a:pt x="111" y="72"/>
                  </a:moveTo>
                  <a:cubicBezTo>
                    <a:pt x="107" y="69"/>
                    <a:pt x="103" y="67"/>
                    <a:pt x="99" y="68"/>
                  </a:cubicBezTo>
                  <a:cubicBezTo>
                    <a:pt x="96" y="69"/>
                    <a:pt x="95" y="71"/>
                    <a:pt x="91" y="72"/>
                  </a:cubicBezTo>
                  <a:cubicBezTo>
                    <a:pt x="88" y="73"/>
                    <a:pt x="85" y="70"/>
                    <a:pt x="83" y="74"/>
                  </a:cubicBezTo>
                  <a:cubicBezTo>
                    <a:pt x="83" y="74"/>
                    <a:pt x="84" y="80"/>
                    <a:pt x="88" y="83"/>
                  </a:cubicBezTo>
                  <a:cubicBezTo>
                    <a:pt x="92" y="86"/>
                    <a:pt x="97" y="89"/>
                    <a:pt x="99" y="91"/>
                  </a:cubicBezTo>
                  <a:cubicBezTo>
                    <a:pt x="101" y="94"/>
                    <a:pt x="101" y="96"/>
                    <a:pt x="103" y="96"/>
                  </a:cubicBezTo>
                  <a:cubicBezTo>
                    <a:pt x="105" y="95"/>
                    <a:pt x="111" y="88"/>
                    <a:pt x="112" y="87"/>
                  </a:cubicBezTo>
                  <a:cubicBezTo>
                    <a:pt x="113" y="85"/>
                    <a:pt x="114" y="75"/>
                    <a:pt x="111" y="72"/>
                  </a:cubicBezTo>
                  <a:close/>
                  <a:moveTo>
                    <a:pt x="74" y="81"/>
                  </a:moveTo>
                  <a:cubicBezTo>
                    <a:pt x="74" y="81"/>
                    <a:pt x="75" y="81"/>
                    <a:pt x="77" y="78"/>
                  </a:cubicBezTo>
                  <a:cubicBezTo>
                    <a:pt x="79" y="76"/>
                    <a:pt x="78" y="73"/>
                    <a:pt x="78" y="67"/>
                  </a:cubicBezTo>
                  <a:cubicBezTo>
                    <a:pt x="78" y="61"/>
                    <a:pt x="78" y="55"/>
                    <a:pt x="79" y="48"/>
                  </a:cubicBezTo>
                  <a:cubicBezTo>
                    <a:pt x="79" y="41"/>
                    <a:pt x="77" y="35"/>
                    <a:pt x="68" y="37"/>
                  </a:cubicBezTo>
                  <a:cubicBezTo>
                    <a:pt x="59" y="38"/>
                    <a:pt x="57" y="42"/>
                    <a:pt x="56" y="45"/>
                  </a:cubicBezTo>
                  <a:cubicBezTo>
                    <a:pt x="56" y="48"/>
                    <a:pt x="43" y="62"/>
                    <a:pt x="39" y="64"/>
                  </a:cubicBezTo>
                  <a:cubicBezTo>
                    <a:pt x="35" y="65"/>
                    <a:pt x="32" y="64"/>
                    <a:pt x="32" y="64"/>
                  </a:cubicBezTo>
                  <a:cubicBezTo>
                    <a:pt x="22" y="66"/>
                    <a:pt x="28" y="79"/>
                    <a:pt x="33" y="84"/>
                  </a:cubicBezTo>
                  <a:cubicBezTo>
                    <a:pt x="39" y="90"/>
                    <a:pt x="47" y="99"/>
                    <a:pt x="50" y="98"/>
                  </a:cubicBezTo>
                  <a:cubicBezTo>
                    <a:pt x="53" y="98"/>
                    <a:pt x="53" y="95"/>
                    <a:pt x="58" y="94"/>
                  </a:cubicBezTo>
                  <a:cubicBezTo>
                    <a:pt x="63" y="94"/>
                    <a:pt x="64" y="101"/>
                    <a:pt x="68" y="106"/>
                  </a:cubicBezTo>
                  <a:cubicBezTo>
                    <a:pt x="73" y="112"/>
                    <a:pt x="70" y="114"/>
                    <a:pt x="68" y="115"/>
                  </a:cubicBezTo>
                  <a:cubicBezTo>
                    <a:pt x="67" y="116"/>
                    <a:pt x="65" y="117"/>
                    <a:pt x="62" y="116"/>
                  </a:cubicBezTo>
                  <a:cubicBezTo>
                    <a:pt x="58" y="115"/>
                    <a:pt x="60" y="120"/>
                    <a:pt x="60" y="120"/>
                  </a:cubicBezTo>
                  <a:cubicBezTo>
                    <a:pt x="60" y="120"/>
                    <a:pt x="66" y="123"/>
                    <a:pt x="70" y="124"/>
                  </a:cubicBezTo>
                  <a:cubicBezTo>
                    <a:pt x="73" y="125"/>
                    <a:pt x="77" y="125"/>
                    <a:pt x="84" y="125"/>
                  </a:cubicBezTo>
                  <a:cubicBezTo>
                    <a:pt x="90" y="125"/>
                    <a:pt x="90" y="122"/>
                    <a:pt x="91" y="111"/>
                  </a:cubicBezTo>
                  <a:cubicBezTo>
                    <a:pt x="91" y="101"/>
                    <a:pt x="86" y="97"/>
                    <a:pt x="79" y="90"/>
                  </a:cubicBezTo>
                  <a:cubicBezTo>
                    <a:pt x="73" y="83"/>
                    <a:pt x="74" y="81"/>
                    <a:pt x="74" y="81"/>
                  </a:cubicBezTo>
                  <a:close/>
                  <a:moveTo>
                    <a:pt x="59" y="67"/>
                  </a:moveTo>
                  <a:cubicBezTo>
                    <a:pt x="57" y="70"/>
                    <a:pt x="58" y="74"/>
                    <a:pt x="55" y="75"/>
                  </a:cubicBezTo>
                  <a:cubicBezTo>
                    <a:pt x="52" y="77"/>
                    <a:pt x="47" y="76"/>
                    <a:pt x="50" y="71"/>
                  </a:cubicBezTo>
                  <a:cubicBezTo>
                    <a:pt x="53" y="66"/>
                    <a:pt x="55" y="64"/>
                    <a:pt x="57" y="62"/>
                  </a:cubicBezTo>
                  <a:cubicBezTo>
                    <a:pt x="58" y="61"/>
                    <a:pt x="56" y="60"/>
                    <a:pt x="60" y="60"/>
                  </a:cubicBezTo>
                  <a:cubicBezTo>
                    <a:pt x="60" y="60"/>
                    <a:pt x="61" y="64"/>
                    <a:pt x="59"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5" name="Freeform 60">
              <a:extLst>
                <a:ext uri="{FF2B5EF4-FFF2-40B4-BE49-F238E27FC236}">
                  <a16:creationId xmlns:a16="http://schemas.microsoft.com/office/drawing/2014/main" id="{F1A90704-005E-B549-97B6-D8B6FE18DB19}"/>
                </a:ext>
              </a:extLst>
            </p:cNvPr>
            <p:cNvSpPr>
              <a:spLocks noEditPoints="1"/>
            </p:cNvSpPr>
            <p:nvPr/>
          </p:nvSpPr>
          <p:spPr bwMode="auto">
            <a:xfrm>
              <a:off x="5430838" y="522288"/>
              <a:ext cx="512763" cy="498475"/>
            </a:xfrm>
            <a:custGeom>
              <a:avLst/>
              <a:gdLst>
                <a:gd name="T0" fmla="*/ 40 w 121"/>
                <a:gd name="T1" fmla="*/ 70 h 117"/>
                <a:gd name="T2" fmla="*/ 42 w 121"/>
                <a:gd name="T3" fmla="*/ 56 h 117"/>
                <a:gd name="T4" fmla="*/ 41 w 121"/>
                <a:gd name="T5" fmla="*/ 39 h 117"/>
                <a:gd name="T6" fmla="*/ 32 w 121"/>
                <a:gd name="T7" fmla="*/ 18 h 117"/>
                <a:gd name="T8" fmla="*/ 4 w 121"/>
                <a:gd name="T9" fmla="*/ 37 h 117"/>
                <a:gd name="T10" fmla="*/ 14 w 121"/>
                <a:gd name="T11" fmla="*/ 51 h 117"/>
                <a:gd name="T12" fmla="*/ 15 w 121"/>
                <a:gd name="T13" fmla="*/ 64 h 117"/>
                <a:gd name="T14" fmla="*/ 15 w 121"/>
                <a:gd name="T15" fmla="*/ 81 h 117"/>
                <a:gd name="T16" fmla="*/ 3 w 121"/>
                <a:gd name="T17" fmla="*/ 102 h 117"/>
                <a:gd name="T18" fmla="*/ 28 w 121"/>
                <a:gd name="T19" fmla="*/ 104 h 117"/>
                <a:gd name="T20" fmla="*/ 37 w 121"/>
                <a:gd name="T21" fmla="*/ 78 h 117"/>
                <a:gd name="T22" fmla="*/ 99 w 121"/>
                <a:gd name="T23" fmla="*/ 82 h 117"/>
                <a:gd name="T24" fmla="*/ 100 w 121"/>
                <a:gd name="T25" fmla="*/ 72 h 117"/>
                <a:gd name="T26" fmla="*/ 85 w 121"/>
                <a:gd name="T27" fmla="*/ 66 h 117"/>
                <a:gd name="T28" fmla="*/ 95 w 121"/>
                <a:gd name="T29" fmla="*/ 56 h 117"/>
                <a:gd name="T30" fmla="*/ 112 w 121"/>
                <a:gd name="T31" fmla="*/ 21 h 117"/>
                <a:gd name="T32" fmla="*/ 93 w 121"/>
                <a:gd name="T33" fmla="*/ 2 h 117"/>
                <a:gd name="T34" fmla="*/ 49 w 121"/>
                <a:gd name="T35" fmla="*/ 18 h 117"/>
                <a:gd name="T36" fmla="*/ 50 w 121"/>
                <a:gd name="T37" fmla="*/ 44 h 117"/>
                <a:gd name="T38" fmla="*/ 56 w 121"/>
                <a:gd name="T39" fmla="*/ 63 h 117"/>
                <a:gd name="T40" fmla="*/ 69 w 121"/>
                <a:gd name="T41" fmla="*/ 67 h 117"/>
                <a:gd name="T42" fmla="*/ 59 w 121"/>
                <a:gd name="T43" fmla="*/ 79 h 117"/>
                <a:gd name="T44" fmla="*/ 56 w 121"/>
                <a:gd name="T45" fmla="*/ 92 h 117"/>
                <a:gd name="T46" fmla="*/ 59 w 121"/>
                <a:gd name="T47" fmla="*/ 110 h 117"/>
                <a:gd name="T48" fmla="*/ 110 w 121"/>
                <a:gd name="T49" fmla="*/ 96 h 117"/>
                <a:gd name="T50" fmla="*/ 115 w 121"/>
                <a:gd name="T51" fmla="*/ 78 h 117"/>
                <a:gd name="T52" fmla="*/ 90 w 121"/>
                <a:gd name="T53" fmla="*/ 18 h 117"/>
                <a:gd name="T54" fmla="*/ 82 w 121"/>
                <a:gd name="T55" fmla="*/ 25 h 117"/>
                <a:gd name="T56" fmla="*/ 65 w 121"/>
                <a:gd name="T57" fmla="*/ 30 h 117"/>
                <a:gd name="T58" fmla="*/ 70 w 121"/>
                <a:gd name="T59" fmla="*/ 32 h 117"/>
                <a:gd name="T60" fmla="*/ 65 w 121"/>
                <a:gd name="T61" fmla="*/ 30 h 117"/>
                <a:gd name="T62" fmla="*/ 65 w 121"/>
                <a:gd name="T63" fmla="*/ 49 h 117"/>
                <a:gd name="T64" fmla="*/ 73 w 121"/>
                <a:gd name="T65" fmla="*/ 44 h 117"/>
                <a:gd name="T66" fmla="*/ 81 w 121"/>
                <a:gd name="T67" fmla="*/ 41 h 117"/>
                <a:gd name="T68" fmla="*/ 88 w 121"/>
                <a:gd name="T69" fmla="*/ 39 h 117"/>
                <a:gd name="T70" fmla="*/ 81 w 121"/>
                <a:gd name="T71" fmla="*/ 4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7">
                  <a:moveTo>
                    <a:pt x="37" y="78"/>
                  </a:moveTo>
                  <a:cubicBezTo>
                    <a:pt x="34" y="78"/>
                    <a:pt x="35" y="74"/>
                    <a:pt x="40" y="70"/>
                  </a:cubicBezTo>
                  <a:cubicBezTo>
                    <a:pt x="45" y="67"/>
                    <a:pt x="47" y="65"/>
                    <a:pt x="46" y="61"/>
                  </a:cubicBezTo>
                  <a:cubicBezTo>
                    <a:pt x="46" y="58"/>
                    <a:pt x="44" y="57"/>
                    <a:pt x="42" y="56"/>
                  </a:cubicBezTo>
                  <a:cubicBezTo>
                    <a:pt x="39" y="55"/>
                    <a:pt x="36" y="54"/>
                    <a:pt x="37" y="50"/>
                  </a:cubicBezTo>
                  <a:cubicBezTo>
                    <a:pt x="37" y="45"/>
                    <a:pt x="40" y="41"/>
                    <a:pt x="41" y="39"/>
                  </a:cubicBezTo>
                  <a:cubicBezTo>
                    <a:pt x="43" y="36"/>
                    <a:pt x="45" y="31"/>
                    <a:pt x="45" y="25"/>
                  </a:cubicBezTo>
                  <a:cubicBezTo>
                    <a:pt x="44" y="19"/>
                    <a:pt x="40" y="14"/>
                    <a:pt x="32" y="18"/>
                  </a:cubicBezTo>
                  <a:cubicBezTo>
                    <a:pt x="24" y="22"/>
                    <a:pt x="21" y="27"/>
                    <a:pt x="16" y="30"/>
                  </a:cubicBezTo>
                  <a:cubicBezTo>
                    <a:pt x="13" y="32"/>
                    <a:pt x="8" y="34"/>
                    <a:pt x="4" y="37"/>
                  </a:cubicBezTo>
                  <a:cubicBezTo>
                    <a:pt x="2" y="39"/>
                    <a:pt x="0" y="43"/>
                    <a:pt x="6" y="46"/>
                  </a:cubicBezTo>
                  <a:cubicBezTo>
                    <a:pt x="11" y="49"/>
                    <a:pt x="11" y="51"/>
                    <a:pt x="14" y="51"/>
                  </a:cubicBezTo>
                  <a:cubicBezTo>
                    <a:pt x="17" y="52"/>
                    <a:pt x="19" y="50"/>
                    <a:pt x="19" y="54"/>
                  </a:cubicBezTo>
                  <a:cubicBezTo>
                    <a:pt x="20" y="58"/>
                    <a:pt x="19" y="62"/>
                    <a:pt x="15" y="64"/>
                  </a:cubicBezTo>
                  <a:cubicBezTo>
                    <a:pt x="11" y="66"/>
                    <a:pt x="6" y="66"/>
                    <a:pt x="6" y="70"/>
                  </a:cubicBezTo>
                  <a:cubicBezTo>
                    <a:pt x="6" y="74"/>
                    <a:pt x="15" y="75"/>
                    <a:pt x="15" y="81"/>
                  </a:cubicBezTo>
                  <a:cubicBezTo>
                    <a:pt x="15" y="86"/>
                    <a:pt x="14" y="87"/>
                    <a:pt x="10" y="91"/>
                  </a:cubicBezTo>
                  <a:cubicBezTo>
                    <a:pt x="7" y="94"/>
                    <a:pt x="2" y="96"/>
                    <a:pt x="3" y="102"/>
                  </a:cubicBezTo>
                  <a:cubicBezTo>
                    <a:pt x="4" y="109"/>
                    <a:pt x="9" y="117"/>
                    <a:pt x="15" y="116"/>
                  </a:cubicBezTo>
                  <a:cubicBezTo>
                    <a:pt x="21" y="115"/>
                    <a:pt x="22" y="109"/>
                    <a:pt x="28" y="104"/>
                  </a:cubicBezTo>
                  <a:cubicBezTo>
                    <a:pt x="33" y="100"/>
                    <a:pt x="48" y="93"/>
                    <a:pt x="47" y="85"/>
                  </a:cubicBezTo>
                  <a:cubicBezTo>
                    <a:pt x="47" y="77"/>
                    <a:pt x="40" y="79"/>
                    <a:pt x="37" y="78"/>
                  </a:cubicBezTo>
                  <a:close/>
                  <a:moveTo>
                    <a:pt x="115" y="78"/>
                  </a:moveTo>
                  <a:cubicBezTo>
                    <a:pt x="110" y="77"/>
                    <a:pt x="105" y="80"/>
                    <a:pt x="99" y="82"/>
                  </a:cubicBezTo>
                  <a:cubicBezTo>
                    <a:pt x="92" y="84"/>
                    <a:pt x="91" y="83"/>
                    <a:pt x="91" y="80"/>
                  </a:cubicBezTo>
                  <a:cubicBezTo>
                    <a:pt x="90" y="78"/>
                    <a:pt x="99" y="75"/>
                    <a:pt x="100" y="72"/>
                  </a:cubicBezTo>
                  <a:cubicBezTo>
                    <a:pt x="102" y="68"/>
                    <a:pt x="101" y="65"/>
                    <a:pt x="95" y="63"/>
                  </a:cubicBezTo>
                  <a:cubicBezTo>
                    <a:pt x="90" y="61"/>
                    <a:pt x="90" y="64"/>
                    <a:pt x="85" y="66"/>
                  </a:cubicBezTo>
                  <a:cubicBezTo>
                    <a:pt x="81" y="68"/>
                    <a:pt x="84" y="61"/>
                    <a:pt x="84" y="61"/>
                  </a:cubicBezTo>
                  <a:cubicBezTo>
                    <a:pt x="84" y="61"/>
                    <a:pt x="90" y="60"/>
                    <a:pt x="95" y="56"/>
                  </a:cubicBezTo>
                  <a:cubicBezTo>
                    <a:pt x="101" y="52"/>
                    <a:pt x="100" y="51"/>
                    <a:pt x="102" y="44"/>
                  </a:cubicBezTo>
                  <a:cubicBezTo>
                    <a:pt x="104" y="37"/>
                    <a:pt x="109" y="32"/>
                    <a:pt x="112" y="21"/>
                  </a:cubicBezTo>
                  <a:cubicBezTo>
                    <a:pt x="114" y="10"/>
                    <a:pt x="112" y="10"/>
                    <a:pt x="109" y="6"/>
                  </a:cubicBezTo>
                  <a:cubicBezTo>
                    <a:pt x="106" y="1"/>
                    <a:pt x="100" y="0"/>
                    <a:pt x="93" y="2"/>
                  </a:cubicBezTo>
                  <a:cubicBezTo>
                    <a:pt x="85" y="5"/>
                    <a:pt x="66" y="16"/>
                    <a:pt x="61" y="18"/>
                  </a:cubicBezTo>
                  <a:cubicBezTo>
                    <a:pt x="55" y="20"/>
                    <a:pt x="49" y="18"/>
                    <a:pt x="49" y="18"/>
                  </a:cubicBezTo>
                  <a:cubicBezTo>
                    <a:pt x="45" y="19"/>
                    <a:pt x="47" y="28"/>
                    <a:pt x="47" y="32"/>
                  </a:cubicBezTo>
                  <a:cubicBezTo>
                    <a:pt x="48" y="35"/>
                    <a:pt x="48" y="41"/>
                    <a:pt x="50" y="44"/>
                  </a:cubicBezTo>
                  <a:cubicBezTo>
                    <a:pt x="53" y="47"/>
                    <a:pt x="52" y="49"/>
                    <a:pt x="51" y="53"/>
                  </a:cubicBezTo>
                  <a:cubicBezTo>
                    <a:pt x="50" y="58"/>
                    <a:pt x="52" y="60"/>
                    <a:pt x="56" y="63"/>
                  </a:cubicBezTo>
                  <a:cubicBezTo>
                    <a:pt x="59" y="66"/>
                    <a:pt x="61" y="67"/>
                    <a:pt x="62" y="66"/>
                  </a:cubicBezTo>
                  <a:cubicBezTo>
                    <a:pt x="64" y="66"/>
                    <a:pt x="66" y="63"/>
                    <a:pt x="69" y="67"/>
                  </a:cubicBezTo>
                  <a:cubicBezTo>
                    <a:pt x="71" y="70"/>
                    <a:pt x="68" y="70"/>
                    <a:pt x="64" y="71"/>
                  </a:cubicBezTo>
                  <a:cubicBezTo>
                    <a:pt x="59" y="73"/>
                    <a:pt x="59" y="74"/>
                    <a:pt x="59" y="79"/>
                  </a:cubicBezTo>
                  <a:cubicBezTo>
                    <a:pt x="59" y="84"/>
                    <a:pt x="67" y="81"/>
                    <a:pt x="69" y="84"/>
                  </a:cubicBezTo>
                  <a:cubicBezTo>
                    <a:pt x="71" y="88"/>
                    <a:pt x="63" y="90"/>
                    <a:pt x="56" y="92"/>
                  </a:cubicBezTo>
                  <a:cubicBezTo>
                    <a:pt x="49" y="94"/>
                    <a:pt x="47" y="96"/>
                    <a:pt x="49" y="102"/>
                  </a:cubicBezTo>
                  <a:cubicBezTo>
                    <a:pt x="51" y="107"/>
                    <a:pt x="55" y="110"/>
                    <a:pt x="59" y="110"/>
                  </a:cubicBezTo>
                  <a:cubicBezTo>
                    <a:pt x="64" y="109"/>
                    <a:pt x="74" y="103"/>
                    <a:pt x="86" y="99"/>
                  </a:cubicBezTo>
                  <a:cubicBezTo>
                    <a:pt x="97" y="95"/>
                    <a:pt x="100" y="96"/>
                    <a:pt x="110" y="96"/>
                  </a:cubicBezTo>
                  <a:cubicBezTo>
                    <a:pt x="121" y="97"/>
                    <a:pt x="119" y="92"/>
                    <a:pt x="120" y="88"/>
                  </a:cubicBezTo>
                  <a:cubicBezTo>
                    <a:pt x="121" y="83"/>
                    <a:pt x="121" y="80"/>
                    <a:pt x="115" y="78"/>
                  </a:cubicBezTo>
                  <a:close/>
                  <a:moveTo>
                    <a:pt x="83" y="20"/>
                  </a:moveTo>
                  <a:cubicBezTo>
                    <a:pt x="86" y="18"/>
                    <a:pt x="89" y="16"/>
                    <a:pt x="90" y="18"/>
                  </a:cubicBezTo>
                  <a:cubicBezTo>
                    <a:pt x="92" y="20"/>
                    <a:pt x="90" y="24"/>
                    <a:pt x="88" y="25"/>
                  </a:cubicBezTo>
                  <a:cubicBezTo>
                    <a:pt x="87" y="26"/>
                    <a:pt x="84" y="28"/>
                    <a:pt x="82" y="25"/>
                  </a:cubicBezTo>
                  <a:cubicBezTo>
                    <a:pt x="80" y="23"/>
                    <a:pt x="83" y="20"/>
                    <a:pt x="83" y="20"/>
                  </a:cubicBezTo>
                  <a:close/>
                  <a:moveTo>
                    <a:pt x="65" y="30"/>
                  </a:moveTo>
                  <a:cubicBezTo>
                    <a:pt x="67" y="27"/>
                    <a:pt x="69" y="24"/>
                    <a:pt x="71" y="28"/>
                  </a:cubicBezTo>
                  <a:cubicBezTo>
                    <a:pt x="71" y="28"/>
                    <a:pt x="72" y="30"/>
                    <a:pt x="70" y="32"/>
                  </a:cubicBezTo>
                  <a:cubicBezTo>
                    <a:pt x="69" y="33"/>
                    <a:pt x="67" y="35"/>
                    <a:pt x="66" y="35"/>
                  </a:cubicBezTo>
                  <a:cubicBezTo>
                    <a:pt x="65" y="35"/>
                    <a:pt x="62" y="33"/>
                    <a:pt x="65" y="30"/>
                  </a:cubicBezTo>
                  <a:close/>
                  <a:moveTo>
                    <a:pt x="71" y="47"/>
                  </a:moveTo>
                  <a:cubicBezTo>
                    <a:pt x="69" y="49"/>
                    <a:pt x="66" y="52"/>
                    <a:pt x="65" y="49"/>
                  </a:cubicBezTo>
                  <a:cubicBezTo>
                    <a:pt x="64" y="46"/>
                    <a:pt x="65" y="44"/>
                    <a:pt x="68" y="43"/>
                  </a:cubicBezTo>
                  <a:cubicBezTo>
                    <a:pt x="70" y="43"/>
                    <a:pt x="71" y="41"/>
                    <a:pt x="73" y="44"/>
                  </a:cubicBezTo>
                  <a:cubicBezTo>
                    <a:pt x="73" y="44"/>
                    <a:pt x="73" y="46"/>
                    <a:pt x="71" y="47"/>
                  </a:cubicBezTo>
                  <a:close/>
                  <a:moveTo>
                    <a:pt x="81" y="41"/>
                  </a:moveTo>
                  <a:cubicBezTo>
                    <a:pt x="81" y="40"/>
                    <a:pt x="83" y="38"/>
                    <a:pt x="83" y="38"/>
                  </a:cubicBezTo>
                  <a:cubicBezTo>
                    <a:pt x="86" y="35"/>
                    <a:pt x="89" y="37"/>
                    <a:pt x="88" y="39"/>
                  </a:cubicBezTo>
                  <a:cubicBezTo>
                    <a:pt x="88" y="40"/>
                    <a:pt x="86" y="44"/>
                    <a:pt x="84" y="44"/>
                  </a:cubicBezTo>
                  <a:cubicBezTo>
                    <a:pt x="81" y="44"/>
                    <a:pt x="81" y="42"/>
                    <a:pt x="8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6" name="Freeform 61">
              <a:extLst>
                <a:ext uri="{FF2B5EF4-FFF2-40B4-BE49-F238E27FC236}">
                  <a16:creationId xmlns:a16="http://schemas.microsoft.com/office/drawing/2014/main" id="{23B74CED-1C61-E34D-B9FD-A74886C26C26}"/>
                </a:ext>
              </a:extLst>
            </p:cNvPr>
            <p:cNvSpPr>
              <a:spLocks/>
            </p:cNvSpPr>
            <p:nvPr/>
          </p:nvSpPr>
          <p:spPr bwMode="auto">
            <a:xfrm>
              <a:off x="6380163" y="611188"/>
              <a:ext cx="479425" cy="363538"/>
            </a:xfrm>
            <a:custGeom>
              <a:avLst/>
              <a:gdLst>
                <a:gd name="T0" fmla="*/ 65 w 113"/>
                <a:gd name="T1" fmla="*/ 7 h 85"/>
                <a:gd name="T2" fmla="*/ 83 w 113"/>
                <a:gd name="T3" fmla="*/ 8 h 85"/>
                <a:gd name="T4" fmla="*/ 104 w 113"/>
                <a:gd name="T5" fmla="*/ 6 h 85"/>
                <a:gd name="T6" fmla="*/ 111 w 113"/>
                <a:gd name="T7" fmla="*/ 20 h 85"/>
                <a:gd name="T8" fmla="*/ 101 w 113"/>
                <a:gd name="T9" fmla="*/ 28 h 85"/>
                <a:gd name="T10" fmla="*/ 94 w 113"/>
                <a:gd name="T11" fmla="*/ 31 h 85"/>
                <a:gd name="T12" fmla="*/ 84 w 113"/>
                <a:gd name="T13" fmla="*/ 33 h 85"/>
                <a:gd name="T14" fmla="*/ 83 w 113"/>
                <a:gd name="T15" fmla="*/ 42 h 85"/>
                <a:gd name="T16" fmla="*/ 77 w 113"/>
                <a:gd name="T17" fmla="*/ 59 h 85"/>
                <a:gd name="T18" fmla="*/ 99 w 113"/>
                <a:gd name="T19" fmla="*/ 61 h 85"/>
                <a:gd name="T20" fmla="*/ 109 w 113"/>
                <a:gd name="T21" fmla="*/ 73 h 85"/>
                <a:gd name="T22" fmla="*/ 101 w 113"/>
                <a:gd name="T23" fmla="*/ 85 h 85"/>
                <a:gd name="T24" fmla="*/ 55 w 113"/>
                <a:gd name="T25" fmla="*/ 72 h 85"/>
                <a:gd name="T26" fmla="*/ 17 w 113"/>
                <a:gd name="T27" fmla="*/ 71 h 85"/>
                <a:gd name="T28" fmla="*/ 1 w 113"/>
                <a:gd name="T29" fmla="*/ 65 h 85"/>
                <a:gd name="T30" fmla="*/ 12 w 113"/>
                <a:gd name="T31" fmla="*/ 51 h 85"/>
                <a:gd name="T32" fmla="*/ 45 w 113"/>
                <a:gd name="T33" fmla="*/ 49 h 85"/>
                <a:gd name="T34" fmla="*/ 58 w 113"/>
                <a:gd name="T35" fmla="*/ 31 h 85"/>
                <a:gd name="T36" fmla="*/ 49 w 113"/>
                <a:gd name="T37" fmla="*/ 28 h 85"/>
                <a:gd name="T38" fmla="*/ 47 w 113"/>
                <a:gd name="T39" fmla="*/ 21 h 85"/>
                <a:gd name="T40" fmla="*/ 46 w 113"/>
                <a:gd name="T41" fmla="*/ 12 h 85"/>
                <a:gd name="T42" fmla="*/ 51 w 113"/>
                <a:gd name="T43" fmla="*/ 1 h 85"/>
                <a:gd name="T44" fmla="*/ 65 w 113"/>
                <a:gd name="T4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5">
                  <a:moveTo>
                    <a:pt x="65" y="7"/>
                  </a:moveTo>
                  <a:cubicBezTo>
                    <a:pt x="65" y="7"/>
                    <a:pt x="75" y="9"/>
                    <a:pt x="83" y="8"/>
                  </a:cubicBezTo>
                  <a:cubicBezTo>
                    <a:pt x="90" y="7"/>
                    <a:pt x="100" y="4"/>
                    <a:pt x="104" y="6"/>
                  </a:cubicBezTo>
                  <a:cubicBezTo>
                    <a:pt x="109" y="8"/>
                    <a:pt x="113" y="15"/>
                    <a:pt x="111" y="20"/>
                  </a:cubicBezTo>
                  <a:cubicBezTo>
                    <a:pt x="109" y="26"/>
                    <a:pt x="104" y="26"/>
                    <a:pt x="101" y="28"/>
                  </a:cubicBezTo>
                  <a:cubicBezTo>
                    <a:pt x="98" y="30"/>
                    <a:pt x="97" y="31"/>
                    <a:pt x="94" y="31"/>
                  </a:cubicBezTo>
                  <a:cubicBezTo>
                    <a:pt x="92" y="31"/>
                    <a:pt x="86" y="29"/>
                    <a:pt x="84" y="33"/>
                  </a:cubicBezTo>
                  <a:cubicBezTo>
                    <a:pt x="82" y="36"/>
                    <a:pt x="85" y="38"/>
                    <a:pt x="83" y="42"/>
                  </a:cubicBezTo>
                  <a:cubicBezTo>
                    <a:pt x="80" y="46"/>
                    <a:pt x="71" y="57"/>
                    <a:pt x="77" y="59"/>
                  </a:cubicBezTo>
                  <a:cubicBezTo>
                    <a:pt x="83" y="60"/>
                    <a:pt x="93" y="59"/>
                    <a:pt x="99" y="61"/>
                  </a:cubicBezTo>
                  <a:cubicBezTo>
                    <a:pt x="104" y="63"/>
                    <a:pt x="109" y="67"/>
                    <a:pt x="109" y="73"/>
                  </a:cubicBezTo>
                  <a:cubicBezTo>
                    <a:pt x="109" y="80"/>
                    <a:pt x="109" y="85"/>
                    <a:pt x="101" y="85"/>
                  </a:cubicBezTo>
                  <a:cubicBezTo>
                    <a:pt x="92" y="85"/>
                    <a:pt x="77" y="75"/>
                    <a:pt x="55" y="72"/>
                  </a:cubicBezTo>
                  <a:cubicBezTo>
                    <a:pt x="33" y="70"/>
                    <a:pt x="24" y="70"/>
                    <a:pt x="17" y="71"/>
                  </a:cubicBezTo>
                  <a:cubicBezTo>
                    <a:pt x="11" y="72"/>
                    <a:pt x="2" y="74"/>
                    <a:pt x="1" y="65"/>
                  </a:cubicBezTo>
                  <a:cubicBezTo>
                    <a:pt x="0" y="56"/>
                    <a:pt x="1" y="50"/>
                    <a:pt x="12" y="51"/>
                  </a:cubicBezTo>
                  <a:cubicBezTo>
                    <a:pt x="23" y="51"/>
                    <a:pt x="33" y="52"/>
                    <a:pt x="45" y="49"/>
                  </a:cubicBezTo>
                  <a:cubicBezTo>
                    <a:pt x="56" y="46"/>
                    <a:pt x="60" y="34"/>
                    <a:pt x="58" y="31"/>
                  </a:cubicBezTo>
                  <a:cubicBezTo>
                    <a:pt x="56" y="27"/>
                    <a:pt x="51" y="28"/>
                    <a:pt x="49" y="28"/>
                  </a:cubicBezTo>
                  <a:cubicBezTo>
                    <a:pt x="46" y="28"/>
                    <a:pt x="45" y="25"/>
                    <a:pt x="47" y="21"/>
                  </a:cubicBezTo>
                  <a:cubicBezTo>
                    <a:pt x="48" y="18"/>
                    <a:pt x="46" y="17"/>
                    <a:pt x="46" y="12"/>
                  </a:cubicBezTo>
                  <a:cubicBezTo>
                    <a:pt x="46" y="7"/>
                    <a:pt x="45" y="0"/>
                    <a:pt x="51" y="1"/>
                  </a:cubicBezTo>
                  <a:cubicBezTo>
                    <a:pt x="58" y="2"/>
                    <a:pt x="56" y="6"/>
                    <a:pt x="6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7" name="Freeform 62">
              <a:extLst>
                <a:ext uri="{FF2B5EF4-FFF2-40B4-BE49-F238E27FC236}">
                  <a16:creationId xmlns:a16="http://schemas.microsoft.com/office/drawing/2014/main" id="{B8523798-8051-E045-81E4-11FC1D1AB2E3}"/>
                </a:ext>
              </a:extLst>
            </p:cNvPr>
            <p:cNvSpPr>
              <a:spLocks/>
            </p:cNvSpPr>
            <p:nvPr/>
          </p:nvSpPr>
          <p:spPr bwMode="auto">
            <a:xfrm>
              <a:off x="7207250" y="901700"/>
              <a:ext cx="488950" cy="503238"/>
            </a:xfrm>
            <a:custGeom>
              <a:avLst/>
              <a:gdLst>
                <a:gd name="T0" fmla="*/ 38 w 115"/>
                <a:gd name="T1" fmla="*/ 15 h 118"/>
                <a:gd name="T2" fmla="*/ 33 w 115"/>
                <a:gd name="T3" fmla="*/ 23 h 118"/>
                <a:gd name="T4" fmla="*/ 41 w 115"/>
                <a:gd name="T5" fmla="*/ 33 h 118"/>
                <a:gd name="T6" fmla="*/ 48 w 115"/>
                <a:gd name="T7" fmla="*/ 38 h 118"/>
                <a:gd name="T8" fmla="*/ 28 w 115"/>
                <a:gd name="T9" fmla="*/ 47 h 118"/>
                <a:gd name="T10" fmla="*/ 8 w 115"/>
                <a:gd name="T11" fmla="*/ 50 h 118"/>
                <a:gd name="T12" fmla="*/ 0 w 115"/>
                <a:gd name="T13" fmla="*/ 52 h 118"/>
                <a:gd name="T14" fmla="*/ 2 w 115"/>
                <a:gd name="T15" fmla="*/ 58 h 118"/>
                <a:gd name="T16" fmla="*/ 19 w 115"/>
                <a:gd name="T17" fmla="*/ 65 h 118"/>
                <a:gd name="T18" fmla="*/ 49 w 115"/>
                <a:gd name="T19" fmla="*/ 61 h 118"/>
                <a:gd name="T20" fmla="*/ 57 w 115"/>
                <a:gd name="T21" fmla="*/ 57 h 118"/>
                <a:gd name="T22" fmla="*/ 63 w 115"/>
                <a:gd name="T23" fmla="*/ 77 h 118"/>
                <a:gd name="T24" fmla="*/ 64 w 115"/>
                <a:gd name="T25" fmla="*/ 96 h 118"/>
                <a:gd name="T26" fmla="*/ 68 w 115"/>
                <a:gd name="T27" fmla="*/ 105 h 118"/>
                <a:gd name="T28" fmla="*/ 89 w 115"/>
                <a:gd name="T29" fmla="*/ 118 h 118"/>
                <a:gd name="T30" fmla="*/ 100 w 115"/>
                <a:gd name="T31" fmla="*/ 111 h 118"/>
                <a:gd name="T32" fmla="*/ 81 w 115"/>
                <a:gd name="T33" fmla="*/ 84 h 118"/>
                <a:gd name="T34" fmla="*/ 76 w 115"/>
                <a:gd name="T35" fmla="*/ 63 h 118"/>
                <a:gd name="T36" fmla="*/ 77 w 115"/>
                <a:gd name="T37" fmla="*/ 44 h 118"/>
                <a:gd name="T38" fmla="*/ 98 w 115"/>
                <a:gd name="T39" fmla="*/ 47 h 118"/>
                <a:gd name="T40" fmla="*/ 113 w 115"/>
                <a:gd name="T41" fmla="*/ 41 h 118"/>
                <a:gd name="T42" fmla="*/ 102 w 115"/>
                <a:gd name="T43" fmla="*/ 30 h 118"/>
                <a:gd name="T44" fmla="*/ 85 w 115"/>
                <a:gd name="T45" fmla="*/ 29 h 118"/>
                <a:gd name="T46" fmla="*/ 95 w 115"/>
                <a:gd name="T47" fmla="*/ 13 h 118"/>
                <a:gd name="T48" fmla="*/ 86 w 115"/>
                <a:gd name="T49" fmla="*/ 5 h 118"/>
                <a:gd name="T50" fmla="*/ 78 w 115"/>
                <a:gd name="T51" fmla="*/ 4 h 118"/>
                <a:gd name="T52" fmla="*/ 66 w 115"/>
                <a:gd name="T53" fmla="*/ 18 h 118"/>
                <a:gd name="T54" fmla="*/ 56 w 115"/>
                <a:gd name="T55" fmla="*/ 19 h 118"/>
                <a:gd name="T56" fmla="*/ 38 w 115"/>
                <a:gd name="T57" fmla="*/ 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18">
                  <a:moveTo>
                    <a:pt x="38" y="15"/>
                  </a:moveTo>
                  <a:cubicBezTo>
                    <a:pt x="38" y="15"/>
                    <a:pt x="32" y="17"/>
                    <a:pt x="33" y="23"/>
                  </a:cubicBezTo>
                  <a:cubicBezTo>
                    <a:pt x="34" y="29"/>
                    <a:pt x="37" y="32"/>
                    <a:pt x="41" y="33"/>
                  </a:cubicBezTo>
                  <a:cubicBezTo>
                    <a:pt x="44" y="35"/>
                    <a:pt x="51" y="36"/>
                    <a:pt x="48" y="38"/>
                  </a:cubicBezTo>
                  <a:cubicBezTo>
                    <a:pt x="46" y="41"/>
                    <a:pt x="35" y="46"/>
                    <a:pt x="28" y="47"/>
                  </a:cubicBezTo>
                  <a:cubicBezTo>
                    <a:pt x="20" y="48"/>
                    <a:pt x="15" y="50"/>
                    <a:pt x="8" y="50"/>
                  </a:cubicBezTo>
                  <a:cubicBezTo>
                    <a:pt x="1" y="50"/>
                    <a:pt x="0" y="50"/>
                    <a:pt x="0" y="52"/>
                  </a:cubicBezTo>
                  <a:cubicBezTo>
                    <a:pt x="0" y="54"/>
                    <a:pt x="2" y="56"/>
                    <a:pt x="2" y="58"/>
                  </a:cubicBezTo>
                  <a:cubicBezTo>
                    <a:pt x="2" y="60"/>
                    <a:pt x="3" y="65"/>
                    <a:pt x="19" y="65"/>
                  </a:cubicBezTo>
                  <a:cubicBezTo>
                    <a:pt x="34" y="65"/>
                    <a:pt x="44" y="63"/>
                    <a:pt x="49" y="61"/>
                  </a:cubicBezTo>
                  <a:cubicBezTo>
                    <a:pt x="54" y="59"/>
                    <a:pt x="57" y="57"/>
                    <a:pt x="57" y="57"/>
                  </a:cubicBezTo>
                  <a:cubicBezTo>
                    <a:pt x="57" y="57"/>
                    <a:pt x="62" y="68"/>
                    <a:pt x="63" y="77"/>
                  </a:cubicBezTo>
                  <a:cubicBezTo>
                    <a:pt x="64" y="87"/>
                    <a:pt x="64" y="93"/>
                    <a:pt x="64" y="96"/>
                  </a:cubicBezTo>
                  <a:cubicBezTo>
                    <a:pt x="64" y="99"/>
                    <a:pt x="62" y="100"/>
                    <a:pt x="68" y="105"/>
                  </a:cubicBezTo>
                  <a:cubicBezTo>
                    <a:pt x="73" y="111"/>
                    <a:pt x="80" y="118"/>
                    <a:pt x="89" y="118"/>
                  </a:cubicBezTo>
                  <a:cubicBezTo>
                    <a:pt x="98" y="118"/>
                    <a:pt x="100" y="111"/>
                    <a:pt x="100" y="111"/>
                  </a:cubicBezTo>
                  <a:cubicBezTo>
                    <a:pt x="100" y="111"/>
                    <a:pt x="86" y="98"/>
                    <a:pt x="81" y="84"/>
                  </a:cubicBezTo>
                  <a:cubicBezTo>
                    <a:pt x="76" y="69"/>
                    <a:pt x="76" y="67"/>
                    <a:pt x="76" y="63"/>
                  </a:cubicBezTo>
                  <a:cubicBezTo>
                    <a:pt x="75" y="58"/>
                    <a:pt x="70" y="45"/>
                    <a:pt x="77" y="44"/>
                  </a:cubicBezTo>
                  <a:cubicBezTo>
                    <a:pt x="84" y="44"/>
                    <a:pt x="89" y="46"/>
                    <a:pt x="98" y="47"/>
                  </a:cubicBezTo>
                  <a:cubicBezTo>
                    <a:pt x="107" y="48"/>
                    <a:pt x="115" y="47"/>
                    <a:pt x="113" y="41"/>
                  </a:cubicBezTo>
                  <a:cubicBezTo>
                    <a:pt x="112" y="34"/>
                    <a:pt x="109" y="30"/>
                    <a:pt x="102" y="30"/>
                  </a:cubicBezTo>
                  <a:cubicBezTo>
                    <a:pt x="95" y="29"/>
                    <a:pt x="85" y="29"/>
                    <a:pt x="85" y="29"/>
                  </a:cubicBezTo>
                  <a:cubicBezTo>
                    <a:pt x="85" y="29"/>
                    <a:pt x="97" y="20"/>
                    <a:pt x="95" y="13"/>
                  </a:cubicBezTo>
                  <a:cubicBezTo>
                    <a:pt x="92" y="6"/>
                    <a:pt x="90" y="8"/>
                    <a:pt x="86" y="5"/>
                  </a:cubicBezTo>
                  <a:cubicBezTo>
                    <a:pt x="83" y="4"/>
                    <a:pt x="83" y="0"/>
                    <a:pt x="78" y="4"/>
                  </a:cubicBezTo>
                  <a:cubicBezTo>
                    <a:pt x="73" y="8"/>
                    <a:pt x="69" y="15"/>
                    <a:pt x="66" y="18"/>
                  </a:cubicBezTo>
                  <a:cubicBezTo>
                    <a:pt x="62" y="22"/>
                    <a:pt x="61" y="23"/>
                    <a:pt x="56" y="19"/>
                  </a:cubicBezTo>
                  <a:cubicBezTo>
                    <a:pt x="50" y="15"/>
                    <a:pt x="44" y="11"/>
                    <a:pt x="3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8" name="Freeform 63">
              <a:extLst>
                <a:ext uri="{FF2B5EF4-FFF2-40B4-BE49-F238E27FC236}">
                  <a16:creationId xmlns:a16="http://schemas.microsoft.com/office/drawing/2014/main" id="{1B590C87-76FC-F542-B6A6-42DC5614A503}"/>
                </a:ext>
              </a:extLst>
            </p:cNvPr>
            <p:cNvSpPr>
              <a:spLocks/>
            </p:cNvSpPr>
            <p:nvPr/>
          </p:nvSpPr>
          <p:spPr bwMode="auto">
            <a:xfrm>
              <a:off x="7886700" y="1419225"/>
              <a:ext cx="573088" cy="447675"/>
            </a:xfrm>
            <a:custGeom>
              <a:avLst/>
              <a:gdLst>
                <a:gd name="T0" fmla="*/ 51 w 135"/>
                <a:gd name="T1" fmla="*/ 26 h 105"/>
                <a:gd name="T2" fmla="*/ 65 w 135"/>
                <a:gd name="T3" fmla="*/ 20 h 105"/>
                <a:gd name="T4" fmla="*/ 89 w 135"/>
                <a:gd name="T5" fmla="*/ 9 h 105"/>
                <a:gd name="T6" fmla="*/ 65 w 135"/>
                <a:gd name="T7" fmla="*/ 38 h 105"/>
                <a:gd name="T8" fmla="*/ 80 w 135"/>
                <a:gd name="T9" fmla="*/ 47 h 105"/>
                <a:gd name="T10" fmla="*/ 75 w 135"/>
                <a:gd name="T11" fmla="*/ 42 h 105"/>
                <a:gd name="T12" fmla="*/ 71 w 135"/>
                <a:gd name="T13" fmla="*/ 38 h 105"/>
                <a:gd name="T14" fmla="*/ 93 w 135"/>
                <a:gd name="T15" fmla="*/ 13 h 105"/>
                <a:gd name="T16" fmla="*/ 86 w 135"/>
                <a:gd name="T17" fmla="*/ 27 h 105"/>
                <a:gd name="T18" fmla="*/ 88 w 135"/>
                <a:gd name="T19" fmla="*/ 34 h 105"/>
                <a:gd name="T20" fmla="*/ 95 w 135"/>
                <a:gd name="T21" fmla="*/ 33 h 105"/>
                <a:gd name="T22" fmla="*/ 92 w 135"/>
                <a:gd name="T23" fmla="*/ 24 h 105"/>
                <a:gd name="T24" fmla="*/ 103 w 135"/>
                <a:gd name="T25" fmla="*/ 17 h 105"/>
                <a:gd name="T26" fmla="*/ 117 w 135"/>
                <a:gd name="T27" fmla="*/ 21 h 105"/>
                <a:gd name="T28" fmla="*/ 110 w 135"/>
                <a:gd name="T29" fmla="*/ 33 h 105"/>
                <a:gd name="T30" fmla="*/ 88 w 135"/>
                <a:gd name="T31" fmla="*/ 46 h 105"/>
                <a:gd name="T32" fmla="*/ 95 w 135"/>
                <a:gd name="T33" fmla="*/ 48 h 105"/>
                <a:gd name="T34" fmla="*/ 105 w 135"/>
                <a:gd name="T35" fmla="*/ 45 h 105"/>
                <a:gd name="T36" fmla="*/ 119 w 135"/>
                <a:gd name="T37" fmla="*/ 38 h 105"/>
                <a:gd name="T38" fmla="*/ 135 w 135"/>
                <a:gd name="T39" fmla="*/ 47 h 105"/>
                <a:gd name="T40" fmla="*/ 110 w 135"/>
                <a:gd name="T41" fmla="*/ 59 h 105"/>
                <a:gd name="T42" fmla="*/ 112 w 135"/>
                <a:gd name="T43" fmla="*/ 79 h 105"/>
                <a:gd name="T44" fmla="*/ 87 w 135"/>
                <a:gd name="T45" fmla="*/ 81 h 105"/>
                <a:gd name="T46" fmla="*/ 58 w 135"/>
                <a:gd name="T47" fmla="*/ 78 h 105"/>
                <a:gd name="T48" fmla="*/ 66 w 135"/>
                <a:gd name="T49" fmla="*/ 99 h 105"/>
                <a:gd name="T50" fmla="*/ 43 w 135"/>
                <a:gd name="T51" fmla="*/ 90 h 105"/>
                <a:gd name="T52" fmla="*/ 7 w 135"/>
                <a:gd name="T53" fmla="*/ 98 h 105"/>
                <a:gd name="T54" fmla="*/ 4 w 135"/>
                <a:gd name="T55" fmla="*/ 82 h 105"/>
                <a:gd name="T56" fmla="*/ 12 w 135"/>
                <a:gd name="T57" fmla="*/ 82 h 105"/>
                <a:gd name="T58" fmla="*/ 30 w 135"/>
                <a:gd name="T59" fmla="*/ 79 h 105"/>
                <a:gd name="T60" fmla="*/ 14 w 135"/>
                <a:gd name="T61" fmla="*/ 56 h 105"/>
                <a:gd name="T62" fmla="*/ 35 w 135"/>
                <a:gd name="T63" fmla="*/ 65 h 105"/>
                <a:gd name="T64" fmla="*/ 48 w 135"/>
                <a:gd name="T65" fmla="*/ 60 h 105"/>
                <a:gd name="T66" fmla="*/ 50 w 135"/>
                <a:gd name="T67" fmla="*/ 46 h 105"/>
                <a:gd name="T68" fmla="*/ 76 w 135"/>
                <a:gd name="T69" fmla="*/ 62 h 105"/>
                <a:gd name="T70" fmla="*/ 89 w 135"/>
                <a:gd name="T71" fmla="*/ 68 h 105"/>
                <a:gd name="T72" fmla="*/ 45 w 135"/>
                <a:gd name="T73" fmla="*/ 39 h 105"/>
                <a:gd name="T74" fmla="*/ 32 w 135"/>
                <a:gd name="T75" fmla="*/ 26 h 105"/>
                <a:gd name="T76" fmla="*/ 56 w 135"/>
                <a:gd name="T77" fmla="*/ 1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105">
                  <a:moveTo>
                    <a:pt x="56" y="19"/>
                  </a:moveTo>
                  <a:cubicBezTo>
                    <a:pt x="56" y="19"/>
                    <a:pt x="51" y="24"/>
                    <a:pt x="51" y="26"/>
                  </a:cubicBezTo>
                  <a:cubicBezTo>
                    <a:pt x="51" y="28"/>
                    <a:pt x="54" y="31"/>
                    <a:pt x="56" y="31"/>
                  </a:cubicBezTo>
                  <a:cubicBezTo>
                    <a:pt x="59" y="31"/>
                    <a:pt x="62" y="24"/>
                    <a:pt x="65" y="20"/>
                  </a:cubicBezTo>
                  <a:cubicBezTo>
                    <a:pt x="69" y="17"/>
                    <a:pt x="82" y="0"/>
                    <a:pt x="85" y="1"/>
                  </a:cubicBezTo>
                  <a:cubicBezTo>
                    <a:pt x="88" y="3"/>
                    <a:pt x="91" y="5"/>
                    <a:pt x="89" y="9"/>
                  </a:cubicBezTo>
                  <a:cubicBezTo>
                    <a:pt x="87" y="12"/>
                    <a:pt x="65" y="32"/>
                    <a:pt x="64" y="33"/>
                  </a:cubicBezTo>
                  <a:cubicBezTo>
                    <a:pt x="63" y="35"/>
                    <a:pt x="63" y="37"/>
                    <a:pt x="65" y="38"/>
                  </a:cubicBezTo>
                  <a:cubicBezTo>
                    <a:pt x="67" y="39"/>
                    <a:pt x="75" y="46"/>
                    <a:pt x="77" y="47"/>
                  </a:cubicBezTo>
                  <a:cubicBezTo>
                    <a:pt x="78" y="48"/>
                    <a:pt x="79" y="49"/>
                    <a:pt x="80" y="47"/>
                  </a:cubicBezTo>
                  <a:cubicBezTo>
                    <a:pt x="81" y="45"/>
                    <a:pt x="80" y="43"/>
                    <a:pt x="78" y="43"/>
                  </a:cubicBezTo>
                  <a:cubicBezTo>
                    <a:pt x="76" y="43"/>
                    <a:pt x="75" y="42"/>
                    <a:pt x="75" y="42"/>
                  </a:cubicBezTo>
                  <a:cubicBezTo>
                    <a:pt x="75" y="42"/>
                    <a:pt x="80" y="40"/>
                    <a:pt x="77" y="39"/>
                  </a:cubicBezTo>
                  <a:cubicBezTo>
                    <a:pt x="75" y="38"/>
                    <a:pt x="74" y="39"/>
                    <a:pt x="71" y="38"/>
                  </a:cubicBezTo>
                  <a:cubicBezTo>
                    <a:pt x="68" y="37"/>
                    <a:pt x="69" y="34"/>
                    <a:pt x="73" y="31"/>
                  </a:cubicBezTo>
                  <a:cubicBezTo>
                    <a:pt x="76" y="29"/>
                    <a:pt x="91" y="12"/>
                    <a:pt x="93" y="13"/>
                  </a:cubicBezTo>
                  <a:cubicBezTo>
                    <a:pt x="95" y="13"/>
                    <a:pt x="95" y="16"/>
                    <a:pt x="93" y="18"/>
                  </a:cubicBezTo>
                  <a:cubicBezTo>
                    <a:pt x="91" y="21"/>
                    <a:pt x="88" y="26"/>
                    <a:pt x="86" y="27"/>
                  </a:cubicBezTo>
                  <a:cubicBezTo>
                    <a:pt x="85" y="29"/>
                    <a:pt x="84" y="31"/>
                    <a:pt x="85" y="31"/>
                  </a:cubicBezTo>
                  <a:cubicBezTo>
                    <a:pt x="86" y="32"/>
                    <a:pt x="88" y="33"/>
                    <a:pt x="88" y="34"/>
                  </a:cubicBezTo>
                  <a:cubicBezTo>
                    <a:pt x="88" y="35"/>
                    <a:pt x="85" y="38"/>
                    <a:pt x="88" y="38"/>
                  </a:cubicBezTo>
                  <a:cubicBezTo>
                    <a:pt x="92" y="39"/>
                    <a:pt x="97" y="37"/>
                    <a:pt x="95" y="33"/>
                  </a:cubicBezTo>
                  <a:cubicBezTo>
                    <a:pt x="93" y="30"/>
                    <a:pt x="89" y="30"/>
                    <a:pt x="89" y="30"/>
                  </a:cubicBezTo>
                  <a:cubicBezTo>
                    <a:pt x="89" y="30"/>
                    <a:pt x="88" y="26"/>
                    <a:pt x="92" y="24"/>
                  </a:cubicBezTo>
                  <a:cubicBezTo>
                    <a:pt x="97" y="23"/>
                    <a:pt x="97" y="25"/>
                    <a:pt x="98" y="24"/>
                  </a:cubicBezTo>
                  <a:cubicBezTo>
                    <a:pt x="100" y="23"/>
                    <a:pt x="99" y="17"/>
                    <a:pt x="103" y="17"/>
                  </a:cubicBezTo>
                  <a:cubicBezTo>
                    <a:pt x="106" y="17"/>
                    <a:pt x="103" y="24"/>
                    <a:pt x="107" y="24"/>
                  </a:cubicBezTo>
                  <a:cubicBezTo>
                    <a:pt x="112" y="23"/>
                    <a:pt x="113" y="19"/>
                    <a:pt x="117" y="21"/>
                  </a:cubicBezTo>
                  <a:cubicBezTo>
                    <a:pt x="121" y="23"/>
                    <a:pt x="124" y="31"/>
                    <a:pt x="119" y="31"/>
                  </a:cubicBezTo>
                  <a:cubicBezTo>
                    <a:pt x="114" y="32"/>
                    <a:pt x="113" y="31"/>
                    <a:pt x="110" y="33"/>
                  </a:cubicBezTo>
                  <a:cubicBezTo>
                    <a:pt x="107" y="36"/>
                    <a:pt x="106" y="39"/>
                    <a:pt x="103" y="41"/>
                  </a:cubicBezTo>
                  <a:cubicBezTo>
                    <a:pt x="100" y="43"/>
                    <a:pt x="90" y="42"/>
                    <a:pt x="88" y="46"/>
                  </a:cubicBezTo>
                  <a:cubicBezTo>
                    <a:pt x="85" y="49"/>
                    <a:pt x="88" y="56"/>
                    <a:pt x="91" y="56"/>
                  </a:cubicBezTo>
                  <a:cubicBezTo>
                    <a:pt x="94" y="56"/>
                    <a:pt x="92" y="49"/>
                    <a:pt x="95" y="48"/>
                  </a:cubicBezTo>
                  <a:cubicBezTo>
                    <a:pt x="98" y="47"/>
                    <a:pt x="98" y="48"/>
                    <a:pt x="101" y="48"/>
                  </a:cubicBezTo>
                  <a:cubicBezTo>
                    <a:pt x="103" y="48"/>
                    <a:pt x="102" y="45"/>
                    <a:pt x="105" y="45"/>
                  </a:cubicBezTo>
                  <a:cubicBezTo>
                    <a:pt x="107" y="45"/>
                    <a:pt x="110" y="46"/>
                    <a:pt x="113" y="45"/>
                  </a:cubicBezTo>
                  <a:cubicBezTo>
                    <a:pt x="115" y="44"/>
                    <a:pt x="116" y="37"/>
                    <a:pt x="119" y="38"/>
                  </a:cubicBezTo>
                  <a:cubicBezTo>
                    <a:pt x="123" y="38"/>
                    <a:pt x="126" y="41"/>
                    <a:pt x="129" y="41"/>
                  </a:cubicBezTo>
                  <a:cubicBezTo>
                    <a:pt x="133" y="42"/>
                    <a:pt x="135" y="42"/>
                    <a:pt x="135" y="47"/>
                  </a:cubicBezTo>
                  <a:cubicBezTo>
                    <a:pt x="135" y="53"/>
                    <a:pt x="133" y="55"/>
                    <a:pt x="127" y="55"/>
                  </a:cubicBezTo>
                  <a:cubicBezTo>
                    <a:pt x="121" y="55"/>
                    <a:pt x="116" y="56"/>
                    <a:pt x="110" y="59"/>
                  </a:cubicBezTo>
                  <a:cubicBezTo>
                    <a:pt x="103" y="63"/>
                    <a:pt x="99" y="65"/>
                    <a:pt x="105" y="68"/>
                  </a:cubicBezTo>
                  <a:cubicBezTo>
                    <a:pt x="110" y="70"/>
                    <a:pt x="111" y="74"/>
                    <a:pt x="112" y="79"/>
                  </a:cubicBezTo>
                  <a:cubicBezTo>
                    <a:pt x="113" y="83"/>
                    <a:pt x="107" y="92"/>
                    <a:pt x="102" y="91"/>
                  </a:cubicBezTo>
                  <a:cubicBezTo>
                    <a:pt x="97" y="91"/>
                    <a:pt x="92" y="86"/>
                    <a:pt x="87" y="81"/>
                  </a:cubicBezTo>
                  <a:cubicBezTo>
                    <a:pt x="83" y="77"/>
                    <a:pt x="81" y="74"/>
                    <a:pt x="71" y="74"/>
                  </a:cubicBezTo>
                  <a:cubicBezTo>
                    <a:pt x="61" y="74"/>
                    <a:pt x="55" y="75"/>
                    <a:pt x="58" y="78"/>
                  </a:cubicBezTo>
                  <a:cubicBezTo>
                    <a:pt x="60" y="81"/>
                    <a:pt x="65" y="80"/>
                    <a:pt x="67" y="85"/>
                  </a:cubicBezTo>
                  <a:cubicBezTo>
                    <a:pt x="69" y="90"/>
                    <a:pt x="69" y="98"/>
                    <a:pt x="66" y="99"/>
                  </a:cubicBezTo>
                  <a:cubicBezTo>
                    <a:pt x="63" y="100"/>
                    <a:pt x="58" y="99"/>
                    <a:pt x="54" y="95"/>
                  </a:cubicBezTo>
                  <a:cubicBezTo>
                    <a:pt x="50" y="92"/>
                    <a:pt x="48" y="89"/>
                    <a:pt x="43" y="90"/>
                  </a:cubicBezTo>
                  <a:cubicBezTo>
                    <a:pt x="38" y="92"/>
                    <a:pt x="36" y="98"/>
                    <a:pt x="28" y="101"/>
                  </a:cubicBezTo>
                  <a:cubicBezTo>
                    <a:pt x="20" y="105"/>
                    <a:pt x="13" y="103"/>
                    <a:pt x="7" y="98"/>
                  </a:cubicBezTo>
                  <a:cubicBezTo>
                    <a:pt x="1" y="92"/>
                    <a:pt x="0" y="91"/>
                    <a:pt x="2" y="89"/>
                  </a:cubicBezTo>
                  <a:cubicBezTo>
                    <a:pt x="4" y="86"/>
                    <a:pt x="4" y="85"/>
                    <a:pt x="4" y="82"/>
                  </a:cubicBezTo>
                  <a:cubicBezTo>
                    <a:pt x="4" y="80"/>
                    <a:pt x="4" y="77"/>
                    <a:pt x="4" y="77"/>
                  </a:cubicBezTo>
                  <a:cubicBezTo>
                    <a:pt x="4" y="77"/>
                    <a:pt x="10" y="79"/>
                    <a:pt x="12" y="82"/>
                  </a:cubicBezTo>
                  <a:cubicBezTo>
                    <a:pt x="14" y="85"/>
                    <a:pt x="18" y="87"/>
                    <a:pt x="22" y="86"/>
                  </a:cubicBezTo>
                  <a:cubicBezTo>
                    <a:pt x="26" y="85"/>
                    <a:pt x="33" y="83"/>
                    <a:pt x="30" y="79"/>
                  </a:cubicBezTo>
                  <a:cubicBezTo>
                    <a:pt x="26" y="76"/>
                    <a:pt x="15" y="68"/>
                    <a:pt x="12" y="65"/>
                  </a:cubicBezTo>
                  <a:cubicBezTo>
                    <a:pt x="10" y="63"/>
                    <a:pt x="9" y="59"/>
                    <a:pt x="14" y="56"/>
                  </a:cubicBezTo>
                  <a:cubicBezTo>
                    <a:pt x="18" y="53"/>
                    <a:pt x="20" y="50"/>
                    <a:pt x="24" y="55"/>
                  </a:cubicBezTo>
                  <a:cubicBezTo>
                    <a:pt x="28" y="59"/>
                    <a:pt x="32" y="63"/>
                    <a:pt x="35" y="65"/>
                  </a:cubicBezTo>
                  <a:cubicBezTo>
                    <a:pt x="38" y="66"/>
                    <a:pt x="39" y="68"/>
                    <a:pt x="43" y="66"/>
                  </a:cubicBezTo>
                  <a:cubicBezTo>
                    <a:pt x="47" y="64"/>
                    <a:pt x="52" y="62"/>
                    <a:pt x="48" y="60"/>
                  </a:cubicBezTo>
                  <a:cubicBezTo>
                    <a:pt x="43" y="58"/>
                    <a:pt x="40" y="58"/>
                    <a:pt x="38" y="55"/>
                  </a:cubicBezTo>
                  <a:cubicBezTo>
                    <a:pt x="35" y="51"/>
                    <a:pt x="43" y="44"/>
                    <a:pt x="50" y="46"/>
                  </a:cubicBezTo>
                  <a:cubicBezTo>
                    <a:pt x="57" y="47"/>
                    <a:pt x="63" y="54"/>
                    <a:pt x="66" y="56"/>
                  </a:cubicBezTo>
                  <a:cubicBezTo>
                    <a:pt x="68" y="57"/>
                    <a:pt x="74" y="57"/>
                    <a:pt x="76" y="62"/>
                  </a:cubicBezTo>
                  <a:cubicBezTo>
                    <a:pt x="78" y="66"/>
                    <a:pt x="82" y="71"/>
                    <a:pt x="85" y="72"/>
                  </a:cubicBezTo>
                  <a:cubicBezTo>
                    <a:pt x="89" y="72"/>
                    <a:pt x="93" y="73"/>
                    <a:pt x="89" y="68"/>
                  </a:cubicBezTo>
                  <a:cubicBezTo>
                    <a:pt x="85" y="64"/>
                    <a:pt x="70" y="52"/>
                    <a:pt x="64" y="48"/>
                  </a:cubicBezTo>
                  <a:cubicBezTo>
                    <a:pt x="59" y="43"/>
                    <a:pt x="52" y="39"/>
                    <a:pt x="45" y="39"/>
                  </a:cubicBezTo>
                  <a:cubicBezTo>
                    <a:pt x="38" y="39"/>
                    <a:pt x="32" y="41"/>
                    <a:pt x="28" y="37"/>
                  </a:cubicBezTo>
                  <a:cubicBezTo>
                    <a:pt x="24" y="33"/>
                    <a:pt x="27" y="30"/>
                    <a:pt x="32" y="26"/>
                  </a:cubicBezTo>
                  <a:cubicBezTo>
                    <a:pt x="36" y="21"/>
                    <a:pt x="37" y="19"/>
                    <a:pt x="43" y="19"/>
                  </a:cubicBezTo>
                  <a:cubicBezTo>
                    <a:pt x="48" y="18"/>
                    <a:pt x="50" y="20"/>
                    <a:pt x="5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9" name="图片 68">
              <a:extLst>
                <a:ext uri="{FF2B5EF4-FFF2-40B4-BE49-F238E27FC236}">
                  <a16:creationId xmlns:a16="http://schemas.microsoft.com/office/drawing/2014/main" id="{2CE16CD1-554B-1840-B7B6-D5DDD2685D42}"/>
                </a:ext>
              </a:extLst>
            </p:cNvPr>
            <p:cNvPicPr>
              <a:picLocks noChangeAspect="1"/>
            </p:cNvPicPr>
            <p:nvPr/>
          </p:nvPicPr>
          <p:blipFill>
            <a:blip r:embed="rId3"/>
            <a:stretch>
              <a:fillRect/>
            </a:stretch>
          </p:blipFill>
          <p:spPr>
            <a:xfrm>
              <a:off x="5747135" y="5276243"/>
              <a:ext cx="697950" cy="203063"/>
            </a:xfrm>
            <a:prstGeom prst="rect">
              <a:avLst/>
            </a:prstGeom>
          </p:spPr>
        </p:pic>
      </p:grpSp>
      <p:grpSp>
        <p:nvGrpSpPr>
          <p:cNvPr id="70" name="组合 69">
            <a:extLst>
              <a:ext uri="{FF2B5EF4-FFF2-40B4-BE49-F238E27FC236}">
                <a16:creationId xmlns:a16="http://schemas.microsoft.com/office/drawing/2014/main" id="{ABA848CB-0A3F-9148-95FB-2C88077BB6EC}"/>
              </a:ext>
            </a:extLst>
          </p:cNvPr>
          <p:cNvGrpSpPr/>
          <p:nvPr/>
        </p:nvGrpSpPr>
        <p:grpSpPr>
          <a:xfrm>
            <a:off x="488395" y="82359"/>
            <a:ext cx="1399311" cy="249685"/>
            <a:chOff x="938213" y="2493963"/>
            <a:chExt cx="10320338" cy="1841500"/>
          </a:xfrm>
          <a:solidFill>
            <a:schemeClr val="bg2">
              <a:lumMod val="50000"/>
            </a:schemeClr>
          </a:solidFill>
        </p:grpSpPr>
        <p:sp>
          <p:nvSpPr>
            <p:cNvPr id="71" name="Freeform 14">
              <a:extLst>
                <a:ext uri="{FF2B5EF4-FFF2-40B4-BE49-F238E27FC236}">
                  <a16:creationId xmlns:a16="http://schemas.microsoft.com/office/drawing/2014/main" id="{B84206A8-C54D-2F4B-BC20-04EA1C81C4DA}"/>
                </a:ext>
              </a:extLst>
            </p:cNvPr>
            <p:cNvSpPr>
              <a:spLocks noEditPoints="1"/>
            </p:cNvSpPr>
            <p:nvPr/>
          </p:nvSpPr>
          <p:spPr bwMode="auto">
            <a:xfrm>
              <a:off x="938213" y="2744788"/>
              <a:ext cx="1638300" cy="1401763"/>
            </a:xfrm>
            <a:custGeom>
              <a:avLst/>
              <a:gdLst>
                <a:gd name="T0" fmla="*/ 172 w 387"/>
                <a:gd name="T1" fmla="*/ 191 h 329"/>
                <a:gd name="T2" fmla="*/ 178 w 387"/>
                <a:gd name="T3" fmla="*/ 97 h 329"/>
                <a:gd name="T4" fmla="*/ 179 w 387"/>
                <a:gd name="T5" fmla="*/ 40 h 329"/>
                <a:gd name="T6" fmla="*/ 132 w 387"/>
                <a:gd name="T7" fmla="*/ 36 h 329"/>
                <a:gd name="T8" fmla="*/ 113 w 387"/>
                <a:gd name="T9" fmla="*/ 28 h 329"/>
                <a:gd name="T10" fmla="*/ 107 w 387"/>
                <a:gd name="T11" fmla="*/ 29 h 329"/>
                <a:gd name="T12" fmla="*/ 106 w 387"/>
                <a:gd name="T13" fmla="*/ 56 h 329"/>
                <a:gd name="T14" fmla="*/ 97 w 387"/>
                <a:gd name="T15" fmla="*/ 113 h 329"/>
                <a:gd name="T16" fmla="*/ 47 w 387"/>
                <a:gd name="T17" fmla="*/ 131 h 329"/>
                <a:gd name="T18" fmla="*/ 32 w 387"/>
                <a:gd name="T19" fmla="*/ 176 h 329"/>
                <a:gd name="T20" fmla="*/ 39 w 387"/>
                <a:gd name="T21" fmla="*/ 201 h 329"/>
                <a:gd name="T22" fmla="*/ 78 w 387"/>
                <a:gd name="T23" fmla="*/ 197 h 329"/>
                <a:gd name="T24" fmla="*/ 84 w 387"/>
                <a:gd name="T25" fmla="*/ 228 h 329"/>
                <a:gd name="T26" fmla="*/ 26 w 387"/>
                <a:gd name="T27" fmla="*/ 265 h 329"/>
                <a:gd name="T28" fmla="*/ 3 w 387"/>
                <a:gd name="T29" fmla="*/ 283 h 329"/>
                <a:gd name="T30" fmla="*/ 25 w 387"/>
                <a:gd name="T31" fmla="*/ 320 h 329"/>
                <a:gd name="T32" fmla="*/ 50 w 387"/>
                <a:gd name="T33" fmla="*/ 319 h 329"/>
                <a:gd name="T34" fmla="*/ 87 w 387"/>
                <a:gd name="T35" fmla="*/ 294 h 329"/>
                <a:gd name="T36" fmla="*/ 162 w 387"/>
                <a:gd name="T37" fmla="*/ 243 h 329"/>
                <a:gd name="T38" fmla="*/ 172 w 387"/>
                <a:gd name="T39" fmla="*/ 191 h 329"/>
                <a:gd name="T40" fmla="*/ 372 w 387"/>
                <a:gd name="T41" fmla="*/ 280 h 329"/>
                <a:gd name="T42" fmla="*/ 361 w 387"/>
                <a:gd name="T43" fmla="*/ 234 h 329"/>
                <a:gd name="T44" fmla="*/ 295 w 387"/>
                <a:gd name="T45" fmla="*/ 216 h 329"/>
                <a:gd name="T46" fmla="*/ 294 w 387"/>
                <a:gd name="T47" fmla="*/ 157 h 329"/>
                <a:gd name="T48" fmla="*/ 337 w 387"/>
                <a:gd name="T49" fmla="*/ 133 h 329"/>
                <a:gd name="T50" fmla="*/ 365 w 387"/>
                <a:gd name="T51" fmla="*/ 112 h 329"/>
                <a:gd name="T52" fmla="*/ 351 w 387"/>
                <a:gd name="T53" fmla="*/ 75 h 329"/>
                <a:gd name="T54" fmla="*/ 315 w 387"/>
                <a:gd name="T55" fmla="*/ 77 h 329"/>
                <a:gd name="T56" fmla="*/ 321 w 387"/>
                <a:gd name="T57" fmla="*/ 49 h 329"/>
                <a:gd name="T58" fmla="*/ 317 w 387"/>
                <a:gd name="T59" fmla="*/ 9 h 329"/>
                <a:gd name="T60" fmla="*/ 249 w 387"/>
                <a:gd name="T61" fmla="*/ 4 h 329"/>
                <a:gd name="T62" fmla="*/ 238 w 387"/>
                <a:gd name="T63" fmla="*/ 15 h 329"/>
                <a:gd name="T64" fmla="*/ 226 w 387"/>
                <a:gd name="T65" fmla="*/ 98 h 329"/>
                <a:gd name="T66" fmla="*/ 213 w 387"/>
                <a:gd name="T67" fmla="*/ 200 h 329"/>
                <a:gd name="T68" fmla="*/ 231 w 387"/>
                <a:gd name="T69" fmla="*/ 278 h 329"/>
                <a:gd name="T70" fmla="*/ 322 w 387"/>
                <a:gd name="T71" fmla="*/ 294 h 329"/>
                <a:gd name="T72" fmla="*/ 372 w 387"/>
                <a:gd name="T73" fmla="*/ 28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7" h="329">
                  <a:moveTo>
                    <a:pt x="172" y="191"/>
                  </a:moveTo>
                  <a:cubicBezTo>
                    <a:pt x="172" y="158"/>
                    <a:pt x="176" y="118"/>
                    <a:pt x="178" y="97"/>
                  </a:cubicBezTo>
                  <a:cubicBezTo>
                    <a:pt x="181" y="76"/>
                    <a:pt x="189" y="51"/>
                    <a:pt x="179" y="40"/>
                  </a:cubicBezTo>
                  <a:cubicBezTo>
                    <a:pt x="169" y="29"/>
                    <a:pt x="141" y="36"/>
                    <a:pt x="132" y="36"/>
                  </a:cubicBezTo>
                  <a:cubicBezTo>
                    <a:pt x="126" y="36"/>
                    <a:pt x="118" y="30"/>
                    <a:pt x="113" y="28"/>
                  </a:cubicBezTo>
                  <a:cubicBezTo>
                    <a:pt x="111" y="27"/>
                    <a:pt x="108" y="29"/>
                    <a:pt x="107" y="29"/>
                  </a:cubicBezTo>
                  <a:cubicBezTo>
                    <a:pt x="92" y="41"/>
                    <a:pt x="100" y="48"/>
                    <a:pt x="106" y="56"/>
                  </a:cubicBezTo>
                  <a:cubicBezTo>
                    <a:pt x="112" y="64"/>
                    <a:pt x="106" y="89"/>
                    <a:pt x="97" y="113"/>
                  </a:cubicBezTo>
                  <a:cubicBezTo>
                    <a:pt x="89" y="136"/>
                    <a:pt x="70" y="121"/>
                    <a:pt x="47" y="131"/>
                  </a:cubicBezTo>
                  <a:cubicBezTo>
                    <a:pt x="24" y="142"/>
                    <a:pt x="32" y="160"/>
                    <a:pt x="32" y="176"/>
                  </a:cubicBezTo>
                  <a:cubicBezTo>
                    <a:pt x="32" y="193"/>
                    <a:pt x="37" y="202"/>
                    <a:pt x="39" y="201"/>
                  </a:cubicBezTo>
                  <a:cubicBezTo>
                    <a:pt x="42" y="199"/>
                    <a:pt x="65" y="196"/>
                    <a:pt x="78" y="197"/>
                  </a:cubicBezTo>
                  <a:cubicBezTo>
                    <a:pt x="91" y="197"/>
                    <a:pt x="89" y="211"/>
                    <a:pt x="84" y="228"/>
                  </a:cubicBezTo>
                  <a:cubicBezTo>
                    <a:pt x="78" y="244"/>
                    <a:pt x="43" y="255"/>
                    <a:pt x="26" y="265"/>
                  </a:cubicBezTo>
                  <a:cubicBezTo>
                    <a:pt x="8" y="275"/>
                    <a:pt x="0" y="273"/>
                    <a:pt x="3" y="283"/>
                  </a:cubicBezTo>
                  <a:cubicBezTo>
                    <a:pt x="5" y="293"/>
                    <a:pt x="16" y="311"/>
                    <a:pt x="25" y="320"/>
                  </a:cubicBezTo>
                  <a:cubicBezTo>
                    <a:pt x="34" y="329"/>
                    <a:pt x="44" y="325"/>
                    <a:pt x="50" y="319"/>
                  </a:cubicBezTo>
                  <a:cubicBezTo>
                    <a:pt x="56" y="312"/>
                    <a:pt x="66" y="309"/>
                    <a:pt x="87" y="294"/>
                  </a:cubicBezTo>
                  <a:cubicBezTo>
                    <a:pt x="107" y="278"/>
                    <a:pt x="141" y="264"/>
                    <a:pt x="162" y="243"/>
                  </a:cubicBezTo>
                  <a:cubicBezTo>
                    <a:pt x="183" y="222"/>
                    <a:pt x="172" y="225"/>
                    <a:pt x="172" y="191"/>
                  </a:cubicBezTo>
                  <a:close/>
                  <a:moveTo>
                    <a:pt x="372" y="280"/>
                  </a:moveTo>
                  <a:cubicBezTo>
                    <a:pt x="372" y="260"/>
                    <a:pt x="387" y="239"/>
                    <a:pt x="361" y="234"/>
                  </a:cubicBezTo>
                  <a:cubicBezTo>
                    <a:pt x="336" y="229"/>
                    <a:pt x="299" y="233"/>
                    <a:pt x="295" y="216"/>
                  </a:cubicBezTo>
                  <a:cubicBezTo>
                    <a:pt x="290" y="200"/>
                    <a:pt x="280" y="171"/>
                    <a:pt x="294" y="157"/>
                  </a:cubicBezTo>
                  <a:cubicBezTo>
                    <a:pt x="307" y="144"/>
                    <a:pt x="326" y="139"/>
                    <a:pt x="337" y="133"/>
                  </a:cubicBezTo>
                  <a:cubicBezTo>
                    <a:pt x="348" y="127"/>
                    <a:pt x="359" y="129"/>
                    <a:pt x="365" y="112"/>
                  </a:cubicBezTo>
                  <a:cubicBezTo>
                    <a:pt x="371" y="95"/>
                    <a:pt x="364" y="77"/>
                    <a:pt x="351" y="75"/>
                  </a:cubicBezTo>
                  <a:cubicBezTo>
                    <a:pt x="338" y="72"/>
                    <a:pt x="319" y="94"/>
                    <a:pt x="315" y="77"/>
                  </a:cubicBezTo>
                  <a:cubicBezTo>
                    <a:pt x="311" y="61"/>
                    <a:pt x="315" y="55"/>
                    <a:pt x="321" y="49"/>
                  </a:cubicBezTo>
                  <a:cubicBezTo>
                    <a:pt x="327" y="44"/>
                    <a:pt x="336" y="14"/>
                    <a:pt x="317" y="9"/>
                  </a:cubicBezTo>
                  <a:cubicBezTo>
                    <a:pt x="298" y="5"/>
                    <a:pt x="267" y="0"/>
                    <a:pt x="249" y="4"/>
                  </a:cubicBezTo>
                  <a:cubicBezTo>
                    <a:pt x="249" y="4"/>
                    <a:pt x="239" y="8"/>
                    <a:pt x="238" y="15"/>
                  </a:cubicBezTo>
                  <a:cubicBezTo>
                    <a:pt x="236" y="21"/>
                    <a:pt x="231" y="68"/>
                    <a:pt x="226" y="98"/>
                  </a:cubicBezTo>
                  <a:cubicBezTo>
                    <a:pt x="220" y="127"/>
                    <a:pt x="213" y="167"/>
                    <a:pt x="213" y="200"/>
                  </a:cubicBezTo>
                  <a:cubicBezTo>
                    <a:pt x="214" y="232"/>
                    <a:pt x="217" y="264"/>
                    <a:pt x="231" y="278"/>
                  </a:cubicBezTo>
                  <a:cubicBezTo>
                    <a:pt x="245" y="292"/>
                    <a:pt x="306" y="295"/>
                    <a:pt x="322" y="294"/>
                  </a:cubicBezTo>
                  <a:cubicBezTo>
                    <a:pt x="339" y="293"/>
                    <a:pt x="372" y="300"/>
                    <a:pt x="372"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5">
              <a:extLst>
                <a:ext uri="{FF2B5EF4-FFF2-40B4-BE49-F238E27FC236}">
                  <a16:creationId xmlns:a16="http://schemas.microsoft.com/office/drawing/2014/main" id="{1980E70C-E912-B843-AD71-4F78DCFEAB76}"/>
                </a:ext>
              </a:extLst>
            </p:cNvPr>
            <p:cNvSpPr>
              <a:spLocks noEditPoints="1"/>
            </p:cNvSpPr>
            <p:nvPr/>
          </p:nvSpPr>
          <p:spPr bwMode="auto">
            <a:xfrm>
              <a:off x="2865438" y="2493963"/>
              <a:ext cx="1325563" cy="1789113"/>
            </a:xfrm>
            <a:custGeom>
              <a:avLst/>
              <a:gdLst>
                <a:gd name="T0" fmla="*/ 177 w 313"/>
                <a:gd name="T1" fmla="*/ 134 h 420"/>
                <a:gd name="T2" fmla="*/ 278 w 313"/>
                <a:gd name="T3" fmla="*/ 108 h 420"/>
                <a:gd name="T4" fmla="*/ 310 w 313"/>
                <a:gd name="T5" fmla="*/ 96 h 420"/>
                <a:gd name="T6" fmla="*/ 284 w 313"/>
                <a:gd name="T7" fmla="*/ 62 h 420"/>
                <a:gd name="T8" fmla="*/ 212 w 313"/>
                <a:gd name="T9" fmla="*/ 74 h 420"/>
                <a:gd name="T10" fmla="*/ 190 w 313"/>
                <a:gd name="T11" fmla="*/ 10 h 420"/>
                <a:gd name="T12" fmla="*/ 122 w 313"/>
                <a:gd name="T13" fmla="*/ 21 h 420"/>
                <a:gd name="T14" fmla="*/ 125 w 313"/>
                <a:gd name="T15" fmla="*/ 41 h 420"/>
                <a:gd name="T16" fmla="*/ 131 w 313"/>
                <a:gd name="T17" fmla="*/ 65 h 420"/>
                <a:gd name="T18" fmla="*/ 129 w 313"/>
                <a:gd name="T19" fmla="*/ 82 h 420"/>
                <a:gd name="T20" fmla="*/ 145 w 313"/>
                <a:gd name="T21" fmla="*/ 89 h 420"/>
                <a:gd name="T22" fmla="*/ 138 w 313"/>
                <a:gd name="T23" fmla="*/ 100 h 420"/>
                <a:gd name="T24" fmla="*/ 43 w 313"/>
                <a:gd name="T25" fmla="*/ 123 h 420"/>
                <a:gd name="T26" fmla="*/ 6 w 313"/>
                <a:gd name="T27" fmla="*/ 143 h 420"/>
                <a:gd name="T28" fmla="*/ 28 w 313"/>
                <a:gd name="T29" fmla="*/ 175 h 420"/>
                <a:gd name="T30" fmla="*/ 177 w 313"/>
                <a:gd name="T31" fmla="*/ 134 h 420"/>
                <a:gd name="T32" fmla="*/ 99 w 313"/>
                <a:gd name="T33" fmla="*/ 322 h 420"/>
                <a:gd name="T34" fmla="*/ 65 w 313"/>
                <a:gd name="T35" fmla="*/ 326 h 420"/>
                <a:gd name="T36" fmla="*/ 60 w 313"/>
                <a:gd name="T37" fmla="*/ 313 h 420"/>
                <a:gd name="T38" fmla="*/ 28 w 313"/>
                <a:gd name="T39" fmla="*/ 330 h 420"/>
                <a:gd name="T40" fmla="*/ 30 w 313"/>
                <a:gd name="T41" fmla="*/ 390 h 420"/>
                <a:gd name="T42" fmla="*/ 63 w 313"/>
                <a:gd name="T43" fmla="*/ 381 h 420"/>
                <a:gd name="T44" fmla="*/ 91 w 313"/>
                <a:gd name="T45" fmla="*/ 353 h 420"/>
                <a:gd name="T46" fmla="*/ 99 w 313"/>
                <a:gd name="T47" fmla="*/ 322 h 420"/>
                <a:gd name="T48" fmla="*/ 299 w 313"/>
                <a:gd name="T49" fmla="*/ 306 h 420"/>
                <a:gd name="T50" fmla="*/ 274 w 313"/>
                <a:gd name="T51" fmla="*/ 279 h 420"/>
                <a:gd name="T52" fmla="*/ 248 w 313"/>
                <a:gd name="T53" fmla="*/ 278 h 420"/>
                <a:gd name="T54" fmla="*/ 221 w 313"/>
                <a:gd name="T55" fmla="*/ 273 h 420"/>
                <a:gd name="T56" fmla="*/ 222 w 313"/>
                <a:gd name="T57" fmla="*/ 304 h 420"/>
                <a:gd name="T58" fmla="*/ 240 w 313"/>
                <a:gd name="T59" fmla="*/ 342 h 420"/>
                <a:gd name="T60" fmla="*/ 245 w 313"/>
                <a:gd name="T61" fmla="*/ 359 h 420"/>
                <a:gd name="T62" fmla="*/ 282 w 313"/>
                <a:gd name="T63" fmla="*/ 348 h 420"/>
                <a:gd name="T64" fmla="*/ 299 w 313"/>
                <a:gd name="T65" fmla="*/ 306 h 420"/>
                <a:gd name="T66" fmla="*/ 187 w 313"/>
                <a:gd name="T67" fmla="*/ 280 h 420"/>
                <a:gd name="T68" fmla="*/ 200 w 313"/>
                <a:gd name="T69" fmla="*/ 276 h 420"/>
                <a:gd name="T70" fmla="*/ 218 w 313"/>
                <a:gd name="T71" fmla="*/ 246 h 420"/>
                <a:gd name="T72" fmla="*/ 249 w 313"/>
                <a:gd name="T73" fmla="*/ 195 h 420"/>
                <a:gd name="T74" fmla="*/ 234 w 313"/>
                <a:gd name="T75" fmla="*/ 150 h 420"/>
                <a:gd name="T76" fmla="*/ 192 w 313"/>
                <a:gd name="T77" fmla="*/ 156 h 420"/>
                <a:gd name="T78" fmla="*/ 118 w 313"/>
                <a:gd name="T79" fmla="*/ 182 h 420"/>
                <a:gd name="T80" fmla="*/ 99 w 313"/>
                <a:gd name="T81" fmla="*/ 172 h 420"/>
                <a:gd name="T82" fmla="*/ 74 w 313"/>
                <a:gd name="T83" fmla="*/ 230 h 420"/>
                <a:gd name="T84" fmla="*/ 100 w 313"/>
                <a:gd name="T85" fmla="*/ 291 h 420"/>
                <a:gd name="T86" fmla="*/ 127 w 313"/>
                <a:gd name="T87" fmla="*/ 292 h 420"/>
                <a:gd name="T88" fmla="*/ 136 w 313"/>
                <a:gd name="T89" fmla="*/ 338 h 420"/>
                <a:gd name="T90" fmla="*/ 123 w 313"/>
                <a:gd name="T91" fmla="*/ 362 h 420"/>
                <a:gd name="T92" fmla="*/ 105 w 313"/>
                <a:gd name="T93" fmla="*/ 355 h 420"/>
                <a:gd name="T94" fmla="*/ 93 w 313"/>
                <a:gd name="T95" fmla="*/ 363 h 420"/>
                <a:gd name="T96" fmla="*/ 115 w 313"/>
                <a:gd name="T97" fmla="*/ 387 h 420"/>
                <a:gd name="T98" fmla="*/ 151 w 313"/>
                <a:gd name="T99" fmla="*/ 411 h 420"/>
                <a:gd name="T100" fmla="*/ 189 w 313"/>
                <a:gd name="T101" fmla="*/ 384 h 420"/>
                <a:gd name="T102" fmla="*/ 189 w 313"/>
                <a:gd name="T103" fmla="*/ 309 h 420"/>
                <a:gd name="T104" fmla="*/ 187 w 313"/>
                <a:gd name="T105" fmla="*/ 280 h 420"/>
                <a:gd name="T106" fmla="*/ 169 w 313"/>
                <a:gd name="T107" fmla="*/ 219 h 420"/>
                <a:gd name="T108" fmla="*/ 145 w 313"/>
                <a:gd name="T109" fmla="*/ 236 h 420"/>
                <a:gd name="T110" fmla="*/ 138 w 313"/>
                <a:gd name="T111" fmla="*/ 217 h 420"/>
                <a:gd name="T112" fmla="*/ 168 w 313"/>
                <a:gd name="T113" fmla="*/ 203 h 420"/>
                <a:gd name="T114" fmla="*/ 179 w 313"/>
                <a:gd name="T115" fmla="*/ 200 h 420"/>
                <a:gd name="T116" fmla="*/ 169 w 313"/>
                <a:gd name="T117" fmla="*/ 21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 h="420">
                  <a:moveTo>
                    <a:pt x="177" y="134"/>
                  </a:moveTo>
                  <a:cubicBezTo>
                    <a:pt x="213" y="123"/>
                    <a:pt x="265" y="109"/>
                    <a:pt x="278" y="108"/>
                  </a:cubicBezTo>
                  <a:cubicBezTo>
                    <a:pt x="292" y="107"/>
                    <a:pt x="306" y="111"/>
                    <a:pt x="310" y="96"/>
                  </a:cubicBezTo>
                  <a:cubicBezTo>
                    <a:pt x="313" y="82"/>
                    <a:pt x="306" y="63"/>
                    <a:pt x="284" y="62"/>
                  </a:cubicBezTo>
                  <a:cubicBezTo>
                    <a:pt x="263" y="60"/>
                    <a:pt x="212" y="74"/>
                    <a:pt x="212" y="74"/>
                  </a:cubicBezTo>
                  <a:cubicBezTo>
                    <a:pt x="212" y="74"/>
                    <a:pt x="228" y="20"/>
                    <a:pt x="190" y="10"/>
                  </a:cubicBezTo>
                  <a:cubicBezTo>
                    <a:pt x="153" y="0"/>
                    <a:pt x="122" y="21"/>
                    <a:pt x="122" y="21"/>
                  </a:cubicBezTo>
                  <a:cubicBezTo>
                    <a:pt x="122" y="21"/>
                    <a:pt x="113" y="32"/>
                    <a:pt x="125" y="41"/>
                  </a:cubicBezTo>
                  <a:cubicBezTo>
                    <a:pt x="137" y="51"/>
                    <a:pt x="134" y="58"/>
                    <a:pt x="131" y="65"/>
                  </a:cubicBezTo>
                  <a:cubicBezTo>
                    <a:pt x="128" y="71"/>
                    <a:pt x="121" y="77"/>
                    <a:pt x="129" y="82"/>
                  </a:cubicBezTo>
                  <a:cubicBezTo>
                    <a:pt x="137" y="88"/>
                    <a:pt x="137" y="79"/>
                    <a:pt x="145" y="89"/>
                  </a:cubicBezTo>
                  <a:cubicBezTo>
                    <a:pt x="145" y="89"/>
                    <a:pt x="145" y="97"/>
                    <a:pt x="138" y="100"/>
                  </a:cubicBezTo>
                  <a:cubicBezTo>
                    <a:pt x="132" y="103"/>
                    <a:pt x="66" y="119"/>
                    <a:pt x="43" y="123"/>
                  </a:cubicBezTo>
                  <a:cubicBezTo>
                    <a:pt x="20" y="128"/>
                    <a:pt x="11" y="131"/>
                    <a:pt x="6" y="143"/>
                  </a:cubicBezTo>
                  <a:cubicBezTo>
                    <a:pt x="2" y="154"/>
                    <a:pt x="0" y="177"/>
                    <a:pt x="28" y="175"/>
                  </a:cubicBezTo>
                  <a:cubicBezTo>
                    <a:pt x="56" y="172"/>
                    <a:pt x="140" y="145"/>
                    <a:pt x="177" y="134"/>
                  </a:cubicBezTo>
                  <a:close/>
                  <a:moveTo>
                    <a:pt x="99" y="322"/>
                  </a:moveTo>
                  <a:cubicBezTo>
                    <a:pt x="91" y="319"/>
                    <a:pt x="70" y="332"/>
                    <a:pt x="65" y="326"/>
                  </a:cubicBezTo>
                  <a:cubicBezTo>
                    <a:pt x="62" y="322"/>
                    <a:pt x="60" y="313"/>
                    <a:pt x="60" y="313"/>
                  </a:cubicBezTo>
                  <a:cubicBezTo>
                    <a:pt x="55" y="300"/>
                    <a:pt x="41" y="312"/>
                    <a:pt x="28" y="330"/>
                  </a:cubicBezTo>
                  <a:cubicBezTo>
                    <a:pt x="14" y="349"/>
                    <a:pt x="20" y="380"/>
                    <a:pt x="30" y="390"/>
                  </a:cubicBezTo>
                  <a:cubicBezTo>
                    <a:pt x="41" y="400"/>
                    <a:pt x="52" y="384"/>
                    <a:pt x="63" y="381"/>
                  </a:cubicBezTo>
                  <a:cubicBezTo>
                    <a:pt x="74" y="378"/>
                    <a:pt x="83" y="368"/>
                    <a:pt x="91" y="353"/>
                  </a:cubicBezTo>
                  <a:cubicBezTo>
                    <a:pt x="100" y="337"/>
                    <a:pt x="108" y="326"/>
                    <a:pt x="99" y="322"/>
                  </a:cubicBezTo>
                  <a:close/>
                  <a:moveTo>
                    <a:pt x="299" y="306"/>
                  </a:moveTo>
                  <a:cubicBezTo>
                    <a:pt x="294" y="292"/>
                    <a:pt x="284" y="282"/>
                    <a:pt x="274" y="279"/>
                  </a:cubicBezTo>
                  <a:cubicBezTo>
                    <a:pt x="264" y="276"/>
                    <a:pt x="259" y="280"/>
                    <a:pt x="248" y="278"/>
                  </a:cubicBezTo>
                  <a:cubicBezTo>
                    <a:pt x="236" y="276"/>
                    <a:pt x="234" y="266"/>
                    <a:pt x="221" y="273"/>
                  </a:cubicBezTo>
                  <a:cubicBezTo>
                    <a:pt x="221" y="273"/>
                    <a:pt x="216" y="291"/>
                    <a:pt x="222" y="304"/>
                  </a:cubicBezTo>
                  <a:cubicBezTo>
                    <a:pt x="228" y="318"/>
                    <a:pt x="239" y="333"/>
                    <a:pt x="240" y="342"/>
                  </a:cubicBezTo>
                  <a:cubicBezTo>
                    <a:pt x="242" y="350"/>
                    <a:pt x="240" y="359"/>
                    <a:pt x="245" y="359"/>
                  </a:cubicBezTo>
                  <a:cubicBezTo>
                    <a:pt x="250" y="360"/>
                    <a:pt x="276" y="351"/>
                    <a:pt x="282" y="348"/>
                  </a:cubicBezTo>
                  <a:cubicBezTo>
                    <a:pt x="287" y="345"/>
                    <a:pt x="304" y="320"/>
                    <a:pt x="299" y="306"/>
                  </a:cubicBezTo>
                  <a:close/>
                  <a:moveTo>
                    <a:pt x="187" y="280"/>
                  </a:moveTo>
                  <a:cubicBezTo>
                    <a:pt x="187" y="280"/>
                    <a:pt x="192" y="280"/>
                    <a:pt x="200" y="276"/>
                  </a:cubicBezTo>
                  <a:cubicBezTo>
                    <a:pt x="208" y="272"/>
                    <a:pt x="208" y="262"/>
                    <a:pt x="218" y="246"/>
                  </a:cubicBezTo>
                  <a:cubicBezTo>
                    <a:pt x="227" y="230"/>
                    <a:pt x="237" y="213"/>
                    <a:pt x="249" y="195"/>
                  </a:cubicBezTo>
                  <a:cubicBezTo>
                    <a:pt x="260" y="177"/>
                    <a:pt x="261" y="159"/>
                    <a:pt x="234" y="150"/>
                  </a:cubicBezTo>
                  <a:cubicBezTo>
                    <a:pt x="208" y="140"/>
                    <a:pt x="198" y="151"/>
                    <a:pt x="192" y="156"/>
                  </a:cubicBezTo>
                  <a:cubicBezTo>
                    <a:pt x="186" y="162"/>
                    <a:pt x="130" y="183"/>
                    <a:pt x="118" y="182"/>
                  </a:cubicBezTo>
                  <a:cubicBezTo>
                    <a:pt x="106" y="181"/>
                    <a:pt x="99" y="172"/>
                    <a:pt x="99" y="172"/>
                  </a:cubicBezTo>
                  <a:cubicBezTo>
                    <a:pt x="69" y="163"/>
                    <a:pt x="68" y="207"/>
                    <a:pt x="74" y="230"/>
                  </a:cubicBezTo>
                  <a:cubicBezTo>
                    <a:pt x="80" y="252"/>
                    <a:pt x="91" y="289"/>
                    <a:pt x="100" y="291"/>
                  </a:cubicBezTo>
                  <a:cubicBezTo>
                    <a:pt x="108" y="294"/>
                    <a:pt x="113" y="286"/>
                    <a:pt x="127" y="292"/>
                  </a:cubicBezTo>
                  <a:cubicBezTo>
                    <a:pt x="141" y="299"/>
                    <a:pt x="133" y="317"/>
                    <a:pt x="136" y="338"/>
                  </a:cubicBezTo>
                  <a:cubicBezTo>
                    <a:pt x="140" y="359"/>
                    <a:pt x="129" y="362"/>
                    <a:pt x="123" y="362"/>
                  </a:cubicBezTo>
                  <a:cubicBezTo>
                    <a:pt x="119" y="362"/>
                    <a:pt x="114" y="362"/>
                    <a:pt x="105" y="355"/>
                  </a:cubicBezTo>
                  <a:cubicBezTo>
                    <a:pt x="96" y="348"/>
                    <a:pt x="93" y="363"/>
                    <a:pt x="93" y="363"/>
                  </a:cubicBezTo>
                  <a:cubicBezTo>
                    <a:pt x="93" y="363"/>
                    <a:pt x="106" y="379"/>
                    <a:pt x="115" y="387"/>
                  </a:cubicBezTo>
                  <a:cubicBezTo>
                    <a:pt x="123" y="396"/>
                    <a:pt x="134" y="401"/>
                    <a:pt x="151" y="411"/>
                  </a:cubicBezTo>
                  <a:cubicBezTo>
                    <a:pt x="169" y="420"/>
                    <a:pt x="173" y="410"/>
                    <a:pt x="189" y="384"/>
                  </a:cubicBezTo>
                  <a:cubicBezTo>
                    <a:pt x="205" y="357"/>
                    <a:pt x="196" y="337"/>
                    <a:pt x="189" y="309"/>
                  </a:cubicBezTo>
                  <a:cubicBezTo>
                    <a:pt x="182" y="281"/>
                    <a:pt x="187" y="280"/>
                    <a:pt x="187" y="280"/>
                  </a:cubicBezTo>
                  <a:close/>
                  <a:moveTo>
                    <a:pt x="169" y="219"/>
                  </a:moveTo>
                  <a:cubicBezTo>
                    <a:pt x="159" y="224"/>
                    <a:pt x="155" y="237"/>
                    <a:pt x="145" y="236"/>
                  </a:cubicBezTo>
                  <a:cubicBezTo>
                    <a:pt x="135" y="234"/>
                    <a:pt x="123" y="225"/>
                    <a:pt x="138" y="217"/>
                  </a:cubicBezTo>
                  <a:cubicBezTo>
                    <a:pt x="153" y="209"/>
                    <a:pt x="162" y="206"/>
                    <a:pt x="168" y="203"/>
                  </a:cubicBezTo>
                  <a:cubicBezTo>
                    <a:pt x="173" y="200"/>
                    <a:pt x="171" y="196"/>
                    <a:pt x="179" y="200"/>
                  </a:cubicBezTo>
                  <a:cubicBezTo>
                    <a:pt x="179" y="200"/>
                    <a:pt x="178" y="213"/>
                    <a:pt x="169"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6">
              <a:extLst>
                <a:ext uri="{FF2B5EF4-FFF2-40B4-BE49-F238E27FC236}">
                  <a16:creationId xmlns:a16="http://schemas.microsoft.com/office/drawing/2014/main" id="{D81CB55C-8E8E-114D-8D99-973894F836E4}"/>
                </a:ext>
              </a:extLst>
            </p:cNvPr>
            <p:cNvSpPr>
              <a:spLocks noEditPoints="1"/>
            </p:cNvSpPr>
            <p:nvPr/>
          </p:nvSpPr>
          <p:spPr bwMode="auto">
            <a:xfrm>
              <a:off x="4549776" y="2833688"/>
              <a:ext cx="1652588" cy="1304925"/>
            </a:xfrm>
            <a:custGeom>
              <a:avLst/>
              <a:gdLst>
                <a:gd name="T0" fmla="*/ 132 w 390"/>
                <a:gd name="T1" fmla="*/ 176 h 306"/>
                <a:gd name="T2" fmla="*/ 146 w 390"/>
                <a:gd name="T3" fmla="*/ 132 h 306"/>
                <a:gd name="T4" fmla="*/ 155 w 390"/>
                <a:gd name="T5" fmla="*/ 81 h 306"/>
                <a:gd name="T6" fmla="*/ 138 w 390"/>
                <a:gd name="T7" fmla="*/ 14 h 306"/>
                <a:gd name="T8" fmla="*/ 44 w 390"/>
                <a:gd name="T9" fmla="*/ 55 h 306"/>
                <a:gd name="T10" fmla="*/ 65 w 390"/>
                <a:gd name="T11" fmla="*/ 103 h 306"/>
                <a:gd name="T12" fmla="*/ 61 w 390"/>
                <a:gd name="T13" fmla="*/ 140 h 306"/>
                <a:gd name="T14" fmla="*/ 50 w 390"/>
                <a:gd name="T15" fmla="*/ 190 h 306"/>
                <a:gd name="T16" fmla="*/ 1 w 390"/>
                <a:gd name="T17" fmla="*/ 249 h 306"/>
                <a:gd name="T18" fmla="*/ 74 w 390"/>
                <a:gd name="T19" fmla="*/ 269 h 306"/>
                <a:gd name="T20" fmla="*/ 118 w 390"/>
                <a:gd name="T21" fmla="*/ 197 h 306"/>
                <a:gd name="T22" fmla="*/ 300 w 390"/>
                <a:gd name="T23" fmla="*/ 246 h 306"/>
                <a:gd name="T24" fmla="*/ 311 w 390"/>
                <a:gd name="T25" fmla="*/ 215 h 306"/>
                <a:gd name="T26" fmla="*/ 270 w 390"/>
                <a:gd name="T27" fmla="*/ 190 h 306"/>
                <a:gd name="T28" fmla="*/ 305 w 390"/>
                <a:gd name="T29" fmla="*/ 166 h 306"/>
                <a:gd name="T30" fmla="*/ 375 w 390"/>
                <a:gd name="T31" fmla="*/ 71 h 306"/>
                <a:gd name="T32" fmla="*/ 330 w 390"/>
                <a:gd name="T33" fmla="*/ 3 h 306"/>
                <a:gd name="T34" fmla="*/ 190 w 390"/>
                <a:gd name="T35" fmla="*/ 24 h 306"/>
                <a:gd name="T36" fmla="*/ 179 w 390"/>
                <a:gd name="T37" fmla="*/ 102 h 306"/>
                <a:gd name="T38" fmla="*/ 183 w 390"/>
                <a:gd name="T39" fmla="*/ 162 h 306"/>
                <a:gd name="T40" fmla="*/ 219 w 390"/>
                <a:gd name="T41" fmla="*/ 181 h 306"/>
                <a:gd name="T42" fmla="*/ 183 w 390"/>
                <a:gd name="T43" fmla="*/ 212 h 306"/>
                <a:gd name="T44" fmla="*/ 167 w 390"/>
                <a:gd name="T45" fmla="*/ 250 h 306"/>
                <a:gd name="T46" fmla="*/ 166 w 390"/>
                <a:gd name="T47" fmla="*/ 304 h 306"/>
                <a:gd name="T48" fmla="*/ 325 w 390"/>
                <a:gd name="T49" fmla="*/ 295 h 306"/>
                <a:gd name="T50" fmla="*/ 351 w 390"/>
                <a:gd name="T51" fmla="*/ 243 h 306"/>
                <a:gd name="T52" fmla="*/ 313 w 390"/>
                <a:gd name="T53" fmla="*/ 48 h 306"/>
                <a:gd name="T54" fmla="*/ 284 w 390"/>
                <a:gd name="T55" fmla="*/ 66 h 306"/>
                <a:gd name="T56" fmla="*/ 229 w 390"/>
                <a:gd name="T57" fmla="*/ 68 h 306"/>
                <a:gd name="T58" fmla="*/ 244 w 390"/>
                <a:gd name="T59" fmla="*/ 79 h 306"/>
                <a:gd name="T60" fmla="*/ 229 w 390"/>
                <a:gd name="T61" fmla="*/ 68 h 306"/>
                <a:gd name="T62" fmla="*/ 219 w 390"/>
                <a:gd name="T63" fmla="*/ 126 h 306"/>
                <a:gd name="T64" fmla="*/ 245 w 390"/>
                <a:gd name="T65" fmla="*/ 117 h 306"/>
                <a:gd name="T66" fmla="*/ 270 w 390"/>
                <a:gd name="T67" fmla="*/ 111 h 306"/>
                <a:gd name="T68" fmla="*/ 295 w 390"/>
                <a:gd name="T69" fmla="*/ 109 h 306"/>
                <a:gd name="T70" fmla="*/ 270 w 390"/>
                <a:gd name="T71" fmla="*/ 1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0" h="306">
                  <a:moveTo>
                    <a:pt x="118" y="197"/>
                  </a:moveTo>
                  <a:cubicBezTo>
                    <a:pt x="110" y="194"/>
                    <a:pt x="115" y="182"/>
                    <a:pt x="132" y="176"/>
                  </a:cubicBezTo>
                  <a:cubicBezTo>
                    <a:pt x="150" y="169"/>
                    <a:pt x="156" y="162"/>
                    <a:pt x="156" y="152"/>
                  </a:cubicBezTo>
                  <a:cubicBezTo>
                    <a:pt x="156" y="141"/>
                    <a:pt x="153" y="137"/>
                    <a:pt x="146" y="132"/>
                  </a:cubicBezTo>
                  <a:cubicBezTo>
                    <a:pt x="138" y="127"/>
                    <a:pt x="131" y="123"/>
                    <a:pt x="134" y="111"/>
                  </a:cubicBezTo>
                  <a:cubicBezTo>
                    <a:pt x="137" y="98"/>
                    <a:pt x="149" y="87"/>
                    <a:pt x="155" y="81"/>
                  </a:cubicBezTo>
                  <a:cubicBezTo>
                    <a:pt x="160" y="75"/>
                    <a:pt x="171" y="60"/>
                    <a:pt x="172" y="42"/>
                  </a:cubicBezTo>
                  <a:cubicBezTo>
                    <a:pt x="173" y="24"/>
                    <a:pt x="165" y="7"/>
                    <a:pt x="138" y="14"/>
                  </a:cubicBezTo>
                  <a:cubicBezTo>
                    <a:pt x="112" y="21"/>
                    <a:pt x="102" y="35"/>
                    <a:pt x="84" y="41"/>
                  </a:cubicBezTo>
                  <a:cubicBezTo>
                    <a:pt x="74" y="44"/>
                    <a:pt x="58" y="49"/>
                    <a:pt x="44" y="55"/>
                  </a:cubicBezTo>
                  <a:cubicBezTo>
                    <a:pt x="37" y="58"/>
                    <a:pt x="29" y="71"/>
                    <a:pt x="44" y="82"/>
                  </a:cubicBezTo>
                  <a:cubicBezTo>
                    <a:pt x="58" y="93"/>
                    <a:pt x="57" y="100"/>
                    <a:pt x="65" y="103"/>
                  </a:cubicBezTo>
                  <a:cubicBezTo>
                    <a:pt x="73" y="106"/>
                    <a:pt x="81" y="101"/>
                    <a:pt x="80" y="113"/>
                  </a:cubicBezTo>
                  <a:cubicBezTo>
                    <a:pt x="79" y="125"/>
                    <a:pt x="73" y="137"/>
                    <a:pt x="61" y="140"/>
                  </a:cubicBezTo>
                  <a:cubicBezTo>
                    <a:pt x="48" y="143"/>
                    <a:pt x="33" y="141"/>
                    <a:pt x="30" y="153"/>
                  </a:cubicBezTo>
                  <a:cubicBezTo>
                    <a:pt x="28" y="166"/>
                    <a:pt x="53" y="174"/>
                    <a:pt x="50" y="190"/>
                  </a:cubicBezTo>
                  <a:cubicBezTo>
                    <a:pt x="47" y="207"/>
                    <a:pt x="44" y="209"/>
                    <a:pt x="30" y="218"/>
                  </a:cubicBezTo>
                  <a:cubicBezTo>
                    <a:pt x="17" y="226"/>
                    <a:pt x="2" y="229"/>
                    <a:pt x="1" y="249"/>
                  </a:cubicBezTo>
                  <a:cubicBezTo>
                    <a:pt x="0" y="268"/>
                    <a:pt x="12" y="296"/>
                    <a:pt x="30" y="297"/>
                  </a:cubicBezTo>
                  <a:cubicBezTo>
                    <a:pt x="47" y="297"/>
                    <a:pt x="56" y="279"/>
                    <a:pt x="74" y="269"/>
                  </a:cubicBezTo>
                  <a:cubicBezTo>
                    <a:pt x="92" y="260"/>
                    <a:pt x="142" y="246"/>
                    <a:pt x="145" y="222"/>
                  </a:cubicBezTo>
                  <a:cubicBezTo>
                    <a:pt x="149" y="199"/>
                    <a:pt x="127" y="200"/>
                    <a:pt x="118" y="197"/>
                  </a:cubicBezTo>
                  <a:close/>
                  <a:moveTo>
                    <a:pt x="351" y="243"/>
                  </a:moveTo>
                  <a:cubicBezTo>
                    <a:pt x="336" y="235"/>
                    <a:pt x="321" y="244"/>
                    <a:pt x="300" y="246"/>
                  </a:cubicBezTo>
                  <a:cubicBezTo>
                    <a:pt x="279" y="248"/>
                    <a:pt x="276" y="242"/>
                    <a:pt x="277" y="235"/>
                  </a:cubicBezTo>
                  <a:cubicBezTo>
                    <a:pt x="278" y="227"/>
                    <a:pt x="305" y="223"/>
                    <a:pt x="311" y="215"/>
                  </a:cubicBezTo>
                  <a:cubicBezTo>
                    <a:pt x="317" y="206"/>
                    <a:pt x="317" y="194"/>
                    <a:pt x="301" y="186"/>
                  </a:cubicBezTo>
                  <a:cubicBezTo>
                    <a:pt x="286" y="177"/>
                    <a:pt x="284" y="186"/>
                    <a:pt x="270" y="190"/>
                  </a:cubicBezTo>
                  <a:cubicBezTo>
                    <a:pt x="256" y="193"/>
                    <a:pt x="268" y="172"/>
                    <a:pt x="268" y="172"/>
                  </a:cubicBezTo>
                  <a:cubicBezTo>
                    <a:pt x="268" y="172"/>
                    <a:pt x="286" y="175"/>
                    <a:pt x="305" y="166"/>
                  </a:cubicBezTo>
                  <a:cubicBezTo>
                    <a:pt x="324" y="158"/>
                    <a:pt x="322" y="152"/>
                    <a:pt x="331" y="133"/>
                  </a:cubicBezTo>
                  <a:cubicBezTo>
                    <a:pt x="341" y="115"/>
                    <a:pt x="360" y="102"/>
                    <a:pt x="375" y="71"/>
                  </a:cubicBezTo>
                  <a:cubicBezTo>
                    <a:pt x="390" y="40"/>
                    <a:pt x="384" y="39"/>
                    <a:pt x="377" y="23"/>
                  </a:cubicBezTo>
                  <a:cubicBezTo>
                    <a:pt x="370" y="6"/>
                    <a:pt x="354" y="0"/>
                    <a:pt x="330" y="3"/>
                  </a:cubicBezTo>
                  <a:cubicBezTo>
                    <a:pt x="306" y="5"/>
                    <a:pt x="241" y="28"/>
                    <a:pt x="224" y="31"/>
                  </a:cubicBezTo>
                  <a:cubicBezTo>
                    <a:pt x="208" y="33"/>
                    <a:pt x="190" y="24"/>
                    <a:pt x="190" y="24"/>
                  </a:cubicBezTo>
                  <a:cubicBezTo>
                    <a:pt x="176" y="26"/>
                    <a:pt x="178" y="53"/>
                    <a:pt x="177" y="64"/>
                  </a:cubicBezTo>
                  <a:cubicBezTo>
                    <a:pt x="176" y="74"/>
                    <a:pt x="173" y="91"/>
                    <a:pt x="179" y="102"/>
                  </a:cubicBezTo>
                  <a:cubicBezTo>
                    <a:pt x="185" y="112"/>
                    <a:pt x="179" y="119"/>
                    <a:pt x="173" y="131"/>
                  </a:cubicBezTo>
                  <a:cubicBezTo>
                    <a:pt x="168" y="143"/>
                    <a:pt x="175" y="151"/>
                    <a:pt x="183" y="162"/>
                  </a:cubicBezTo>
                  <a:cubicBezTo>
                    <a:pt x="191" y="173"/>
                    <a:pt x="195" y="177"/>
                    <a:pt x="201" y="176"/>
                  </a:cubicBezTo>
                  <a:cubicBezTo>
                    <a:pt x="207" y="176"/>
                    <a:pt x="215" y="168"/>
                    <a:pt x="219" y="181"/>
                  </a:cubicBezTo>
                  <a:cubicBezTo>
                    <a:pt x="223" y="194"/>
                    <a:pt x="217" y="190"/>
                    <a:pt x="202" y="192"/>
                  </a:cubicBezTo>
                  <a:cubicBezTo>
                    <a:pt x="188" y="195"/>
                    <a:pt x="186" y="197"/>
                    <a:pt x="183" y="212"/>
                  </a:cubicBezTo>
                  <a:cubicBezTo>
                    <a:pt x="180" y="228"/>
                    <a:pt x="207" y="224"/>
                    <a:pt x="211" y="235"/>
                  </a:cubicBezTo>
                  <a:cubicBezTo>
                    <a:pt x="215" y="245"/>
                    <a:pt x="190" y="247"/>
                    <a:pt x="167" y="250"/>
                  </a:cubicBezTo>
                  <a:cubicBezTo>
                    <a:pt x="145" y="253"/>
                    <a:pt x="137" y="254"/>
                    <a:pt x="140" y="274"/>
                  </a:cubicBezTo>
                  <a:cubicBezTo>
                    <a:pt x="142" y="292"/>
                    <a:pt x="153" y="303"/>
                    <a:pt x="166" y="304"/>
                  </a:cubicBezTo>
                  <a:cubicBezTo>
                    <a:pt x="179" y="306"/>
                    <a:pt x="214" y="292"/>
                    <a:pt x="251" y="287"/>
                  </a:cubicBezTo>
                  <a:cubicBezTo>
                    <a:pt x="287" y="282"/>
                    <a:pt x="294" y="288"/>
                    <a:pt x="325" y="295"/>
                  </a:cubicBezTo>
                  <a:cubicBezTo>
                    <a:pt x="357" y="302"/>
                    <a:pt x="354" y="288"/>
                    <a:pt x="360" y="275"/>
                  </a:cubicBezTo>
                  <a:cubicBezTo>
                    <a:pt x="366" y="261"/>
                    <a:pt x="367" y="251"/>
                    <a:pt x="351" y="243"/>
                  </a:cubicBezTo>
                  <a:close/>
                  <a:moveTo>
                    <a:pt x="291" y="49"/>
                  </a:moveTo>
                  <a:cubicBezTo>
                    <a:pt x="299" y="45"/>
                    <a:pt x="309" y="42"/>
                    <a:pt x="313" y="48"/>
                  </a:cubicBezTo>
                  <a:cubicBezTo>
                    <a:pt x="316" y="55"/>
                    <a:pt x="309" y="67"/>
                    <a:pt x="303" y="69"/>
                  </a:cubicBezTo>
                  <a:cubicBezTo>
                    <a:pt x="298" y="71"/>
                    <a:pt x="289" y="76"/>
                    <a:pt x="284" y="66"/>
                  </a:cubicBezTo>
                  <a:cubicBezTo>
                    <a:pt x="280" y="56"/>
                    <a:pt x="291" y="49"/>
                    <a:pt x="291" y="49"/>
                  </a:cubicBezTo>
                  <a:close/>
                  <a:moveTo>
                    <a:pt x="229" y="68"/>
                  </a:moveTo>
                  <a:cubicBezTo>
                    <a:pt x="239" y="62"/>
                    <a:pt x="247" y="56"/>
                    <a:pt x="250" y="67"/>
                  </a:cubicBezTo>
                  <a:cubicBezTo>
                    <a:pt x="250" y="67"/>
                    <a:pt x="251" y="73"/>
                    <a:pt x="244" y="79"/>
                  </a:cubicBezTo>
                  <a:cubicBezTo>
                    <a:pt x="240" y="82"/>
                    <a:pt x="235" y="85"/>
                    <a:pt x="231" y="86"/>
                  </a:cubicBezTo>
                  <a:cubicBezTo>
                    <a:pt x="227" y="86"/>
                    <a:pt x="219" y="75"/>
                    <a:pt x="229" y="68"/>
                  </a:cubicBezTo>
                  <a:close/>
                  <a:moveTo>
                    <a:pt x="238" y="125"/>
                  </a:moveTo>
                  <a:cubicBezTo>
                    <a:pt x="231" y="130"/>
                    <a:pt x="221" y="135"/>
                    <a:pt x="219" y="126"/>
                  </a:cubicBezTo>
                  <a:cubicBezTo>
                    <a:pt x="218" y="117"/>
                    <a:pt x="222" y="111"/>
                    <a:pt x="230" y="111"/>
                  </a:cubicBezTo>
                  <a:cubicBezTo>
                    <a:pt x="238" y="111"/>
                    <a:pt x="243" y="107"/>
                    <a:pt x="245" y="117"/>
                  </a:cubicBezTo>
                  <a:cubicBezTo>
                    <a:pt x="245" y="117"/>
                    <a:pt x="244" y="122"/>
                    <a:pt x="238" y="125"/>
                  </a:cubicBezTo>
                  <a:close/>
                  <a:moveTo>
                    <a:pt x="270" y="111"/>
                  </a:moveTo>
                  <a:cubicBezTo>
                    <a:pt x="271" y="108"/>
                    <a:pt x="279" y="104"/>
                    <a:pt x="279" y="104"/>
                  </a:cubicBezTo>
                  <a:cubicBezTo>
                    <a:pt x="290" y="96"/>
                    <a:pt x="298" y="106"/>
                    <a:pt x="295" y="109"/>
                  </a:cubicBezTo>
                  <a:cubicBezTo>
                    <a:pt x="292" y="113"/>
                    <a:pt x="286" y="124"/>
                    <a:pt x="278" y="123"/>
                  </a:cubicBezTo>
                  <a:cubicBezTo>
                    <a:pt x="271" y="122"/>
                    <a:pt x="270" y="115"/>
                    <a:pt x="270" y="11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a:extLst>
                <a:ext uri="{FF2B5EF4-FFF2-40B4-BE49-F238E27FC236}">
                  <a16:creationId xmlns:a16="http://schemas.microsoft.com/office/drawing/2014/main" id="{3F5B8486-2ADA-4D4F-A57B-DAACF3AA4624}"/>
                </a:ext>
              </a:extLst>
            </p:cNvPr>
            <p:cNvSpPr>
              <a:spLocks/>
            </p:cNvSpPr>
            <p:nvPr/>
          </p:nvSpPr>
          <p:spPr bwMode="auto">
            <a:xfrm>
              <a:off x="6434138" y="2979738"/>
              <a:ext cx="1474788" cy="1201738"/>
            </a:xfrm>
            <a:custGeom>
              <a:avLst/>
              <a:gdLst>
                <a:gd name="T0" fmla="*/ 157 w 348"/>
                <a:gd name="T1" fmla="*/ 37 h 282"/>
                <a:gd name="T2" fmla="*/ 209 w 348"/>
                <a:gd name="T3" fmla="*/ 25 h 282"/>
                <a:gd name="T4" fmla="*/ 271 w 348"/>
                <a:gd name="T5" fmla="*/ 2 h 282"/>
                <a:gd name="T6" fmla="*/ 303 w 348"/>
                <a:gd name="T7" fmla="*/ 40 h 282"/>
                <a:gd name="T8" fmla="*/ 279 w 348"/>
                <a:gd name="T9" fmla="*/ 70 h 282"/>
                <a:gd name="T10" fmla="*/ 261 w 348"/>
                <a:gd name="T11" fmla="*/ 84 h 282"/>
                <a:gd name="T12" fmla="*/ 233 w 348"/>
                <a:gd name="T13" fmla="*/ 96 h 282"/>
                <a:gd name="T14" fmla="*/ 236 w 348"/>
                <a:gd name="T15" fmla="*/ 125 h 282"/>
                <a:gd name="T16" fmla="*/ 233 w 348"/>
                <a:gd name="T17" fmla="*/ 179 h 282"/>
                <a:gd name="T18" fmla="*/ 299 w 348"/>
                <a:gd name="T19" fmla="*/ 169 h 282"/>
                <a:gd name="T20" fmla="*/ 338 w 348"/>
                <a:gd name="T21" fmla="*/ 197 h 282"/>
                <a:gd name="T22" fmla="*/ 323 w 348"/>
                <a:gd name="T23" fmla="*/ 238 h 282"/>
                <a:gd name="T24" fmla="*/ 180 w 348"/>
                <a:gd name="T25" fmla="*/ 236 h 282"/>
                <a:gd name="T26" fmla="*/ 67 w 348"/>
                <a:gd name="T27" fmla="*/ 261 h 282"/>
                <a:gd name="T28" fmla="*/ 14 w 348"/>
                <a:gd name="T29" fmla="*/ 256 h 282"/>
                <a:gd name="T30" fmla="*/ 34 w 348"/>
                <a:gd name="T31" fmla="*/ 205 h 282"/>
                <a:gd name="T32" fmla="*/ 130 w 348"/>
                <a:gd name="T33" fmla="*/ 175 h 282"/>
                <a:gd name="T34" fmla="*/ 154 w 348"/>
                <a:gd name="T35" fmla="*/ 111 h 282"/>
                <a:gd name="T36" fmla="*/ 125 w 348"/>
                <a:gd name="T37" fmla="*/ 110 h 282"/>
                <a:gd name="T38" fmla="*/ 114 w 348"/>
                <a:gd name="T39" fmla="*/ 92 h 282"/>
                <a:gd name="T40" fmla="*/ 104 w 348"/>
                <a:gd name="T41" fmla="*/ 66 h 282"/>
                <a:gd name="T42" fmla="*/ 112 w 348"/>
                <a:gd name="T43" fmla="*/ 30 h 282"/>
                <a:gd name="T44" fmla="*/ 157 w 348"/>
                <a:gd name="T45" fmla="*/ 3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282">
                  <a:moveTo>
                    <a:pt x="157" y="37"/>
                  </a:moveTo>
                  <a:cubicBezTo>
                    <a:pt x="157" y="37"/>
                    <a:pt x="189" y="33"/>
                    <a:pt x="209" y="25"/>
                  </a:cubicBezTo>
                  <a:cubicBezTo>
                    <a:pt x="230" y="17"/>
                    <a:pt x="256" y="0"/>
                    <a:pt x="271" y="2"/>
                  </a:cubicBezTo>
                  <a:cubicBezTo>
                    <a:pt x="286" y="4"/>
                    <a:pt x="304" y="22"/>
                    <a:pt x="303" y="40"/>
                  </a:cubicBezTo>
                  <a:cubicBezTo>
                    <a:pt x="302" y="58"/>
                    <a:pt x="286" y="63"/>
                    <a:pt x="279" y="70"/>
                  </a:cubicBezTo>
                  <a:cubicBezTo>
                    <a:pt x="272" y="76"/>
                    <a:pt x="268" y="81"/>
                    <a:pt x="261" y="84"/>
                  </a:cubicBezTo>
                  <a:cubicBezTo>
                    <a:pt x="254" y="87"/>
                    <a:pt x="237" y="84"/>
                    <a:pt x="233" y="96"/>
                  </a:cubicBezTo>
                  <a:cubicBezTo>
                    <a:pt x="229" y="109"/>
                    <a:pt x="239" y="112"/>
                    <a:pt x="236" y="125"/>
                  </a:cubicBezTo>
                  <a:cubicBezTo>
                    <a:pt x="233" y="138"/>
                    <a:pt x="214" y="180"/>
                    <a:pt x="233" y="179"/>
                  </a:cubicBezTo>
                  <a:cubicBezTo>
                    <a:pt x="252" y="178"/>
                    <a:pt x="281" y="168"/>
                    <a:pt x="299" y="169"/>
                  </a:cubicBezTo>
                  <a:cubicBezTo>
                    <a:pt x="317" y="171"/>
                    <a:pt x="332" y="177"/>
                    <a:pt x="338" y="197"/>
                  </a:cubicBezTo>
                  <a:cubicBezTo>
                    <a:pt x="344" y="216"/>
                    <a:pt x="348" y="232"/>
                    <a:pt x="323" y="238"/>
                  </a:cubicBezTo>
                  <a:cubicBezTo>
                    <a:pt x="298" y="244"/>
                    <a:pt x="246" y="225"/>
                    <a:pt x="180" y="236"/>
                  </a:cubicBezTo>
                  <a:cubicBezTo>
                    <a:pt x="113" y="246"/>
                    <a:pt x="84" y="253"/>
                    <a:pt x="67" y="261"/>
                  </a:cubicBezTo>
                  <a:cubicBezTo>
                    <a:pt x="49" y="268"/>
                    <a:pt x="24" y="282"/>
                    <a:pt x="14" y="256"/>
                  </a:cubicBezTo>
                  <a:cubicBezTo>
                    <a:pt x="3" y="230"/>
                    <a:pt x="0" y="213"/>
                    <a:pt x="34" y="205"/>
                  </a:cubicBezTo>
                  <a:cubicBezTo>
                    <a:pt x="68" y="198"/>
                    <a:pt x="99" y="194"/>
                    <a:pt x="130" y="175"/>
                  </a:cubicBezTo>
                  <a:cubicBezTo>
                    <a:pt x="161" y="157"/>
                    <a:pt x="163" y="119"/>
                    <a:pt x="154" y="111"/>
                  </a:cubicBezTo>
                  <a:cubicBezTo>
                    <a:pt x="145" y="103"/>
                    <a:pt x="133" y="107"/>
                    <a:pt x="125" y="110"/>
                  </a:cubicBezTo>
                  <a:cubicBezTo>
                    <a:pt x="117" y="114"/>
                    <a:pt x="112" y="103"/>
                    <a:pt x="114" y="92"/>
                  </a:cubicBezTo>
                  <a:cubicBezTo>
                    <a:pt x="116" y="81"/>
                    <a:pt x="107" y="80"/>
                    <a:pt x="104" y="66"/>
                  </a:cubicBezTo>
                  <a:cubicBezTo>
                    <a:pt x="100" y="52"/>
                    <a:pt x="92" y="32"/>
                    <a:pt x="112" y="30"/>
                  </a:cubicBezTo>
                  <a:cubicBezTo>
                    <a:pt x="133" y="28"/>
                    <a:pt x="130" y="39"/>
                    <a:pt x="157"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8">
              <a:extLst>
                <a:ext uri="{FF2B5EF4-FFF2-40B4-BE49-F238E27FC236}">
                  <a16:creationId xmlns:a16="http://schemas.microsoft.com/office/drawing/2014/main" id="{37990FD0-F5CE-0E43-9DDF-2249054157F3}"/>
                </a:ext>
              </a:extLst>
            </p:cNvPr>
            <p:cNvSpPr>
              <a:spLocks/>
            </p:cNvSpPr>
            <p:nvPr/>
          </p:nvSpPr>
          <p:spPr bwMode="auto">
            <a:xfrm>
              <a:off x="8239126" y="2932113"/>
              <a:ext cx="1541463" cy="1325563"/>
            </a:xfrm>
            <a:custGeom>
              <a:avLst/>
              <a:gdLst>
                <a:gd name="T0" fmla="*/ 43 w 364"/>
                <a:gd name="T1" fmla="*/ 112 h 311"/>
                <a:gd name="T2" fmla="*/ 44 w 364"/>
                <a:gd name="T3" fmla="*/ 139 h 311"/>
                <a:gd name="T4" fmla="*/ 81 w 364"/>
                <a:gd name="T5" fmla="*/ 155 h 311"/>
                <a:gd name="T6" fmla="*/ 108 w 364"/>
                <a:gd name="T7" fmla="*/ 155 h 311"/>
                <a:gd name="T8" fmla="*/ 69 w 364"/>
                <a:gd name="T9" fmla="*/ 212 h 311"/>
                <a:gd name="T10" fmla="*/ 22 w 364"/>
                <a:gd name="T11" fmla="*/ 249 h 311"/>
                <a:gd name="T12" fmla="*/ 4 w 364"/>
                <a:gd name="T13" fmla="*/ 269 h 311"/>
                <a:gd name="T14" fmla="*/ 20 w 364"/>
                <a:gd name="T15" fmla="*/ 281 h 311"/>
                <a:gd name="T16" fmla="*/ 74 w 364"/>
                <a:gd name="T17" fmla="*/ 273 h 311"/>
                <a:gd name="T18" fmla="*/ 147 w 364"/>
                <a:gd name="T19" fmla="*/ 213 h 311"/>
                <a:gd name="T20" fmla="*/ 161 w 364"/>
                <a:gd name="T21" fmla="*/ 190 h 311"/>
                <a:gd name="T22" fmla="*/ 209 w 364"/>
                <a:gd name="T23" fmla="*/ 233 h 311"/>
                <a:gd name="T24" fmla="*/ 241 w 364"/>
                <a:gd name="T25" fmla="*/ 280 h 311"/>
                <a:gd name="T26" fmla="*/ 266 w 364"/>
                <a:gd name="T27" fmla="*/ 299 h 311"/>
                <a:gd name="T28" fmla="*/ 341 w 364"/>
                <a:gd name="T29" fmla="*/ 297 h 311"/>
                <a:gd name="T30" fmla="*/ 359 w 364"/>
                <a:gd name="T31" fmla="*/ 260 h 311"/>
                <a:gd name="T32" fmla="*/ 265 w 364"/>
                <a:gd name="T33" fmla="*/ 222 h 311"/>
                <a:gd name="T34" fmla="*/ 218 w 364"/>
                <a:gd name="T35" fmla="*/ 175 h 311"/>
                <a:gd name="T36" fmla="*/ 194 w 364"/>
                <a:gd name="T37" fmla="*/ 125 h 311"/>
                <a:gd name="T38" fmla="*/ 252 w 364"/>
                <a:gd name="T39" fmla="*/ 99 h 311"/>
                <a:gd name="T40" fmla="*/ 281 w 364"/>
                <a:gd name="T41" fmla="*/ 58 h 311"/>
                <a:gd name="T42" fmla="*/ 235 w 364"/>
                <a:gd name="T43" fmla="*/ 48 h 311"/>
                <a:gd name="T44" fmla="*/ 190 w 364"/>
                <a:gd name="T45" fmla="*/ 73 h 311"/>
                <a:gd name="T46" fmla="*/ 189 w 364"/>
                <a:gd name="T47" fmla="*/ 17 h 311"/>
                <a:gd name="T48" fmla="*/ 153 w 364"/>
                <a:gd name="T49" fmla="*/ 11 h 311"/>
                <a:gd name="T50" fmla="*/ 130 w 364"/>
                <a:gd name="T51" fmla="*/ 19 h 311"/>
                <a:gd name="T52" fmla="*/ 122 w 364"/>
                <a:gd name="T53" fmla="*/ 76 h 311"/>
                <a:gd name="T54" fmla="*/ 97 w 364"/>
                <a:gd name="T55" fmla="*/ 94 h 311"/>
                <a:gd name="T56" fmla="*/ 43 w 364"/>
                <a:gd name="T57" fmla="*/ 1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4" h="311">
                  <a:moveTo>
                    <a:pt x="43" y="112"/>
                  </a:moveTo>
                  <a:cubicBezTo>
                    <a:pt x="43" y="112"/>
                    <a:pt x="33" y="125"/>
                    <a:pt x="44" y="139"/>
                  </a:cubicBezTo>
                  <a:cubicBezTo>
                    <a:pt x="56" y="153"/>
                    <a:pt x="69" y="158"/>
                    <a:pt x="81" y="155"/>
                  </a:cubicBezTo>
                  <a:cubicBezTo>
                    <a:pt x="93" y="153"/>
                    <a:pt x="110" y="145"/>
                    <a:pt x="108" y="155"/>
                  </a:cubicBezTo>
                  <a:cubicBezTo>
                    <a:pt x="106" y="165"/>
                    <a:pt x="87" y="197"/>
                    <a:pt x="69" y="212"/>
                  </a:cubicBezTo>
                  <a:cubicBezTo>
                    <a:pt x="51" y="227"/>
                    <a:pt x="41" y="238"/>
                    <a:pt x="22" y="249"/>
                  </a:cubicBezTo>
                  <a:cubicBezTo>
                    <a:pt x="3" y="261"/>
                    <a:pt x="0" y="263"/>
                    <a:pt x="4" y="269"/>
                  </a:cubicBezTo>
                  <a:cubicBezTo>
                    <a:pt x="7" y="275"/>
                    <a:pt x="16" y="276"/>
                    <a:pt x="20" y="281"/>
                  </a:cubicBezTo>
                  <a:cubicBezTo>
                    <a:pt x="23" y="286"/>
                    <a:pt x="33" y="299"/>
                    <a:pt x="74" y="273"/>
                  </a:cubicBezTo>
                  <a:cubicBezTo>
                    <a:pt x="116" y="248"/>
                    <a:pt x="138" y="225"/>
                    <a:pt x="147" y="213"/>
                  </a:cubicBezTo>
                  <a:cubicBezTo>
                    <a:pt x="156" y="201"/>
                    <a:pt x="161" y="190"/>
                    <a:pt x="161" y="190"/>
                  </a:cubicBezTo>
                  <a:cubicBezTo>
                    <a:pt x="161" y="190"/>
                    <a:pt x="190" y="210"/>
                    <a:pt x="209" y="233"/>
                  </a:cubicBezTo>
                  <a:cubicBezTo>
                    <a:pt x="227" y="256"/>
                    <a:pt x="236" y="272"/>
                    <a:pt x="241" y="280"/>
                  </a:cubicBezTo>
                  <a:cubicBezTo>
                    <a:pt x="246" y="288"/>
                    <a:pt x="243" y="295"/>
                    <a:pt x="266" y="299"/>
                  </a:cubicBezTo>
                  <a:cubicBezTo>
                    <a:pt x="289" y="303"/>
                    <a:pt x="319" y="311"/>
                    <a:pt x="341" y="297"/>
                  </a:cubicBezTo>
                  <a:cubicBezTo>
                    <a:pt x="364" y="283"/>
                    <a:pt x="359" y="260"/>
                    <a:pt x="359" y="260"/>
                  </a:cubicBezTo>
                  <a:cubicBezTo>
                    <a:pt x="359" y="260"/>
                    <a:pt x="301" y="252"/>
                    <a:pt x="265" y="222"/>
                  </a:cubicBezTo>
                  <a:cubicBezTo>
                    <a:pt x="229" y="191"/>
                    <a:pt x="227" y="186"/>
                    <a:pt x="218" y="175"/>
                  </a:cubicBezTo>
                  <a:cubicBezTo>
                    <a:pt x="209" y="164"/>
                    <a:pt x="176" y="137"/>
                    <a:pt x="194" y="125"/>
                  </a:cubicBezTo>
                  <a:cubicBezTo>
                    <a:pt x="211" y="112"/>
                    <a:pt x="226" y="110"/>
                    <a:pt x="252" y="99"/>
                  </a:cubicBezTo>
                  <a:cubicBezTo>
                    <a:pt x="278" y="88"/>
                    <a:pt x="296" y="73"/>
                    <a:pt x="281" y="58"/>
                  </a:cubicBezTo>
                  <a:cubicBezTo>
                    <a:pt x="267" y="43"/>
                    <a:pt x="253" y="39"/>
                    <a:pt x="235" y="48"/>
                  </a:cubicBezTo>
                  <a:cubicBezTo>
                    <a:pt x="217" y="57"/>
                    <a:pt x="190" y="73"/>
                    <a:pt x="190" y="73"/>
                  </a:cubicBezTo>
                  <a:cubicBezTo>
                    <a:pt x="190" y="73"/>
                    <a:pt x="206" y="31"/>
                    <a:pt x="189" y="17"/>
                  </a:cubicBezTo>
                  <a:cubicBezTo>
                    <a:pt x="170" y="1"/>
                    <a:pt x="169" y="12"/>
                    <a:pt x="153" y="11"/>
                  </a:cubicBezTo>
                  <a:cubicBezTo>
                    <a:pt x="145" y="11"/>
                    <a:pt x="136" y="0"/>
                    <a:pt x="130" y="19"/>
                  </a:cubicBezTo>
                  <a:cubicBezTo>
                    <a:pt x="124" y="37"/>
                    <a:pt x="126" y="61"/>
                    <a:pt x="122" y="76"/>
                  </a:cubicBezTo>
                  <a:cubicBezTo>
                    <a:pt x="118" y="90"/>
                    <a:pt x="117" y="95"/>
                    <a:pt x="97" y="94"/>
                  </a:cubicBezTo>
                  <a:cubicBezTo>
                    <a:pt x="78" y="93"/>
                    <a:pt x="54" y="92"/>
                    <a:pt x="43"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9">
              <a:extLst>
                <a:ext uri="{FF2B5EF4-FFF2-40B4-BE49-F238E27FC236}">
                  <a16:creationId xmlns:a16="http://schemas.microsoft.com/office/drawing/2014/main" id="{04648A21-A4FD-2243-A3F8-E33876A452A2}"/>
                </a:ext>
              </a:extLst>
            </p:cNvPr>
            <p:cNvSpPr>
              <a:spLocks/>
            </p:cNvSpPr>
            <p:nvPr/>
          </p:nvSpPr>
          <p:spPr bwMode="auto">
            <a:xfrm>
              <a:off x="9961563" y="2562225"/>
              <a:ext cx="1296988" cy="1773238"/>
            </a:xfrm>
            <a:custGeom>
              <a:avLst/>
              <a:gdLst>
                <a:gd name="T0" fmla="*/ 45 w 306"/>
                <a:gd name="T1" fmla="*/ 171 h 416"/>
                <a:gd name="T2" fmla="*/ 59 w 306"/>
                <a:gd name="T3" fmla="*/ 125 h 416"/>
                <a:gd name="T4" fmla="*/ 79 w 306"/>
                <a:gd name="T5" fmla="*/ 46 h 416"/>
                <a:gd name="T6" fmla="*/ 100 w 306"/>
                <a:gd name="T7" fmla="*/ 161 h 416"/>
                <a:gd name="T8" fmla="*/ 150 w 306"/>
                <a:gd name="T9" fmla="*/ 143 h 416"/>
                <a:gd name="T10" fmla="*/ 129 w 306"/>
                <a:gd name="T11" fmla="*/ 145 h 416"/>
                <a:gd name="T12" fmla="*/ 112 w 306"/>
                <a:gd name="T13" fmla="*/ 147 h 416"/>
                <a:gd name="T14" fmla="*/ 95 w 306"/>
                <a:gd name="T15" fmla="*/ 46 h 416"/>
                <a:gd name="T16" fmla="*/ 116 w 306"/>
                <a:gd name="T17" fmla="*/ 90 h 416"/>
                <a:gd name="T18" fmla="*/ 136 w 306"/>
                <a:gd name="T19" fmla="*/ 99 h 416"/>
                <a:gd name="T20" fmla="*/ 148 w 306"/>
                <a:gd name="T21" fmla="*/ 82 h 416"/>
                <a:gd name="T22" fmla="*/ 122 w 306"/>
                <a:gd name="T23" fmla="*/ 70 h 416"/>
                <a:gd name="T24" fmla="*/ 124 w 306"/>
                <a:gd name="T25" fmla="*/ 32 h 416"/>
                <a:gd name="T26" fmla="*/ 161 w 306"/>
                <a:gd name="T27" fmla="*/ 6 h 416"/>
                <a:gd name="T28" fmla="*/ 177 w 306"/>
                <a:gd name="T29" fmla="*/ 47 h 416"/>
                <a:gd name="T30" fmla="*/ 161 w 306"/>
                <a:gd name="T31" fmla="*/ 123 h 416"/>
                <a:gd name="T32" fmla="*/ 183 w 306"/>
                <a:gd name="T33" fmla="*/ 110 h 416"/>
                <a:gd name="T34" fmla="*/ 194 w 306"/>
                <a:gd name="T35" fmla="*/ 82 h 416"/>
                <a:gd name="T36" fmla="*/ 206 w 306"/>
                <a:gd name="T37" fmla="*/ 33 h 416"/>
                <a:gd name="T38" fmla="*/ 259 w 306"/>
                <a:gd name="T39" fmla="*/ 15 h 416"/>
                <a:gd name="T40" fmla="*/ 237 w 306"/>
                <a:gd name="T41" fmla="*/ 99 h 416"/>
                <a:gd name="T42" fmla="*/ 286 w 306"/>
                <a:gd name="T43" fmla="*/ 132 h 416"/>
                <a:gd name="T44" fmla="*/ 245 w 306"/>
                <a:gd name="T45" fmla="*/ 194 h 416"/>
                <a:gd name="T46" fmla="*/ 178 w 306"/>
                <a:gd name="T47" fmla="*/ 257 h 416"/>
                <a:gd name="T48" fmla="*/ 244 w 306"/>
                <a:gd name="T49" fmla="*/ 279 h 416"/>
                <a:gd name="T50" fmla="*/ 179 w 306"/>
                <a:gd name="T51" fmla="*/ 315 h 416"/>
                <a:gd name="T52" fmla="*/ 125 w 306"/>
                <a:gd name="T53" fmla="*/ 412 h 416"/>
                <a:gd name="T54" fmla="*/ 83 w 306"/>
                <a:gd name="T55" fmla="*/ 390 h 416"/>
                <a:gd name="T56" fmla="*/ 99 w 306"/>
                <a:gd name="T57" fmla="*/ 370 h 416"/>
                <a:gd name="T58" fmla="*/ 126 w 306"/>
                <a:gd name="T59" fmla="*/ 324 h 416"/>
                <a:gd name="T60" fmla="*/ 41 w 306"/>
                <a:gd name="T61" fmla="*/ 315 h 416"/>
                <a:gd name="T62" fmla="*/ 102 w 306"/>
                <a:gd name="T63" fmla="*/ 283 h 416"/>
                <a:gd name="T64" fmla="*/ 117 w 306"/>
                <a:gd name="T65" fmla="*/ 244 h 416"/>
                <a:gd name="T66" fmla="*/ 87 w 306"/>
                <a:gd name="T67" fmla="*/ 211 h 416"/>
                <a:gd name="T68" fmla="*/ 177 w 306"/>
                <a:gd name="T69" fmla="*/ 182 h 416"/>
                <a:gd name="T70" fmla="*/ 217 w 306"/>
                <a:gd name="T71" fmla="*/ 164 h 416"/>
                <a:gd name="T72" fmla="*/ 63 w 306"/>
                <a:gd name="T73" fmla="*/ 210 h 416"/>
                <a:gd name="T74" fmla="*/ 6 w 306"/>
                <a:gd name="T75" fmla="*/ 214 h 416"/>
                <a:gd name="T76" fmla="*/ 38 w 306"/>
                <a:gd name="T77" fmla="*/ 14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6" h="416">
                  <a:moveTo>
                    <a:pt x="38" y="144"/>
                  </a:moveTo>
                  <a:cubicBezTo>
                    <a:pt x="38" y="144"/>
                    <a:pt x="40" y="167"/>
                    <a:pt x="45" y="171"/>
                  </a:cubicBezTo>
                  <a:cubicBezTo>
                    <a:pt x="49" y="175"/>
                    <a:pt x="61" y="173"/>
                    <a:pt x="66" y="168"/>
                  </a:cubicBezTo>
                  <a:cubicBezTo>
                    <a:pt x="71" y="162"/>
                    <a:pt x="60" y="141"/>
                    <a:pt x="59" y="125"/>
                  </a:cubicBezTo>
                  <a:cubicBezTo>
                    <a:pt x="57" y="109"/>
                    <a:pt x="45" y="46"/>
                    <a:pt x="53" y="42"/>
                  </a:cubicBezTo>
                  <a:cubicBezTo>
                    <a:pt x="61" y="39"/>
                    <a:pt x="74" y="35"/>
                    <a:pt x="79" y="46"/>
                  </a:cubicBezTo>
                  <a:cubicBezTo>
                    <a:pt x="83" y="58"/>
                    <a:pt x="87" y="149"/>
                    <a:pt x="87" y="154"/>
                  </a:cubicBezTo>
                  <a:cubicBezTo>
                    <a:pt x="87" y="160"/>
                    <a:pt x="93" y="163"/>
                    <a:pt x="100" y="161"/>
                  </a:cubicBezTo>
                  <a:cubicBezTo>
                    <a:pt x="106" y="158"/>
                    <a:pt x="139" y="152"/>
                    <a:pt x="143" y="152"/>
                  </a:cubicBezTo>
                  <a:cubicBezTo>
                    <a:pt x="148" y="151"/>
                    <a:pt x="153" y="148"/>
                    <a:pt x="150" y="143"/>
                  </a:cubicBezTo>
                  <a:cubicBezTo>
                    <a:pt x="148" y="137"/>
                    <a:pt x="141" y="135"/>
                    <a:pt x="137" y="141"/>
                  </a:cubicBezTo>
                  <a:cubicBezTo>
                    <a:pt x="133" y="146"/>
                    <a:pt x="129" y="145"/>
                    <a:pt x="129" y="145"/>
                  </a:cubicBezTo>
                  <a:cubicBezTo>
                    <a:pt x="129" y="145"/>
                    <a:pt x="132" y="129"/>
                    <a:pt x="125" y="134"/>
                  </a:cubicBezTo>
                  <a:cubicBezTo>
                    <a:pt x="118" y="138"/>
                    <a:pt x="118" y="142"/>
                    <a:pt x="112" y="147"/>
                  </a:cubicBezTo>
                  <a:cubicBezTo>
                    <a:pt x="105" y="152"/>
                    <a:pt x="98" y="142"/>
                    <a:pt x="100" y="130"/>
                  </a:cubicBezTo>
                  <a:cubicBezTo>
                    <a:pt x="101" y="117"/>
                    <a:pt x="89" y="49"/>
                    <a:pt x="95" y="46"/>
                  </a:cubicBezTo>
                  <a:cubicBezTo>
                    <a:pt x="102" y="42"/>
                    <a:pt x="108" y="47"/>
                    <a:pt x="109" y="57"/>
                  </a:cubicBezTo>
                  <a:cubicBezTo>
                    <a:pt x="110" y="67"/>
                    <a:pt x="115" y="83"/>
                    <a:pt x="116" y="90"/>
                  </a:cubicBezTo>
                  <a:cubicBezTo>
                    <a:pt x="116" y="97"/>
                    <a:pt x="120" y="102"/>
                    <a:pt x="123" y="101"/>
                  </a:cubicBezTo>
                  <a:cubicBezTo>
                    <a:pt x="126" y="101"/>
                    <a:pt x="133" y="97"/>
                    <a:pt x="136" y="99"/>
                  </a:cubicBezTo>
                  <a:cubicBezTo>
                    <a:pt x="139" y="102"/>
                    <a:pt x="137" y="114"/>
                    <a:pt x="145" y="107"/>
                  </a:cubicBezTo>
                  <a:cubicBezTo>
                    <a:pt x="153" y="100"/>
                    <a:pt x="160" y="83"/>
                    <a:pt x="148" y="82"/>
                  </a:cubicBezTo>
                  <a:cubicBezTo>
                    <a:pt x="136" y="81"/>
                    <a:pt x="129" y="89"/>
                    <a:pt x="129" y="89"/>
                  </a:cubicBezTo>
                  <a:cubicBezTo>
                    <a:pt x="129" y="89"/>
                    <a:pt x="116" y="85"/>
                    <a:pt x="122" y="70"/>
                  </a:cubicBezTo>
                  <a:cubicBezTo>
                    <a:pt x="128" y="56"/>
                    <a:pt x="132" y="62"/>
                    <a:pt x="132" y="56"/>
                  </a:cubicBezTo>
                  <a:cubicBezTo>
                    <a:pt x="132" y="50"/>
                    <a:pt x="116" y="41"/>
                    <a:pt x="124" y="32"/>
                  </a:cubicBezTo>
                  <a:cubicBezTo>
                    <a:pt x="132" y="23"/>
                    <a:pt x="141" y="46"/>
                    <a:pt x="149" y="35"/>
                  </a:cubicBezTo>
                  <a:cubicBezTo>
                    <a:pt x="157" y="23"/>
                    <a:pt x="149" y="11"/>
                    <a:pt x="161" y="6"/>
                  </a:cubicBezTo>
                  <a:cubicBezTo>
                    <a:pt x="174" y="0"/>
                    <a:pt x="198" y="10"/>
                    <a:pt x="190" y="23"/>
                  </a:cubicBezTo>
                  <a:cubicBezTo>
                    <a:pt x="182" y="36"/>
                    <a:pt x="177" y="36"/>
                    <a:pt x="177" y="47"/>
                  </a:cubicBezTo>
                  <a:cubicBezTo>
                    <a:pt x="177" y="59"/>
                    <a:pt x="184" y="67"/>
                    <a:pt x="182" y="79"/>
                  </a:cubicBezTo>
                  <a:cubicBezTo>
                    <a:pt x="181" y="90"/>
                    <a:pt x="159" y="112"/>
                    <a:pt x="161" y="123"/>
                  </a:cubicBezTo>
                  <a:cubicBezTo>
                    <a:pt x="164" y="134"/>
                    <a:pt x="186" y="144"/>
                    <a:pt x="192" y="136"/>
                  </a:cubicBezTo>
                  <a:cubicBezTo>
                    <a:pt x="199" y="128"/>
                    <a:pt x="179" y="119"/>
                    <a:pt x="183" y="110"/>
                  </a:cubicBezTo>
                  <a:cubicBezTo>
                    <a:pt x="187" y="102"/>
                    <a:pt x="189" y="104"/>
                    <a:pt x="193" y="98"/>
                  </a:cubicBezTo>
                  <a:cubicBezTo>
                    <a:pt x="197" y="93"/>
                    <a:pt x="189" y="88"/>
                    <a:pt x="194" y="82"/>
                  </a:cubicBezTo>
                  <a:cubicBezTo>
                    <a:pt x="199" y="77"/>
                    <a:pt x="207" y="70"/>
                    <a:pt x="209" y="63"/>
                  </a:cubicBezTo>
                  <a:cubicBezTo>
                    <a:pt x="211" y="55"/>
                    <a:pt x="197" y="42"/>
                    <a:pt x="206" y="33"/>
                  </a:cubicBezTo>
                  <a:cubicBezTo>
                    <a:pt x="214" y="24"/>
                    <a:pt x="225" y="24"/>
                    <a:pt x="233" y="17"/>
                  </a:cubicBezTo>
                  <a:cubicBezTo>
                    <a:pt x="242" y="10"/>
                    <a:pt x="246" y="4"/>
                    <a:pt x="259" y="15"/>
                  </a:cubicBezTo>
                  <a:cubicBezTo>
                    <a:pt x="272" y="26"/>
                    <a:pt x="274" y="36"/>
                    <a:pt x="261" y="49"/>
                  </a:cubicBezTo>
                  <a:cubicBezTo>
                    <a:pt x="249" y="63"/>
                    <a:pt x="241" y="77"/>
                    <a:pt x="237" y="99"/>
                  </a:cubicBezTo>
                  <a:cubicBezTo>
                    <a:pt x="233" y="121"/>
                    <a:pt x="230" y="135"/>
                    <a:pt x="246" y="127"/>
                  </a:cubicBezTo>
                  <a:cubicBezTo>
                    <a:pt x="262" y="118"/>
                    <a:pt x="274" y="125"/>
                    <a:pt x="286" y="132"/>
                  </a:cubicBezTo>
                  <a:cubicBezTo>
                    <a:pt x="298" y="139"/>
                    <a:pt x="306" y="169"/>
                    <a:pt x="296" y="180"/>
                  </a:cubicBezTo>
                  <a:cubicBezTo>
                    <a:pt x="285" y="192"/>
                    <a:pt x="263" y="192"/>
                    <a:pt x="245" y="194"/>
                  </a:cubicBezTo>
                  <a:cubicBezTo>
                    <a:pt x="226" y="196"/>
                    <a:pt x="214" y="195"/>
                    <a:pt x="195" y="218"/>
                  </a:cubicBezTo>
                  <a:cubicBezTo>
                    <a:pt x="176" y="241"/>
                    <a:pt x="165" y="257"/>
                    <a:pt x="178" y="257"/>
                  </a:cubicBezTo>
                  <a:cubicBezTo>
                    <a:pt x="191" y="256"/>
                    <a:pt x="196" y="243"/>
                    <a:pt x="213" y="248"/>
                  </a:cubicBezTo>
                  <a:cubicBezTo>
                    <a:pt x="230" y="254"/>
                    <a:pt x="247" y="271"/>
                    <a:pt x="244" y="279"/>
                  </a:cubicBezTo>
                  <a:cubicBezTo>
                    <a:pt x="241" y="286"/>
                    <a:pt x="228" y="296"/>
                    <a:pt x="212" y="298"/>
                  </a:cubicBezTo>
                  <a:cubicBezTo>
                    <a:pt x="196" y="301"/>
                    <a:pt x="185" y="301"/>
                    <a:pt x="179" y="315"/>
                  </a:cubicBezTo>
                  <a:cubicBezTo>
                    <a:pt x="172" y="329"/>
                    <a:pt x="181" y="346"/>
                    <a:pt x="175" y="372"/>
                  </a:cubicBezTo>
                  <a:cubicBezTo>
                    <a:pt x="168" y="398"/>
                    <a:pt x="149" y="408"/>
                    <a:pt x="125" y="412"/>
                  </a:cubicBezTo>
                  <a:cubicBezTo>
                    <a:pt x="100" y="416"/>
                    <a:pt x="96" y="416"/>
                    <a:pt x="93" y="407"/>
                  </a:cubicBezTo>
                  <a:cubicBezTo>
                    <a:pt x="91" y="398"/>
                    <a:pt x="89" y="395"/>
                    <a:pt x="83" y="390"/>
                  </a:cubicBezTo>
                  <a:cubicBezTo>
                    <a:pt x="78" y="385"/>
                    <a:pt x="70" y="379"/>
                    <a:pt x="70" y="379"/>
                  </a:cubicBezTo>
                  <a:cubicBezTo>
                    <a:pt x="70" y="379"/>
                    <a:pt x="89" y="369"/>
                    <a:pt x="99" y="370"/>
                  </a:cubicBezTo>
                  <a:cubicBezTo>
                    <a:pt x="109" y="370"/>
                    <a:pt x="119" y="367"/>
                    <a:pt x="126" y="355"/>
                  </a:cubicBezTo>
                  <a:cubicBezTo>
                    <a:pt x="134" y="344"/>
                    <a:pt x="140" y="323"/>
                    <a:pt x="126" y="324"/>
                  </a:cubicBezTo>
                  <a:cubicBezTo>
                    <a:pt x="112" y="325"/>
                    <a:pt x="72" y="336"/>
                    <a:pt x="60" y="337"/>
                  </a:cubicBezTo>
                  <a:cubicBezTo>
                    <a:pt x="48" y="338"/>
                    <a:pt x="39" y="333"/>
                    <a:pt x="41" y="315"/>
                  </a:cubicBezTo>
                  <a:cubicBezTo>
                    <a:pt x="42" y="298"/>
                    <a:pt x="40" y="289"/>
                    <a:pt x="58" y="289"/>
                  </a:cubicBezTo>
                  <a:cubicBezTo>
                    <a:pt x="76" y="288"/>
                    <a:pt x="91" y="287"/>
                    <a:pt x="102" y="283"/>
                  </a:cubicBezTo>
                  <a:cubicBezTo>
                    <a:pt x="112" y="280"/>
                    <a:pt x="118" y="279"/>
                    <a:pt x="121" y="266"/>
                  </a:cubicBezTo>
                  <a:cubicBezTo>
                    <a:pt x="124" y="253"/>
                    <a:pt x="131" y="238"/>
                    <a:pt x="117" y="244"/>
                  </a:cubicBezTo>
                  <a:cubicBezTo>
                    <a:pt x="102" y="251"/>
                    <a:pt x="96" y="259"/>
                    <a:pt x="84" y="257"/>
                  </a:cubicBezTo>
                  <a:cubicBezTo>
                    <a:pt x="72" y="256"/>
                    <a:pt x="70" y="224"/>
                    <a:pt x="87" y="211"/>
                  </a:cubicBezTo>
                  <a:cubicBezTo>
                    <a:pt x="105" y="199"/>
                    <a:pt x="133" y="198"/>
                    <a:pt x="142" y="194"/>
                  </a:cubicBezTo>
                  <a:cubicBezTo>
                    <a:pt x="151" y="191"/>
                    <a:pt x="162" y="178"/>
                    <a:pt x="177" y="182"/>
                  </a:cubicBezTo>
                  <a:cubicBezTo>
                    <a:pt x="192" y="185"/>
                    <a:pt x="208" y="186"/>
                    <a:pt x="218" y="179"/>
                  </a:cubicBezTo>
                  <a:cubicBezTo>
                    <a:pt x="227" y="172"/>
                    <a:pt x="236" y="163"/>
                    <a:pt x="217" y="164"/>
                  </a:cubicBezTo>
                  <a:cubicBezTo>
                    <a:pt x="199" y="165"/>
                    <a:pt x="141" y="177"/>
                    <a:pt x="120" y="181"/>
                  </a:cubicBezTo>
                  <a:cubicBezTo>
                    <a:pt x="100" y="186"/>
                    <a:pt x="76" y="193"/>
                    <a:pt x="63" y="210"/>
                  </a:cubicBezTo>
                  <a:cubicBezTo>
                    <a:pt x="50" y="226"/>
                    <a:pt x="43" y="243"/>
                    <a:pt x="25" y="245"/>
                  </a:cubicBezTo>
                  <a:cubicBezTo>
                    <a:pt x="8" y="247"/>
                    <a:pt x="8" y="233"/>
                    <a:pt x="6" y="214"/>
                  </a:cubicBezTo>
                  <a:cubicBezTo>
                    <a:pt x="4" y="195"/>
                    <a:pt x="0" y="189"/>
                    <a:pt x="11" y="175"/>
                  </a:cubicBezTo>
                  <a:cubicBezTo>
                    <a:pt x="21" y="161"/>
                    <a:pt x="27" y="159"/>
                    <a:pt x="38"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07EB5962-C8CE-AE4D-A2D5-E0B4DA855FB8}"/>
              </a:ext>
            </a:extLst>
          </p:cNvPr>
          <p:cNvGrpSpPr/>
          <p:nvPr/>
        </p:nvGrpSpPr>
        <p:grpSpPr>
          <a:xfrm>
            <a:off x="0" y="1"/>
            <a:ext cx="433953" cy="434176"/>
            <a:chOff x="3001963" y="333376"/>
            <a:chExt cx="6178550" cy="6181725"/>
          </a:xfrm>
        </p:grpSpPr>
        <p:sp>
          <p:nvSpPr>
            <p:cNvPr id="13" name="Oval 5">
              <a:extLst>
                <a:ext uri="{FF2B5EF4-FFF2-40B4-BE49-F238E27FC236}">
                  <a16:creationId xmlns:a16="http://schemas.microsoft.com/office/drawing/2014/main" id="{D52ABDEA-BE01-4347-B91B-8B62C09630D2}"/>
                </a:ext>
              </a:extLst>
            </p:cNvPr>
            <p:cNvSpPr>
              <a:spLocks noChangeArrowheads="1"/>
            </p:cNvSpPr>
            <p:nvPr/>
          </p:nvSpPr>
          <p:spPr bwMode="auto">
            <a:xfrm>
              <a:off x="3001963" y="333376"/>
              <a:ext cx="6178550" cy="6181725"/>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Oval 6">
              <a:extLst>
                <a:ext uri="{FF2B5EF4-FFF2-40B4-BE49-F238E27FC236}">
                  <a16:creationId xmlns:a16="http://schemas.microsoft.com/office/drawing/2014/main" id="{AE3F9597-848A-F245-88F5-BDD1D5191D0B}"/>
                </a:ext>
              </a:extLst>
            </p:cNvPr>
            <p:cNvSpPr>
              <a:spLocks noChangeArrowheads="1"/>
            </p:cNvSpPr>
            <p:nvPr/>
          </p:nvSpPr>
          <p:spPr bwMode="auto">
            <a:xfrm>
              <a:off x="3065463" y="396876"/>
              <a:ext cx="6056313" cy="6054725"/>
            </a:xfrm>
            <a:prstGeom prst="ellipse">
              <a:avLst/>
            </a:prstGeom>
            <a:solidFill>
              <a:srgbClr val="9A2C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Oval 35">
              <a:extLst>
                <a:ext uri="{FF2B5EF4-FFF2-40B4-BE49-F238E27FC236}">
                  <a16:creationId xmlns:a16="http://schemas.microsoft.com/office/drawing/2014/main" id="{12158F42-0B96-8F4D-9956-BFEBA59FF3F7}"/>
                </a:ext>
              </a:extLst>
            </p:cNvPr>
            <p:cNvSpPr>
              <a:spLocks noChangeArrowheads="1"/>
            </p:cNvSpPr>
            <p:nvPr/>
          </p:nvSpPr>
          <p:spPr bwMode="auto">
            <a:xfrm>
              <a:off x="3727450" y="1058863"/>
              <a:ext cx="4729163" cy="4732338"/>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Oval 36">
              <a:extLst>
                <a:ext uri="{FF2B5EF4-FFF2-40B4-BE49-F238E27FC236}">
                  <a16:creationId xmlns:a16="http://schemas.microsoft.com/office/drawing/2014/main" id="{9C685DA0-6092-CA45-8CB1-04E697A1149E}"/>
                </a:ext>
              </a:extLst>
            </p:cNvPr>
            <p:cNvSpPr>
              <a:spLocks noChangeArrowheads="1"/>
            </p:cNvSpPr>
            <p:nvPr/>
          </p:nvSpPr>
          <p:spPr bwMode="auto">
            <a:xfrm>
              <a:off x="3768725" y="1101726"/>
              <a:ext cx="4645025" cy="4646613"/>
            </a:xfrm>
            <a:prstGeom prst="ellipse">
              <a:avLst/>
            </a:prstGeom>
            <a:solidFill>
              <a:srgbClr val="163A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5">
              <a:extLst>
                <a:ext uri="{FF2B5EF4-FFF2-40B4-BE49-F238E27FC236}">
                  <a16:creationId xmlns:a16="http://schemas.microsoft.com/office/drawing/2014/main" id="{5E61B536-FDD2-6442-89F6-9B36207B20FB}"/>
                </a:ext>
              </a:extLst>
            </p:cNvPr>
            <p:cNvSpPr>
              <a:spLocks noEditPoints="1"/>
            </p:cNvSpPr>
            <p:nvPr/>
          </p:nvSpPr>
          <p:spPr bwMode="auto">
            <a:xfrm>
              <a:off x="3221038" y="3217863"/>
              <a:ext cx="314325" cy="246063"/>
            </a:xfrm>
            <a:custGeom>
              <a:avLst/>
              <a:gdLst>
                <a:gd name="T0" fmla="*/ 0 w 74"/>
                <a:gd name="T1" fmla="*/ 28 h 58"/>
                <a:gd name="T2" fmla="*/ 1 w 74"/>
                <a:gd name="T3" fmla="*/ 0 h 58"/>
                <a:gd name="T4" fmla="*/ 74 w 74"/>
                <a:gd name="T5" fmla="*/ 2 h 58"/>
                <a:gd name="T6" fmla="*/ 74 w 74"/>
                <a:gd name="T7" fmla="*/ 29 h 58"/>
                <a:gd name="T8" fmla="*/ 54 w 74"/>
                <a:gd name="T9" fmla="*/ 56 h 58"/>
                <a:gd name="T10" fmla="*/ 38 w 74"/>
                <a:gd name="T11" fmla="*/ 42 h 58"/>
                <a:gd name="T12" fmla="*/ 38 w 74"/>
                <a:gd name="T13" fmla="*/ 42 h 58"/>
                <a:gd name="T14" fmla="*/ 19 w 74"/>
                <a:gd name="T15" fmla="*/ 58 h 58"/>
                <a:gd name="T16" fmla="*/ 0 w 74"/>
                <a:gd name="T17" fmla="*/ 28 h 58"/>
                <a:gd name="T18" fmla="*/ 13 w 74"/>
                <a:gd name="T19" fmla="*/ 16 h 58"/>
                <a:gd name="T20" fmla="*/ 13 w 74"/>
                <a:gd name="T21" fmla="*/ 29 h 58"/>
                <a:gd name="T22" fmla="*/ 22 w 74"/>
                <a:gd name="T23" fmla="*/ 42 h 58"/>
                <a:gd name="T24" fmla="*/ 32 w 74"/>
                <a:gd name="T25" fmla="*/ 29 h 58"/>
                <a:gd name="T26" fmla="*/ 32 w 74"/>
                <a:gd name="T27" fmla="*/ 17 h 58"/>
                <a:gd name="T28" fmla="*/ 13 w 74"/>
                <a:gd name="T29" fmla="*/ 16 h 58"/>
                <a:gd name="T30" fmla="*/ 44 w 74"/>
                <a:gd name="T31" fmla="*/ 17 h 58"/>
                <a:gd name="T32" fmla="*/ 44 w 74"/>
                <a:gd name="T33" fmla="*/ 29 h 58"/>
                <a:gd name="T34" fmla="*/ 52 w 74"/>
                <a:gd name="T35" fmla="*/ 40 h 58"/>
                <a:gd name="T36" fmla="*/ 61 w 74"/>
                <a:gd name="T37" fmla="*/ 30 h 58"/>
                <a:gd name="T38" fmla="*/ 62 w 74"/>
                <a:gd name="T39" fmla="*/ 17 h 58"/>
                <a:gd name="T40" fmla="*/ 44 w 74"/>
                <a:gd name="T41"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58">
                  <a:moveTo>
                    <a:pt x="0" y="28"/>
                  </a:moveTo>
                  <a:cubicBezTo>
                    <a:pt x="1" y="0"/>
                    <a:pt x="1" y="0"/>
                    <a:pt x="1" y="0"/>
                  </a:cubicBezTo>
                  <a:cubicBezTo>
                    <a:pt x="74" y="2"/>
                    <a:pt x="74" y="2"/>
                    <a:pt x="74" y="2"/>
                  </a:cubicBezTo>
                  <a:cubicBezTo>
                    <a:pt x="74" y="29"/>
                    <a:pt x="74" y="29"/>
                    <a:pt x="74" y="29"/>
                  </a:cubicBezTo>
                  <a:cubicBezTo>
                    <a:pt x="73" y="46"/>
                    <a:pt x="67" y="55"/>
                    <a:pt x="54" y="56"/>
                  </a:cubicBezTo>
                  <a:cubicBezTo>
                    <a:pt x="46" y="55"/>
                    <a:pt x="41" y="51"/>
                    <a:pt x="38" y="42"/>
                  </a:cubicBezTo>
                  <a:cubicBezTo>
                    <a:pt x="38" y="42"/>
                    <a:pt x="38" y="42"/>
                    <a:pt x="38" y="42"/>
                  </a:cubicBezTo>
                  <a:cubicBezTo>
                    <a:pt x="35" y="53"/>
                    <a:pt x="29" y="58"/>
                    <a:pt x="19" y="58"/>
                  </a:cubicBezTo>
                  <a:cubicBezTo>
                    <a:pt x="7" y="57"/>
                    <a:pt x="0" y="47"/>
                    <a:pt x="0" y="28"/>
                  </a:cubicBezTo>
                  <a:close/>
                  <a:moveTo>
                    <a:pt x="13" y="16"/>
                  </a:moveTo>
                  <a:cubicBezTo>
                    <a:pt x="13" y="29"/>
                    <a:pt x="13" y="29"/>
                    <a:pt x="13" y="29"/>
                  </a:cubicBezTo>
                  <a:cubicBezTo>
                    <a:pt x="12" y="37"/>
                    <a:pt x="15" y="42"/>
                    <a:pt x="22" y="42"/>
                  </a:cubicBezTo>
                  <a:cubicBezTo>
                    <a:pt x="29" y="42"/>
                    <a:pt x="32" y="38"/>
                    <a:pt x="32" y="29"/>
                  </a:cubicBezTo>
                  <a:cubicBezTo>
                    <a:pt x="32" y="17"/>
                    <a:pt x="32" y="17"/>
                    <a:pt x="32" y="17"/>
                  </a:cubicBezTo>
                  <a:lnTo>
                    <a:pt x="13" y="16"/>
                  </a:lnTo>
                  <a:close/>
                  <a:moveTo>
                    <a:pt x="44" y="17"/>
                  </a:moveTo>
                  <a:cubicBezTo>
                    <a:pt x="44" y="29"/>
                    <a:pt x="44" y="29"/>
                    <a:pt x="44" y="29"/>
                  </a:cubicBezTo>
                  <a:cubicBezTo>
                    <a:pt x="44" y="36"/>
                    <a:pt x="47" y="39"/>
                    <a:pt x="52" y="40"/>
                  </a:cubicBezTo>
                  <a:cubicBezTo>
                    <a:pt x="58" y="40"/>
                    <a:pt x="61" y="36"/>
                    <a:pt x="61" y="30"/>
                  </a:cubicBezTo>
                  <a:cubicBezTo>
                    <a:pt x="62" y="17"/>
                    <a:pt x="62" y="17"/>
                    <a:pt x="62" y="17"/>
                  </a:cubicBezTo>
                  <a:lnTo>
                    <a:pt x="4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6">
              <a:extLst>
                <a:ext uri="{FF2B5EF4-FFF2-40B4-BE49-F238E27FC236}">
                  <a16:creationId xmlns:a16="http://schemas.microsoft.com/office/drawing/2014/main" id="{331B1211-C181-8843-8218-41C02E1A7974}"/>
                </a:ext>
              </a:extLst>
            </p:cNvPr>
            <p:cNvSpPr>
              <a:spLocks/>
            </p:cNvSpPr>
            <p:nvPr/>
          </p:nvSpPr>
          <p:spPr bwMode="auto">
            <a:xfrm>
              <a:off x="3225801" y="3522663"/>
              <a:ext cx="325438" cy="242888"/>
            </a:xfrm>
            <a:custGeom>
              <a:avLst/>
              <a:gdLst>
                <a:gd name="T0" fmla="*/ 0 w 205"/>
                <a:gd name="T1" fmla="*/ 19 h 153"/>
                <a:gd name="T2" fmla="*/ 195 w 205"/>
                <a:gd name="T3" fmla="*/ 0 h 153"/>
                <a:gd name="T4" fmla="*/ 205 w 205"/>
                <a:gd name="T5" fmla="*/ 131 h 153"/>
                <a:gd name="T6" fmla="*/ 173 w 205"/>
                <a:gd name="T7" fmla="*/ 134 h 153"/>
                <a:gd name="T8" fmla="*/ 165 w 205"/>
                <a:gd name="T9" fmla="*/ 46 h 153"/>
                <a:gd name="T10" fmla="*/ 120 w 205"/>
                <a:gd name="T11" fmla="*/ 51 h 153"/>
                <a:gd name="T12" fmla="*/ 128 w 205"/>
                <a:gd name="T13" fmla="*/ 134 h 153"/>
                <a:gd name="T14" fmla="*/ 96 w 205"/>
                <a:gd name="T15" fmla="*/ 137 h 153"/>
                <a:gd name="T16" fmla="*/ 88 w 205"/>
                <a:gd name="T17" fmla="*/ 54 h 153"/>
                <a:gd name="T18" fmla="*/ 34 w 205"/>
                <a:gd name="T19" fmla="*/ 59 h 153"/>
                <a:gd name="T20" fmla="*/ 45 w 205"/>
                <a:gd name="T21" fmla="*/ 150 h 153"/>
                <a:gd name="T22" fmla="*/ 10 w 205"/>
                <a:gd name="T23" fmla="*/ 153 h 153"/>
                <a:gd name="T24" fmla="*/ 0 w 205"/>
                <a:gd name="T25" fmla="*/ 1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53">
                  <a:moveTo>
                    <a:pt x="0" y="19"/>
                  </a:moveTo>
                  <a:lnTo>
                    <a:pt x="195" y="0"/>
                  </a:lnTo>
                  <a:lnTo>
                    <a:pt x="205" y="131"/>
                  </a:lnTo>
                  <a:lnTo>
                    <a:pt x="173" y="134"/>
                  </a:lnTo>
                  <a:lnTo>
                    <a:pt x="165" y="46"/>
                  </a:lnTo>
                  <a:lnTo>
                    <a:pt x="120" y="51"/>
                  </a:lnTo>
                  <a:lnTo>
                    <a:pt x="128" y="134"/>
                  </a:lnTo>
                  <a:lnTo>
                    <a:pt x="96" y="137"/>
                  </a:lnTo>
                  <a:lnTo>
                    <a:pt x="88" y="54"/>
                  </a:lnTo>
                  <a:lnTo>
                    <a:pt x="34" y="59"/>
                  </a:lnTo>
                  <a:lnTo>
                    <a:pt x="45" y="150"/>
                  </a:lnTo>
                  <a:lnTo>
                    <a:pt x="10" y="153"/>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7">
              <a:extLst>
                <a:ext uri="{FF2B5EF4-FFF2-40B4-BE49-F238E27FC236}">
                  <a16:creationId xmlns:a16="http://schemas.microsoft.com/office/drawing/2014/main" id="{FB629782-ED64-EC4A-8B1B-A9BFF1A3C168}"/>
                </a:ext>
              </a:extLst>
            </p:cNvPr>
            <p:cNvSpPr>
              <a:spLocks/>
            </p:cNvSpPr>
            <p:nvPr/>
          </p:nvSpPr>
          <p:spPr bwMode="auto">
            <a:xfrm>
              <a:off x="3263901" y="3816350"/>
              <a:ext cx="317500" cy="119063"/>
            </a:xfrm>
            <a:custGeom>
              <a:avLst/>
              <a:gdLst>
                <a:gd name="T0" fmla="*/ 200 w 200"/>
                <a:gd name="T1" fmla="*/ 40 h 75"/>
                <a:gd name="T2" fmla="*/ 5 w 200"/>
                <a:gd name="T3" fmla="*/ 75 h 75"/>
                <a:gd name="T4" fmla="*/ 0 w 200"/>
                <a:gd name="T5" fmla="*/ 35 h 75"/>
                <a:gd name="T6" fmla="*/ 192 w 200"/>
                <a:gd name="T7" fmla="*/ 0 h 75"/>
                <a:gd name="T8" fmla="*/ 200 w 200"/>
                <a:gd name="T9" fmla="*/ 40 h 75"/>
              </a:gdLst>
              <a:ahLst/>
              <a:cxnLst>
                <a:cxn ang="0">
                  <a:pos x="T0" y="T1"/>
                </a:cxn>
                <a:cxn ang="0">
                  <a:pos x="T2" y="T3"/>
                </a:cxn>
                <a:cxn ang="0">
                  <a:pos x="T4" y="T5"/>
                </a:cxn>
                <a:cxn ang="0">
                  <a:pos x="T6" y="T7"/>
                </a:cxn>
                <a:cxn ang="0">
                  <a:pos x="T8" y="T9"/>
                </a:cxn>
              </a:cxnLst>
              <a:rect l="0" t="0" r="r" b="b"/>
              <a:pathLst>
                <a:path w="200" h="75">
                  <a:moveTo>
                    <a:pt x="200" y="40"/>
                  </a:moveTo>
                  <a:lnTo>
                    <a:pt x="5" y="75"/>
                  </a:lnTo>
                  <a:lnTo>
                    <a:pt x="0" y="35"/>
                  </a:lnTo>
                  <a:lnTo>
                    <a:pt x="192" y="0"/>
                  </a:lnTo>
                  <a:lnTo>
                    <a:pt x="20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8">
              <a:extLst>
                <a:ext uri="{FF2B5EF4-FFF2-40B4-BE49-F238E27FC236}">
                  <a16:creationId xmlns:a16="http://schemas.microsoft.com/office/drawing/2014/main" id="{F170CB03-9102-A144-A5B2-C2B8612EE02E}"/>
                </a:ext>
              </a:extLst>
            </p:cNvPr>
            <p:cNvSpPr>
              <a:spLocks/>
            </p:cNvSpPr>
            <p:nvPr/>
          </p:nvSpPr>
          <p:spPr bwMode="auto">
            <a:xfrm>
              <a:off x="3292476" y="3994150"/>
              <a:ext cx="352425" cy="217488"/>
            </a:xfrm>
            <a:custGeom>
              <a:avLst/>
              <a:gdLst>
                <a:gd name="T0" fmla="*/ 79 w 83"/>
                <a:gd name="T1" fmla="*/ 20 h 51"/>
                <a:gd name="T2" fmla="*/ 83 w 83"/>
                <a:gd name="T3" fmla="*/ 35 h 51"/>
                <a:gd name="T4" fmla="*/ 35 w 83"/>
                <a:gd name="T5" fmla="*/ 47 h 51"/>
                <a:gd name="T6" fmla="*/ 5 w 83"/>
                <a:gd name="T7" fmla="*/ 30 h 51"/>
                <a:gd name="T8" fmla="*/ 22 w 83"/>
                <a:gd name="T9" fmla="*/ 0 h 51"/>
                <a:gd name="T10" fmla="*/ 26 w 83"/>
                <a:gd name="T11" fmla="*/ 15 h 51"/>
                <a:gd name="T12" fmla="*/ 15 w 83"/>
                <a:gd name="T13" fmla="*/ 27 h 51"/>
                <a:gd name="T14" fmla="*/ 30 w 83"/>
                <a:gd name="T15" fmla="*/ 32 h 51"/>
                <a:gd name="T16" fmla="*/ 31 w 83"/>
                <a:gd name="T17" fmla="*/ 32 h 51"/>
                <a:gd name="T18" fmla="*/ 79 w 83"/>
                <a:gd name="T19"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79" y="20"/>
                  </a:moveTo>
                  <a:cubicBezTo>
                    <a:pt x="83" y="35"/>
                    <a:pt x="83" y="35"/>
                    <a:pt x="83" y="35"/>
                  </a:cubicBezTo>
                  <a:cubicBezTo>
                    <a:pt x="35" y="47"/>
                    <a:pt x="35" y="47"/>
                    <a:pt x="35" y="47"/>
                  </a:cubicBezTo>
                  <a:cubicBezTo>
                    <a:pt x="19" y="51"/>
                    <a:pt x="9" y="45"/>
                    <a:pt x="5" y="30"/>
                  </a:cubicBezTo>
                  <a:cubicBezTo>
                    <a:pt x="0" y="15"/>
                    <a:pt x="6" y="5"/>
                    <a:pt x="22" y="0"/>
                  </a:cubicBezTo>
                  <a:cubicBezTo>
                    <a:pt x="26" y="15"/>
                    <a:pt x="26" y="15"/>
                    <a:pt x="26" y="15"/>
                  </a:cubicBezTo>
                  <a:cubicBezTo>
                    <a:pt x="17" y="18"/>
                    <a:pt x="13" y="22"/>
                    <a:pt x="15" y="27"/>
                  </a:cubicBezTo>
                  <a:cubicBezTo>
                    <a:pt x="16" y="32"/>
                    <a:pt x="21" y="34"/>
                    <a:pt x="30" y="32"/>
                  </a:cubicBezTo>
                  <a:cubicBezTo>
                    <a:pt x="30" y="32"/>
                    <a:pt x="31" y="32"/>
                    <a:pt x="31" y="32"/>
                  </a:cubicBezTo>
                  <a:lnTo>
                    <a:pt x="79"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9">
              <a:extLst>
                <a:ext uri="{FF2B5EF4-FFF2-40B4-BE49-F238E27FC236}">
                  <a16:creationId xmlns:a16="http://schemas.microsoft.com/office/drawing/2014/main" id="{E770C65C-4CE4-5E49-98FE-F677571D3833}"/>
                </a:ext>
              </a:extLst>
            </p:cNvPr>
            <p:cNvSpPr>
              <a:spLocks/>
            </p:cNvSpPr>
            <p:nvPr/>
          </p:nvSpPr>
          <p:spPr bwMode="auto">
            <a:xfrm>
              <a:off x="3378201" y="4219575"/>
              <a:ext cx="314325" cy="169863"/>
            </a:xfrm>
            <a:custGeom>
              <a:avLst/>
              <a:gdLst>
                <a:gd name="T0" fmla="*/ 198 w 198"/>
                <a:gd name="T1" fmla="*/ 40 h 107"/>
                <a:gd name="T2" fmla="*/ 13 w 198"/>
                <a:gd name="T3" fmla="*/ 107 h 107"/>
                <a:gd name="T4" fmla="*/ 0 w 198"/>
                <a:gd name="T5" fmla="*/ 67 h 107"/>
                <a:gd name="T6" fmla="*/ 184 w 198"/>
                <a:gd name="T7" fmla="*/ 0 h 107"/>
                <a:gd name="T8" fmla="*/ 198 w 198"/>
                <a:gd name="T9" fmla="*/ 40 h 107"/>
              </a:gdLst>
              <a:ahLst/>
              <a:cxnLst>
                <a:cxn ang="0">
                  <a:pos x="T0" y="T1"/>
                </a:cxn>
                <a:cxn ang="0">
                  <a:pos x="T2" y="T3"/>
                </a:cxn>
                <a:cxn ang="0">
                  <a:pos x="T4" y="T5"/>
                </a:cxn>
                <a:cxn ang="0">
                  <a:pos x="T6" y="T7"/>
                </a:cxn>
                <a:cxn ang="0">
                  <a:pos x="T8" y="T9"/>
                </a:cxn>
              </a:cxnLst>
              <a:rect l="0" t="0" r="r" b="b"/>
              <a:pathLst>
                <a:path w="198" h="107">
                  <a:moveTo>
                    <a:pt x="198" y="40"/>
                  </a:moveTo>
                  <a:lnTo>
                    <a:pt x="13" y="107"/>
                  </a:lnTo>
                  <a:lnTo>
                    <a:pt x="0" y="67"/>
                  </a:lnTo>
                  <a:lnTo>
                    <a:pt x="184" y="0"/>
                  </a:lnTo>
                  <a:lnTo>
                    <a:pt x="1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0">
              <a:extLst>
                <a:ext uri="{FF2B5EF4-FFF2-40B4-BE49-F238E27FC236}">
                  <a16:creationId xmlns:a16="http://schemas.microsoft.com/office/drawing/2014/main" id="{91FCDA09-8097-874D-A2E9-083C78E034C9}"/>
                </a:ext>
              </a:extLst>
            </p:cNvPr>
            <p:cNvSpPr>
              <a:spLocks/>
            </p:cNvSpPr>
            <p:nvPr/>
          </p:nvSpPr>
          <p:spPr bwMode="auto">
            <a:xfrm>
              <a:off x="3436938" y="4356100"/>
              <a:ext cx="403225" cy="390525"/>
            </a:xfrm>
            <a:custGeom>
              <a:avLst/>
              <a:gdLst>
                <a:gd name="T0" fmla="*/ 75 w 254"/>
                <a:gd name="T1" fmla="*/ 246 h 246"/>
                <a:gd name="T2" fmla="*/ 51 w 254"/>
                <a:gd name="T3" fmla="*/ 190 h 246"/>
                <a:gd name="T4" fmla="*/ 166 w 254"/>
                <a:gd name="T5" fmla="*/ 50 h 246"/>
                <a:gd name="T6" fmla="*/ 163 w 254"/>
                <a:gd name="T7" fmla="*/ 50 h 246"/>
                <a:gd name="T8" fmla="*/ 16 w 254"/>
                <a:gd name="T9" fmla="*/ 120 h 246"/>
                <a:gd name="T10" fmla="*/ 0 w 254"/>
                <a:gd name="T11" fmla="*/ 85 h 246"/>
                <a:gd name="T12" fmla="*/ 177 w 254"/>
                <a:gd name="T13" fmla="*/ 0 h 246"/>
                <a:gd name="T14" fmla="*/ 203 w 254"/>
                <a:gd name="T15" fmla="*/ 59 h 246"/>
                <a:gd name="T16" fmla="*/ 96 w 254"/>
                <a:gd name="T17" fmla="*/ 190 h 246"/>
                <a:gd name="T18" fmla="*/ 96 w 254"/>
                <a:gd name="T19" fmla="*/ 192 h 246"/>
                <a:gd name="T20" fmla="*/ 235 w 254"/>
                <a:gd name="T21" fmla="*/ 125 h 246"/>
                <a:gd name="T22" fmla="*/ 254 w 254"/>
                <a:gd name="T23" fmla="*/ 160 h 246"/>
                <a:gd name="T24" fmla="*/ 75 w 254"/>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 h="246">
                  <a:moveTo>
                    <a:pt x="75" y="246"/>
                  </a:moveTo>
                  <a:lnTo>
                    <a:pt x="51" y="190"/>
                  </a:lnTo>
                  <a:lnTo>
                    <a:pt x="166" y="50"/>
                  </a:lnTo>
                  <a:lnTo>
                    <a:pt x="163" y="50"/>
                  </a:lnTo>
                  <a:lnTo>
                    <a:pt x="16" y="120"/>
                  </a:lnTo>
                  <a:lnTo>
                    <a:pt x="0" y="85"/>
                  </a:lnTo>
                  <a:lnTo>
                    <a:pt x="177" y="0"/>
                  </a:lnTo>
                  <a:lnTo>
                    <a:pt x="203" y="59"/>
                  </a:lnTo>
                  <a:lnTo>
                    <a:pt x="96" y="190"/>
                  </a:lnTo>
                  <a:lnTo>
                    <a:pt x="96" y="192"/>
                  </a:lnTo>
                  <a:lnTo>
                    <a:pt x="235" y="125"/>
                  </a:lnTo>
                  <a:lnTo>
                    <a:pt x="254" y="160"/>
                  </a:lnTo>
                  <a:lnTo>
                    <a:pt x="75"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11">
              <a:extLst>
                <a:ext uri="{FF2B5EF4-FFF2-40B4-BE49-F238E27FC236}">
                  <a16:creationId xmlns:a16="http://schemas.microsoft.com/office/drawing/2014/main" id="{2FC275E6-89E9-E840-ACD4-E5F3AF4F5736}"/>
                </a:ext>
              </a:extLst>
            </p:cNvPr>
            <p:cNvSpPr>
              <a:spLocks/>
            </p:cNvSpPr>
            <p:nvPr/>
          </p:nvSpPr>
          <p:spPr bwMode="auto">
            <a:xfrm>
              <a:off x="3627438" y="4686300"/>
              <a:ext cx="369888" cy="374650"/>
            </a:xfrm>
            <a:custGeom>
              <a:avLst/>
              <a:gdLst>
                <a:gd name="T0" fmla="*/ 44 w 87"/>
                <a:gd name="T1" fmla="*/ 61 h 88"/>
                <a:gd name="T2" fmla="*/ 37 w 87"/>
                <a:gd name="T3" fmla="*/ 49 h 88"/>
                <a:gd name="T4" fmla="*/ 47 w 87"/>
                <a:gd name="T5" fmla="*/ 42 h 88"/>
                <a:gd name="T6" fmla="*/ 63 w 87"/>
                <a:gd name="T7" fmla="*/ 67 h 88"/>
                <a:gd name="T8" fmla="*/ 32 w 87"/>
                <a:gd name="T9" fmla="*/ 88 h 88"/>
                <a:gd name="T10" fmla="*/ 21 w 87"/>
                <a:gd name="T11" fmla="*/ 75 h 88"/>
                <a:gd name="T12" fmla="*/ 12 w 87"/>
                <a:gd name="T13" fmla="*/ 62 h 88"/>
                <a:gd name="T14" fmla="*/ 24 w 87"/>
                <a:gd name="T15" fmla="*/ 12 h 88"/>
                <a:gd name="T16" fmla="*/ 75 w 87"/>
                <a:gd name="T17" fmla="*/ 20 h 88"/>
                <a:gd name="T18" fmla="*/ 74 w 87"/>
                <a:gd name="T19" fmla="*/ 62 h 88"/>
                <a:gd name="T20" fmla="*/ 65 w 87"/>
                <a:gd name="T21" fmla="*/ 48 h 88"/>
                <a:gd name="T22" fmla="*/ 67 w 87"/>
                <a:gd name="T23" fmla="*/ 29 h 88"/>
                <a:gd name="T24" fmla="*/ 33 w 87"/>
                <a:gd name="T25" fmla="*/ 26 h 88"/>
                <a:gd name="T26" fmla="*/ 22 w 87"/>
                <a:gd name="T27" fmla="*/ 58 h 88"/>
                <a:gd name="T28" fmla="*/ 31 w 87"/>
                <a:gd name="T29" fmla="*/ 69 h 88"/>
                <a:gd name="T30" fmla="*/ 31 w 87"/>
                <a:gd name="T31" fmla="*/ 70 h 88"/>
                <a:gd name="T32" fmla="*/ 44 w 87"/>
                <a:gd name="T33"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8">
                  <a:moveTo>
                    <a:pt x="44" y="61"/>
                  </a:moveTo>
                  <a:cubicBezTo>
                    <a:pt x="37" y="49"/>
                    <a:pt x="37" y="49"/>
                    <a:pt x="37" y="49"/>
                  </a:cubicBezTo>
                  <a:cubicBezTo>
                    <a:pt x="47" y="42"/>
                    <a:pt x="47" y="42"/>
                    <a:pt x="47" y="42"/>
                  </a:cubicBezTo>
                  <a:cubicBezTo>
                    <a:pt x="63" y="67"/>
                    <a:pt x="63" y="67"/>
                    <a:pt x="63" y="67"/>
                  </a:cubicBezTo>
                  <a:cubicBezTo>
                    <a:pt x="32" y="88"/>
                    <a:pt x="32" y="88"/>
                    <a:pt x="32" y="88"/>
                  </a:cubicBezTo>
                  <a:cubicBezTo>
                    <a:pt x="28" y="84"/>
                    <a:pt x="24" y="80"/>
                    <a:pt x="21" y="75"/>
                  </a:cubicBezTo>
                  <a:cubicBezTo>
                    <a:pt x="19" y="72"/>
                    <a:pt x="15" y="67"/>
                    <a:pt x="12" y="62"/>
                  </a:cubicBezTo>
                  <a:cubicBezTo>
                    <a:pt x="0" y="42"/>
                    <a:pt x="4" y="26"/>
                    <a:pt x="24" y="12"/>
                  </a:cubicBezTo>
                  <a:cubicBezTo>
                    <a:pt x="44" y="0"/>
                    <a:pt x="61" y="3"/>
                    <a:pt x="75" y="20"/>
                  </a:cubicBezTo>
                  <a:cubicBezTo>
                    <a:pt x="87" y="39"/>
                    <a:pt x="87" y="53"/>
                    <a:pt x="74" y="62"/>
                  </a:cubicBezTo>
                  <a:cubicBezTo>
                    <a:pt x="65" y="48"/>
                    <a:pt x="65" y="48"/>
                    <a:pt x="65" y="48"/>
                  </a:cubicBezTo>
                  <a:cubicBezTo>
                    <a:pt x="72" y="44"/>
                    <a:pt x="72" y="37"/>
                    <a:pt x="67" y="29"/>
                  </a:cubicBezTo>
                  <a:cubicBezTo>
                    <a:pt x="59" y="18"/>
                    <a:pt x="48" y="17"/>
                    <a:pt x="33" y="26"/>
                  </a:cubicBezTo>
                  <a:cubicBezTo>
                    <a:pt x="18" y="36"/>
                    <a:pt x="15" y="46"/>
                    <a:pt x="22" y="58"/>
                  </a:cubicBezTo>
                  <a:cubicBezTo>
                    <a:pt x="24" y="61"/>
                    <a:pt x="27" y="65"/>
                    <a:pt x="31" y="69"/>
                  </a:cubicBezTo>
                  <a:cubicBezTo>
                    <a:pt x="31" y="69"/>
                    <a:pt x="31" y="70"/>
                    <a:pt x="31" y="70"/>
                  </a:cubicBezTo>
                  <a:lnTo>
                    <a:pt x="44"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12">
              <a:extLst>
                <a:ext uri="{FF2B5EF4-FFF2-40B4-BE49-F238E27FC236}">
                  <a16:creationId xmlns:a16="http://schemas.microsoft.com/office/drawing/2014/main" id="{4C422444-9953-A740-8F05-DF2A52D4678C}"/>
                </a:ext>
              </a:extLst>
            </p:cNvPr>
            <p:cNvSpPr>
              <a:spLocks/>
            </p:cNvSpPr>
            <p:nvPr/>
          </p:nvSpPr>
          <p:spPr bwMode="auto">
            <a:xfrm>
              <a:off x="3937001" y="5081588"/>
              <a:ext cx="280988" cy="258763"/>
            </a:xfrm>
            <a:custGeom>
              <a:avLst/>
              <a:gdLst>
                <a:gd name="T0" fmla="*/ 177 w 177"/>
                <a:gd name="T1" fmla="*/ 32 h 163"/>
                <a:gd name="T2" fmla="*/ 30 w 177"/>
                <a:gd name="T3" fmla="*/ 163 h 163"/>
                <a:gd name="T4" fmla="*/ 0 w 177"/>
                <a:gd name="T5" fmla="*/ 131 h 163"/>
                <a:gd name="T6" fmla="*/ 147 w 177"/>
                <a:gd name="T7" fmla="*/ 0 h 163"/>
                <a:gd name="T8" fmla="*/ 177 w 177"/>
                <a:gd name="T9" fmla="*/ 32 h 163"/>
              </a:gdLst>
              <a:ahLst/>
              <a:cxnLst>
                <a:cxn ang="0">
                  <a:pos x="T0" y="T1"/>
                </a:cxn>
                <a:cxn ang="0">
                  <a:pos x="T2" y="T3"/>
                </a:cxn>
                <a:cxn ang="0">
                  <a:pos x="T4" y="T5"/>
                </a:cxn>
                <a:cxn ang="0">
                  <a:pos x="T6" y="T7"/>
                </a:cxn>
                <a:cxn ang="0">
                  <a:pos x="T8" y="T9"/>
                </a:cxn>
              </a:cxnLst>
              <a:rect l="0" t="0" r="r" b="b"/>
              <a:pathLst>
                <a:path w="177" h="163">
                  <a:moveTo>
                    <a:pt x="177" y="32"/>
                  </a:moveTo>
                  <a:lnTo>
                    <a:pt x="30" y="163"/>
                  </a:lnTo>
                  <a:lnTo>
                    <a:pt x="0" y="131"/>
                  </a:lnTo>
                  <a:lnTo>
                    <a:pt x="147" y="0"/>
                  </a:lnTo>
                  <a:lnTo>
                    <a:pt x="17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13">
              <a:extLst>
                <a:ext uri="{FF2B5EF4-FFF2-40B4-BE49-F238E27FC236}">
                  <a16:creationId xmlns:a16="http://schemas.microsoft.com/office/drawing/2014/main" id="{2FFFCB4A-B9F9-754D-97DE-B23B11EB2D12}"/>
                </a:ext>
              </a:extLst>
            </p:cNvPr>
            <p:cNvSpPr>
              <a:spLocks/>
            </p:cNvSpPr>
            <p:nvPr/>
          </p:nvSpPr>
          <p:spPr bwMode="auto">
            <a:xfrm>
              <a:off x="4056063" y="5187950"/>
              <a:ext cx="415925" cy="420688"/>
            </a:xfrm>
            <a:custGeom>
              <a:avLst/>
              <a:gdLst>
                <a:gd name="T0" fmla="*/ 131 w 262"/>
                <a:gd name="T1" fmla="*/ 265 h 265"/>
                <a:gd name="T2" fmla="*/ 86 w 262"/>
                <a:gd name="T3" fmla="*/ 225 h 265"/>
                <a:gd name="T4" fmla="*/ 139 w 262"/>
                <a:gd name="T5" fmla="*/ 53 h 265"/>
                <a:gd name="T6" fmla="*/ 139 w 262"/>
                <a:gd name="T7" fmla="*/ 53 h 265"/>
                <a:gd name="T8" fmla="*/ 30 w 262"/>
                <a:gd name="T9" fmla="*/ 171 h 265"/>
                <a:gd name="T10" fmla="*/ 0 w 262"/>
                <a:gd name="T11" fmla="*/ 147 h 265"/>
                <a:gd name="T12" fmla="*/ 134 w 262"/>
                <a:gd name="T13" fmla="*/ 0 h 265"/>
                <a:gd name="T14" fmla="*/ 179 w 262"/>
                <a:gd name="T15" fmla="*/ 43 h 265"/>
                <a:gd name="T16" fmla="*/ 128 w 262"/>
                <a:gd name="T17" fmla="*/ 209 h 265"/>
                <a:gd name="T18" fmla="*/ 131 w 262"/>
                <a:gd name="T19" fmla="*/ 209 h 265"/>
                <a:gd name="T20" fmla="*/ 235 w 262"/>
                <a:gd name="T21" fmla="*/ 94 h 265"/>
                <a:gd name="T22" fmla="*/ 262 w 262"/>
                <a:gd name="T23" fmla="*/ 120 h 265"/>
                <a:gd name="T24" fmla="*/ 131 w 262"/>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65">
                  <a:moveTo>
                    <a:pt x="131" y="265"/>
                  </a:moveTo>
                  <a:lnTo>
                    <a:pt x="86" y="225"/>
                  </a:lnTo>
                  <a:lnTo>
                    <a:pt x="139" y="53"/>
                  </a:lnTo>
                  <a:lnTo>
                    <a:pt x="139" y="53"/>
                  </a:lnTo>
                  <a:lnTo>
                    <a:pt x="30" y="171"/>
                  </a:lnTo>
                  <a:lnTo>
                    <a:pt x="0" y="147"/>
                  </a:lnTo>
                  <a:lnTo>
                    <a:pt x="134" y="0"/>
                  </a:lnTo>
                  <a:lnTo>
                    <a:pt x="179" y="43"/>
                  </a:lnTo>
                  <a:lnTo>
                    <a:pt x="128" y="209"/>
                  </a:lnTo>
                  <a:lnTo>
                    <a:pt x="131" y="209"/>
                  </a:lnTo>
                  <a:lnTo>
                    <a:pt x="235" y="94"/>
                  </a:lnTo>
                  <a:lnTo>
                    <a:pt x="262" y="120"/>
                  </a:lnTo>
                  <a:lnTo>
                    <a:pt x="131"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14">
              <a:extLst>
                <a:ext uri="{FF2B5EF4-FFF2-40B4-BE49-F238E27FC236}">
                  <a16:creationId xmlns:a16="http://schemas.microsoft.com/office/drawing/2014/main" id="{141E37E5-CB0A-5049-8491-266FA39D14AD}"/>
                </a:ext>
              </a:extLst>
            </p:cNvPr>
            <p:cNvSpPr>
              <a:spLocks/>
            </p:cNvSpPr>
            <p:nvPr/>
          </p:nvSpPr>
          <p:spPr bwMode="auto">
            <a:xfrm>
              <a:off x="4352926" y="5441950"/>
              <a:ext cx="339725" cy="339725"/>
            </a:xfrm>
            <a:custGeom>
              <a:avLst/>
              <a:gdLst>
                <a:gd name="T0" fmla="*/ 73 w 80"/>
                <a:gd name="T1" fmla="*/ 43 h 80"/>
                <a:gd name="T2" fmla="*/ 61 w 80"/>
                <a:gd name="T3" fmla="*/ 34 h 80"/>
                <a:gd name="T4" fmla="*/ 57 w 80"/>
                <a:gd name="T5" fmla="*/ 18 h 80"/>
                <a:gd name="T6" fmla="*/ 42 w 80"/>
                <a:gd name="T7" fmla="*/ 19 h 80"/>
                <a:gd name="T8" fmla="*/ 47 w 80"/>
                <a:gd name="T9" fmla="*/ 35 h 80"/>
                <a:gd name="T10" fmla="*/ 48 w 80"/>
                <a:gd name="T11" fmla="*/ 37 h 80"/>
                <a:gd name="T12" fmla="*/ 58 w 80"/>
                <a:gd name="T13" fmla="*/ 68 h 80"/>
                <a:gd name="T14" fmla="*/ 18 w 80"/>
                <a:gd name="T15" fmla="*/ 69 h 80"/>
                <a:gd name="T16" fmla="*/ 9 w 80"/>
                <a:gd name="T17" fmla="*/ 33 h 80"/>
                <a:gd name="T18" fmla="*/ 22 w 80"/>
                <a:gd name="T19" fmla="*/ 42 h 80"/>
                <a:gd name="T20" fmla="*/ 24 w 80"/>
                <a:gd name="T21" fmla="*/ 60 h 80"/>
                <a:gd name="T22" fmla="*/ 42 w 80"/>
                <a:gd name="T23" fmla="*/ 61 h 80"/>
                <a:gd name="T24" fmla="*/ 37 w 80"/>
                <a:gd name="T25" fmla="*/ 45 h 80"/>
                <a:gd name="T26" fmla="*/ 35 w 80"/>
                <a:gd name="T27" fmla="*/ 42 h 80"/>
                <a:gd name="T28" fmla="*/ 27 w 80"/>
                <a:gd name="T29" fmla="*/ 12 h 80"/>
                <a:gd name="T30" fmla="*/ 65 w 80"/>
                <a:gd name="T31" fmla="*/ 10 h 80"/>
                <a:gd name="T32" fmla="*/ 73 w 80"/>
                <a:gd name="T33"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73" y="43"/>
                  </a:moveTo>
                  <a:cubicBezTo>
                    <a:pt x="61" y="34"/>
                    <a:pt x="61" y="34"/>
                    <a:pt x="61" y="34"/>
                  </a:cubicBezTo>
                  <a:cubicBezTo>
                    <a:pt x="64" y="28"/>
                    <a:pt x="63" y="22"/>
                    <a:pt x="57" y="18"/>
                  </a:cubicBezTo>
                  <a:cubicBezTo>
                    <a:pt x="51" y="14"/>
                    <a:pt x="46" y="14"/>
                    <a:pt x="42" y="19"/>
                  </a:cubicBezTo>
                  <a:cubicBezTo>
                    <a:pt x="38" y="23"/>
                    <a:pt x="40" y="29"/>
                    <a:pt x="47" y="35"/>
                  </a:cubicBezTo>
                  <a:cubicBezTo>
                    <a:pt x="47" y="36"/>
                    <a:pt x="48" y="36"/>
                    <a:pt x="48" y="37"/>
                  </a:cubicBezTo>
                  <a:cubicBezTo>
                    <a:pt x="60" y="50"/>
                    <a:pt x="63" y="60"/>
                    <a:pt x="58" y="68"/>
                  </a:cubicBezTo>
                  <a:cubicBezTo>
                    <a:pt x="48" y="80"/>
                    <a:pt x="35" y="80"/>
                    <a:pt x="18" y="69"/>
                  </a:cubicBezTo>
                  <a:cubicBezTo>
                    <a:pt x="3" y="58"/>
                    <a:pt x="0" y="46"/>
                    <a:pt x="9" y="33"/>
                  </a:cubicBezTo>
                  <a:cubicBezTo>
                    <a:pt x="22" y="42"/>
                    <a:pt x="22" y="42"/>
                    <a:pt x="22" y="42"/>
                  </a:cubicBezTo>
                  <a:cubicBezTo>
                    <a:pt x="17" y="49"/>
                    <a:pt x="18" y="55"/>
                    <a:pt x="24" y="60"/>
                  </a:cubicBezTo>
                  <a:cubicBezTo>
                    <a:pt x="32" y="66"/>
                    <a:pt x="38" y="66"/>
                    <a:pt x="42" y="61"/>
                  </a:cubicBezTo>
                  <a:cubicBezTo>
                    <a:pt x="45" y="57"/>
                    <a:pt x="43" y="52"/>
                    <a:pt x="37" y="45"/>
                  </a:cubicBezTo>
                  <a:cubicBezTo>
                    <a:pt x="36" y="44"/>
                    <a:pt x="35" y="43"/>
                    <a:pt x="35" y="42"/>
                  </a:cubicBezTo>
                  <a:cubicBezTo>
                    <a:pt x="23" y="30"/>
                    <a:pt x="21" y="20"/>
                    <a:pt x="27" y="12"/>
                  </a:cubicBezTo>
                  <a:cubicBezTo>
                    <a:pt x="36" y="0"/>
                    <a:pt x="49" y="0"/>
                    <a:pt x="65" y="10"/>
                  </a:cubicBezTo>
                  <a:cubicBezTo>
                    <a:pt x="78" y="20"/>
                    <a:pt x="80" y="31"/>
                    <a:pt x="7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15">
              <a:extLst>
                <a:ext uri="{FF2B5EF4-FFF2-40B4-BE49-F238E27FC236}">
                  <a16:creationId xmlns:a16="http://schemas.microsoft.com/office/drawing/2014/main" id="{80BFBF7B-35DD-4845-8D25-4DF6B94C43EE}"/>
                </a:ext>
              </a:extLst>
            </p:cNvPr>
            <p:cNvSpPr>
              <a:spLocks/>
            </p:cNvSpPr>
            <p:nvPr/>
          </p:nvSpPr>
          <p:spPr bwMode="auto">
            <a:xfrm>
              <a:off x="4684713" y="5578475"/>
              <a:ext cx="292100" cy="347663"/>
            </a:xfrm>
            <a:custGeom>
              <a:avLst/>
              <a:gdLst>
                <a:gd name="T0" fmla="*/ 29 w 184"/>
                <a:gd name="T1" fmla="*/ 27 h 219"/>
                <a:gd name="T2" fmla="*/ 42 w 184"/>
                <a:gd name="T3" fmla="*/ 0 h 219"/>
                <a:gd name="T4" fmla="*/ 184 w 184"/>
                <a:gd name="T5" fmla="*/ 75 h 219"/>
                <a:gd name="T6" fmla="*/ 168 w 184"/>
                <a:gd name="T7" fmla="*/ 104 h 219"/>
                <a:gd name="T8" fmla="*/ 117 w 184"/>
                <a:gd name="T9" fmla="*/ 78 h 219"/>
                <a:gd name="T10" fmla="*/ 37 w 184"/>
                <a:gd name="T11" fmla="*/ 219 h 219"/>
                <a:gd name="T12" fmla="*/ 0 w 184"/>
                <a:gd name="T13" fmla="*/ 198 h 219"/>
                <a:gd name="T14" fmla="*/ 80 w 184"/>
                <a:gd name="T15" fmla="*/ 56 h 219"/>
                <a:gd name="T16" fmla="*/ 29 w 184"/>
                <a:gd name="T17" fmla="*/ 2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9">
                  <a:moveTo>
                    <a:pt x="29" y="27"/>
                  </a:moveTo>
                  <a:lnTo>
                    <a:pt x="42" y="0"/>
                  </a:lnTo>
                  <a:lnTo>
                    <a:pt x="184" y="75"/>
                  </a:lnTo>
                  <a:lnTo>
                    <a:pt x="168" y="104"/>
                  </a:lnTo>
                  <a:lnTo>
                    <a:pt x="117" y="78"/>
                  </a:lnTo>
                  <a:lnTo>
                    <a:pt x="37" y="219"/>
                  </a:lnTo>
                  <a:lnTo>
                    <a:pt x="0" y="198"/>
                  </a:lnTo>
                  <a:lnTo>
                    <a:pt x="80" y="56"/>
                  </a:lnTo>
                  <a:lnTo>
                    <a:pt x="2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16">
              <a:extLst>
                <a:ext uri="{FF2B5EF4-FFF2-40B4-BE49-F238E27FC236}">
                  <a16:creationId xmlns:a16="http://schemas.microsoft.com/office/drawing/2014/main" id="{03266B48-0ADE-1445-97F3-C9A9930539AB}"/>
                </a:ext>
              </a:extLst>
            </p:cNvPr>
            <p:cNvSpPr>
              <a:spLocks/>
            </p:cNvSpPr>
            <p:nvPr/>
          </p:nvSpPr>
          <p:spPr bwMode="auto">
            <a:xfrm>
              <a:off x="4903788" y="5722938"/>
              <a:ext cx="187325" cy="309563"/>
            </a:xfrm>
            <a:custGeom>
              <a:avLst/>
              <a:gdLst>
                <a:gd name="T0" fmla="*/ 118 w 118"/>
                <a:gd name="T1" fmla="*/ 16 h 195"/>
                <a:gd name="T2" fmla="*/ 41 w 118"/>
                <a:gd name="T3" fmla="*/ 195 h 195"/>
                <a:gd name="T4" fmla="*/ 0 w 118"/>
                <a:gd name="T5" fmla="*/ 179 h 195"/>
                <a:gd name="T6" fmla="*/ 81 w 118"/>
                <a:gd name="T7" fmla="*/ 0 h 195"/>
                <a:gd name="T8" fmla="*/ 118 w 118"/>
                <a:gd name="T9" fmla="*/ 16 h 195"/>
              </a:gdLst>
              <a:ahLst/>
              <a:cxnLst>
                <a:cxn ang="0">
                  <a:pos x="T0" y="T1"/>
                </a:cxn>
                <a:cxn ang="0">
                  <a:pos x="T2" y="T3"/>
                </a:cxn>
                <a:cxn ang="0">
                  <a:pos x="T4" y="T5"/>
                </a:cxn>
                <a:cxn ang="0">
                  <a:pos x="T6" y="T7"/>
                </a:cxn>
                <a:cxn ang="0">
                  <a:pos x="T8" y="T9"/>
                </a:cxn>
              </a:cxnLst>
              <a:rect l="0" t="0" r="r" b="b"/>
              <a:pathLst>
                <a:path w="118" h="195">
                  <a:moveTo>
                    <a:pt x="118" y="16"/>
                  </a:moveTo>
                  <a:lnTo>
                    <a:pt x="41" y="195"/>
                  </a:lnTo>
                  <a:lnTo>
                    <a:pt x="0" y="179"/>
                  </a:lnTo>
                  <a:lnTo>
                    <a:pt x="81" y="0"/>
                  </a:lnTo>
                  <a:lnTo>
                    <a:pt x="11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17">
              <a:extLst>
                <a:ext uri="{FF2B5EF4-FFF2-40B4-BE49-F238E27FC236}">
                  <a16:creationId xmlns:a16="http://schemas.microsoft.com/office/drawing/2014/main" id="{BBA28C8F-3814-BE40-BF57-0BB940034413}"/>
                </a:ext>
              </a:extLst>
            </p:cNvPr>
            <p:cNvSpPr>
              <a:spLocks/>
            </p:cNvSpPr>
            <p:nvPr/>
          </p:nvSpPr>
          <p:spPr bwMode="auto">
            <a:xfrm>
              <a:off x="5129213" y="5773738"/>
              <a:ext cx="254000" cy="347663"/>
            </a:xfrm>
            <a:custGeom>
              <a:avLst/>
              <a:gdLst>
                <a:gd name="T0" fmla="*/ 0 w 160"/>
                <a:gd name="T1" fmla="*/ 32 h 219"/>
                <a:gd name="T2" fmla="*/ 11 w 160"/>
                <a:gd name="T3" fmla="*/ 0 h 219"/>
                <a:gd name="T4" fmla="*/ 160 w 160"/>
                <a:gd name="T5" fmla="*/ 51 h 219"/>
                <a:gd name="T6" fmla="*/ 150 w 160"/>
                <a:gd name="T7" fmla="*/ 83 h 219"/>
                <a:gd name="T8" fmla="*/ 96 w 160"/>
                <a:gd name="T9" fmla="*/ 64 h 219"/>
                <a:gd name="T10" fmla="*/ 43 w 160"/>
                <a:gd name="T11" fmla="*/ 219 h 219"/>
                <a:gd name="T12" fmla="*/ 3 w 160"/>
                <a:gd name="T13" fmla="*/ 203 h 219"/>
                <a:gd name="T14" fmla="*/ 56 w 160"/>
                <a:gd name="T15" fmla="*/ 51 h 219"/>
                <a:gd name="T16" fmla="*/ 0 w 160"/>
                <a:gd name="T17" fmla="*/ 3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19">
                  <a:moveTo>
                    <a:pt x="0" y="32"/>
                  </a:moveTo>
                  <a:lnTo>
                    <a:pt x="11" y="0"/>
                  </a:lnTo>
                  <a:lnTo>
                    <a:pt x="160" y="51"/>
                  </a:lnTo>
                  <a:lnTo>
                    <a:pt x="150" y="83"/>
                  </a:lnTo>
                  <a:lnTo>
                    <a:pt x="96" y="64"/>
                  </a:lnTo>
                  <a:lnTo>
                    <a:pt x="43" y="219"/>
                  </a:lnTo>
                  <a:lnTo>
                    <a:pt x="3" y="203"/>
                  </a:lnTo>
                  <a:lnTo>
                    <a:pt x="56" y="51"/>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18">
              <a:extLst>
                <a:ext uri="{FF2B5EF4-FFF2-40B4-BE49-F238E27FC236}">
                  <a16:creationId xmlns:a16="http://schemas.microsoft.com/office/drawing/2014/main" id="{C5D56E4F-1D7E-3A4A-BF77-9E02F5E725C5}"/>
                </a:ext>
              </a:extLst>
            </p:cNvPr>
            <p:cNvSpPr>
              <a:spLocks/>
            </p:cNvSpPr>
            <p:nvPr/>
          </p:nvSpPr>
          <p:spPr bwMode="auto">
            <a:xfrm>
              <a:off x="5380038" y="5867400"/>
              <a:ext cx="317500" cy="352425"/>
            </a:xfrm>
            <a:custGeom>
              <a:avLst/>
              <a:gdLst>
                <a:gd name="T0" fmla="*/ 59 w 75"/>
                <a:gd name="T1" fmla="*/ 10 h 83"/>
                <a:gd name="T2" fmla="*/ 75 w 75"/>
                <a:gd name="T3" fmla="*/ 13 h 83"/>
                <a:gd name="T4" fmla="*/ 65 w 75"/>
                <a:gd name="T5" fmla="*/ 59 h 83"/>
                <a:gd name="T6" fmla="*/ 29 w 75"/>
                <a:gd name="T7" fmla="*/ 80 h 83"/>
                <a:gd name="T8" fmla="*/ 3 w 75"/>
                <a:gd name="T9" fmla="*/ 45 h 83"/>
                <a:gd name="T10" fmla="*/ 12 w 75"/>
                <a:gd name="T11" fmla="*/ 0 h 83"/>
                <a:gd name="T12" fmla="*/ 28 w 75"/>
                <a:gd name="T13" fmla="*/ 4 h 83"/>
                <a:gd name="T14" fmla="*/ 20 w 75"/>
                <a:gd name="T15" fmla="*/ 43 h 83"/>
                <a:gd name="T16" fmla="*/ 31 w 75"/>
                <a:gd name="T17" fmla="*/ 69 h 83"/>
                <a:gd name="T18" fmla="*/ 51 w 75"/>
                <a:gd name="T19" fmla="*/ 49 h 83"/>
                <a:gd name="T20" fmla="*/ 59 w 75"/>
                <a:gd name="T21"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3">
                  <a:moveTo>
                    <a:pt x="59" y="10"/>
                  </a:moveTo>
                  <a:cubicBezTo>
                    <a:pt x="75" y="13"/>
                    <a:pt x="75" y="13"/>
                    <a:pt x="75" y="13"/>
                  </a:cubicBezTo>
                  <a:cubicBezTo>
                    <a:pt x="65" y="59"/>
                    <a:pt x="65" y="59"/>
                    <a:pt x="65" y="59"/>
                  </a:cubicBezTo>
                  <a:cubicBezTo>
                    <a:pt x="61" y="76"/>
                    <a:pt x="49" y="83"/>
                    <a:pt x="29" y="80"/>
                  </a:cubicBezTo>
                  <a:cubicBezTo>
                    <a:pt x="8" y="75"/>
                    <a:pt x="0" y="63"/>
                    <a:pt x="3" y="45"/>
                  </a:cubicBezTo>
                  <a:cubicBezTo>
                    <a:pt x="12" y="0"/>
                    <a:pt x="12" y="0"/>
                    <a:pt x="12" y="0"/>
                  </a:cubicBezTo>
                  <a:cubicBezTo>
                    <a:pt x="28" y="4"/>
                    <a:pt x="28" y="4"/>
                    <a:pt x="28" y="4"/>
                  </a:cubicBezTo>
                  <a:cubicBezTo>
                    <a:pt x="20" y="43"/>
                    <a:pt x="20" y="43"/>
                    <a:pt x="20" y="43"/>
                  </a:cubicBezTo>
                  <a:cubicBezTo>
                    <a:pt x="15" y="59"/>
                    <a:pt x="19" y="67"/>
                    <a:pt x="31" y="69"/>
                  </a:cubicBezTo>
                  <a:cubicBezTo>
                    <a:pt x="42" y="72"/>
                    <a:pt x="48" y="66"/>
                    <a:pt x="51" y="49"/>
                  </a:cubicBezTo>
                  <a:lnTo>
                    <a:pt x="5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19">
              <a:extLst>
                <a:ext uri="{FF2B5EF4-FFF2-40B4-BE49-F238E27FC236}">
                  <a16:creationId xmlns:a16="http://schemas.microsoft.com/office/drawing/2014/main" id="{A0B36392-BBF4-B843-9977-68E67B2457D2}"/>
                </a:ext>
              </a:extLst>
            </p:cNvPr>
            <p:cNvSpPr>
              <a:spLocks/>
            </p:cNvSpPr>
            <p:nvPr/>
          </p:nvSpPr>
          <p:spPr bwMode="auto">
            <a:xfrm>
              <a:off x="5740401" y="5930900"/>
              <a:ext cx="258763" cy="322263"/>
            </a:xfrm>
            <a:custGeom>
              <a:avLst/>
              <a:gdLst>
                <a:gd name="T0" fmla="*/ 0 w 163"/>
                <a:gd name="T1" fmla="*/ 32 h 203"/>
                <a:gd name="T2" fmla="*/ 2 w 163"/>
                <a:gd name="T3" fmla="*/ 0 h 203"/>
                <a:gd name="T4" fmla="*/ 163 w 163"/>
                <a:gd name="T5" fmla="*/ 13 h 203"/>
                <a:gd name="T6" fmla="*/ 160 w 163"/>
                <a:gd name="T7" fmla="*/ 46 h 203"/>
                <a:gd name="T8" fmla="*/ 101 w 163"/>
                <a:gd name="T9" fmla="*/ 40 h 203"/>
                <a:gd name="T10" fmla="*/ 88 w 163"/>
                <a:gd name="T11" fmla="*/ 203 h 203"/>
                <a:gd name="T12" fmla="*/ 45 w 163"/>
                <a:gd name="T13" fmla="*/ 201 h 203"/>
                <a:gd name="T14" fmla="*/ 58 w 163"/>
                <a:gd name="T15" fmla="*/ 38 h 203"/>
                <a:gd name="T16" fmla="*/ 0 w 163"/>
                <a:gd name="T17"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03">
                  <a:moveTo>
                    <a:pt x="0" y="32"/>
                  </a:moveTo>
                  <a:lnTo>
                    <a:pt x="2" y="0"/>
                  </a:lnTo>
                  <a:lnTo>
                    <a:pt x="163" y="13"/>
                  </a:lnTo>
                  <a:lnTo>
                    <a:pt x="160" y="46"/>
                  </a:lnTo>
                  <a:lnTo>
                    <a:pt x="101" y="40"/>
                  </a:lnTo>
                  <a:lnTo>
                    <a:pt x="88" y="203"/>
                  </a:lnTo>
                  <a:lnTo>
                    <a:pt x="45" y="201"/>
                  </a:lnTo>
                  <a:lnTo>
                    <a:pt x="58" y="38"/>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20">
              <a:extLst>
                <a:ext uri="{FF2B5EF4-FFF2-40B4-BE49-F238E27FC236}">
                  <a16:creationId xmlns:a16="http://schemas.microsoft.com/office/drawing/2014/main" id="{37578B0E-1777-3044-BB1C-DDCF0B402459}"/>
                </a:ext>
              </a:extLst>
            </p:cNvPr>
            <p:cNvSpPr>
              <a:spLocks/>
            </p:cNvSpPr>
            <p:nvPr/>
          </p:nvSpPr>
          <p:spPr bwMode="auto">
            <a:xfrm>
              <a:off x="6045201" y="5948363"/>
              <a:ext cx="220663" cy="317500"/>
            </a:xfrm>
            <a:custGeom>
              <a:avLst/>
              <a:gdLst>
                <a:gd name="T0" fmla="*/ 5 w 139"/>
                <a:gd name="T1" fmla="*/ 200 h 200"/>
                <a:gd name="T2" fmla="*/ 0 w 139"/>
                <a:gd name="T3" fmla="*/ 2 h 200"/>
                <a:gd name="T4" fmla="*/ 131 w 139"/>
                <a:gd name="T5" fmla="*/ 0 h 200"/>
                <a:gd name="T6" fmla="*/ 134 w 139"/>
                <a:gd name="T7" fmla="*/ 32 h 200"/>
                <a:gd name="T8" fmla="*/ 43 w 139"/>
                <a:gd name="T9" fmla="*/ 35 h 200"/>
                <a:gd name="T10" fmla="*/ 45 w 139"/>
                <a:gd name="T11" fmla="*/ 80 h 200"/>
                <a:gd name="T12" fmla="*/ 128 w 139"/>
                <a:gd name="T13" fmla="*/ 77 h 200"/>
                <a:gd name="T14" fmla="*/ 128 w 139"/>
                <a:gd name="T15" fmla="*/ 112 h 200"/>
                <a:gd name="T16" fmla="*/ 45 w 139"/>
                <a:gd name="T17" fmla="*/ 112 h 200"/>
                <a:gd name="T18" fmla="*/ 45 w 139"/>
                <a:gd name="T19" fmla="*/ 166 h 200"/>
                <a:gd name="T20" fmla="*/ 139 w 139"/>
                <a:gd name="T21" fmla="*/ 163 h 200"/>
                <a:gd name="T22" fmla="*/ 139 w 139"/>
                <a:gd name="T23" fmla="*/ 195 h 200"/>
                <a:gd name="T24" fmla="*/ 5 w 139"/>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200">
                  <a:moveTo>
                    <a:pt x="5" y="200"/>
                  </a:moveTo>
                  <a:lnTo>
                    <a:pt x="0" y="2"/>
                  </a:lnTo>
                  <a:lnTo>
                    <a:pt x="131" y="0"/>
                  </a:lnTo>
                  <a:lnTo>
                    <a:pt x="134" y="32"/>
                  </a:lnTo>
                  <a:lnTo>
                    <a:pt x="43" y="35"/>
                  </a:lnTo>
                  <a:lnTo>
                    <a:pt x="45" y="80"/>
                  </a:lnTo>
                  <a:lnTo>
                    <a:pt x="128" y="77"/>
                  </a:lnTo>
                  <a:lnTo>
                    <a:pt x="128" y="112"/>
                  </a:lnTo>
                  <a:lnTo>
                    <a:pt x="45" y="112"/>
                  </a:lnTo>
                  <a:lnTo>
                    <a:pt x="45" y="166"/>
                  </a:lnTo>
                  <a:lnTo>
                    <a:pt x="139" y="163"/>
                  </a:lnTo>
                  <a:lnTo>
                    <a:pt x="139" y="195"/>
                  </a:lnTo>
                  <a:lnTo>
                    <a:pt x="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21">
              <a:extLst>
                <a:ext uri="{FF2B5EF4-FFF2-40B4-BE49-F238E27FC236}">
                  <a16:creationId xmlns:a16="http://schemas.microsoft.com/office/drawing/2014/main" id="{3EBAB686-7F66-DC41-B7F0-13A56F2D23D9}"/>
                </a:ext>
              </a:extLst>
            </p:cNvPr>
            <p:cNvSpPr>
              <a:spLocks noEditPoints="1"/>
            </p:cNvSpPr>
            <p:nvPr/>
          </p:nvSpPr>
          <p:spPr bwMode="auto">
            <a:xfrm>
              <a:off x="6486526" y="5875338"/>
              <a:ext cx="325438" cy="349250"/>
            </a:xfrm>
            <a:custGeom>
              <a:avLst/>
              <a:gdLst>
                <a:gd name="T0" fmla="*/ 46 w 77"/>
                <a:gd name="T1" fmla="*/ 78 h 82"/>
                <a:gd name="T2" fmla="*/ 4 w 77"/>
                <a:gd name="T3" fmla="*/ 48 h 82"/>
                <a:gd name="T4" fmla="*/ 31 w 77"/>
                <a:gd name="T5" fmla="*/ 4 h 82"/>
                <a:gd name="T6" fmla="*/ 73 w 77"/>
                <a:gd name="T7" fmla="*/ 34 h 82"/>
                <a:gd name="T8" fmla="*/ 46 w 77"/>
                <a:gd name="T9" fmla="*/ 78 h 82"/>
                <a:gd name="T10" fmla="*/ 33 w 77"/>
                <a:gd name="T11" fmla="*/ 15 h 82"/>
                <a:gd name="T12" fmla="*/ 20 w 77"/>
                <a:gd name="T13" fmla="*/ 45 h 82"/>
                <a:gd name="T14" fmla="*/ 44 w 77"/>
                <a:gd name="T15" fmla="*/ 67 h 82"/>
                <a:gd name="T16" fmla="*/ 57 w 77"/>
                <a:gd name="T17" fmla="*/ 38 h 82"/>
                <a:gd name="T18" fmla="*/ 33 w 77"/>
                <a:gd name="T19"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82">
                  <a:moveTo>
                    <a:pt x="46" y="78"/>
                  </a:moveTo>
                  <a:cubicBezTo>
                    <a:pt x="24" y="82"/>
                    <a:pt x="10" y="72"/>
                    <a:pt x="4" y="48"/>
                  </a:cubicBezTo>
                  <a:cubicBezTo>
                    <a:pt x="0" y="24"/>
                    <a:pt x="8" y="9"/>
                    <a:pt x="31" y="4"/>
                  </a:cubicBezTo>
                  <a:cubicBezTo>
                    <a:pt x="53" y="0"/>
                    <a:pt x="67" y="10"/>
                    <a:pt x="73" y="34"/>
                  </a:cubicBezTo>
                  <a:cubicBezTo>
                    <a:pt x="77" y="58"/>
                    <a:pt x="68" y="73"/>
                    <a:pt x="46" y="78"/>
                  </a:cubicBezTo>
                  <a:close/>
                  <a:moveTo>
                    <a:pt x="33" y="15"/>
                  </a:moveTo>
                  <a:cubicBezTo>
                    <a:pt x="21" y="17"/>
                    <a:pt x="17" y="27"/>
                    <a:pt x="20" y="45"/>
                  </a:cubicBezTo>
                  <a:cubicBezTo>
                    <a:pt x="24" y="63"/>
                    <a:pt x="32" y="70"/>
                    <a:pt x="44" y="67"/>
                  </a:cubicBezTo>
                  <a:cubicBezTo>
                    <a:pt x="56" y="65"/>
                    <a:pt x="60" y="55"/>
                    <a:pt x="57" y="38"/>
                  </a:cubicBezTo>
                  <a:cubicBezTo>
                    <a:pt x="53" y="20"/>
                    <a:pt x="45" y="12"/>
                    <a:pt x="3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22">
              <a:extLst>
                <a:ext uri="{FF2B5EF4-FFF2-40B4-BE49-F238E27FC236}">
                  <a16:creationId xmlns:a16="http://schemas.microsoft.com/office/drawing/2014/main" id="{DD575115-1AD4-7248-A876-2874C10BCE47}"/>
                </a:ext>
              </a:extLst>
            </p:cNvPr>
            <p:cNvSpPr>
              <a:spLocks/>
            </p:cNvSpPr>
            <p:nvPr/>
          </p:nvSpPr>
          <p:spPr bwMode="auto">
            <a:xfrm>
              <a:off x="6821488" y="5781675"/>
              <a:ext cx="241300" cy="361950"/>
            </a:xfrm>
            <a:custGeom>
              <a:avLst/>
              <a:gdLst>
                <a:gd name="T0" fmla="*/ 101 w 152"/>
                <a:gd name="T1" fmla="*/ 214 h 228"/>
                <a:gd name="T2" fmla="*/ 64 w 152"/>
                <a:gd name="T3" fmla="*/ 228 h 228"/>
                <a:gd name="T4" fmla="*/ 0 w 152"/>
                <a:gd name="T5" fmla="*/ 41 h 228"/>
                <a:gd name="T6" fmla="*/ 120 w 152"/>
                <a:gd name="T7" fmla="*/ 0 h 228"/>
                <a:gd name="T8" fmla="*/ 131 w 152"/>
                <a:gd name="T9" fmla="*/ 33 h 228"/>
                <a:gd name="T10" fmla="*/ 51 w 152"/>
                <a:gd name="T11" fmla="*/ 59 h 228"/>
                <a:gd name="T12" fmla="*/ 64 w 152"/>
                <a:gd name="T13" fmla="*/ 105 h 228"/>
                <a:gd name="T14" fmla="*/ 141 w 152"/>
                <a:gd name="T15" fmla="*/ 78 h 228"/>
                <a:gd name="T16" fmla="*/ 152 w 152"/>
                <a:gd name="T17" fmla="*/ 110 h 228"/>
                <a:gd name="T18" fmla="*/ 75 w 152"/>
                <a:gd name="T19" fmla="*/ 134 h 228"/>
                <a:gd name="T20" fmla="*/ 101 w 152"/>
                <a:gd name="T21" fmla="*/ 2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228">
                  <a:moveTo>
                    <a:pt x="101" y="214"/>
                  </a:moveTo>
                  <a:lnTo>
                    <a:pt x="64" y="228"/>
                  </a:lnTo>
                  <a:lnTo>
                    <a:pt x="0" y="41"/>
                  </a:lnTo>
                  <a:lnTo>
                    <a:pt x="120" y="0"/>
                  </a:lnTo>
                  <a:lnTo>
                    <a:pt x="131" y="33"/>
                  </a:lnTo>
                  <a:lnTo>
                    <a:pt x="51" y="59"/>
                  </a:lnTo>
                  <a:lnTo>
                    <a:pt x="64" y="105"/>
                  </a:lnTo>
                  <a:lnTo>
                    <a:pt x="141" y="78"/>
                  </a:lnTo>
                  <a:lnTo>
                    <a:pt x="152" y="110"/>
                  </a:lnTo>
                  <a:lnTo>
                    <a:pt x="75" y="134"/>
                  </a:lnTo>
                  <a:lnTo>
                    <a:pt x="101"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23">
              <a:extLst>
                <a:ext uri="{FF2B5EF4-FFF2-40B4-BE49-F238E27FC236}">
                  <a16:creationId xmlns:a16="http://schemas.microsoft.com/office/drawing/2014/main" id="{57954B95-F2B5-D342-9775-F83219FD4A06}"/>
                </a:ext>
              </a:extLst>
            </p:cNvPr>
            <p:cNvSpPr>
              <a:spLocks/>
            </p:cNvSpPr>
            <p:nvPr/>
          </p:nvSpPr>
          <p:spPr bwMode="auto">
            <a:xfrm>
              <a:off x="7189788" y="5591175"/>
              <a:ext cx="288925" cy="347663"/>
            </a:xfrm>
            <a:custGeom>
              <a:avLst/>
              <a:gdLst>
                <a:gd name="T0" fmla="*/ 16 w 182"/>
                <a:gd name="T1" fmla="*/ 104 h 219"/>
                <a:gd name="T2" fmla="*/ 0 w 182"/>
                <a:gd name="T3" fmla="*/ 75 h 219"/>
                <a:gd name="T4" fmla="*/ 139 w 182"/>
                <a:gd name="T5" fmla="*/ 0 h 219"/>
                <a:gd name="T6" fmla="*/ 155 w 182"/>
                <a:gd name="T7" fmla="*/ 27 h 219"/>
                <a:gd name="T8" fmla="*/ 104 w 182"/>
                <a:gd name="T9" fmla="*/ 56 h 219"/>
                <a:gd name="T10" fmla="*/ 182 w 182"/>
                <a:gd name="T11" fmla="*/ 201 h 219"/>
                <a:gd name="T12" fmla="*/ 144 w 182"/>
                <a:gd name="T13" fmla="*/ 219 h 219"/>
                <a:gd name="T14" fmla="*/ 67 w 182"/>
                <a:gd name="T15" fmla="*/ 75 h 219"/>
                <a:gd name="T16" fmla="*/ 16 w 182"/>
                <a:gd name="T17"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19">
                  <a:moveTo>
                    <a:pt x="16" y="104"/>
                  </a:moveTo>
                  <a:lnTo>
                    <a:pt x="0" y="75"/>
                  </a:lnTo>
                  <a:lnTo>
                    <a:pt x="139" y="0"/>
                  </a:lnTo>
                  <a:lnTo>
                    <a:pt x="155" y="27"/>
                  </a:lnTo>
                  <a:lnTo>
                    <a:pt x="104" y="56"/>
                  </a:lnTo>
                  <a:lnTo>
                    <a:pt x="182" y="201"/>
                  </a:lnTo>
                  <a:lnTo>
                    <a:pt x="144" y="219"/>
                  </a:lnTo>
                  <a:lnTo>
                    <a:pt x="67" y="75"/>
                  </a:lnTo>
                  <a:lnTo>
                    <a:pt x="1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24">
              <a:extLst>
                <a:ext uri="{FF2B5EF4-FFF2-40B4-BE49-F238E27FC236}">
                  <a16:creationId xmlns:a16="http://schemas.microsoft.com/office/drawing/2014/main" id="{C142BDD9-EC5E-3046-A391-490E3B5A0F9A}"/>
                </a:ext>
              </a:extLst>
            </p:cNvPr>
            <p:cNvSpPr>
              <a:spLocks/>
            </p:cNvSpPr>
            <p:nvPr/>
          </p:nvSpPr>
          <p:spPr bwMode="auto">
            <a:xfrm>
              <a:off x="7453313" y="5446713"/>
              <a:ext cx="352425" cy="374650"/>
            </a:xfrm>
            <a:custGeom>
              <a:avLst/>
              <a:gdLst>
                <a:gd name="T0" fmla="*/ 109 w 222"/>
                <a:gd name="T1" fmla="*/ 236 h 236"/>
                <a:gd name="T2" fmla="*/ 0 w 222"/>
                <a:gd name="T3" fmla="*/ 75 h 236"/>
                <a:gd name="T4" fmla="*/ 107 w 222"/>
                <a:gd name="T5" fmla="*/ 0 h 236"/>
                <a:gd name="T6" fmla="*/ 125 w 222"/>
                <a:gd name="T7" fmla="*/ 27 h 236"/>
                <a:gd name="T8" fmla="*/ 53 w 222"/>
                <a:gd name="T9" fmla="*/ 78 h 236"/>
                <a:gd name="T10" fmla="*/ 77 w 222"/>
                <a:gd name="T11" fmla="*/ 115 h 236"/>
                <a:gd name="T12" fmla="*/ 147 w 222"/>
                <a:gd name="T13" fmla="*/ 67 h 236"/>
                <a:gd name="T14" fmla="*/ 165 w 222"/>
                <a:gd name="T15" fmla="*/ 94 h 236"/>
                <a:gd name="T16" fmla="*/ 96 w 222"/>
                <a:gd name="T17" fmla="*/ 142 h 236"/>
                <a:gd name="T18" fmla="*/ 125 w 222"/>
                <a:gd name="T19" fmla="*/ 185 h 236"/>
                <a:gd name="T20" fmla="*/ 203 w 222"/>
                <a:gd name="T21" fmla="*/ 131 h 236"/>
                <a:gd name="T22" fmla="*/ 222 w 222"/>
                <a:gd name="T23" fmla="*/ 161 h 236"/>
                <a:gd name="T24" fmla="*/ 109 w 222"/>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36">
                  <a:moveTo>
                    <a:pt x="109" y="236"/>
                  </a:moveTo>
                  <a:lnTo>
                    <a:pt x="0" y="75"/>
                  </a:lnTo>
                  <a:lnTo>
                    <a:pt x="107" y="0"/>
                  </a:lnTo>
                  <a:lnTo>
                    <a:pt x="125" y="27"/>
                  </a:lnTo>
                  <a:lnTo>
                    <a:pt x="53" y="78"/>
                  </a:lnTo>
                  <a:lnTo>
                    <a:pt x="77" y="115"/>
                  </a:lnTo>
                  <a:lnTo>
                    <a:pt x="147" y="67"/>
                  </a:lnTo>
                  <a:lnTo>
                    <a:pt x="165" y="94"/>
                  </a:lnTo>
                  <a:lnTo>
                    <a:pt x="96" y="142"/>
                  </a:lnTo>
                  <a:lnTo>
                    <a:pt x="125" y="185"/>
                  </a:lnTo>
                  <a:lnTo>
                    <a:pt x="203" y="131"/>
                  </a:lnTo>
                  <a:lnTo>
                    <a:pt x="222" y="161"/>
                  </a:lnTo>
                  <a:lnTo>
                    <a:pt x="109"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25">
              <a:extLst>
                <a:ext uri="{FF2B5EF4-FFF2-40B4-BE49-F238E27FC236}">
                  <a16:creationId xmlns:a16="http://schemas.microsoft.com/office/drawing/2014/main" id="{01BACFCF-5445-6347-B602-5200A17CF3E9}"/>
                </a:ext>
              </a:extLst>
            </p:cNvPr>
            <p:cNvSpPr>
              <a:spLocks/>
            </p:cNvSpPr>
            <p:nvPr/>
          </p:nvSpPr>
          <p:spPr bwMode="auto">
            <a:xfrm>
              <a:off x="7702551" y="5264150"/>
              <a:ext cx="344488" cy="352425"/>
            </a:xfrm>
            <a:custGeom>
              <a:avLst/>
              <a:gdLst>
                <a:gd name="T0" fmla="*/ 55 w 81"/>
                <a:gd name="T1" fmla="*/ 12 h 83"/>
                <a:gd name="T2" fmla="*/ 42 w 81"/>
                <a:gd name="T3" fmla="*/ 23 h 83"/>
                <a:gd name="T4" fmla="*/ 22 w 81"/>
                <a:gd name="T5" fmla="*/ 22 h 83"/>
                <a:gd name="T6" fmla="*/ 29 w 81"/>
                <a:gd name="T7" fmla="*/ 51 h 83"/>
                <a:gd name="T8" fmla="*/ 57 w 81"/>
                <a:gd name="T9" fmla="*/ 62 h 83"/>
                <a:gd name="T10" fmla="*/ 59 w 81"/>
                <a:gd name="T11" fmla="*/ 42 h 83"/>
                <a:gd name="T12" fmla="*/ 72 w 81"/>
                <a:gd name="T13" fmla="*/ 32 h 83"/>
                <a:gd name="T14" fmla="*/ 64 w 81"/>
                <a:gd name="T15" fmla="*/ 70 h 83"/>
                <a:gd name="T16" fmla="*/ 17 w 81"/>
                <a:gd name="T17" fmla="*/ 62 h 83"/>
                <a:gd name="T18" fmla="*/ 15 w 81"/>
                <a:gd name="T19" fmla="*/ 13 h 83"/>
                <a:gd name="T20" fmla="*/ 55 w 81"/>
                <a:gd name="T2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3">
                  <a:moveTo>
                    <a:pt x="55" y="12"/>
                  </a:moveTo>
                  <a:cubicBezTo>
                    <a:pt x="42" y="23"/>
                    <a:pt x="42" y="23"/>
                    <a:pt x="42" y="23"/>
                  </a:cubicBezTo>
                  <a:cubicBezTo>
                    <a:pt x="36" y="17"/>
                    <a:pt x="29" y="16"/>
                    <a:pt x="22" y="22"/>
                  </a:cubicBezTo>
                  <a:cubicBezTo>
                    <a:pt x="16" y="28"/>
                    <a:pt x="18" y="38"/>
                    <a:pt x="29" y="51"/>
                  </a:cubicBezTo>
                  <a:cubicBezTo>
                    <a:pt x="41" y="64"/>
                    <a:pt x="50" y="68"/>
                    <a:pt x="57" y="62"/>
                  </a:cubicBezTo>
                  <a:cubicBezTo>
                    <a:pt x="64" y="56"/>
                    <a:pt x="64" y="50"/>
                    <a:pt x="59" y="42"/>
                  </a:cubicBezTo>
                  <a:cubicBezTo>
                    <a:pt x="72" y="32"/>
                    <a:pt x="72" y="32"/>
                    <a:pt x="72" y="32"/>
                  </a:cubicBezTo>
                  <a:cubicBezTo>
                    <a:pt x="81" y="44"/>
                    <a:pt x="79" y="57"/>
                    <a:pt x="64" y="70"/>
                  </a:cubicBezTo>
                  <a:cubicBezTo>
                    <a:pt x="49" y="83"/>
                    <a:pt x="33" y="80"/>
                    <a:pt x="17" y="62"/>
                  </a:cubicBezTo>
                  <a:cubicBezTo>
                    <a:pt x="1" y="43"/>
                    <a:pt x="0" y="27"/>
                    <a:pt x="15" y="13"/>
                  </a:cubicBezTo>
                  <a:cubicBezTo>
                    <a:pt x="30" y="1"/>
                    <a:pt x="43" y="0"/>
                    <a:pt x="5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26">
              <a:extLst>
                <a:ext uri="{FF2B5EF4-FFF2-40B4-BE49-F238E27FC236}">
                  <a16:creationId xmlns:a16="http://schemas.microsoft.com/office/drawing/2014/main" id="{65A1A60E-20E4-0D4F-9372-ED05C4A9BA10}"/>
                </a:ext>
              </a:extLst>
            </p:cNvPr>
            <p:cNvSpPr>
              <a:spLocks/>
            </p:cNvSpPr>
            <p:nvPr/>
          </p:nvSpPr>
          <p:spPr bwMode="auto">
            <a:xfrm>
              <a:off x="7907338" y="5018088"/>
              <a:ext cx="398463" cy="395288"/>
            </a:xfrm>
            <a:custGeom>
              <a:avLst/>
              <a:gdLst>
                <a:gd name="T0" fmla="*/ 173 w 251"/>
                <a:gd name="T1" fmla="*/ 217 h 249"/>
                <a:gd name="T2" fmla="*/ 144 w 251"/>
                <a:gd name="T3" fmla="*/ 249 h 249"/>
                <a:gd name="T4" fmla="*/ 0 w 251"/>
                <a:gd name="T5" fmla="*/ 115 h 249"/>
                <a:gd name="T6" fmla="*/ 26 w 251"/>
                <a:gd name="T7" fmla="*/ 86 h 249"/>
                <a:gd name="T8" fmla="*/ 85 w 251"/>
                <a:gd name="T9" fmla="*/ 136 h 249"/>
                <a:gd name="T10" fmla="*/ 133 w 251"/>
                <a:gd name="T11" fmla="*/ 83 h 249"/>
                <a:gd name="T12" fmla="*/ 77 w 251"/>
                <a:gd name="T13" fmla="*/ 29 h 249"/>
                <a:gd name="T14" fmla="*/ 106 w 251"/>
                <a:gd name="T15" fmla="*/ 0 h 249"/>
                <a:gd name="T16" fmla="*/ 251 w 251"/>
                <a:gd name="T17" fmla="*/ 131 h 249"/>
                <a:gd name="T18" fmla="*/ 224 w 251"/>
                <a:gd name="T19" fmla="*/ 160 h 249"/>
                <a:gd name="T20" fmla="*/ 160 w 251"/>
                <a:gd name="T21" fmla="*/ 104 h 249"/>
                <a:gd name="T22" fmla="*/ 109 w 251"/>
                <a:gd name="T23" fmla="*/ 160 h 249"/>
                <a:gd name="T24" fmla="*/ 173 w 251"/>
                <a:gd name="T25" fmla="*/ 2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73" y="217"/>
                  </a:moveTo>
                  <a:lnTo>
                    <a:pt x="144" y="249"/>
                  </a:lnTo>
                  <a:lnTo>
                    <a:pt x="0" y="115"/>
                  </a:lnTo>
                  <a:lnTo>
                    <a:pt x="26" y="86"/>
                  </a:lnTo>
                  <a:lnTo>
                    <a:pt x="85" y="136"/>
                  </a:lnTo>
                  <a:lnTo>
                    <a:pt x="133" y="83"/>
                  </a:lnTo>
                  <a:lnTo>
                    <a:pt x="77" y="29"/>
                  </a:lnTo>
                  <a:lnTo>
                    <a:pt x="106" y="0"/>
                  </a:lnTo>
                  <a:lnTo>
                    <a:pt x="251" y="131"/>
                  </a:lnTo>
                  <a:lnTo>
                    <a:pt x="224" y="160"/>
                  </a:lnTo>
                  <a:lnTo>
                    <a:pt x="160" y="104"/>
                  </a:lnTo>
                  <a:lnTo>
                    <a:pt x="109" y="160"/>
                  </a:lnTo>
                  <a:lnTo>
                    <a:pt x="173"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27">
              <a:extLst>
                <a:ext uri="{FF2B5EF4-FFF2-40B4-BE49-F238E27FC236}">
                  <a16:creationId xmlns:a16="http://schemas.microsoft.com/office/drawing/2014/main" id="{DA43B980-5AB3-7B40-9BE1-A6EB578A206E}"/>
                </a:ext>
              </a:extLst>
            </p:cNvPr>
            <p:cNvSpPr>
              <a:spLocks/>
            </p:cNvSpPr>
            <p:nvPr/>
          </p:nvSpPr>
          <p:spPr bwMode="auto">
            <a:xfrm>
              <a:off x="8118476" y="4733925"/>
              <a:ext cx="415925" cy="407988"/>
            </a:xfrm>
            <a:custGeom>
              <a:avLst/>
              <a:gdLst>
                <a:gd name="T0" fmla="*/ 262 w 262"/>
                <a:gd name="T1" fmla="*/ 112 h 257"/>
                <a:gd name="T2" fmla="*/ 227 w 262"/>
                <a:gd name="T3" fmla="*/ 163 h 257"/>
                <a:gd name="T4" fmla="*/ 48 w 262"/>
                <a:gd name="T5" fmla="*/ 131 h 257"/>
                <a:gd name="T6" fmla="*/ 48 w 262"/>
                <a:gd name="T7" fmla="*/ 133 h 257"/>
                <a:gd name="T8" fmla="*/ 182 w 262"/>
                <a:gd name="T9" fmla="*/ 224 h 257"/>
                <a:gd name="T10" fmla="*/ 160 w 262"/>
                <a:gd name="T11" fmla="*/ 257 h 257"/>
                <a:gd name="T12" fmla="*/ 0 w 262"/>
                <a:gd name="T13" fmla="*/ 144 h 257"/>
                <a:gd name="T14" fmla="*/ 35 w 262"/>
                <a:gd name="T15" fmla="*/ 93 h 257"/>
                <a:gd name="T16" fmla="*/ 203 w 262"/>
                <a:gd name="T17" fmla="*/ 123 h 257"/>
                <a:gd name="T18" fmla="*/ 203 w 262"/>
                <a:gd name="T19" fmla="*/ 120 h 257"/>
                <a:gd name="T20" fmla="*/ 78 w 262"/>
                <a:gd name="T21" fmla="*/ 32 h 257"/>
                <a:gd name="T22" fmla="*/ 99 w 262"/>
                <a:gd name="T23" fmla="*/ 0 h 257"/>
                <a:gd name="T24" fmla="*/ 262 w 262"/>
                <a:gd name="T25" fmla="*/ 11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57">
                  <a:moveTo>
                    <a:pt x="262" y="112"/>
                  </a:moveTo>
                  <a:lnTo>
                    <a:pt x="227" y="163"/>
                  </a:lnTo>
                  <a:lnTo>
                    <a:pt x="48" y="131"/>
                  </a:lnTo>
                  <a:lnTo>
                    <a:pt x="48" y="133"/>
                  </a:lnTo>
                  <a:lnTo>
                    <a:pt x="182" y="224"/>
                  </a:lnTo>
                  <a:lnTo>
                    <a:pt x="160" y="257"/>
                  </a:lnTo>
                  <a:lnTo>
                    <a:pt x="0" y="144"/>
                  </a:lnTo>
                  <a:lnTo>
                    <a:pt x="35" y="93"/>
                  </a:lnTo>
                  <a:lnTo>
                    <a:pt x="203" y="123"/>
                  </a:lnTo>
                  <a:lnTo>
                    <a:pt x="203" y="120"/>
                  </a:lnTo>
                  <a:lnTo>
                    <a:pt x="78" y="32"/>
                  </a:lnTo>
                  <a:lnTo>
                    <a:pt x="99" y="0"/>
                  </a:lnTo>
                  <a:lnTo>
                    <a:pt x="26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28">
              <a:extLst>
                <a:ext uri="{FF2B5EF4-FFF2-40B4-BE49-F238E27FC236}">
                  <a16:creationId xmlns:a16="http://schemas.microsoft.com/office/drawing/2014/main" id="{25EBB452-06B5-954E-B66A-EBE5BEFF8A99}"/>
                </a:ext>
              </a:extLst>
            </p:cNvPr>
            <p:cNvSpPr>
              <a:spLocks noEditPoints="1"/>
            </p:cNvSpPr>
            <p:nvPr/>
          </p:nvSpPr>
          <p:spPr bwMode="auto">
            <a:xfrm>
              <a:off x="8321676" y="4452938"/>
              <a:ext cx="369888" cy="352425"/>
            </a:xfrm>
            <a:custGeom>
              <a:avLst/>
              <a:gdLst>
                <a:gd name="T0" fmla="*/ 78 w 87"/>
                <a:gd name="T1" fmla="*/ 58 h 83"/>
                <a:gd name="T2" fmla="*/ 28 w 87"/>
                <a:gd name="T3" fmla="*/ 73 h 83"/>
                <a:gd name="T4" fmla="*/ 10 w 87"/>
                <a:gd name="T5" fmla="*/ 24 h 83"/>
                <a:gd name="T6" fmla="*/ 60 w 87"/>
                <a:gd name="T7" fmla="*/ 10 h 83"/>
                <a:gd name="T8" fmla="*/ 78 w 87"/>
                <a:gd name="T9" fmla="*/ 58 h 83"/>
                <a:gd name="T10" fmla="*/ 21 w 87"/>
                <a:gd name="T11" fmla="*/ 29 h 83"/>
                <a:gd name="T12" fmla="*/ 36 w 87"/>
                <a:gd name="T13" fmla="*/ 58 h 83"/>
                <a:gd name="T14" fmla="*/ 68 w 87"/>
                <a:gd name="T15" fmla="*/ 54 h 83"/>
                <a:gd name="T16" fmla="*/ 53 w 87"/>
                <a:gd name="T17" fmla="*/ 25 h 83"/>
                <a:gd name="T18" fmla="*/ 21 w 87"/>
                <a:gd name="T19" fmla="*/ 2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3">
                  <a:moveTo>
                    <a:pt x="78" y="58"/>
                  </a:moveTo>
                  <a:cubicBezTo>
                    <a:pt x="67" y="79"/>
                    <a:pt x="50" y="83"/>
                    <a:pt x="28" y="73"/>
                  </a:cubicBezTo>
                  <a:cubicBezTo>
                    <a:pt x="7" y="61"/>
                    <a:pt x="0" y="45"/>
                    <a:pt x="10" y="24"/>
                  </a:cubicBezTo>
                  <a:cubicBezTo>
                    <a:pt x="21" y="4"/>
                    <a:pt x="38" y="0"/>
                    <a:pt x="60" y="10"/>
                  </a:cubicBezTo>
                  <a:cubicBezTo>
                    <a:pt x="82" y="22"/>
                    <a:pt x="87" y="38"/>
                    <a:pt x="78" y="58"/>
                  </a:cubicBezTo>
                  <a:close/>
                  <a:moveTo>
                    <a:pt x="21" y="29"/>
                  </a:moveTo>
                  <a:cubicBezTo>
                    <a:pt x="15" y="40"/>
                    <a:pt x="20" y="50"/>
                    <a:pt x="36" y="58"/>
                  </a:cubicBezTo>
                  <a:cubicBezTo>
                    <a:pt x="52" y="66"/>
                    <a:pt x="63" y="65"/>
                    <a:pt x="68" y="54"/>
                  </a:cubicBezTo>
                  <a:cubicBezTo>
                    <a:pt x="74" y="43"/>
                    <a:pt x="69" y="33"/>
                    <a:pt x="53" y="25"/>
                  </a:cubicBezTo>
                  <a:cubicBezTo>
                    <a:pt x="37" y="17"/>
                    <a:pt x="26" y="18"/>
                    <a:pt x="2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29">
              <a:extLst>
                <a:ext uri="{FF2B5EF4-FFF2-40B4-BE49-F238E27FC236}">
                  <a16:creationId xmlns:a16="http://schemas.microsoft.com/office/drawing/2014/main" id="{924DF9DA-233E-6849-A642-A6C2B8F0BC35}"/>
                </a:ext>
              </a:extLst>
            </p:cNvPr>
            <p:cNvSpPr>
              <a:spLocks/>
            </p:cNvSpPr>
            <p:nvPr/>
          </p:nvSpPr>
          <p:spPr bwMode="auto">
            <a:xfrm>
              <a:off x="8462963" y="4270375"/>
              <a:ext cx="360363" cy="204788"/>
            </a:xfrm>
            <a:custGeom>
              <a:avLst/>
              <a:gdLst>
                <a:gd name="T0" fmla="*/ 227 w 227"/>
                <a:gd name="T1" fmla="*/ 11 h 129"/>
                <a:gd name="T2" fmla="*/ 184 w 227"/>
                <a:gd name="T3" fmla="*/ 129 h 129"/>
                <a:gd name="T4" fmla="*/ 0 w 227"/>
                <a:gd name="T5" fmla="*/ 62 h 129"/>
                <a:gd name="T6" fmla="*/ 13 w 227"/>
                <a:gd name="T7" fmla="*/ 22 h 129"/>
                <a:gd name="T8" fmla="*/ 168 w 227"/>
                <a:gd name="T9" fmla="*/ 80 h 129"/>
                <a:gd name="T10" fmla="*/ 197 w 227"/>
                <a:gd name="T11" fmla="*/ 0 h 129"/>
                <a:gd name="T12" fmla="*/ 227 w 227"/>
                <a:gd name="T13" fmla="*/ 11 h 129"/>
              </a:gdLst>
              <a:ahLst/>
              <a:cxnLst>
                <a:cxn ang="0">
                  <a:pos x="T0" y="T1"/>
                </a:cxn>
                <a:cxn ang="0">
                  <a:pos x="T2" y="T3"/>
                </a:cxn>
                <a:cxn ang="0">
                  <a:pos x="T4" y="T5"/>
                </a:cxn>
                <a:cxn ang="0">
                  <a:pos x="T6" y="T7"/>
                </a:cxn>
                <a:cxn ang="0">
                  <a:pos x="T8" y="T9"/>
                </a:cxn>
                <a:cxn ang="0">
                  <a:pos x="T10" y="T11"/>
                </a:cxn>
                <a:cxn ang="0">
                  <a:pos x="T12" y="T13"/>
                </a:cxn>
              </a:cxnLst>
              <a:rect l="0" t="0" r="r" b="b"/>
              <a:pathLst>
                <a:path w="227" h="129">
                  <a:moveTo>
                    <a:pt x="227" y="11"/>
                  </a:moveTo>
                  <a:lnTo>
                    <a:pt x="184" y="129"/>
                  </a:lnTo>
                  <a:lnTo>
                    <a:pt x="0" y="62"/>
                  </a:lnTo>
                  <a:lnTo>
                    <a:pt x="13" y="22"/>
                  </a:lnTo>
                  <a:lnTo>
                    <a:pt x="168" y="80"/>
                  </a:lnTo>
                  <a:lnTo>
                    <a:pt x="197" y="0"/>
                  </a:lnTo>
                  <a:lnTo>
                    <a:pt x="22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2" name="Freeform 30">
              <a:extLst>
                <a:ext uri="{FF2B5EF4-FFF2-40B4-BE49-F238E27FC236}">
                  <a16:creationId xmlns:a16="http://schemas.microsoft.com/office/drawing/2014/main" id="{5E55C0A5-A9B8-B946-8F63-4D0B665D6897}"/>
                </a:ext>
              </a:extLst>
            </p:cNvPr>
            <p:cNvSpPr>
              <a:spLocks noEditPoints="1"/>
            </p:cNvSpPr>
            <p:nvPr/>
          </p:nvSpPr>
          <p:spPr bwMode="auto">
            <a:xfrm>
              <a:off x="8555038" y="3867150"/>
              <a:ext cx="352425" cy="331788"/>
            </a:xfrm>
            <a:custGeom>
              <a:avLst/>
              <a:gdLst>
                <a:gd name="T0" fmla="*/ 78 w 83"/>
                <a:gd name="T1" fmla="*/ 48 h 78"/>
                <a:gd name="T2" fmla="*/ 34 w 83"/>
                <a:gd name="T3" fmla="*/ 73 h 78"/>
                <a:gd name="T4" fmla="*/ 4 w 83"/>
                <a:gd name="T5" fmla="*/ 30 h 78"/>
                <a:gd name="T6" fmla="*/ 50 w 83"/>
                <a:gd name="T7" fmla="*/ 5 h 78"/>
                <a:gd name="T8" fmla="*/ 78 w 83"/>
                <a:gd name="T9" fmla="*/ 48 h 78"/>
                <a:gd name="T10" fmla="*/ 16 w 83"/>
                <a:gd name="T11" fmla="*/ 33 h 78"/>
                <a:gd name="T12" fmla="*/ 37 w 83"/>
                <a:gd name="T13" fmla="*/ 57 h 78"/>
                <a:gd name="T14" fmla="*/ 68 w 83"/>
                <a:gd name="T15" fmla="*/ 45 h 78"/>
                <a:gd name="T16" fmla="*/ 46 w 83"/>
                <a:gd name="T17" fmla="*/ 21 h 78"/>
                <a:gd name="T18" fmla="*/ 16 w 83"/>
                <a:gd name="T19"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78">
                  <a:moveTo>
                    <a:pt x="78" y="48"/>
                  </a:moveTo>
                  <a:cubicBezTo>
                    <a:pt x="72" y="70"/>
                    <a:pt x="57" y="78"/>
                    <a:pt x="34" y="73"/>
                  </a:cubicBezTo>
                  <a:cubicBezTo>
                    <a:pt x="9" y="67"/>
                    <a:pt x="0" y="52"/>
                    <a:pt x="4" y="30"/>
                  </a:cubicBezTo>
                  <a:cubicBezTo>
                    <a:pt x="11" y="8"/>
                    <a:pt x="26" y="0"/>
                    <a:pt x="50" y="5"/>
                  </a:cubicBezTo>
                  <a:cubicBezTo>
                    <a:pt x="74" y="12"/>
                    <a:pt x="83" y="26"/>
                    <a:pt x="78" y="48"/>
                  </a:cubicBezTo>
                  <a:close/>
                  <a:moveTo>
                    <a:pt x="16" y="33"/>
                  </a:moveTo>
                  <a:cubicBezTo>
                    <a:pt x="13" y="45"/>
                    <a:pt x="20" y="53"/>
                    <a:pt x="37" y="57"/>
                  </a:cubicBezTo>
                  <a:cubicBezTo>
                    <a:pt x="55" y="62"/>
                    <a:pt x="65" y="58"/>
                    <a:pt x="68" y="45"/>
                  </a:cubicBezTo>
                  <a:cubicBezTo>
                    <a:pt x="71" y="33"/>
                    <a:pt x="63" y="25"/>
                    <a:pt x="46" y="21"/>
                  </a:cubicBezTo>
                  <a:cubicBezTo>
                    <a:pt x="29" y="17"/>
                    <a:pt x="19" y="21"/>
                    <a:pt x="1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3" name="Freeform 31">
              <a:extLst>
                <a:ext uri="{FF2B5EF4-FFF2-40B4-BE49-F238E27FC236}">
                  <a16:creationId xmlns:a16="http://schemas.microsoft.com/office/drawing/2014/main" id="{84AABB7A-AC2C-AA4D-8B8E-DF47038A1B79}"/>
                </a:ext>
              </a:extLst>
            </p:cNvPr>
            <p:cNvSpPr>
              <a:spLocks/>
            </p:cNvSpPr>
            <p:nvPr/>
          </p:nvSpPr>
          <p:spPr bwMode="auto">
            <a:xfrm>
              <a:off x="8631238" y="3522663"/>
              <a:ext cx="327025" cy="311150"/>
            </a:xfrm>
            <a:custGeom>
              <a:avLst/>
              <a:gdLst>
                <a:gd name="T0" fmla="*/ 50 w 77"/>
                <a:gd name="T1" fmla="*/ 21 h 73"/>
                <a:gd name="T2" fmla="*/ 48 w 77"/>
                <a:gd name="T3" fmla="*/ 35 h 73"/>
                <a:gd name="T4" fmla="*/ 36 w 77"/>
                <a:gd name="T5" fmla="*/ 34 h 73"/>
                <a:gd name="T6" fmla="*/ 39 w 77"/>
                <a:gd name="T7" fmla="*/ 4 h 73"/>
                <a:gd name="T8" fmla="*/ 76 w 77"/>
                <a:gd name="T9" fmla="*/ 8 h 73"/>
                <a:gd name="T10" fmla="*/ 76 w 77"/>
                <a:gd name="T11" fmla="*/ 24 h 73"/>
                <a:gd name="T12" fmla="*/ 75 w 77"/>
                <a:gd name="T13" fmla="*/ 41 h 73"/>
                <a:gd name="T14" fmla="*/ 35 w 77"/>
                <a:gd name="T15" fmla="*/ 71 h 73"/>
                <a:gd name="T16" fmla="*/ 0 w 77"/>
                <a:gd name="T17" fmla="*/ 33 h 73"/>
                <a:gd name="T18" fmla="*/ 27 w 77"/>
                <a:gd name="T19" fmla="*/ 2 h 73"/>
                <a:gd name="T20" fmla="*/ 26 w 77"/>
                <a:gd name="T21" fmla="*/ 18 h 73"/>
                <a:gd name="T22" fmla="*/ 12 w 77"/>
                <a:gd name="T23" fmla="*/ 32 h 73"/>
                <a:gd name="T24" fmla="*/ 36 w 77"/>
                <a:gd name="T25" fmla="*/ 55 h 73"/>
                <a:gd name="T26" fmla="*/ 65 w 77"/>
                <a:gd name="T27" fmla="*/ 37 h 73"/>
                <a:gd name="T28" fmla="*/ 65 w 77"/>
                <a:gd name="T29" fmla="*/ 23 h 73"/>
                <a:gd name="T30" fmla="*/ 65 w 77"/>
                <a:gd name="T31" fmla="*/ 22 h 73"/>
                <a:gd name="T32" fmla="*/ 50 w 77"/>
                <a:gd name="T33" fmla="*/ 2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73">
                  <a:moveTo>
                    <a:pt x="50" y="21"/>
                  </a:moveTo>
                  <a:cubicBezTo>
                    <a:pt x="48" y="35"/>
                    <a:pt x="48" y="35"/>
                    <a:pt x="48" y="35"/>
                  </a:cubicBezTo>
                  <a:cubicBezTo>
                    <a:pt x="36" y="34"/>
                    <a:pt x="36" y="34"/>
                    <a:pt x="36" y="34"/>
                  </a:cubicBezTo>
                  <a:cubicBezTo>
                    <a:pt x="39" y="4"/>
                    <a:pt x="39" y="4"/>
                    <a:pt x="39" y="4"/>
                  </a:cubicBezTo>
                  <a:cubicBezTo>
                    <a:pt x="76" y="8"/>
                    <a:pt x="76" y="8"/>
                    <a:pt x="76" y="8"/>
                  </a:cubicBezTo>
                  <a:cubicBezTo>
                    <a:pt x="77" y="13"/>
                    <a:pt x="77" y="19"/>
                    <a:pt x="76" y="24"/>
                  </a:cubicBezTo>
                  <a:cubicBezTo>
                    <a:pt x="76" y="29"/>
                    <a:pt x="76" y="34"/>
                    <a:pt x="75" y="41"/>
                  </a:cubicBezTo>
                  <a:cubicBezTo>
                    <a:pt x="72" y="63"/>
                    <a:pt x="58" y="73"/>
                    <a:pt x="35" y="71"/>
                  </a:cubicBezTo>
                  <a:cubicBezTo>
                    <a:pt x="11" y="68"/>
                    <a:pt x="0" y="56"/>
                    <a:pt x="0" y="33"/>
                  </a:cubicBezTo>
                  <a:cubicBezTo>
                    <a:pt x="2" y="11"/>
                    <a:pt x="12" y="0"/>
                    <a:pt x="27" y="2"/>
                  </a:cubicBezTo>
                  <a:cubicBezTo>
                    <a:pt x="26" y="18"/>
                    <a:pt x="26" y="18"/>
                    <a:pt x="26" y="18"/>
                  </a:cubicBezTo>
                  <a:cubicBezTo>
                    <a:pt x="17" y="17"/>
                    <a:pt x="13" y="22"/>
                    <a:pt x="12" y="32"/>
                  </a:cubicBezTo>
                  <a:cubicBezTo>
                    <a:pt x="11" y="45"/>
                    <a:pt x="19" y="53"/>
                    <a:pt x="36" y="55"/>
                  </a:cubicBezTo>
                  <a:cubicBezTo>
                    <a:pt x="54" y="57"/>
                    <a:pt x="63" y="51"/>
                    <a:pt x="65" y="37"/>
                  </a:cubicBezTo>
                  <a:cubicBezTo>
                    <a:pt x="65" y="33"/>
                    <a:pt x="66" y="29"/>
                    <a:pt x="65" y="23"/>
                  </a:cubicBezTo>
                  <a:cubicBezTo>
                    <a:pt x="65" y="23"/>
                    <a:pt x="65" y="23"/>
                    <a:pt x="65" y="22"/>
                  </a:cubicBezTo>
                  <a:lnTo>
                    <a:pt x="5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4" name="Freeform 32">
              <a:extLst>
                <a:ext uri="{FF2B5EF4-FFF2-40B4-BE49-F238E27FC236}">
                  <a16:creationId xmlns:a16="http://schemas.microsoft.com/office/drawing/2014/main" id="{23448B8C-F039-9140-9B00-12CD6CE89BC4}"/>
                </a:ext>
              </a:extLst>
            </p:cNvPr>
            <p:cNvSpPr>
              <a:spLocks/>
            </p:cNvSpPr>
            <p:nvPr/>
          </p:nvSpPr>
          <p:spPr bwMode="auto">
            <a:xfrm>
              <a:off x="8648701" y="3200400"/>
              <a:ext cx="317500" cy="276225"/>
            </a:xfrm>
            <a:custGeom>
              <a:avLst/>
              <a:gdLst>
                <a:gd name="T0" fmla="*/ 200 w 200"/>
                <a:gd name="T1" fmla="*/ 104 h 174"/>
                <a:gd name="T2" fmla="*/ 136 w 200"/>
                <a:gd name="T3" fmla="*/ 104 h 174"/>
                <a:gd name="T4" fmla="*/ 5 w 200"/>
                <a:gd name="T5" fmla="*/ 174 h 174"/>
                <a:gd name="T6" fmla="*/ 3 w 200"/>
                <a:gd name="T7" fmla="*/ 126 h 174"/>
                <a:gd name="T8" fmla="*/ 94 w 200"/>
                <a:gd name="T9" fmla="*/ 83 h 174"/>
                <a:gd name="T10" fmla="*/ 3 w 200"/>
                <a:gd name="T11" fmla="*/ 43 h 174"/>
                <a:gd name="T12" fmla="*/ 0 w 200"/>
                <a:gd name="T13" fmla="*/ 0 h 174"/>
                <a:gd name="T14" fmla="*/ 134 w 200"/>
                <a:gd name="T15" fmla="*/ 64 h 174"/>
                <a:gd name="T16" fmla="*/ 198 w 200"/>
                <a:gd name="T17" fmla="*/ 62 h 174"/>
                <a:gd name="T18" fmla="*/ 200 w 200"/>
                <a:gd name="T19" fmla="*/ 10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74">
                  <a:moveTo>
                    <a:pt x="200" y="104"/>
                  </a:moveTo>
                  <a:lnTo>
                    <a:pt x="136" y="104"/>
                  </a:lnTo>
                  <a:lnTo>
                    <a:pt x="5" y="174"/>
                  </a:lnTo>
                  <a:lnTo>
                    <a:pt x="3" y="126"/>
                  </a:lnTo>
                  <a:lnTo>
                    <a:pt x="94" y="83"/>
                  </a:lnTo>
                  <a:lnTo>
                    <a:pt x="3" y="43"/>
                  </a:lnTo>
                  <a:lnTo>
                    <a:pt x="0" y="0"/>
                  </a:lnTo>
                  <a:lnTo>
                    <a:pt x="134" y="64"/>
                  </a:lnTo>
                  <a:lnTo>
                    <a:pt x="198" y="62"/>
                  </a:lnTo>
                  <a:lnTo>
                    <a:pt x="20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5" name="Freeform 5">
              <a:extLst>
                <a:ext uri="{FF2B5EF4-FFF2-40B4-BE49-F238E27FC236}">
                  <a16:creationId xmlns:a16="http://schemas.microsoft.com/office/drawing/2014/main" id="{85B5C68B-63B9-BB47-9F4F-A33AE0D376EE}"/>
                </a:ext>
              </a:extLst>
            </p:cNvPr>
            <p:cNvSpPr>
              <a:spLocks/>
            </p:cNvSpPr>
            <p:nvPr/>
          </p:nvSpPr>
          <p:spPr bwMode="auto">
            <a:xfrm>
              <a:off x="6161522" y="1258240"/>
              <a:ext cx="700088" cy="674688"/>
            </a:xfrm>
            <a:custGeom>
              <a:avLst/>
              <a:gdLst>
                <a:gd name="T0" fmla="*/ 135 w 165"/>
                <a:gd name="T1" fmla="*/ 73 h 159"/>
                <a:gd name="T2" fmla="*/ 111 w 165"/>
                <a:gd name="T3" fmla="*/ 77 h 159"/>
                <a:gd name="T4" fmla="*/ 132 w 165"/>
                <a:gd name="T5" fmla="*/ 53 h 159"/>
                <a:gd name="T6" fmla="*/ 150 w 165"/>
                <a:gd name="T7" fmla="*/ 36 h 159"/>
                <a:gd name="T8" fmla="*/ 155 w 165"/>
                <a:gd name="T9" fmla="*/ 0 h 159"/>
                <a:gd name="T10" fmla="*/ 129 w 165"/>
                <a:gd name="T11" fmla="*/ 25 h 159"/>
                <a:gd name="T12" fmla="*/ 127 w 165"/>
                <a:gd name="T13" fmla="*/ 50 h 159"/>
                <a:gd name="T14" fmla="*/ 110 w 165"/>
                <a:gd name="T15" fmla="*/ 68 h 159"/>
                <a:gd name="T16" fmla="*/ 114 w 165"/>
                <a:gd name="T17" fmla="*/ 44 h 159"/>
                <a:gd name="T18" fmla="*/ 109 w 165"/>
                <a:gd name="T19" fmla="*/ 13 h 159"/>
                <a:gd name="T20" fmla="*/ 94 w 165"/>
                <a:gd name="T21" fmla="*/ 47 h 159"/>
                <a:gd name="T22" fmla="*/ 100 w 165"/>
                <a:gd name="T23" fmla="*/ 77 h 159"/>
                <a:gd name="T24" fmla="*/ 75 w 165"/>
                <a:gd name="T25" fmla="*/ 94 h 159"/>
                <a:gd name="T26" fmla="*/ 83 w 165"/>
                <a:gd name="T27" fmla="*/ 67 h 159"/>
                <a:gd name="T28" fmla="*/ 76 w 165"/>
                <a:gd name="T29" fmla="*/ 33 h 159"/>
                <a:gd name="T30" fmla="*/ 59 w 165"/>
                <a:gd name="T31" fmla="*/ 69 h 159"/>
                <a:gd name="T32" fmla="*/ 67 w 165"/>
                <a:gd name="T33" fmla="*/ 100 h 159"/>
                <a:gd name="T34" fmla="*/ 37 w 165"/>
                <a:gd name="T35" fmla="*/ 114 h 159"/>
                <a:gd name="T36" fmla="*/ 46 w 165"/>
                <a:gd name="T37" fmla="*/ 87 h 159"/>
                <a:gd name="T38" fmla="*/ 39 w 165"/>
                <a:gd name="T39" fmla="*/ 54 h 159"/>
                <a:gd name="T40" fmla="*/ 21 w 165"/>
                <a:gd name="T41" fmla="*/ 90 h 159"/>
                <a:gd name="T42" fmla="*/ 27 w 165"/>
                <a:gd name="T43" fmla="*/ 119 h 159"/>
                <a:gd name="T44" fmla="*/ 0 w 165"/>
                <a:gd name="T45" fmla="*/ 129 h 159"/>
                <a:gd name="T46" fmla="*/ 1 w 165"/>
                <a:gd name="T47" fmla="*/ 139 h 159"/>
                <a:gd name="T48" fmla="*/ 31 w 165"/>
                <a:gd name="T49" fmla="*/ 128 h 159"/>
                <a:gd name="T50" fmla="*/ 54 w 165"/>
                <a:gd name="T51" fmla="*/ 150 h 159"/>
                <a:gd name="T52" fmla="*/ 90 w 165"/>
                <a:gd name="T53" fmla="*/ 151 h 159"/>
                <a:gd name="T54" fmla="*/ 64 w 165"/>
                <a:gd name="T55" fmla="*/ 129 h 159"/>
                <a:gd name="T56" fmla="*/ 42 w 165"/>
                <a:gd name="T57" fmla="*/ 123 h 159"/>
                <a:gd name="T58" fmla="*/ 69 w 165"/>
                <a:gd name="T59" fmla="*/ 110 h 159"/>
                <a:gd name="T60" fmla="*/ 69 w 165"/>
                <a:gd name="T61" fmla="*/ 109 h 159"/>
                <a:gd name="T62" fmla="*/ 99 w 165"/>
                <a:gd name="T63" fmla="*/ 128 h 159"/>
                <a:gd name="T64" fmla="*/ 131 w 165"/>
                <a:gd name="T65" fmla="*/ 127 h 159"/>
                <a:gd name="T66" fmla="*/ 104 w 165"/>
                <a:gd name="T67" fmla="*/ 106 h 159"/>
                <a:gd name="T68" fmla="*/ 79 w 165"/>
                <a:gd name="T69" fmla="*/ 103 h 159"/>
                <a:gd name="T70" fmla="*/ 104 w 165"/>
                <a:gd name="T71" fmla="*/ 84 h 159"/>
                <a:gd name="T72" fmla="*/ 134 w 165"/>
                <a:gd name="T73" fmla="*/ 93 h 159"/>
                <a:gd name="T74" fmla="*/ 165 w 165"/>
                <a:gd name="T75" fmla="*/ 79 h 159"/>
                <a:gd name="T76" fmla="*/ 135 w 165"/>
                <a:gd name="T77" fmla="*/ 7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9">
                  <a:moveTo>
                    <a:pt x="135" y="73"/>
                  </a:moveTo>
                  <a:cubicBezTo>
                    <a:pt x="124" y="72"/>
                    <a:pt x="116" y="75"/>
                    <a:pt x="111" y="77"/>
                  </a:cubicBezTo>
                  <a:cubicBezTo>
                    <a:pt x="123" y="65"/>
                    <a:pt x="131" y="55"/>
                    <a:pt x="132" y="53"/>
                  </a:cubicBezTo>
                  <a:cubicBezTo>
                    <a:pt x="137" y="52"/>
                    <a:pt x="146" y="49"/>
                    <a:pt x="150" y="36"/>
                  </a:cubicBezTo>
                  <a:cubicBezTo>
                    <a:pt x="158" y="14"/>
                    <a:pt x="155" y="0"/>
                    <a:pt x="155" y="0"/>
                  </a:cubicBezTo>
                  <a:cubicBezTo>
                    <a:pt x="155" y="0"/>
                    <a:pt x="136" y="8"/>
                    <a:pt x="129" y="25"/>
                  </a:cubicBezTo>
                  <a:cubicBezTo>
                    <a:pt x="125" y="37"/>
                    <a:pt x="126" y="45"/>
                    <a:pt x="127" y="50"/>
                  </a:cubicBezTo>
                  <a:cubicBezTo>
                    <a:pt x="125" y="52"/>
                    <a:pt x="120" y="59"/>
                    <a:pt x="110" y="68"/>
                  </a:cubicBezTo>
                  <a:cubicBezTo>
                    <a:pt x="112" y="63"/>
                    <a:pt x="114" y="56"/>
                    <a:pt x="114" y="44"/>
                  </a:cubicBezTo>
                  <a:cubicBezTo>
                    <a:pt x="115" y="21"/>
                    <a:pt x="109" y="13"/>
                    <a:pt x="109" y="13"/>
                  </a:cubicBezTo>
                  <a:cubicBezTo>
                    <a:pt x="109" y="13"/>
                    <a:pt x="94" y="23"/>
                    <a:pt x="94" y="47"/>
                  </a:cubicBezTo>
                  <a:cubicBezTo>
                    <a:pt x="94" y="65"/>
                    <a:pt x="98" y="74"/>
                    <a:pt x="100" y="77"/>
                  </a:cubicBezTo>
                  <a:cubicBezTo>
                    <a:pt x="93" y="82"/>
                    <a:pt x="85" y="88"/>
                    <a:pt x="75" y="94"/>
                  </a:cubicBezTo>
                  <a:cubicBezTo>
                    <a:pt x="78" y="89"/>
                    <a:pt x="82" y="81"/>
                    <a:pt x="83" y="67"/>
                  </a:cubicBezTo>
                  <a:cubicBezTo>
                    <a:pt x="86" y="41"/>
                    <a:pt x="76" y="33"/>
                    <a:pt x="76" y="33"/>
                  </a:cubicBezTo>
                  <a:cubicBezTo>
                    <a:pt x="76" y="33"/>
                    <a:pt x="60" y="45"/>
                    <a:pt x="59" y="69"/>
                  </a:cubicBezTo>
                  <a:cubicBezTo>
                    <a:pt x="59" y="86"/>
                    <a:pt x="64" y="96"/>
                    <a:pt x="67" y="100"/>
                  </a:cubicBezTo>
                  <a:cubicBezTo>
                    <a:pt x="57" y="105"/>
                    <a:pt x="47" y="110"/>
                    <a:pt x="37" y="114"/>
                  </a:cubicBezTo>
                  <a:cubicBezTo>
                    <a:pt x="41" y="109"/>
                    <a:pt x="46" y="100"/>
                    <a:pt x="46" y="87"/>
                  </a:cubicBezTo>
                  <a:cubicBezTo>
                    <a:pt x="46" y="61"/>
                    <a:pt x="39" y="54"/>
                    <a:pt x="39" y="54"/>
                  </a:cubicBezTo>
                  <a:cubicBezTo>
                    <a:pt x="39" y="54"/>
                    <a:pt x="21" y="66"/>
                    <a:pt x="21" y="90"/>
                  </a:cubicBezTo>
                  <a:cubicBezTo>
                    <a:pt x="21" y="106"/>
                    <a:pt x="25" y="115"/>
                    <a:pt x="27" y="119"/>
                  </a:cubicBezTo>
                  <a:cubicBezTo>
                    <a:pt x="12" y="125"/>
                    <a:pt x="0" y="129"/>
                    <a:pt x="0" y="129"/>
                  </a:cubicBezTo>
                  <a:cubicBezTo>
                    <a:pt x="1" y="139"/>
                    <a:pt x="1" y="139"/>
                    <a:pt x="1" y="139"/>
                  </a:cubicBezTo>
                  <a:cubicBezTo>
                    <a:pt x="1" y="139"/>
                    <a:pt x="14" y="135"/>
                    <a:pt x="31" y="128"/>
                  </a:cubicBezTo>
                  <a:cubicBezTo>
                    <a:pt x="32" y="132"/>
                    <a:pt x="37" y="143"/>
                    <a:pt x="54" y="150"/>
                  </a:cubicBezTo>
                  <a:cubicBezTo>
                    <a:pt x="74" y="159"/>
                    <a:pt x="90" y="151"/>
                    <a:pt x="90" y="151"/>
                  </a:cubicBezTo>
                  <a:cubicBezTo>
                    <a:pt x="90" y="151"/>
                    <a:pt x="81" y="138"/>
                    <a:pt x="64" y="129"/>
                  </a:cubicBezTo>
                  <a:cubicBezTo>
                    <a:pt x="54" y="125"/>
                    <a:pt x="47" y="123"/>
                    <a:pt x="42" y="123"/>
                  </a:cubicBezTo>
                  <a:cubicBezTo>
                    <a:pt x="51" y="119"/>
                    <a:pt x="60" y="115"/>
                    <a:pt x="69" y="110"/>
                  </a:cubicBezTo>
                  <a:cubicBezTo>
                    <a:pt x="69" y="109"/>
                    <a:pt x="69" y="109"/>
                    <a:pt x="69" y="109"/>
                  </a:cubicBezTo>
                  <a:cubicBezTo>
                    <a:pt x="72" y="114"/>
                    <a:pt x="79" y="123"/>
                    <a:pt x="99" y="128"/>
                  </a:cubicBezTo>
                  <a:cubicBezTo>
                    <a:pt x="120" y="133"/>
                    <a:pt x="131" y="127"/>
                    <a:pt x="131" y="127"/>
                  </a:cubicBezTo>
                  <a:cubicBezTo>
                    <a:pt x="131" y="127"/>
                    <a:pt x="127" y="112"/>
                    <a:pt x="104" y="106"/>
                  </a:cubicBezTo>
                  <a:cubicBezTo>
                    <a:pt x="93" y="103"/>
                    <a:pt x="84" y="103"/>
                    <a:pt x="79" y="103"/>
                  </a:cubicBezTo>
                  <a:cubicBezTo>
                    <a:pt x="88" y="97"/>
                    <a:pt x="97" y="90"/>
                    <a:pt x="104" y="84"/>
                  </a:cubicBezTo>
                  <a:cubicBezTo>
                    <a:pt x="107" y="86"/>
                    <a:pt x="118" y="93"/>
                    <a:pt x="134" y="93"/>
                  </a:cubicBezTo>
                  <a:cubicBezTo>
                    <a:pt x="154" y="93"/>
                    <a:pt x="165" y="79"/>
                    <a:pt x="165" y="79"/>
                  </a:cubicBezTo>
                  <a:cubicBezTo>
                    <a:pt x="165" y="79"/>
                    <a:pt x="154" y="74"/>
                    <a:pt x="135"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Freeform 6">
              <a:extLst>
                <a:ext uri="{FF2B5EF4-FFF2-40B4-BE49-F238E27FC236}">
                  <a16:creationId xmlns:a16="http://schemas.microsoft.com/office/drawing/2014/main" id="{49666036-6857-8D4C-B156-AB2417C7FA9C}"/>
                </a:ext>
              </a:extLst>
            </p:cNvPr>
            <p:cNvSpPr>
              <a:spLocks/>
            </p:cNvSpPr>
            <p:nvPr/>
          </p:nvSpPr>
          <p:spPr bwMode="auto">
            <a:xfrm>
              <a:off x="4934385" y="1690472"/>
              <a:ext cx="2312988" cy="1282700"/>
            </a:xfrm>
            <a:custGeom>
              <a:avLst/>
              <a:gdLst>
                <a:gd name="T0" fmla="*/ 544 w 545"/>
                <a:gd name="T1" fmla="*/ 64 h 302"/>
                <a:gd name="T2" fmla="*/ 440 w 545"/>
                <a:gd name="T3" fmla="*/ 87 h 302"/>
                <a:gd name="T4" fmla="*/ 304 w 545"/>
                <a:gd name="T5" fmla="*/ 96 h 302"/>
                <a:gd name="T6" fmla="*/ 290 w 545"/>
                <a:gd name="T7" fmla="*/ 24 h 302"/>
                <a:gd name="T8" fmla="*/ 272 w 545"/>
                <a:gd name="T9" fmla="*/ 0 h 302"/>
                <a:gd name="T10" fmla="*/ 254 w 545"/>
                <a:gd name="T11" fmla="*/ 24 h 302"/>
                <a:gd name="T12" fmla="*/ 241 w 545"/>
                <a:gd name="T13" fmla="*/ 96 h 302"/>
                <a:gd name="T14" fmla="*/ 105 w 545"/>
                <a:gd name="T15" fmla="*/ 87 h 302"/>
                <a:gd name="T16" fmla="*/ 0 w 545"/>
                <a:gd name="T17" fmla="*/ 64 h 302"/>
                <a:gd name="T18" fmla="*/ 29 w 545"/>
                <a:gd name="T19" fmla="*/ 127 h 302"/>
                <a:gd name="T20" fmla="*/ 80 w 545"/>
                <a:gd name="T21" fmla="*/ 152 h 302"/>
                <a:gd name="T22" fmla="*/ 110 w 545"/>
                <a:gd name="T23" fmla="*/ 204 h 302"/>
                <a:gd name="T24" fmla="*/ 154 w 545"/>
                <a:gd name="T25" fmla="*/ 210 h 302"/>
                <a:gd name="T26" fmla="*/ 192 w 545"/>
                <a:gd name="T27" fmla="*/ 243 h 302"/>
                <a:gd name="T28" fmla="*/ 234 w 545"/>
                <a:gd name="T29" fmla="*/ 236 h 302"/>
                <a:gd name="T30" fmla="*/ 220 w 545"/>
                <a:gd name="T31" fmla="*/ 302 h 302"/>
                <a:gd name="T32" fmla="*/ 325 w 545"/>
                <a:gd name="T33" fmla="*/ 302 h 302"/>
                <a:gd name="T34" fmla="*/ 310 w 545"/>
                <a:gd name="T35" fmla="*/ 236 h 302"/>
                <a:gd name="T36" fmla="*/ 353 w 545"/>
                <a:gd name="T37" fmla="*/ 243 h 302"/>
                <a:gd name="T38" fmla="*/ 390 w 545"/>
                <a:gd name="T39" fmla="*/ 210 h 302"/>
                <a:gd name="T40" fmla="*/ 435 w 545"/>
                <a:gd name="T41" fmla="*/ 204 h 302"/>
                <a:gd name="T42" fmla="*/ 464 w 545"/>
                <a:gd name="T43" fmla="*/ 152 h 302"/>
                <a:gd name="T44" fmla="*/ 516 w 545"/>
                <a:gd name="T45" fmla="*/ 127 h 302"/>
                <a:gd name="T46" fmla="*/ 544 w 545"/>
                <a:gd name="T47"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5" h="302">
                  <a:moveTo>
                    <a:pt x="544" y="64"/>
                  </a:moveTo>
                  <a:cubicBezTo>
                    <a:pt x="544" y="64"/>
                    <a:pt x="494" y="79"/>
                    <a:pt x="440" y="87"/>
                  </a:cubicBezTo>
                  <a:cubicBezTo>
                    <a:pt x="375" y="97"/>
                    <a:pt x="304" y="96"/>
                    <a:pt x="304" y="96"/>
                  </a:cubicBezTo>
                  <a:cubicBezTo>
                    <a:pt x="290" y="24"/>
                    <a:pt x="290" y="24"/>
                    <a:pt x="290" y="24"/>
                  </a:cubicBezTo>
                  <a:cubicBezTo>
                    <a:pt x="290" y="24"/>
                    <a:pt x="288" y="0"/>
                    <a:pt x="272" y="0"/>
                  </a:cubicBezTo>
                  <a:cubicBezTo>
                    <a:pt x="256" y="0"/>
                    <a:pt x="254" y="24"/>
                    <a:pt x="254" y="24"/>
                  </a:cubicBezTo>
                  <a:cubicBezTo>
                    <a:pt x="241" y="96"/>
                    <a:pt x="241" y="96"/>
                    <a:pt x="241" y="96"/>
                  </a:cubicBezTo>
                  <a:cubicBezTo>
                    <a:pt x="241" y="96"/>
                    <a:pt x="169" y="97"/>
                    <a:pt x="105" y="87"/>
                  </a:cubicBezTo>
                  <a:cubicBezTo>
                    <a:pt x="50" y="79"/>
                    <a:pt x="0" y="64"/>
                    <a:pt x="0" y="64"/>
                  </a:cubicBezTo>
                  <a:cubicBezTo>
                    <a:pt x="0" y="64"/>
                    <a:pt x="0" y="100"/>
                    <a:pt x="29" y="127"/>
                  </a:cubicBezTo>
                  <a:cubicBezTo>
                    <a:pt x="55" y="152"/>
                    <a:pt x="80" y="152"/>
                    <a:pt x="80" y="152"/>
                  </a:cubicBezTo>
                  <a:cubicBezTo>
                    <a:pt x="80" y="152"/>
                    <a:pt x="78" y="185"/>
                    <a:pt x="110" y="204"/>
                  </a:cubicBezTo>
                  <a:cubicBezTo>
                    <a:pt x="130" y="217"/>
                    <a:pt x="154" y="210"/>
                    <a:pt x="154" y="210"/>
                  </a:cubicBezTo>
                  <a:cubicBezTo>
                    <a:pt x="154" y="210"/>
                    <a:pt x="161" y="238"/>
                    <a:pt x="192" y="243"/>
                  </a:cubicBezTo>
                  <a:cubicBezTo>
                    <a:pt x="223" y="248"/>
                    <a:pt x="234" y="236"/>
                    <a:pt x="234" y="236"/>
                  </a:cubicBezTo>
                  <a:cubicBezTo>
                    <a:pt x="220" y="302"/>
                    <a:pt x="220" y="302"/>
                    <a:pt x="220" y="302"/>
                  </a:cubicBezTo>
                  <a:cubicBezTo>
                    <a:pt x="325" y="302"/>
                    <a:pt x="325" y="302"/>
                    <a:pt x="325" y="302"/>
                  </a:cubicBezTo>
                  <a:cubicBezTo>
                    <a:pt x="310" y="236"/>
                    <a:pt x="310" y="236"/>
                    <a:pt x="310" y="236"/>
                  </a:cubicBezTo>
                  <a:cubicBezTo>
                    <a:pt x="310" y="236"/>
                    <a:pt x="322" y="248"/>
                    <a:pt x="353" y="243"/>
                  </a:cubicBezTo>
                  <a:cubicBezTo>
                    <a:pt x="384" y="238"/>
                    <a:pt x="390" y="210"/>
                    <a:pt x="390" y="210"/>
                  </a:cubicBezTo>
                  <a:cubicBezTo>
                    <a:pt x="390" y="210"/>
                    <a:pt x="415" y="217"/>
                    <a:pt x="435" y="204"/>
                  </a:cubicBezTo>
                  <a:cubicBezTo>
                    <a:pt x="466" y="185"/>
                    <a:pt x="464" y="152"/>
                    <a:pt x="464" y="152"/>
                  </a:cubicBezTo>
                  <a:cubicBezTo>
                    <a:pt x="464" y="152"/>
                    <a:pt x="490" y="152"/>
                    <a:pt x="516" y="127"/>
                  </a:cubicBezTo>
                  <a:cubicBezTo>
                    <a:pt x="545" y="100"/>
                    <a:pt x="544" y="64"/>
                    <a:pt x="544"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7" name="Freeform 7">
              <a:extLst>
                <a:ext uri="{FF2B5EF4-FFF2-40B4-BE49-F238E27FC236}">
                  <a16:creationId xmlns:a16="http://schemas.microsoft.com/office/drawing/2014/main" id="{7468C3BE-CDB1-A449-93A6-016F4C8CF41F}"/>
                </a:ext>
              </a:extLst>
            </p:cNvPr>
            <p:cNvSpPr>
              <a:spLocks/>
            </p:cNvSpPr>
            <p:nvPr/>
          </p:nvSpPr>
          <p:spPr bwMode="auto">
            <a:xfrm>
              <a:off x="4200960" y="3889160"/>
              <a:ext cx="3781425" cy="968375"/>
            </a:xfrm>
            <a:custGeom>
              <a:avLst/>
              <a:gdLst>
                <a:gd name="T0" fmla="*/ 775 w 891"/>
                <a:gd name="T1" fmla="*/ 15 h 228"/>
                <a:gd name="T2" fmla="*/ 445 w 891"/>
                <a:gd name="T3" fmla="*/ 1 h 228"/>
                <a:gd name="T4" fmla="*/ 116 w 891"/>
                <a:gd name="T5" fmla="*/ 15 h 228"/>
                <a:gd name="T6" fmla="*/ 0 w 891"/>
                <a:gd name="T7" fmla="*/ 0 h 228"/>
                <a:gd name="T8" fmla="*/ 57 w 891"/>
                <a:gd name="T9" fmla="*/ 62 h 228"/>
                <a:gd name="T10" fmla="*/ 195 w 891"/>
                <a:gd name="T11" fmla="*/ 97 h 228"/>
                <a:gd name="T12" fmla="*/ 391 w 891"/>
                <a:gd name="T13" fmla="*/ 122 h 228"/>
                <a:gd name="T14" fmla="*/ 372 w 891"/>
                <a:gd name="T15" fmla="*/ 212 h 228"/>
                <a:gd name="T16" fmla="*/ 445 w 891"/>
                <a:gd name="T17" fmla="*/ 228 h 228"/>
                <a:gd name="T18" fmla="*/ 519 w 891"/>
                <a:gd name="T19" fmla="*/ 212 h 228"/>
                <a:gd name="T20" fmla="*/ 499 w 891"/>
                <a:gd name="T21" fmla="*/ 122 h 228"/>
                <a:gd name="T22" fmla="*/ 696 w 891"/>
                <a:gd name="T23" fmla="*/ 97 h 228"/>
                <a:gd name="T24" fmla="*/ 834 w 891"/>
                <a:gd name="T25" fmla="*/ 62 h 228"/>
                <a:gd name="T26" fmla="*/ 891 w 891"/>
                <a:gd name="T27" fmla="*/ 0 h 228"/>
                <a:gd name="T28" fmla="*/ 775 w 891"/>
                <a:gd name="T29"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1" h="228">
                  <a:moveTo>
                    <a:pt x="775" y="15"/>
                  </a:moveTo>
                  <a:cubicBezTo>
                    <a:pt x="711" y="15"/>
                    <a:pt x="445" y="1"/>
                    <a:pt x="445" y="1"/>
                  </a:cubicBezTo>
                  <a:cubicBezTo>
                    <a:pt x="445" y="1"/>
                    <a:pt x="179" y="15"/>
                    <a:pt x="116" y="15"/>
                  </a:cubicBezTo>
                  <a:cubicBezTo>
                    <a:pt x="34" y="15"/>
                    <a:pt x="0" y="0"/>
                    <a:pt x="0" y="0"/>
                  </a:cubicBezTo>
                  <a:cubicBezTo>
                    <a:pt x="0" y="0"/>
                    <a:pt x="21" y="47"/>
                    <a:pt x="57" y="62"/>
                  </a:cubicBezTo>
                  <a:cubicBezTo>
                    <a:pt x="86" y="75"/>
                    <a:pt x="97" y="80"/>
                    <a:pt x="195" y="97"/>
                  </a:cubicBezTo>
                  <a:cubicBezTo>
                    <a:pt x="293" y="114"/>
                    <a:pt x="391" y="122"/>
                    <a:pt x="391" y="122"/>
                  </a:cubicBezTo>
                  <a:cubicBezTo>
                    <a:pt x="372" y="212"/>
                    <a:pt x="372" y="212"/>
                    <a:pt x="372" y="212"/>
                  </a:cubicBezTo>
                  <a:cubicBezTo>
                    <a:pt x="445" y="228"/>
                    <a:pt x="445" y="228"/>
                    <a:pt x="445" y="228"/>
                  </a:cubicBezTo>
                  <a:cubicBezTo>
                    <a:pt x="519" y="212"/>
                    <a:pt x="519" y="212"/>
                    <a:pt x="519" y="212"/>
                  </a:cubicBezTo>
                  <a:cubicBezTo>
                    <a:pt x="499" y="122"/>
                    <a:pt x="499" y="122"/>
                    <a:pt x="499" y="122"/>
                  </a:cubicBezTo>
                  <a:cubicBezTo>
                    <a:pt x="499" y="122"/>
                    <a:pt x="598" y="114"/>
                    <a:pt x="696" y="97"/>
                  </a:cubicBezTo>
                  <a:cubicBezTo>
                    <a:pt x="794" y="80"/>
                    <a:pt x="804" y="75"/>
                    <a:pt x="834" y="62"/>
                  </a:cubicBezTo>
                  <a:cubicBezTo>
                    <a:pt x="870" y="47"/>
                    <a:pt x="891" y="0"/>
                    <a:pt x="891" y="0"/>
                  </a:cubicBezTo>
                  <a:cubicBezTo>
                    <a:pt x="891" y="0"/>
                    <a:pt x="857" y="15"/>
                    <a:pt x="775" y="15"/>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8" name="Freeform 8">
              <a:extLst>
                <a:ext uri="{FF2B5EF4-FFF2-40B4-BE49-F238E27FC236}">
                  <a16:creationId xmlns:a16="http://schemas.microsoft.com/office/drawing/2014/main" id="{A731C54B-3E59-1547-A1A2-FF270EE9EDAE}"/>
                </a:ext>
              </a:extLst>
            </p:cNvPr>
            <p:cNvSpPr>
              <a:spLocks/>
            </p:cNvSpPr>
            <p:nvPr/>
          </p:nvSpPr>
          <p:spPr bwMode="auto">
            <a:xfrm>
              <a:off x="4348597" y="3435135"/>
              <a:ext cx="3479800" cy="968375"/>
            </a:xfrm>
            <a:custGeom>
              <a:avLst/>
              <a:gdLst>
                <a:gd name="T0" fmla="*/ 686 w 820"/>
                <a:gd name="T1" fmla="*/ 6 h 228"/>
                <a:gd name="T2" fmla="*/ 410 w 820"/>
                <a:gd name="T3" fmla="*/ 11 h 228"/>
                <a:gd name="T4" fmla="*/ 135 w 820"/>
                <a:gd name="T5" fmla="*/ 6 h 228"/>
                <a:gd name="T6" fmla="*/ 0 w 820"/>
                <a:gd name="T7" fmla="*/ 0 h 228"/>
                <a:gd name="T8" fmla="*/ 39 w 820"/>
                <a:gd name="T9" fmla="*/ 46 h 228"/>
                <a:gd name="T10" fmla="*/ 200 w 820"/>
                <a:gd name="T11" fmla="*/ 109 h 228"/>
                <a:gd name="T12" fmla="*/ 359 w 820"/>
                <a:gd name="T13" fmla="*/ 133 h 228"/>
                <a:gd name="T14" fmla="*/ 341 w 820"/>
                <a:gd name="T15" fmla="*/ 214 h 228"/>
                <a:gd name="T16" fmla="*/ 410 w 820"/>
                <a:gd name="T17" fmla="*/ 228 h 228"/>
                <a:gd name="T18" fmla="*/ 480 w 820"/>
                <a:gd name="T19" fmla="*/ 214 h 228"/>
                <a:gd name="T20" fmla="*/ 462 w 820"/>
                <a:gd name="T21" fmla="*/ 133 h 228"/>
                <a:gd name="T22" fmla="*/ 621 w 820"/>
                <a:gd name="T23" fmla="*/ 109 h 228"/>
                <a:gd name="T24" fmla="*/ 782 w 820"/>
                <a:gd name="T25" fmla="*/ 46 h 228"/>
                <a:gd name="T26" fmla="*/ 820 w 820"/>
                <a:gd name="T27" fmla="*/ 0 h 228"/>
                <a:gd name="T28" fmla="*/ 686 w 820"/>
                <a:gd name="T29"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228">
                  <a:moveTo>
                    <a:pt x="686" y="6"/>
                  </a:moveTo>
                  <a:cubicBezTo>
                    <a:pt x="528" y="8"/>
                    <a:pt x="410" y="11"/>
                    <a:pt x="410" y="11"/>
                  </a:cubicBezTo>
                  <a:cubicBezTo>
                    <a:pt x="410" y="11"/>
                    <a:pt x="293" y="8"/>
                    <a:pt x="135" y="6"/>
                  </a:cubicBezTo>
                  <a:cubicBezTo>
                    <a:pt x="30" y="5"/>
                    <a:pt x="0" y="0"/>
                    <a:pt x="0" y="0"/>
                  </a:cubicBezTo>
                  <a:cubicBezTo>
                    <a:pt x="0" y="0"/>
                    <a:pt x="18" y="27"/>
                    <a:pt x="39" y="46"/>
                  </a:cubicBezTo>
                  <a:cubicBezTo>
                    <a:pt x="64" y="69"/>
                    <a:pt x="110" y="91"/>
                    <a:pt x="200" y="109"/>
                  </a:cubicBezTo>
                  <a:cubicBezTo>
                    <a:pt x="289" y="127"/>
                    <a:pt x="359" y="133"/>
                    <a:pt x="359" y="133"/>
                  </a:cubicBezTo>
                  <a:cubicBezTo>
                    <a:pt x="341" y="214"/>
                    <a:pt x="341" y="214"/>
                    <a:pt x="341" y="214"/>
                  </a:cubicBezTo>
                  <a:cubicBezTo>
                    <a:pt x="410" y="228"/>
                    <a:pt x="410" y="228"/>
                    <a:pt x="410" y="228"/>
                  </a:cubicBezTo>
                  <a:cubicBezTo>
                    <a:pt x="480" y="214"/>
                    <a:pt x="480" y="214"/>
                    <a:pt x="480" y="214"/>
                  </a:cubicBezTo>
                  <a:cubicBezTo>
                    <a:pt x="462" y="133"/>
                    <a:pt x="462" y="133"/>
                    <a:pt x="462" y="133"/>
                  </a:cubicBezTo>
                  <a:cubicBezTo>
                    <a:pt x="462" y="133"/>
                    <a:pt x="531" y="127"/>
                    <a:pt x="621" y="109"/>
                  </a:cubicBezTo>
                  <a:cubicBezTo>
                    <a:pt x="711" y="91"/>
                    <a:pt x="757" y="69"/>
                    <a:pt x="782" y="46"/>
                  </a:cubicBezTo>
                  <a:cubicBezTo>
                    <a:pt x="803" y="27"/>
                    <a:pt x="820" y="0"/>
                    <a:pt x="820" y="0"/>
                  </a:cubicBezTo>
                  <a:cubicBezTo>
                    <a:pt x="820" y="0"/>
                    <a:pt x="791" y="5"/>
                    <a:pt x="686" y="6"/>
                  </a:cubicBezTo>
                </a:path>
              </a:pathLst>
            </a:custGeom>
            <a:solidFill>
              <a:srgbClr val="299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Freeform 9">
              <a:extLst>
                <a:ext uri="{FF2B5EF4-FFF2-40B4-BE49-F238E27FC236}">
                  <a16:creationId xmlns:a16="http://schemas.microsoft.com/office/drawing/2014/main" id="{6ADAA784-D429-4549-8413-DEE596F32512}"/>
                </a:ext>
              </a:extLst>
            </p:cNvPr>
            <p:cNvSpPr>
              <a:spLocks/>
            </p:cNvSpPr>
            <p:nvPr/>
          </p:nvSpPr>
          <p:spPr bwMode="auto">
            <a:xfrm>
              <a:off x="4543860" y="2968410"/>
              <a:ext cx="3094038" cy="1001713"/>
            </a:xfrm>
            <a:custGeom>
              <a:avLst/>
              <a:gdLst>
                <a:gd name="T0" fmla="*/ 607 w 729"/>
                <a:gd name="T1" fmla="*/ 9 h 236"/>
                <a:gd name="T2" fmla="*/ 364 w 729"/>
                <a:gd name="T3" fmla="*/ 13 h 236"/>
                <a:gd name="T4" fmla="*/ 122 w 729"/>
                <a:gd name="T5" fmla="*/ 9 h 236"/>
                <a:gd name="T6" fmla="*/ 0 w 729"/>
                <a:gd name="T7" fmla="*/ 0 h 236"/>
                <a:gd name="T8" fmla="*/ 163 w 729"/>
                <a:gd name="T9" fmla="*/ 123 h 236"/>
                <a:gd name="T10" fmla="*/ 314 w 729"/>
                <a:gd name="T11" fmla="*/ 149 h 236"/>
                <a:gd name="T12" fmla="*/ 297 w 729"/>
                <a:gd name="T13" fmla="*/ 228 h 236"/>
                <a:gd name="T14" fmla="*/ 364 w 729"/>
                <a:gd name="T15" fmla="*/ 236 h 236"/>
                <a:gd name="T16" fmla="*/ 431 w 729"/>
                <a:gd name="T17" fmla="*/ 228 h 236"/>
                <a:gd name="T18" fmla="*/ 415 w 729"/>
                <a:gd name="T19" fmla="*/ 149 h 236"/>
                <a:gd name="T20" fmla="*/ 566 w 729"/>
                <a:gd name="T21" fmla="*/ 123 h 236"/>
                <a:gd name="T22" fmla="*/ 729 w 729"/>
                <a:gd name="T23" fmla="*/ 0 h 236"/>
                <a:gd name="T24" fmla="*/ 607 w 729"/>
                <a:gd name="T25" fmla="*/ 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236">
                  <a:moveTo>
                    <a:pt x="607" y="9"/>
                  </a:moveTo>
                  <a:cubicBezTo>
                    <a:pt x="535" y="11"/>
                    <a:pt x="364" y="13"/>
                    <a:pt x="364" y="13"/>
                  </a:cubicBezTo>
                  <a:cubicBezTo>
                    <a:pt x="364" y="13"/>
                    <a:pt x="194" y="11"/>
                    <a:pt x="122" y="9"/>
                  </a:cubicBezTo>
                  <a:cubicBezTo>
                    <a:pt x="58" y="8"/>
                    <a:pt x="34" y="5"/>
                    <a:pt x="0" y="0"/>
                  </a:cubicBezTo>
                  <a:cubicBezTo>
                    <a:pt x="0" y="0"/>
                    <a:pt x="48" y="91"/>
                    <a:pt x="163" y="123"/>
                  </a:cubicBezTo>
                  <a:cubicBezTo>
                    <a:pt x="269" y="152"/>
                    <a:pt x="314" y="149"/>
                    <a:pt x="314" y="149"/>
                  </a:cubicBezTo>
                  <a:cubicBezTo>
                    <a:pt x="297" y="228"/>
                    <a:pt x="297" y="228"/>
                    <a:pt x="297" y="228"/>
                  </a:cubicBezTo>
                  <a:cubicBezTo>
                    <a:pt x="364" y="236"/>
                    <a:pt x="364" y="236"/>
                    <a:pt x="364" y="236"/>
                  </a:cubicBezTo>
                  <a:cubicBezTo>
                    <a:pt x="431" y="228"/>
                    <a:pt x="431" y="228"/>
                    <a:pt x="431" y="228"/>
                  </a:cubicBezTo>
                  <a:cubicBezTo>
                    <a:pt x="415" y="149"/>
                    <a:pt x="415" y="149"/>
                    <a:pt x="415" y="149"/>
                  </a:cubicBezTo>
                  <a:cubicBezTo>
                    <a:pt x="415" y="149"/>
                    <a:pt x="460" y="152"/>
                    <a:pt x="566" y="123"/>
                  </a:cubicBezTo>
                  <a:cubicBezTo>
                    <a:pt x="681" y="91"/>
                    <a:pt x="729" y="0"/>
                    <a:pt x="729" y="0"/>
                  </a:cubicBezTo>
                  <a:cubicBezTo>
                    <a:pt x="695" y="5"/>
                    <a:pt x="670" y="8"/>
                    <a:pt x="607" y="9"/>
                  </a:cubicBezTo>
                </a:path>
              </a:pathLst>
            </a:custGeom>
            <a:solidFill>
              <a:srgbClr val="89C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Freeform 10">
              <a:extLst>
                <a:ext uri="{FF2B5EF4-FFF2-40B4-BE49-F238E27FC236}">
                  <a16:creationId xmlns:a16="http://schemas.microsoft.com/office/drawing/2014/main" id="{9BDCF058-E890-FC44-A74C-079F3C1E15E5}"/>
                </a:ext>
              </a:extLst>
            </p:cNvPr>
            <p:cNvSpPr>
              <a:spLocks/>
            </p:cNvSpPr>
            <p:nvPr/>
          </p:nvSpPr>
          <p:spPr bwMode="auto">
            <a:xfrm>
              <a:off x="4726422" y="2454060"/>
              <a:ext cx="2724150" cy="1027113"/>
            </a:xfrm>
            <a:custGeom>
              <a:avLst/>
              <a:gdLst>
                <a:gd name="T0" fmla="*/ 501 w 642"/>
                <a:gd name="T1" fmla="*/ 21 h 242"/>
                <a:gd name="T2" fmla="*/ 488 w 642"/>
                <a:gd name="T3" fmla="*/ 31 h 242"/>
                <a:gd name="T4" fmla="*/ 445 w 642"/>
                <a:gd name="T5" fmla="*/ 39 h 242"/>
                <a:gd name="T6" fmla="*/ 403 w 642"/>
                <a:gd name="T7" fmla="*/ 71 h 242"/>
                <a:gd name="T8" fmla="*/ 370 w 642"/>
                <a:gd name="T9" fmla="*/ 70 h 242"/>
                <a:gd name="T10" fmla="*/ 384 w 642"/>
                <a:gd name="T11" fmla="*/ 130 h 242"/>
                <a:gd name="T12" fmla="*/ 259 w 642"/>
                <a:gd name="T13" fmla="*/ 130 h 242"/>
                <a:gd name="T14" fmla="*/ 272 w 642"/>
                <a:gd name="T15" fmla="*/ 70 h 242"/>
                <a:gd name="T16" fmla="*/ 239 w 642"/>
                <a:gd name="T17" fmla="*/ 71 h 242"/>
                <a:gd name="T18" fmla="*/ 198 w 642"/>
                <a:gd name="T19" fmla="*/ 39 h 242"/>
                <a:gd name="T20" fmla="*/ 154 w 642"/>
                <a:gd name="T21" fmla="*/ 31 h 242"/>
                <a:gd name="T22" fmla="*/ 142 w 642"/>
                <a:gd name="T23" fmla="*/ 21 h 242"/>
                <a:gd name="T24" fmla="*/ 0 w 642"/>
                <a:gd name="T25" fmla="*/ 0 h 242"/>
                <a:gd name="T26" fmla="*/ 185 w 642"/>
                <a:gd name="T27" fmla="*/ 160 h 242"/>
                <a:gd name="T28" fmla="*/ 274 w 642"/>
                <a:gd name="T29" fmla="*/ 170 h 242"/>
                <a:gd name="T30" fmla="*/ 257 w 642"/>
                <a:gd name="T31" fmla="*/ 240 h 242"/>
                <a:gd name="T32" fmla="*/ 321 w 642"/>
                <a:gd name="T33" fmla="*/ 242 h 242"/>
                <a:gd name="T34" fmla="*/ 386 w 642"/>
                <a:gd name="T35" fmla="*/ 240 h 242"/>
                <a:gd name="T36" fmla="*/ 369 w 642"/>
                <a:gd name="T37" fmla="*/ 170 h 242"/>
                <a:gd name="T38" fmla="*/ 457 w 642"/>
                <a:gd name="T39" fmla="*/ 160 h 242"/>
                <a:gd name="T40" fmla="*/ 642 w 642"/>
                <a:gd name="T41" fmla="*/ 0 h 242"/>
                <a:gd name="T42" fmla="*/ 501 w 642"/>
                <a:gd name="T43" fmla="*/ 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2" h="242">
                  <a:moveTo>
                    <a:pt x="501" y="21"/>
                  </a:moveTo>
                  <a:cubicBezTo>
                    <a:pt x="497" y="24"/>
                    <a:pt x="493" y="28"/>
                    <a:pt x="488" y="31"/>
                  </a:cubicBezTo>
                  <a:cubicBezTo>
                    <a:pt x="472" y="41"/>
                    <a:pt x="454" y="40"/>
                    <a:pt x="445" y="39"/>
                  </a:cubicBezTo>
                  <a:cubicBezTo>
                    <a:pt x="440" y="49"/>
                    <a:pt x="429" y="67"/>
                    <a:pt x="403" y="71"/>
                  </a:cubicBezTo>
                  <a:cubicBezTo>
                    <a:pt x="389" y="73"/>
                    <a:pt x="378" y="72"/>
                    <a:pt x="370" y="70"/>
                  </a:cubicBezTo>
                  <a:cubicBezTo>
                    <a:pt x="374" y="88"/>
                    <a:pt x="384" y="130"/>
                    <a:pt x="384" y="130"/>
                  </a:cubicBezTo>
                  <a:cubicBezTo>
                    <a:pt x="259" y="130"/>
                    <a:pt x="259" y="130"/>
                    <a:pt x="259" y="130"/>
                  </a:cubicBezTo>
                  <a:cubicBezTo>
                    <a:pt x="259" y="130"/>
                    <a:pt x="268" y="88"/>
                    <a:pt x="272" y="70"/>
                  </a:cubicBezTo>
                  <a:cubicBezTo>
                    <a:pt x="264" y="72"/>
                    <a:pt x="254" y="73"/>
                    <a:pt x="239" y="71"/>
                  </a:cubicBezTo>
                  <a:cubicBezTo>
                    <a:pt x="214" y="67"/>
                    <a:pt x="202" y="49"/>
                    <a:pt x="198" y="39"/>
                  </a:cubicBezTo>
                  <a:cubicBezTo>
                    <a:pt x="188" y="40"/>
                    <a:pt x="171" y="41"/>
                    <a:pt x="154" y="31"/>
                  </a:cubicBezTo>
                  <a:cubicBezTo>
                    <a:pt x="149" y="28"/>
                    <a:pt x="145" y="24"/>
                    <a:pt x="142" y="21"/>
                  </a:cubicBezTo>
                  <a:cubicBezTo>
                    <a:pt x="39" y="13"/>
                    <a:pt x="0" y="0"/>
                    <a:pt x="0" y="0"/>
                  </a:cubicBezTo>
                  <a:cubicBezTo>
                    <a:pt x="0" y="0"/>
                    <a:pt x="55" y="127"/>
                    <a:pt x="185" y="160"/>
                  </a:cubicBezTo>
                  <a:cubicBezTo>
                    <a:pt x="237" y="173"/>
                    <a:pt x="274" y="170"/>
                    <a:pt x="274" y="170"/>
                  </a:cubicBezTo>
                  <a:cubicBezTo>
                    <a:pt x="257" y="240"/>
                    <a:pt x="257" y="240"/>
                    <a:pt x="257" y="240"/>
                  </a:cubicBezTo>
                  <a:cubicBezTo>
                    <a:pt x="321" y="242"/>
                    <a:pt x="321" y="242"/>
                    <a:pt x="321" y="242"/>
                  </a:cubicBezTo>
                  <a:cubicBezTo>
                    <a:pt x="386" y="240"/>
                    <a:pt x="386" y="240"/>
                    <a:pt x="386" y="240"/>
                  </a:cubicBezTo>
                  <a:cubicBezTo>
                    <a:pt x="369" y="170"/>
                    <a:pt x="369" y="170"/>
                    <a:pt x="369" y="170"/>
                  </a:cubicBezTo>
                  <a:cubicBezTo>
                    <a:pt x="369" y="170"/>
                    <a:pt x="406" y="173"/>
                    <a:pt x="457" y="160"/>
                  </a:cubicBezTo>
                  <a:cubicBezTo>
                    <a:pt x="588" y="127"/>
                    <a:pt x="642" y="0"/>
                    <a:pt x="642" y="0"/>
                  </a:cubicBezTo>
                  <a:cubicBezTo>
                    <a:pt x="642" y="0"/>
                    <a:pt x="603" y="13"/>
                    <a:pt x="501" y="21"/>
                  </a:cubicBezTo>
                </a:path>
              </a:pathLst>
            </a:custGeom>
            <a:solidFill>
              <a:srgbClr val="D0E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1" name="图片 60">
              <a:extLst>
                <a:ext uri="{FF2B5EF4-FFF2-40B4-BE49-F238E27FC236}">
                  <a16:creationId xmlns:a16="http://schemas.microsoft.com/office/drawing/2014/main" id="{E732F460-6C1B-324E-9B6E-C6639FF3A7C5}"/>
                </a:ext>
              </a:extLst>
            </p:cNvPr>
            <p:cNvPicPr>
              <a:picLocks noChangeAspect="1"/>
            </p:cNvPicPr>
            <p:nvPr/>
          </p:nvPicPr>
          <p:blipFill>
            <a:blip r:embed="rId2"/>
            <a:stretch>
              <a:fillRect/>
            </a:stretch>
          </p:blipFill>
          <p:spPr>
            <a:xfrm>
              <a:off x="5171958" y="4882867"/>
              <a:ext cx="1865430" cy="621879"/>
            </a:xfrm>
            <a:prstGeom prst="rect">
              <a:avLst/>
            </a:prstGeom>
          </p:spPr>
        </p:pic>
        <p:sp>
          <p:nvSpPr>
            <p:cNvPr id="62" name="Freeform 5">
              <a:extLst>
                <a:ext uri="{FF2B5EF4-FFF2-40B4-BE49-F238E27FC236}">
                  <a16:creationId xmlns:a16="http://schemas.microsoft.com/office/drawing/2014/main" id="{D03818A2-578C-294E-8B2D-5F7CE821C72D}"/>
                </a:ext>
              </a:extLst>
            </p:cNvPr>
            <p:cNvSpPr>
              <a:spLocks noEditPoints="1"/>
            </p:cNvSpPr>
            <p:nvPr/>
          </p:nvSpPr>
          <p:spPr bwMode="auto">
            <a:xfrm>
              <a:off x="5266190" y="5485497"/>
              <a:ext cx="1643063" cy="250825"/>
            </a:xfrm>
            <a:custGeom>
              <a:avLst/>
              <a:gdLst>
                <a:gd name="T0" fmla="*/ 0 w 385"/>
                <a:gd name="T1" fmla="*/ 6 h 56"/>
                <a:gd name="T2" fmla="*/ 33 w 385"/>
                <a:gd name="T3" fmla="*/ 33 h 56"/>
                <a:gd name="T4" fmla="*/ 28 w 385"/>
                <a:gd name="T5" fmla="*/ 8 h 56"/>
                <a:gd name="T6" fmla="*/ 58 w 385"/>
                <a:gd name="T7" fmla="*/ 13 h 56"/>
                <a:gd name="T8" fmla="*/ 61 w 385"/>
                <a:gd name="T9" fmla="*/ 36 h 56"/>
                <a:gd name="T10" fmla="*/ 64 w 385"/>
                <a:gd name="T11" fmla="*/ 13 h 56"/>
                <a:gd name="T12" fmla="*/ 81 w 385"/>
                <a:gd name="T13" fmla="*/ 10 h 56"/>
                <a:gd name="T14" fmla="*/ 78 w 385"/>
                <a:gd name="T15" fmla="*/ 33 h 56"/>
                <a:gd name="T16" fmla="*/ 84 w 385"/>
                <a:gd name="T17" fmla="*/ 33 h 56"/>
                <a:gd name="T18" fmla="*/ 81 w 385"/>
                <a:gd name="T19" fmla="*/ 10 h 56"/>
                <a:gd name="T20" fmla="*/ 69 w 385"/>
                <a:gd name="T21" fmla="*/ 9 h 56"/>
                <a:gd name="T22" fmla="*/ 71 w 385"/>
                <a:gd name="T23" fmla="*/ 41 h 56"/>
                <a:gd name="T24" fmla="*/ 74 w 385"/>
                <a:gd name="T25" fmla="*/ 9 h 56"/>
                <a:gd name="T26" fmla="*/ 207 w 385"/>
                <a:gd name="T27" fmla="*/ 36 h 56"/>
                <a:gd name="T28" fmla="*/ 210 w 385"/>
                <a:gd name="T29" fmla="*/ 13 h 56"/>
                <a:gd name="T30" fmla="*/ 204 w 385"/>
                <a:gd name="T31" fmla="*/ 13 h 56"/>
                <a:gd name="T32" fmla="*/ 207 w 385"/>
                <a:gd name="T33" fmla="*/ 36 h 56"/>
                <a:gd name="T34" fmla="*/ 190 w 385"/>
                <a:gd name="T35" fmla="*/ 33 h 56"/>
                <a:gd name="T36" fmla="*/ 187 w 385"/>
                <a:gd name="T37" fmla="*/ 10 h 56"/>
                <a:gd name="T38" fmla="*/ 184 w 385"/>
                <a:gd name="T39" fmla="*/ 33 h 56"/>
                <a:gd name="T40" fmla="*/ 197 w 385"/>
                <a:gd name="T41" fmla="*/ 41 h 56"/>
                <a:gd name="T42" fmla="*/ 200 w 385"/>
                <a:gd name="T43" fmla="*/ 9 h 56"/>
                <a:gd name="T44" fmla="*/ 194 w 385"/>
                <a:gd name="T45" fmla="*/ 9 h 56"/>
                <a:gd name="T46" fmla="*/ 197 w 385"/>
                <a:gd name="T47" fmla="*/ 41 h 56"/>
                <a:gd name="T48" fmla="*/ 330 w 385"/>
                <a:gd name="T49" fmla="*/ 13 h 56"/>
                <a:gd name="T50" fmla="*/ 333 w 385"/>
                <a:gd name="T51" fmla="*/ 36 h 56"/>
                <a:gd name="T52" fmla="*/ 336 w 385"/>
                <a:gd name="T53" fmla="*/ 13 h 56"/>
                <a:gd name="T54" fmla="*/ 323 w 385"/>
                <a:gd name="T55" fmla="*/ 6 h 56"/>
                <a:gd name="T56" fmla="*/ 320 w 385"/>
                <a:gd name="T57" fmla="*/ 38 h 56"/>
                <a:gd name="T58" fmla="*/ 326 w 385"/>
                <a:gd name="T59" fmla="*/ 38 h 56"/>
                <a:gd name="T60" fmla="*/ 323 w 385"/>
                <a:gd name="T61" fmla="*/ 6 h 56"/>
                <a:gd name="T62" fmla="*/ 310 w 385"/>
                <a:gd name="T63" fmla="*/ 13 h 56"/>
                <a:gd name="T64" fmla="*/ 313 w 385"/>
                <a:gd name="T65" fmla="*/ 36 h 56"/>
                <a:gd name="T66" fmla="*/ 316 w 385"/>
                <a:gd name="T67" fmla="*/ 13 h 56"/>
                <a:gd name="T68" fmla="*/ 295 w 385"/>
                <a:gd name="T69" fmla="*/ 14 h 56"/>
                <a:gd name="T70" fmla="*/ 211 w 385"/>
                <a:gd name="T71" fmla="*/ 45 h 56"/>
                <a:gd name="T72" fmla="*/ 151 w 385"/>
                <a:gd name="T73" fmla="*/ 5 h 56"/>
                <a:gd name="T74" fmla="*/ 91 w 385"/>
                <a:gd name="T75" fmla="*/ 41 h 56"/>
                <a:gd name="T76" fmla="*/ 133 w 385"/>
                <a:gd name="T77" fmla="*/ 13 h 56"/>
                <a:gd name="T78" fmla="*/ 216 w 385"/>
                <a:gd name="T79" fmla="*/ 56 h 56"/>
                <a:gd name="T80" fmla="*/ 289 w 385"/>
                <a:gd name="T81" fmla="*/ 49 h 56"/>
                <a:gd name="T82" fmla="*/ 295 w 385"/>
                <a:gd name="T83" fmla="*/ 14 h 56"/>
                <a:gd name="T84" fmla="*/ 339 w 385"/>
                <a:gd name="T85" fmla="*/ 33 h 56"/>
                <a:gd name="T86" fmla="*/ 344 w 385"/>
                <a:gd name="T87" fmla="*/ 35 h 56"/>
                <a:gd name="T88" fmla="*/ 385 w 385"/>
                <a:gd name="T89" fmla="*/ 16 h 56"/>
                <a:gd name="T90" fmla="*/ 353 w 385"/>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5" h="56">
                  <a:moveTo>
                    <a:pt x="28" y="8"/>
                  </a:moveTo>
                  <a:cubicBezTo>
                    <a:pt x="15" y="3"/>
                    <a:pt x="0" y="2"/>
                    <a:pt x="0" y="6"/>
                  </a:cubicBezTo>
                  <a:cubicBezTo>
                    <a:pt x="0" y="9"/>
                    <a:pt x="13" y="8"/>
                    <a:pt x="22" y="15"/>
                  </a:cubicBezTo>
                  <a:cubicBezTo>
                    <a:pt x="31" y="22"/>
                    <a:pt x="33" y="33"/>
                    <a:pt x="33" y="33"/>
                  </a:cubicBezTo>
                  <a:cubicBezTo>
                    <a:pt x="48" y="33"/>
                    <a:pt x="48" y="33"/>
                    <a:pt x="48" y="33"/>
                  </a:cubicBezTo>
                  <a:cubicBezTo>
                    <a:pt x="48" y="33"/>
                    <a:pt x="48" y="15"/>
                    <a:pt x="28" y="8"/>
                  </a:cubicBezTo>
                  <a:moveTo>
                    <a:pt x="61" y="10"/>
                  </a:moveTo>
                  <a:cubicBezTo>
                    <a:pt x="60" y="10"/>
                    <a:pt x="58" y="11"/>
                    <a:pt x="58" y="13"/>
                  </a:cubicBezTo>
                  <a:cubicBezTo>
                    <a:pt x="58" y="33"/>
                    <a:pt x="58" y="33"/>
                    <a:pt x="58" y="33"/>
                  </a:cubicBezTo>
                  <a:cubicBezTo>
                    <a:pt x="58" y="35"/>
                    <a:pt x="60" y="36"/>
                    <a:pt x="61" y="36"/>
                  </a:cubicBezTo>
                  <a:cubicBezTo>
                    <a:pt x="63" y="36"/>
                    <a:pt x="64" y="35"/>
                    <a:pt x="64" y="33"/>
                  </a:cubicBezTo>
                  <a:cubicBezTo>
                    <a:pt x="64" y="13"/>
                    <a:pt x="64" y="13"/>
                    <a:pt x="64" y="13"/>
                  </a:cubicBezTo>
                  <a:cubicBezTo>
                    <a:pt x="64" y="11"/>
                    <a:pt x="63" y="10"/>
                    <a:pt x="61" y="10"/>
                  </a:cubicBezTo>
                  <a:moveTo>
                    <a:pt x="81" y="10"/>
                  </a:moveTo>
                  <a:cubicBezTo>
                    <a:pt x="80" y="10"/>
                    <a:pt x="78" y="11"/>
                    <a:pt x="78" y="13"/>
                  </a:cubicBezTo>
                  <a:cubicBezTo>
                    <a:pt x="78" y="33"/>
                    <a:pt x="78" y="33"/>
                    <a:pt x="78" y="33"/>
                  </a:cubicBezTo>
                  <a:cubicBezTo>
                    <a:pt x="78" y="35"/>
                    <a:pt x="80" y="36"/>
                    <a:pt x="81" y="36"/>
                  </a:cubicBezTo>
                  <a:cubicBezTo>
                    <a:pt x="83" y="36"/>
                    <a:pt x="84" y="35"/>
                    <a:pt x="84" y="33"/>
                  </a:cubicBezTo>
                  <a:cubicBezTo>
                    <a:pt x="84" y="13"/>
                    <a:pt x="84" y="13"/>
                    <a:pt x="84" y="13"/>
                  </a:cubicBezTo>
                  <a:cubicBezTo>
                    <a:pt x="84" y="11"/>
                    <a:pt x="83" y="10"/>
                    <a:pt x="81" y="10"/>
                  </a:cubicBezTo>
                  <a:moveTo>
                    <a:pt x="71" y="6"/>
                  </a:moveTo>
                  <a:cubicBezTo>
                    <a:pt x="70" y="6"/>
                    <a:pt x="69" y="7"/>
                    <a:pt x="69" y="9"/>
                  </a:cubicBezTo>
                  <a:cubicBezTo>
                    <a:pt x="69" y="38"/>
                    <a:pt x="69" y="38"/>
                    <a:pt x="69" y="38"/>
                  </a:cubicBezTo>
                  <a:cubicBezTo>
                    <a:pt x="69" y="39"/>
                    <a:pt x="70" y="41"/>
                    <a:pt x="71" y="41"/>
                  </a:cubicBezTo>
                  <a:cubicBezTo>
                    <a:pt x="73" y="41"/>
                    <a:pt x="74" y="39"/>
                    <a:pt x="74" y="38"/>
                  </a:cubicBezTo>
                  <a:cubicBezTo>
                    <a:pt x="74" y="9"/>
                    <a:pt x="74" y="9"/>
                    <a:pt x="74" y="9"/>
                  </a:cubicBezTo>
                  <a:cubicBezTo>
                    <a:pt x="74" y="7"/>
                    <a:pt x="73" y="6"/>
                    <a:pt x="71" y="6"/>
                  </a:cubicBezTo>
                  <a:moveTo>
                    <a:pt x="207" y="36"/>
                  </a:moveTo>
                  <a:cubicBezTo>
                    <a:pt x="209" y="36"/>
                    <a:pt x="210" y="35"/>
                    <a:pt x="210" y="33"/>
                  </a:cubicBezTo>
                  <a:cubicBezTo>
                    <a:pt x="210" y="13"/>
                    <a:pt x="210" y="13"/>
                    <a:pt x="210" y="13"/>
                  </a:cubicBezTo>
                  <a:cubicBezTo>
                    <a:pt x="210" y="11"/>
                    <a:pt x="209" y="10"/>
                    <a:pt x="207" y="10"/>
                  </a:cubicBezTo>
                  <a:cubicBezTo>
                    <a:pt x="206" y="10"/>
                    <a:pt x="204" y="11"/>
                    <a:pt x="204" y="13"/>
                  </a:cubicBezTo>
                  <a:cubicBezTo>
                    <a:pt x="204" y="33"/>
                    <a:pt x="204" y="33"/>
                    <a:pt x="204" y="33"/>
                  </a:cubicBezTo>
                  <a:cubicBezTo>
                    <a:pt x="204" y="35"/>
                    <a:pt x="206" y="36"/>
                    <a:pt x="207" y="36"/>
                  </a:cubicBezTo>
                  <a:moveTo>
                    <a:pt x="187" y="36"/>
                  </a:moveTo>
                  <a:cubicBezTo>
                    <a:pt x="189" y="36"/>
                    <a:pt x="190" y="35"/>
                    <a:pt x="190" y="33"/>
                  </a:cubicBezTo>
                  <a:cubicBezTo>
                    <a:pt x="190" y="13"/>
                    <a:pt x="190" y="13"/>
                    <a:pt x="190" y="13"/>
                  </a:cubicBezTo>
                  <a:cubicBezTo>
                    <a:pt x="190" y="11"/>
                    <a:pt x="189" y="10"/>
                    <a:pt x="187" y="10"/>
                  </a:cubicBezTo>
                  <a:cubicBezTo>
                    <a:pt x="186" y="10"/>
                    <a:pt x="184" y="11"/>
                    <a:pt x="184" y="13"/>
                  </a:cubicBezTo>
                  <a:cubicBezTo>
                    <a:pt x="184" y="33"/>
                    <a:pt x="184" y="33"/>
                    <a:pt x="184" y="33"/>
                  </a:cubicBezTo>
                  <a:cubicBezTo>
                    <a:pt x="184" y="35"/>
                    <a:pt x="186" y="36"/>
                    <a:pt x="187" y="36"/>
                  </a:cubicBezTo>
                  <a:moveTo>
                    <a:pt x="197" y="41"/>
                  </a:moveTo>
                  <a:cubicBezTo>
                    <a:pt x="199" y="41"/>
                    <a:pt x="200" y="39"/>
                    <a:pt x="200" y="38"/>
                  </a:cubicBezTo>
                  <a:cubicBezTo>
                    <a:pt x="200" y="9"/>
                    <a:pt x="200" y="9"/>
                    <a:pt x="200" y="9"/>
                  </a:cubicBezTo>
                  <a:cubicBezTo>
                    <a:pt x="200" y="7"/>
                    <a:pt x="199" y="6"/>
                    <a:pt x="197" y="6"/>
                  </a:cubicBezTo>
                  <a:cubicBezTo>
                    <a:pt x="196" y="6"/>
                    <a:pt x="194" y="7"/>
                    <a:pt x="194" y="9"/>
                  </a:cubicBezTo>
                  <a:cubicBezTo>
                    <a:pt x="194" y="38"/>
                    <a:pt x="194" y="38"/>
                    <a:pt x="194" y="38"/>
                  </a:cubicBezTo>
                  <a:cubicBezTo>
                    <a:pt x="194" y="39"/>
                    <a:pt x="196" y="41"/>
                    <a:pt x="197" y="41"/>
                  </a:cubicBezTo>
                  <a:moveTo>
                    <a:pt x="333" y="10"/>
                  </a:moveTo>
                  <a:cubicBezTo>
                    <a:pt x="332" y="10"/>
                    <a:pt x="330" y="11"/>
                    <a:pt x="330" y="13"/>
                  </a:cubicBezTo>
                  <a:cubicBezTo>
                    <a:pt x="330" y="33"/>
                    <a:pt x="330" y="33"/>
                    <a:pt x="330" y="33"/>
                  </a:cubicBezTo>
                  <a:cubicBezTo>
                    <a:pt x="330" y="35"/>
                    <a:pt x="332" y="36"/>
                    <a:pt x="333" y="36"/>
                  </a:cubicBezTo>
                  <a:cubicBezTo>
                    <a:pt x="335" y="36"/>
                    <a:pt x="336" y="35"/>
                    <a:pt x="336" y="33"/>
                  </a:cubicBezTo>
                  <a:cubicBezTo>
                    <a:pt x="336" y="13"/>
                    <a:pt x="336" y="13"/>
                    <a:pt x="336" y="13"/>
                  </a:cubicBezTo>
                  <a:cubicBezTo>
                    <a:pt x="336" y="11"/>
                    <a:pt x="335" y="10"/>
                    <a:pt x="333" y="10"/>
                  </a:cubicBezTo>
                  <a:moveTo>
                    <a:pt x="323" y="6"/>
                  </a:moveTo>
                  <a:cubicBezTo>
                    <a:pt x="322" y="6"/>
                    <a:pt x="320" y="7"/>
                    <a:pt x="320" y="9"/>
                  </a:cubicBezTo>
                  <a:cubicBezTo>
                    <a:pt x="320" y="38"/>
                    <a:pt x="320" y="38"/>
                    <a:pt x="320" y="38"/>
                  </a:cubicBezTo>
                  <a:cubicBezTo>
                    <a:pt x="320" y="39"/>
                    <a:pt x="322" y="41"/>
                    <a:pt x="323" y="41"/>
                  </a:cubicBezTo>
                  <a:cubicBezTo>
                    <a:pt x="325" y="41"/>
                    <a:pt x="326" y="39"/>
                    <a:pt x="326" y="38"/>
                  </a:cubicBezTo>
                  <a:cubicBezTo>
                    <a:pt x="326" y="9"/>
                    <a:pt x="326" y="9"/>
                    <a:pt x="326" y="9"/>
                  </a:cubicBezTo>
                  <a:cubicBezTo>
                    <a:pt x="326" y="7"/>
                    <a:pt x="325" y="6"/>
                    <a:pt x="323" y="6"/>
                  </a:cubicBezTo>
                  <a:moveTo>
                    <a:pt x="313" y="10"/>
                  </a:moveTo>
                  <a:cubicBezTo>
                    <a:pt x="311" y="10"/>
                    <a:pt x="310" y="11"/>
                    <a:pt x="310" y="13"/>
                  </a:cubicBezTo>
                  <a:cubicBezTo>
                    <a:pt x="310" y="33"/>
                    <a:pt x="310" y="33"/>
                    <a:pt x="310" y="33"/>
                  </a:cubicBezTo>
                  <a:cubicBezTo>
                    <a:pt x="310" y="35"/>
                    <a:pt x="311" y="36"/>
                    <a:pt x="313" y="36"/>
                  </a:cubicBezTo>
                  <a:cubicBezTo>
                    <a:pt x="315" y="36"/>
                    <a:pt x="316" y="35"/>
                    <a:pt x="316" y="33"/>
                  </a:cubicBezTo>
                  <a:cubicBezTo>
                    <a:pt x="316" y="13"/>
                    <a:pt x="316" y="13"/>
                    <a:pt x="316" y="13"/>
                  </a:cubicBezTo>
                  <a:cubicBezTo>
                    <a:pt x="316" y="11"/>
                    <a:pt x="315" y="10"/>
                    <a:pt x="313" y="10"/>
                  </a:cubicBezTo>
                  <a:moveTo>
                    <a:pt x="295" y="14"/>
                  </a:moveTo>
                  <a:cubicBezTo>
                    <a:pt x="278" y="1"/>
                    <a:pt x="260" y="2"/>
                    <a:pt x="248" y="4"/>
                  </a:cubicBezTo>
                  <a:cubicBezTo>
                    <a:pt x="212" y="9"/>
                    <a:pt x="211" y="45"/>
                    <a:pt x="211" y="45"/>
                  </a:cubicBezTo>
                  <a:cubicBezTo>
                    <a:pt x="181" y="45"/>
                    <a:pt x="181" y="45"/>
                    <a:pt x="181" y="45"/>
                  </a:cubicBezTo>
                  <a:cubicBezTo>
                    <a:pt x="181" y="45"/>
                    <a:pt x="184" y="10"/>
                    <a:pt x="151" y="5"/>
                  </a:cubicBezTo>
                  <a:cubicBezTo>
                    <a:pt x="119" y="0"/>
                    <a:pt x="108" y="6"/>
                    <a:pt x="97" y="18"/>
                  </a:cubicBezTo>
                  <a:cubicBezTo>
                    <a:pt x="91" y="24"/>
                    <a:pt x="88" y="40"/>
                    <a:pt x="91" y="41"/>
                  </a:cubicBezTo>
                  <a:cubicBezTo>
                    <a:pt x="93" y="43"/>
                    <a:pt x="94" y="40"/>
                    <a:pt x="94" y="39"/>
                  </a:cubicBezTo>
                  <a:cubicBezTo>
                    <a:pt x="96" y="32"/>
                    <a:pt x="105" y="10"/>
                    <a:pt x="133" y="13"/>
                  </a:cubicBezTo>
                  <a:cubicBezTo>
                    <a:pt x="167" y="16"/>
                    <a:pt x="164" y="49"/>
                    <a:pt x="164" y="49"/>
                  </a:cubicBezTo>
                  <a:cubicBezTo>
                    <a:pt x="216" y="56"/>
                    <a:pt x="216" y="56"/>
                    <a:pt x="216" y="56"/>
                  </a:cubicBezTo>
                  <a:cubicBezTo>
                    <a:pt x="216" y="56"/>
                    <a:pt x="217" y="6"/>
                    <a:pt x="260" y="12"/>
                  </a:cubicBezTo>
                  <a:cubicBezTo>
                    <a:pt x="295" y="17"/>
                    <a:pt x="289" y="49"/>
                    <a:pt x="289" y="49"/>
                  </a:cubicBezTo>
                  <a:cubicBezTo>
                    <a:pt x="307" y="47"/>
                    <a:pt x="307" y="47"/>
                    <a:pt x="307" y="47"/>
                  </a:cubicBezTo>
                  <a:cubicBezTo>
                    <a:pt x="307" y="47"/>
                    <a:pt x="310" y="26"/>
                    <a:pt x="295" y="14"/>
                  </a:cubicBezTo>
                  <a:moveTo>
                    <a:pt x="353" y="10"/>
                  </a:moveTo>
                  <a:cubicBezTo>
                    <a:pt x="344" y="17"/>
                    <a:pt x="341" y="24"/>
                    <a:pt x="339" y="33"/>
                  </a:cubicBezTo>
                  <a:cubicBezTo>
                    <a:pt x="338" y="37"/>
                    <a:pt x="340" y="39"/>
                    <a:pt x="341" y="39"/>
                  </a:cubicBezTo>
                  <a:cubicBezTo>
                    <a:pt x="342" y="38"/>
                    <a:pt x="343" y="37"/>
                    <a:pt x="344" y="35"/>
                  </a:cubicBezTo>
                  <a:cubicBezTo>
                    <a:pt x="345" y="31"/>
                    <a:pt x="347" y="24"/>
                    <a:pt x="356" y="19"/>
                  </a:cubicBezTo>
                  <a:cubicBezTo>
                    <a:pt x="369" y="13"/>
                    <a:pt x="385" y="16"/>
                    <a:pt x="385" y="16"/>
                  </a:cubicBezTo>
                  <a:cubicBezTo>
                    <a:pt x="385" y="4"/>
                    <a:pt x="385" y="4"/>
                    <a:pt x="385" y="4"/>
                  </a:cubicBezTo>
                  <a:cubicBezTo>
                    <a:pt x="375" y="4"/>
                    <a:pt x="362" y="4"/>
                    <a:pt x="353" y="10"/>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58">
              <a:extLst>
                <a:ext uri="{FF2B5EF4-FFF2-40B4-BE49-F238E27FC236}">
                  <a16:creationId xmlns:a16="http://schemas.microsoft.com/office/drawing/2014/main" id="{1A5A520B-DDA3-FF4B-BCE3-B9F4C065E18F}"/>
                </a:ext>
              </a:extLst>
            </p:cNvPr>
            <p:cNvSpPr>
              <a:spLocks noEditPoints="1"/>
            </p:cNvSpPr>
            <p:nvPr/>
          </p:nvSpPr>
          <p:spPr bwMode="auto">
            <a:xfrm>
              <a:off x="3878263" y="1366838"/>
              <a:ext cx="530225" cy="615950"/>
            </a:xfrm>
            <a:custGeom>
              <a:avLst/>
              <a:gdLst>
                <a:gd name="T0" fmla="*/ 54 w 125"/>
                <a:gd name="T1" fmla="*/ 80 h 144"/>
                <a:gd name="T2" fmla="*/ 33 w 125"/>
                <a:gd name="T3" fmla="*/ 56 h 144"/>
                <a:gd name="T4" fmla="*/ 20 w 125"/>
                <a:gd name="T5" fmla="*/ 43 h 144"/>
                <a:gd name="T6" fmla="*/ 8 w 125"/>
                <a:gd name="T7" fmla="*/ 53 h 144"/>
                <a:gd name="T8" fmla="*/ 2 w 125"/>
                <a:gd name="T9" fmla="*/ 55 h 144"/>
                <a:gd name="T10" fmla="*/ 1 w 125"/>
                <a:gd name="T11" fmla="*/ 57 h 144"/>
                <a:gd name="T12" fmla="*/ 7 w 125"/>
                <a:gd name="T13" fmla="*/ 63 h 144"/>
                <a:gd name="T14" fmla="*/ 18 w 125"/>
                <a:gd name="T15" fmla="*/ 79 h 144"/>
                <a:gd name="T16" fmla="*/ 11 w 125"/>
                <a:gd name="T17" fmla="*/ 95 h 144"/>
                <a:gd name="T18" fmla="*/ 18 w 125"/>
                <a:gd name="T19" fmla="*/ 109 h 144"/>
                <a:gd name="T20" fmla="*/ 25 w 125"/>
                <a:gd name="T21" fmla="*/ 113 h 144"/>
                <a:gd name="T22" fmla="*/ 33 w 125"/>
                <a:gd name="T23" fmla="*/ 103 h 144"/>
                <a:gd name="T24" fmla="*/ 42 w 125"/>
                <a:gd name="T25" fmla="*/ 109 h 144"/>
                <a:gd name="T26" fmla="*/ 37 w 125"/>
                <a:gd name="T27" fmla="*/ 131 h 144"/>
                <a:gd name="T28" fmla="*/ 36 w 125"/>
                <a:gd name="T29" fmla="*/ 140 h 144"/>
                <a:gd name="T30" fmla="*/ 50 w 125"/>
                <a:gd name="T31" fmla="*/ 144 h 144"/>
                <a:gd name="T32" fmla="*/ 55 w 125"/>
                <a:gd name="T33" fmla="*/ 137 h 144"/>
                <a:gd name="T34" fmla="*/ 58 w 125"/>
                <a:gd name="T35" fmla="*/ 123 h 144"/>
                <a:gd name="T36" fmla="*/ 64 w 125"/>
                <a:gd name="T37" fmla="*/ 94 h 144"/>
                <a:gd name="T38" fmla="*/ 54 w 125"/>
                <a:gd name="T39" fmla="*/ 80 h 144"/>
                <a:gd name="T40" fmla="*/ 121 w 125"/>
                <a:gd name="T41" fmla="*/ 54 h 144"/>
                <a:gd name="T42" fmla="*/ 108 w 125"/>
                <a:gd name="T43" fmla="*/ 45 h 144"/>
                <a:gd name="T44" fmla="*/ 88 w 125"/>
                <a:gd name="T45" fmla="*/ 57 h 144"/>
                <a:gd name="T46" fmla="*/ 74 w 125"/>
                <a:gd name="T47" fmla="*/ 43 h 144"/>
                <a:gd name="T48" fmla="*/ 78 w 125"/>
                <a:gd name="T49" fmla="*/ 28 h 144"/>
                <a:gd name="T50" fmla="*/ 80 w 125"/>
                <a:gd name="T51" fmla="*/ 16 h 144"/>
                <a:gd name="T52" fmla="*/ 68 w 125"/>
                <a:gd name="T53" fmla="*/ 11 h 144"/>
                <a:gd name="T54" fmla="*/ 61 w 125"/>
                <a:gd name="T55" fmla="*/ 20 h 144"/>
                <a:gd name="T56" fmla="*/ 55 w 125"/>
                <a:gd name="T57" fmla="*/ 12 h 144"/>
                <a:gd name="T58" fmla="*/ 45 w 125"/>
                <a:gd name="T59" fmla="*/ 4 h 144"/>
                <a:gd name="T60" fmla="*/ 28 w 125"/>
                <a:gd name="T61" fmla="*/ 18 h 144"/>
                <a:gd name="T62" fmla="*/ 28 w 125"/>
                <a:gd name="T63" fmla="*/ 23 h 144"/>
                <a:gd name="T64" fmla="*/ 45 w 125"/>
                <a:gd name="T65" fmla="*/ 45 h 144"/>
                <a:gd name="T66" fmla="*/ 65 w 125"/>
                <a:gd name="T67" fmla="*/ 72 h 144"/>
                <a:gd name="T68" fmla="*/ 88 w 125"/>
                <a:gd name="T69" fmla="*/ 86 h 144"/>
                <a:gd name="T70" fmla="*/ 112 w 125"/>
                <a:gd name="T71" fmla="*/ 68 h 144"/>
                <a:gd name="T72" fmla="*/ 121 w 125"/>
                <a:gd name="T73" fmla="*/ 5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44">
                  <a:moveTo>
                    <a:pt x="54" y="80"/>
                  </a:moveTo>
                  <a:cubicBezTo>
                    <a:pt x="46" y="72"/>
                    <a:pt x="38" y="62"/>
                    <a:pt x="33" y="56"/>
                  </a:cubicBezTo>
                  <a:cubicBezTo>
                    <a:pt x="29" y="51"/>
                    <a:pt x="25" y="43"/>
                    <a:pt x="20" y="43"/>
                  </a:cubicBezTo>
                  <a:cubicBezTo>
                    <a:pt x="15" y="42"/>
                    <a:pt x="10" y="51"/>
                    <a:pt x="8" y="53"/>
                  </a:cubicBezTo>
                  <a:cubicBezTo>
                    <a:pt x="7" y="54"/>
                    <a:pt x="4" y="55"/>
                    <a:pt x="2" y="55"/>
                  </a:cubicBezTo>
                  <a:cubicBezTo>
                    <a:pt x="2" y="56"/>
                    <a:pt x="1" y="57"/>
                    <a:pt x="1" y="57"/>
                  </a:cubicBezTo>
                  <a:cubicBezTo>
                    <a:pt x="0" y="63"/>
                    <a:pt x="4" y="63"/>
                    <a:pt x="7" y="63"/>
                  </a:cubicBezTo>
                  <a:cubicBezTo>
                    <a:pt x="10" y="64"/>
                    <a:pt x="15" y="71"/>
                    <a:pt x="18" y="79"/>
                  </a:cubicBezTo>
                  <a:cubicBezTo>
                    <a:pt x="22" y="86"/>
                    <a:pt x="14" y="87"/>
                    <a:pt x="11" y="95"/>
                  </a:cubicBezTo>
                  <a:cubicBezTo>
                    <a:pt x="8" y="102"/>
                    <a:pt x="14" y="105"/>
                    <a:pt x="18" y="109"/>
                  </a:cubicBezTo>
                  <a:cubicBezTo>
                    <a:pt x="22" y="112"/>
                    <a:pt x="25" y="113"/>
                    <a:pt x="25" y="113"/>
                  </a:cubicBezTo>
                  <a:cubicBezTo>
                    <a:pt x="25" y="112"/>
                    <a:pt x="30" y="106"/>
                    <a:pt x="33" y="103"/>
                  </a:cubicBezTo>
                  <a:cubicBezTo>
                    <a:pt x="36" y="100"/>
                    <a:pt x="39" y="103"/>
                    <a:pt x="42" y="109"/>
                  </a:cubicBezTo>
                  <a:cubicBezTo>
                    <a:pt x="44" y="114"/>
                    <a:pt x="39" y="124"/>
                    <a:pt x="37" y="131"/>
                  </a:cubicBezTo>
                  <a:cubicBezTo>
                    <a:pt x="35" y="137"/>
                    <a:pt x="33" y="138"/>
                    <a:pt x="36" y="140"/>
                  </a:cubicBezTo>
                  <a:cubicBezTo>
                    <a:pt x="39" y="142"/>
                    <a:pt x="45" y="144"/>
                    <a:pt x="50" y="144"/>
                  </a:cubicBezTo>
                  <a:cubicBezTo>
                    <a:pt x="54" y="144"/>
                    <a:pt x="55" y="140"/>
                    <a:pt x="55" y="137"/>
                  </a:cubicBezTo>
                  <a:cubicBezTo>
                    <a:pt x="55" y="135"/>
                    <a:pt x="57" y="131"/>
                    <a:pt x="58" y="123"/>
                  </a:cubicBezTo>
                  <a:cubicBezTo>
                    <a:pt x="59" y="115"/>
                    <a:pt x="64" y="104"/>
                    <a:pt x="64" y="94"/>
                  </a:cubicBezTo>
                  <a:cubicBezTo>
                    <a:pt x="64" y="84"/>
                    <a:pt x="62" y="87"/>
                    <a:pt x="54" y="80"/>
                  </a:cubicBezTo>
                  <a:close/>
                  <a:moveTo>
                    <a:pt x="121" y="54"/>
                  </a:moveTo>
                  <a:cubicBezTo>
                    <a:pt x="116" y="49"/>
                    <a:pt x="115" y="41"/>
                    <a:pt x="108" y="45"/>
                  </a:cubicBezTo>
                  <a:cubicBezTo>
                    <a:pt x="100" y="50"/>
                    <a:pt x="93" y="60"/>
                    <a:pt x="88" y="57"/>
                  </a:cubicBezTo>
                  <a:cubicBezTo>
                    <a:pt x="83" y="54"/>
                    <a:pt x="74" y="50"/>
                    <a:pt x="74" y="43"/>
                  </a:cubicBezTo>
                  <a:cubicBezTo>
                    <a:pt x="74" y="37"/>
                    <a:pt x="77" y="32"/>
                    <a:pt x="78" y="28"/>
                  </a:cubicBezTo>
                  <a:cubicBezTo>
                    <a:pt x="80" y="24"/>
                    <a:pt x="83" y="22"/>
                    <a:pt x="80" y="16"/>
                  </a:cubicBezTo>
                  <a:cubicBezTo>
                    <a:pt x="78" y="11"/>
                    <a:pt x="72" y="8"/>
                    <a:pt x="68" y="11"/>
                  </a:cubicBezTo>
                  <a:cubicBezTo>
                    <a:pt x="65" y="13"/>
                    <a:pt x="65" y="23"/>
                    <a:pt x="61" y="20"/>
                  </a:cubicBezTo>
                  <a:cubicBezTo>
                    <a:pt x="56" y="17"/>
                    <a:pt x="55" y="15"/>
                    <a:pt x="55" y="12"/>
                  </a:cubicBezTo>
                  <a:cubicBezTo>
                    <a:pt x="55" y="9"/>
                    <a:pt x="51" y="0"/>
                    <a:pt x="45" y="4"/>
                  </a:cubicBezTo>
                  <a:cubicBezTo>
                    <a:pt x="40" y="7"/>
                    <a:pt x="31" y="13"/>
                    <a:pt x="28" y="18"/>
                  </a:cubicBezTo>
                  <a:cubicBezTo>
                    <a:pt x="28" y="18"/>
                    <a:pt x="27" y="21"/>
                    <a:pt x="28" y="23"/>
                  </a:cubicBezTo>
                  <a:cubicBezTo>
                    <a:pt x="29" y="25"/>
                    <a:pt x="39" y="37"/>
                    <a:pt x="45" y="45"/>
                  </a:cubicBezTo>
                  <a:cubicBezTo>
                    <a:pt x="50" y="53"/>
                    <a:pt x="58" y="65"/>
                    <a:pt x="65" y="72"/>
                  </a:cubicBezTo>
                  <a:cubicBezTo>
                    <a:pt x="73" y="79"/>
                    <a:pt x="81" y="86"/>
                    <a:pt x="88" y="86"/>
                  </a:cubicBezTo>
                  <a:cubicBezTo>
                    <a:pt x="94" y="86"/>
                    <a:pt x="109" y="72"/>
                    <a:pt x="112" y="68"/>
                  </a:cubicBezTo>
                  <a:cubicBezTo>
                    <a:pt x="116" y="64"/>
                    <a:pt x="125" y="58"/>
                    <a:pt x="121"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4" name="Freeform 59">
              <a:extLst>
                <a:ext uri="{FF2B5EF4-FFF2-40B4-BE49-F238E27FC236}">
                  <a16:creationId xmlns:a16="http://schemas.microsoft.com/office/drawing/2014/main" id="{50D1B611-0A08-9640-B17E-A350156DC39F}"/>
                </a:ext>
              </a:extLst>
            </p:cNvPr>
            <p:cNvSpPr>
              <a:spLocks noEditPoints="1"/>
            </p:cNvSpPr>
            <p:nvPr/>
          </p:nvSpPr>
          <p:spPr bwMode="auto">
            <a:xfrm>
              <a:off x="4568825" y="777875"/>
              <a:ext cx="484188" cy="593725"/>
            </a:xfrm>
            <a:custGeom>
              <a:avLst/>
              <a:gdLst>
                <a:gd name="T0" fmla="*/ 48 w 114"/>
                <a:gd name="T1" fmla="*/ 41 h 139"/>
                <a:gd name="T2" fmla="*/ 74 w 114"/>
                <a:gd name="T3" fmla="*/ 18 h 139"/>
                <a:gd name="T4" fmla="*/ 81 w 114"/>
                <a:gd name="T5" fmla="*/ 10 h 139"/>
                <a:gd name="T6" fmla="*/ 69 w 114"/>
                <a:gd name="T7" fmla="*/ 3 h 139"/>
                <a:gd name="T8" fmla="*/ 49 w 114"/>
                <a:gd name="T9" fmla="*/ 18 h 139"/>
                <a:gd name="T10" fmla="*/ 33 w 114"/>
                <a:gd name="T11" fmla="*/ 3 h 139"/>
                <a:gd name="T12" fmla="*/ 15 w 114"/>
                <a:gd name="T13" fmla="*/ 17 h 139"/>
                <a:gd name="T14" fmla="*/ 19 w 114"/>
                <a:gd name="T15" fmla="*/ 22 h 139"/>
                <a:gd name="T16" fmla="*/ 25 w 114"/>
                <a:gd name="T17" fmla="*/ 28 h 139"/>
                <a:gd name="T18" fmla="*/ 27 w 114"/>
                <a:gd name="T19" fmla="*/ 33 h 139"/>
                <a:gd name="T20" fmla="*/ 32 w 114"/>
                <a:gd name="T21" fmla="*/ 33 h 139"/>
                <a:gd name="T22" fmla="*/ 32 w 114"/>
                <a:gd name="T23" fmla="*/ 37 h 139"/>
                <a:gd name="T24" fmla="*/ 8 w 114"/>
                <a:gd name="T25" fmla="*/ 58 h 139"/>
                <a:gd name="T26" fmla="*/ 0 w 114"/>
                <a:gd name="T27" fmla="*/ 70 h 139"/>
                <a:gd name="T28" fmla="*/ 12 w 114"/>
                <a:gd name="T29" fmla="*/ 76 h 139"/>
                <a:gd name="T30" fmla="*/ 48 w 114"/>
                <a:gd name="T31" fmla="*/ 41 h 139"/>
                <a:gd name="T32" fmla="*/ 55 w 114"/>
                <a:gd name="T33" fmla="*/ 107 h 139"/>
                <a:gd name="T34" fmla="*/ 46 w 114"/>
                <a:gd name="T35" fmla="*/ 114 h 139"/>
                <a:gd name="T36" fmla="*/ 42 w 114"/>
                <a:gd name="T37" fmla="*/ 111 h 139"/>
                <a:gd name="T38" fmla="*/ 36 w 114"/>
                <a:gd name="T39" fmla="*/ 121 h 139"/>
                <a:gd name="T40" fmla="*/ 46 w 114"/>
                <a:gd name="T41" fmla="*/ 138 h 139"/>
                <a:gd name="T42" fmla="*/ 54 w 114"/>
                <a:gd name="T43" fmla="*/ 130 h 139"/>
                <a:gd name="T44" fmla="*/ 57 w 114"/>
                <a:gd name="T45" fmla="*/ 117 h 139"/>
                <a:gd name="T46" fmla="*/ 55 w 114"/>
                <a:gd name="T47" fmla="*/ 107 h 139"/>
                <a:gd name="T48" fmla="*/ 111 w 114"/>
                <a:gd name="T49" fmla="*/ 72 h 139"/>
                <a:gd name="T50" fmla="*/ 99 w 114"/>
                <a:gd name="T51" fmla="*/ 68 h 139"/>
                <a:gd name="T52" fmla="*/ 91 w 114"/>
                <a:gd name="T53" fmla="*/ 72 h 139"/>
                <a:gd name="T54" fmla="*/ 83 w 114"/>
                <a:gd name="T55" fmla="*/ 74 h 139"/>
                <a:gd name="T56" fmla="*/ 88 w 114"/>
                <a:gd name="T57" fmla="*/ 83 h 139"/>
                <a:gd name="T58" fmla="*/ 99 w 114"/>
                <a:gd name="T59" fmla="*/ 91 h 139"/>
                <a:gd name="T60" fmla="*/ 103 w 114"/>
                <a:gd name="T61" fmla="*/ 96 h 139"/>
                <a:gd name="T62" fmla="*/ 112 w 114"/>
                <a:gd name="T63" fmla="*/ 87 h 139"/>
                <a:gd name="T64" fmla="*/ 111 w 114"/>
                <a:gd name="T65" fmla="*/ 72 h 139"/>
                <a:gd name="T66" fmla="*/ 74 w 114"/>
                <a:gd name="T67" fmla="*/ 81 h 139"/>
                <a:gd name="T68" fmla="*/ 77 w 114"/>
                <a:gd name="T69" fmla="*/ 78 h 139"/>
                <a:gd name="T70" fmla="*/ 78 w 114"/>
                <a:gd name="T71" fmla="*/ 67 h 139"/>
                <a:gd name="T72" fmla="*/ 79 w 114"/>
                <a:gd name="T73" fmla="*/ 48 h 139"/>
                <a:gd name="T74" fmla="*/ 68 w 114"/>
                <a:gd name="T75" fmla="*/ 37 h 139"/>
                <a:gd name="T76" fmla="*/ 56 w 114"/>
                <a:gd name="T77" fmla="*/ 45 h 139"/>
                <a:gd name="T78" fmla="*/ 39 w 114"/>
                <a:gd name="T79" fmla="*/ 64 h 139"/>
                <a:gd name="T80" fmla="*/ 32 w 114"/>
                <a:gd name="T81" fmla="*/ 64 h 139"/>
                <a:gd name="T82" fmla="*/ 33 w 114"/>
                <a:gd name="T83" fmla="*/ 84 h 139"/>
                <a:gd name="T84" fmla="*/ 50 w 114"/>
                <a:gd name="T85" fmla="*/ 98 h 139"/>
                <a:gd name="T86" fmla="*/ 58 w 114"/>
                <a:gd name="T87" fmla="*/ 94 h 139"/>
                <a:gd name="T88" fmla="*/ 68 w 114"/>
                <a:gd name="T89" fmla="*/ 106 h 139"/>
                <a:gd name="T90" fmla="*/ 68 w 114"/>
                <a:gd name="T91" fmla="*/ 115 h 139"/>
                <a:gd name="T92" fmla="*/ 62 w 114"/>
                <a:gd name="T93" fmla="*/ 116 h 139"/>
                <a:gd name="T94" fmla="*/ 60 w 114"/>
                <a:gd name="T95" fmla="*/ 120 h 139"/>
                <a:gd name="T96" fmla="*/ 70 w 114"/>
                <a:gd name="T97" fmla="*/ 124 h 139"/>
                <a:gd name="T98" fmla="*/ 84 w 114"/>
                <a:gd name="T99" fmla="*/ 125 h 139"/>
                <a:gd name="T100" fmla="*/ 91 w 114"/>
                <a:gd name="T101" fmla="*/ 111 h 139"/>
                <a:gd name="T102" fmla="*/ 79 w 114"/>
                <a:gd name="T103" fmla="*/ 90 h 139"/>
                <a:gd name="T104" fmla="*/ 74 w 114"/>
                <a:gd name="T105" fmla="*/ 81 h 139"/>
                <a:gd name="T106" fmla="*/ 59 w 114"/>
                <a:gd name="T107" fmla="*/ 67 h 139"/>
                <a:gd name="T108" fmla="*/ 55 w 114"/>
                <a:gd name="T109" fmla="*/ 75 h 139"/>
                <a:gd name="T110" fmla="*/ 50 w 114"/>
                <a:gd name="T111" fmla="*/ 71 h 139"/>
                <a:gd name="T112" fmla="*/ 57 w 114"/>
                <a:gd name="T113" fmla="*/ 62 h 139"/>
                <a:gd name="T114" fmla="*/ 60 w 114"/>
                <a:gd name="T115" fmla="*/ 60 h 139"/>
                <a:gd name="T116" fmla="*/ 59 w 114"/>
                <a:gd name="T117"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139">
                  <a:moveTo>
                    <a:pt x="48" y="41"/>
                  </a:moveTo>
                  <a:cubicBezTo>
                    <a:pt x="57" y="32"/>
                    <a:pt x="70" y="20"/>
                    <a:pt x="74" y="18"/>
                  </a:cubicBezTo>
                  <a:cubicBezTo>
                    <a:pt x="78" y="15"/>
                    <a:pt x="82" y="14"/>
                    <a:pt x="81" y="10"/>
                  </a:cubicBezTo>
                  <a:cubicBezTo>
                    <a:pt x="80" y="5"/>
                    <a:pt x="75" y="0"/>
                    <a:pt x="69" y="3"/>
                  </a:cubicBezTo>
                  <a:cubicBezTo>
                    <a:pt x="62" y="6"/>
                    <a:pt x="49" y="18"/>
                    <a:pt x="49" y="18"/>
                  </a:cubicBezTo>
                  <a:cubicBezTo>
                    <a:pt x="49" y="18"/>
                    <a:pt x="46" y="0"/>
                    <a:pt x="33" y="3"/>
                  </a:cubicBezTo>
                  <a:cubicBezTo>
                    <a:pt x="21" y="6"/>
                    <a:pt x="15" y="17"/>
                    <a:pt x="15" y="17"/>
                  </a:cubicBezTo>
                  <a:cubicBezTo>
                    <a:pt x="15" y="17"/>
                    <a:pt x="15" y="21"/>
                    <a:pt x="19" y="22"/>
                  </a:cubicBezTo>
                  <a:cubicBezTo>
                    <a:pt x="24" y="23"/>
                    <a:pt x="25" y="26"/>
                    <a:pt x="25" y="28"/>
                  </a:cubicBezTo>
                  <a:cubicBezTo>
                    <a:pt x="25" y="30"/>
                    <a:pt x="24" y="33"/>
                    <a:pt x="27" y="33"/>
                  </a:cubicBezTo>
                  <a:cubicBezTo>
                    <a:pt x="30" y="34"/>
                    <a:pt x="29" y="31"/>
                    <a:pt x="32" y="33"/>
                  </a:cubicBezTo>
                  <a:cubicBezTo>
                    <a:pt x="32" y="33"/>
                    <a:pt x="34" y="35"/>
                    <a:pt x="32" y="37"/>
                  </a:cubicBezTo>
                  <a:cubicBezTo>
                    <a:pt x="31" y="39"/>
                    <a:pt x="14" y="54"/>
                    <a:pt x="8" y="58"/>
                  </a:cubicBezTo>
                  <a:cubicBezTo>
                    <a:pt x="2" y="63"/>
                    <a:pt x="0" y="66"/>
                    <a:pt x="0" y="70"/>
                  </a:cubicBezTo>
                  <a:cubicBezTo>
                    <a:pt x="1" y="74"/>
                    <a:pt x="4" y="81"/>
                    <a:pt x="12" y="76"/>
                  </a:cubicBezTo>
                  <a:cubicBezTo>
                    <a:pt x="20" y="71"/>
                    <a:pt x="39" y="50"/>
                    <a:pt x="48" y="41"/>
                  </a:cubicBezTo>
                  <a:close/>
                  <a:moveTo>
                    <a:pt x="55" y="107"/>
                  </a:moveTo>
                  <a:cubicBezTo>
                    <a:pt x="52" y="108"/>
                    <a:pt x="48" y="115"/>
                    <a:pt x="46" y="114"/>
                  </a:cubicBezTo>
                  <a:cubicBezTo>
                    <a:pt x="44" y="113"/>
                    <a:pt x="42" y="111"/>
                    <a:pt x="42" y="111"/>
                  </a:cubicBezTo>
                  <a:cubicBezTo>
                    <a:pt x="39" y="108"/>
                    <a:pt x="37" y="113"/>
                    <a:pt x="36" y="121"/>
                  </a:cubicBezTo>
                  <a:cubicBezTo>
                    <a:pt x="35" y="128"/>
                    <a:pt x="41" y="136"/>
                    <a:pt x="46" y="138"/>
                  </a:cubicBezTo>
                  <a:cubicBezTo>
                    <a:pt x="50" y="139"/>
                    <a:pt x="51" y="133"/>
                    <a:pt x="54" y="130"/>
                  </a:cubicBezTo>
                  <a:cubicBezTo>
                    <a:pt x="56" y="127"/>
                    <a:pt x="57" y="123"/>
                    <a:pt x="57" y="117"/>
                  </a:cubicBezTo>
                  <a:cubicBezTo>
                    <a:pt x="58" y="112"/>
                    <a:pt x="58" y="107"/>
                    <a:pt x="55" y="107"/>
                  </a:cubicBezTo>
                  <a:close/>
                  <a:moveTo>
                    <a:pt x="111" y="72"/>
                  </a:moveTo>
                  <a:cubicBezTo>
                    <a:pt x="107" y="69"/>
                    <a:pt x="103" y="67"/>
                    <a:pt x="99" y="68"/>
                  </a:cubicBezTo>
                  <a:cubicBezTo>
                    <a:pt x="96" y="69"/>
                    <a:pt x="95" y="71"/>
                    <a:pt x="91" y="72"/>
                  </a:cubicBezTo>
                  <a:cubicBezTo>
                    <a:pt x="88" y="73"/>
                    <a:pt x="85" y="70"/>
                    <a:pt x="83" y="74"/>
                  </a:cubicBezTo>
                  <a:cubicBezTo>
                    <a:pt x="83" y="74"/>
                    <a:pt x="84" y="80"/>
                    <a:pt x="88" y="83"/>
                  </a:cubicBezTo>
                  <a:cubicBezTo>
                    <a:pt x="92" y="86"/>
                    <a:pt x="97" y="89"/>
                    <a:pt x="99" y="91"/>
                  </a:cubicBezTo>
                  <a:cubicBezTo>
                    <a:pt x="101" y="94"/>
                    <a:pt x="101" y="96"/>
                    <a:pt x="103" y="96"/>
                  </a:cubicBezTo>
                  <a:cubicBezTo>
                    <a:pt x="105" y="95"/>
                    <a:pt x="111" y="88"/>
                    <a:pt x="112" y="87"/>
                  </a:cubicBezTo>
                  <a:cubicBezTo>
                    <a:pt x="113" y="85"/>
                    <a:pt x="114" y="75"/>
                    <a:pt x="111" y="72"/>
                  </a:cubicBezTo>
                  <a:close/>
                  <a:moveTo>
                    <a:pt x="74" y="81"/>
                  </a:moveTo>
                  <a:cubicBezTo>
                    <a:pt x="74" y="81"/>
                    <a:pt x="75" y="81"/>
                    <a:pt x="77" y="78"/>
                  </a:cubicBezTo>
                  <a:cubicBezTo>
                    <a:pt x="79" y="76"/>
                    <a:pt x="78" y="73"/>
                    <a:pt x="78" y="67"/>
                  </a:cubicBezTo>
                  <a:cubicBezTo>
                    <a:pt x="78" y="61"/>
                    <a:pt x="78" y="55"/>
                    <a:pt x="79" y="48"/>
                  </a:cubicBezTo>
                  <a:cubicBezTo>
                    <a:pt x="79" y="41"/>
                    <a:pt x="77" y="35"/>
                    <a:pt x="68" y="37"/>
                  </a:cubicBezTo>
                  <a:cubicBezTo>
                    <a:pt x="59" y="38"/>
                    <a:pt x="57" y="42"/>
                    <a:pt x="56" y="45"/>
                  </a:cubicBezTo>
                  <a:cubicBezTo>
                    <a:pt x="56" y="48"/>
                    <a:pt x="43" y="62"/>
                    <a:pt x="39" y="64"/>
                  </a:cubicBezTo>
                  <a:cubicBezTo>
                    <a:pt x="35" y="65"/>
                    <a:pt x="32" y="64"/>
                    <a:pt x="32" y="64"/>
                  </a:cubicBezTo>
                  <a:cubicBezTo>
                    <a:pt x="22" y="66"/>
                    <a:pt x="28" y="79"/>
                    <a:pt x="33" y="84"/>
                  </a:cubicBezTo>
                  <a:cubicBezTo>
                    <a:pt x="39" y="90"/>
                    <a:pt x="47" y="99"/>
                    <a:pt x="50" y="98"/>
                  </a:cubicBezTo>
                  <a:cubicBezTo>
                    <a:pt x="53" y="98"/>
                    <a:pt x="53" y="95"/>
                    <a:pt x="58" y="94"/>
                  </a:cubicBezTo>
                  <a:cubicBezTo>
                    <a:pt x="63" y="94"/>
                    <a:pt x="64" y="101"/>
                    <a:pt x="68" y="106"/>
                  </a:cubicBezTo>
                  <a:cubicBezTo>
                    <a:pt x="73" y="112"/>
                    <a:pt x="70" y="114"/>
                    <a:pt x="68" y="115"/>
                  </a:cubicBezTo>
                  <a:cubicBezTo>
                    <a:pt x="67" y="116"/>
                    <a:pt x="65" y="117"/>
                    <a:pt x="62" y="116"/>
                  </a:cubicBezTo>
                  <a:cubicBezTo>
                    <a:pt x="58" y="115"/>
                    <a:pt x="60" y="120"/>
                    <a:pt x="60" y="120"/>
                  </a:cubicBezTo>
                  <a:cubicBezTo>
                    <a:pt x="60" y="120"/>
                    <a:pt x="66" y="123"/>
                    <a:pt x="70" y="124"/>
                  </a:cubicBezTo>
                  <a:cubicBezTo>
                    <a:pt x="73" y="125"/>
                    <a:pt x="77" y="125"/>
                    <a:pt x="84" y="125"/>
                  </a:cubicBezTo>
                  <a:cubicBezTo>
                    <a:pt x="90" y="125"/>
                    <a:pt x="90" y="122"/>
                    <a:pt x="91" y="111"/>
                  </a:cubicBezTo>
                  <a:cubicBezTo>
                    <a:pt x="91" y="101"/>
                    <a:pt x="86" y="97"/>
                    <a:pt x="79" y="90"/>
                  </a:cubicBezTo>
                  <a:cubicBezTo>
                    <a:pt x="73" y="83"/>
                    <a:pt x="74" y="81"/>
                    <a:pt x="74" y="81"/>
                  </a:cubicBezTo>
                  <a:close/>
                  <a:moveTo>
                    <a:pt x="59" y="67"/>
                  </a:moveTo>
                  <a:cubicBezTo>
                    <a:pt x="57" y="70"/>
                    <a:pt x="58" y="74"/>
                    <a:pt x="55" y="75"/>
                  </a:cubicBezTo>
                  <a:cubicBezTo>
                    <a:pt x="52" y="77"/>
                    <a:pt x="47" y="76"/>
                    <a:pt x="50" y="71"/>
                  </a:cubicBezTo>
                  <a:cubicBezTo>
                    <a:pt x="53" y="66"/>
                    <a:pt x="55" y="64"/>
                    <a:pt x="57" y="62"/>
                  </a:cubicBezTo>
                  <a:cubicBezTo>
                    <a:pt x="58" y="61"/>
                    <a:pt x="56" y="60"/>
                    <a:pt x="60" y="60"/>
                  </a:cubicBezTo>
                  <a:cubicBezTo>
                    <a:pt x="60" y="60"/>
                    <a:pt x="61" y="64"/>
                    <a:pt x="59"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5" name="Freeform 60">
              <a:extLst>
                <a:ext uri="{FF2B5EF4-FFF2-40B4-BE49-F238E27FC236}">
                  <a16:creationId xmlns:a16="http://schemas.microsoft.com/office/drawing/2014/main" id="{F1A90704-005E-B549-97B6-D8B6FE18DB19}"/>
                </a:ext>
              </a:extLst>
            </p:cNvPr>
            <p:cNvSpPr>
              <a:spLocks noEditPoints="1"/>
            </p:cNvSpPr>
            <p:nvPr/>
          </p:nvSpPr>
          <p:spPr bwMode="auto">
            <a:xfrm>
              <a:off x="5430838" y="522288"/>
              <a:ext cx="512763" cy="498475"/>
            </a:xfrm>
            <a:custGeom>
              <a:avLst/>
              <a:gdLst>
                <a:gd name="T0" fmla="*/ 40 w 121"/>
                <a:gd name="T1" fmla="*/ 70 h 117"/>
                <a:gd name="T2" fmla="*/ 42 w 121"/>
                <a:gd name="T3" fmla="*/ 56 h 117"/>
                <a:gd name="T4" fmla="*/ 41 w 121"/>
                <a:gd name="T5" fmla="*/ 39 h 117"/>
                <a:gd name="T6" fmla="*/ 32 w 121"/>
                <a:gd name="T7" fmla="*/ 18 h 117"/>
                <a:gd name="T8" fmla="*/ 4 w 121"/>
                <a:gd name="T9" fmla="*/ 37 h 117"/>
                <a:gd name="T10" fmla="*/ 14 w 121"/>
                <a:gd name="T11" fmla="*/ 51 h 117"/>
                <a:gd name="T12" fmla="*/ 15 w 121"/>
                <a:gd name="T13" fmla="*/ 64 h 117"/>
                <a:gd name="T14" fmla="*/ 15 w 121"/>
                <a:gd name="T15" fmla="*/ 81 h 117"/>
                <a:gd name="T16" fmla="*/ 3 w 121"/>
                <a:gd name="T17" fmla="*/ 102 h 117"/>
                <a:gd name="T18" fmla="*/ 28 w 121"/>
                <a:gd name="T19" fmla="*/ 104 h 117"/>
                <a:gd name="T20" fmla="*/ 37 w 121"/>
                <a:gd name="T21" fmla="*/ 78 h 117"/>
                <a:gd name="T22" fmla="*/ 99 w 121"/>
                <a:gd name="T23" fmla="*/ 82 h 117"/>
                <a:gd name="T24" fmla="*/ 100 w 121"/>
                <a:gd name="T25" fmla="*/ 72 h 117"/>
                <a:gd name="T26" fmla="*/ 85 w 121"/>
                <a:gd name="T27" fmla="*/ 66 h 117"/>
                <a:gd name="T28" fmla="*/ 95 w 121"/>
                <a:gd name="T29" fmla="*/ 56 h 117"/>
                <a:gd name="T30" fmla="*/ 112 w 121"/>
                <a:gd name="T31" fmla="*/ 21 h 117"/>
                <a:gd name="T32" fmla="*/ 93 w 121"/>
                <a:gd name="T33" fmla="*/ 2 h 117"/>
                <a:gd name="T34" fmla="*/ 49 w 121"/>
                <a:gd name="T35" fmla="*/ 18 h 117"/>
                <a:gd name="T36" fmla="*/ 50 w 121"/>
                <a:gd name="T37" fmla="*/ 44 h 117"/>
                <a:gd name="T38" fmla="*/ 56 w 121"/>
                <a:gd name="T39" fmla="*/ 63 h 117"/>
                <a:gd name="T40" fmla="*/ 69 w 121"/>
                <a:gd name="T41" fmla="*/ 67 h 117"/>
                <a:gd name="T42" fmla="*/ 59 w 121"/>
                <a:gd name="T43" fmla="*/ 79 h 117"/>
                <a:gd name="T44" fmla="*/ 56 w 121"/>
                <a:gd name="T45" fmla="*/ 92 h 117"/>
                <a:gd name="T46" fmla="*/ 59 w 121"/>
                <a:gd name="T47" fmla="*/ 110 h 117"/>
                <a:gd name="T48" fmla="*/ 110 w 121"/>
                <a:gd name="T49" fmla="*/ 96 h 117"/>
                <a:gd name="T50" fmla="*/ 115 w 121"/>
                <a:gd name="T51" fmla="*/ 78 h 117"/>
                <a:gd name="T52" fmla="*/ 90 w 121"/>
                <a:gd name="T53" fmla="*/ 18 h 117"/>
                <a:gd name="T54" fmla="*/ 82 w 121"/>
                <a:gd name="T55" fmla="*/ 25 h 117"/>
                <a:gd name="T56" fmla="*/ 65 w 121"/>
                <a:gd name="T57" fmla="*/ 30 h 117"/>
                <a:gd name="T58" fmla="*/ 70 w 121"/>
                <a:gd name="T59" fmla="*/ 32 h 117"/>
                <a:gd name="T60" fmla="*/ 65 w 121"/>
                <a:gd name="T61" fmla="*/ 30 h 117"/>
                <a:gd name="T62" fmla="*/ 65 w 121"/>
                <a:gd name="T63" fmla="*/ 49 h 117"/>
                <a:gd name="T64" fmla="*/ 73 w 121"/>
                <a:gd name="T65" fmla="*/ 44 h 117"/>
                <a:gd name="T66" fmla="*/ 81 w 121"/>
                <a:gd name="T67" fmla="*/ 41 h 117"/>
                <a:gd name="T68" fmla="*/ 88 w 121"/>
                <a:gd name="T69" fmla="*/ 39 h 117"/>
                <a:gd name="T70" fmla="*/ 81 w 121"/>
                <a:gd name="T71" fmla="*/ 4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7">
                  <a:moveTo>
                    <a:pt x="37" y="78"/>
                  </a:moveTo>
                  <a:cubicBezTo>
                    <a:pt x="34" y="78"/>
                    <a:pt x="35" y="74"/>
                    <a:pt x="40" y="70"/>
                  </a:cubicBezTo>
                  <a:cubicBezTo>
                    <a:pt x="45" y="67"/>
                    <a:pt x="47" y="65"/>
                    <a:pt x="46" y="61"/>
                  </a:cubicBezTo>
                  <a:cubicBezTo>
                    <a:pt x="46" y="58"/>
                    <a:pt x="44" y="57"/>
                    <a:pt x="42" y="56"/>
                  </a:cubicBezTo>
                  <a:cubicBezTo>
                    <a:pt x="39" y="55"/>
                    <a:pt x="36" y="54"/>
                    <a:pt x="37" y="50"/>
                  </a:cubicBezTo>
                  <a:cubicBezTo>
                    <a:pt x="37" y="45"/>
                    <a:pt x="40" y="41"/>
                    <a:pt x="41" y="39"/>
                  </a:cubicBezTo>
                  <a:cubicBezTo>
                    <a:pt x="43" y="36"/>
                    <a:pt x="45" y="31"/>
                    <a:pt x="45" y="25"/>
                  </a:cubicBezTo>
                  <a:cubicBezTo>
                    <a:pt x="44" y="19"/>
                    <a:pt x="40" y="14"/>
                    <a:pt x="32" y="18"/>
                  </a:cubicBezTo>
                  <a:cubicBezTo>
                    <a:pt x="24" y="22"/>
                    <a:pt x="21" y="27"/>
                    <a:pt x="16" y="30"/>
                  </a:cubicBezTo>
                  <a:cubicBezTo>
                    <a:pt x="13" y="32"/>
                    <a:pt x="8" y="34"/>
                    <a:pt x="4" y="37"/>
                  </a:cubicBezTo>
                  <a:cubicBezTo>
                    <a:pt x="2" y="39"/>
                    <a:pt x="0" y="43"/>
                    <a:pt x="6" y="46"/>
                  </a:cubicBezTo>
                  <a:cubicBezTo>
                    <a:pt x="11" y="49"/>
                    <a:pt x="11" y="51"/>
                    <a:pt x="14" y="51"/>
                  </a:cubicBezTo>
                  <a:cubicBezTo>
                    <a:pt x="17" y="52"/>
                    <a:pt x="19" y="50"/>
                    <a:pt x="19" y="54"/>
                  </a:cubicBezTo>
                  <a:cubicBezTo>
                    <a:pt x="20" y="58"/>
                    <a:pt x="19" y="62"/>
                    <a:pt x="15" y="64"/>
                  </a:cubicBezTo>
                  <a:cubicBezTo>
                    <a:pt x="11" y="66"/>
                    <a:pt x="6" y="66"/>
                    <a:pt x="6" y="70"/>
                  </a:cubicBezTo>
                  <a:cubicBezTo>
                    <a:pt x="6" y="74"/>
                    <a:pt x="15" y="75"/>
                    <a:pt x="15" y="81"/>
                  </a:cubicBezTo>
                  <a:cubicBezTo>
                    <a:pt x="15" y="86"/>
                    <a:pt x="14" y="87"/>
                    <a:pt x="10" y="91"/>
                  </a:cubicBezTo>
                  <a:cubicBezTo>
                    <a:pt x="7" y="94"/>
                    <a:pt x="2" y="96"/>
                    <a:pt x="3" y="102"/>
                  </a:cubicBezTo>
                  <a:cubicBezTo>
                    <a:pt x="4" y="109"/>
                    <a:pt x="9" y="117"/>
                    <a:pt x="15" y="116"/>
                  </a:cubicBezTo>
                  <a:cubicBezTo>
                    <a:pt x="21" y="115"/>
                    <a:pt x="22" y="109"/>
                    <a:pt x="28" y="104"/>
                  </a:cubicBezTo>
                  <a:cubicBezTo>
                    <a:pt x="33" y="100"/>
                    <a:pt x="48" y="93"/>
                    <a:pt x="47" y="85"/>
                  </a:cubicBezTo>
                  <a:cubicBezTo>
                    <a:pt x="47" y="77"/>
                    <a:pt x="40" y="79"/>
                    <a:pt x="37" y="78"/>
                  </a:cubicBezTo>
                  <a:close/>
                  <a:moveTo>
                    <a:pt x="115" y="78"/>
                  </a:moveTo>
                  <a:cubicBezTo>
                    <a:pt x="110" y="77"/>
                    <a:pt x="105" y="80"/>
                    <a:pt x="99" y="82"/>
                  </a:cubicBezTo>
                  <a:cubicBezTo>
                    <a:pt x="92" y="84"/>
                    <a:pt x="91" y="83"/>
                    <a:pt x="91" y="80"/>
                  </a:cubicBezTo>
                  <a:cubicBezTo>
                    <a:pt x="90" y="78"/>
                    <a:pt x="99" y="75"/>
                    <a:pt x="100" y="72"/>
                  </a:cubicBezTo>
                  <a:cubicBezTo>
                    <a:pt x="102" y="68"/>
                    <a:pt x="101" y="65"/>
                    <a:pt x="95" y="63"/>
                  </a:cubicBezTo>
                  <a:cubicBezTo>
                    <a:pt x="90" y="61"/>
                    <a:pt x="90" y="64"/>
                    <a:pt x="85" y="66"/>
                  </a:cubicBezTo>
                  <a:cubicBezTo>
                    <a:pt x="81" y="68"/>
                    <a:pt x="84" y="61"/>
                    <a:pt x="84" y="61"/>
                  </a:cubicBezTo>
                  <a:cubicBezTo>
                    <a:pt x="84" y="61"/>
                    <a:pt x="90" y="60"/>
                    <a:pt x="95" y="56"/>
                  </a:cubicBezTo>
                  <a:cubicBezTo>
                    <a:pt x="101" y="52"/>
                    <a:pt x="100" y="51"/>
                    <a:pt x="102" y="44"/>
                  </a:cubicBezTo>
                  <a:cubicBezTo>
                    <a:pt x="104" y="37"/>
                    <a:pt x="109" y="32"/>
                    <a:pt x="112" y="21"/>
                  </a:cubicBezTo>
                  <a:cubicBezTo>
                    <a:pt x="114" y="10"/>
                    <a:pt x="112" y="10"/>
                    <a:pt x="109" y="6"/>
                  </a:cubicBezTo>
                  <a:cubicBezTo>
                    <a:pt x="106" y="1"/>
                    <a:pt x="100" y="0"/>
                    <a:pt x="93" y="2"/>
                  </a:cubicBezTo>
                  <a:cubicBezTo>
                    <a:pt x="85" y="5"/>
                    <a:pt x="66" y="16"/>
                    <a:pt x="61" y="18"/>
                  </a:cubicBezTo>
                  <a:cubicBezTo>
                    <a:pt x="55" y="20"/>
                    <a:pt x="49" y="18"/>
                    <a:pt x="49" y="18"/>
                  </a:cubicBezTo>
                  <a:cubicBezTo>
                    <a:pt x="45" y="19"/>
                    <a:pt x="47" y="28"/>
                    <a:pt x="47" y="32"/>
                  </a:cubicBezTo>
                  <a:cubicBezTo>
                    <a:pt x="48" y="35"/>
                    <a:pt x="48" y="41"/>
                    <a:pt x="50" y="44"/>
                  </a:cubicBezTo>
                  <a:cubicBezTo>
                    <a:pt x="53" y="47"/>
                    <a:pt x="52" y="49"/>
                    <a:pt x="51" y="53"/>
                  </a:cubicBezTo>
                  <a:cubicBezTo>
                    <a:pt x="50" y="58"/>
                    <a:pt x="52" y="60"/>
                    <a:pt x="56" y="63"/>
                  </a:cubicBezTo>
                  <a:cubicBezTo>
                    <a:pt x="59" y="66"/>
                    <a:pt x="61" y="67"/>
                    <a:pt x="62" y="66"/>
                  </a:cubicBezTo>
                  <a:cubicBezTo>
                    <a:pt x="64" y="66"/>
                    <a:pt x="66" y="63"/>
                    <a:pt x="69" y="67"/>
                  </a:cubicBezTo>
                  <a:cubicBezTo>
                    <a:pt x="71" y="70"/>
                    <a:pt x="68" y="70"/>
                    <a:pt x="64" y="71"/>
                  </a:cubicBezTo>
                  <a:cubicBezTo>
                    <a:pt x="59" y="73"/>
                    <a:pt x="59" y="74"/>
                    <a:pt x="59" y="79"/>
                  </a:cubicBezTo>
                  <a:cubicBezTo>
                    <a:pt x="59" y="84"/>
                    <a:pt x="67" y="81"/>
                    <a:pt x="69" y="84"/>
                  </a:cubicBezTo>
                  <a:cubicBezTo>
                    <a:pt x="71" y="88"/>
                    <a:pt x="63" y="90"/>
                    <a:pt x="56" y="92"/>
                  </a:cubicBezTo>
                  <a:cubicBezTo>
                    <a:pt x="49" y="94"/>
                    <a:pt x="47" y="96"/>
                    <a:pt x="49" y="102"/>
                  </a:cubicBezTo>
                  <a:cubicBezTo>
                    <a:pt x="51" y="107"/>
                    <a:pt x="55" y="110"/>
                    <a:pt x="59" y="110"/>
                  </a:cubicBezTo>
                  <a:cubicBezTo>
                    <a:pt x="64" y="109"/>
                    <a:pt x="74" y="103"/>
                    <a:pt x="86" y="99"/>
                  </a:cubicBezTo>
                  <a:cubicBezTo>
                    <a:pt x="97" y="95"/>
                    <a:pt x="100" y="96"/>
                    <a:pt x="110" y="96"/>
                  </a:cubicBezTo>
                  <a:cubicBezTo>
                    <a:pt x="121" y="97"/>
                    <a:pt x="119" y="92"/>
                    <a:pt x="120" y="88"/>
                  </a:cubicBezTo>
                  <a:cubicBezTo>
                    <a:pt x="121" y="83"/>
                    <a:pt x="121" y="80"/>
                    <a:pt x="115" y="78"/>
                  </a:cubicBezTo>
                  <a:close/>
                  <a:moveTo>
                    <a:pt x="83" y="20"/>
                  </a:moveTo>
                  <a:cubicBezTo>
                    <a:pt x="86" y="18"/>
                    <a:pt x="89" y="16"/>
                    <a:pt x="90" y="18"/>
                  </a:cubicBezTo>
                  <a:cubicBezTo>
                    <a:pt x="92" y="20"/>
                    <a:pt x="90" y="24"/>
                    <a:pt x="88" y="25"/>
                  </a:cubicBezTo>
                  <a:cubicBezTo>
                    <a:pt x="87" y="26"/>
                    <a:pt x="84" y="28"/>
                    <a:pt x="82" y="25"/>
                  </a:cubicBezTo>
                  <a:cubicBezTo>
                    <a:pt x="80" y="23"/>
                    <a:pt x="83" y="20"/>
                    <a:pt x="83" y="20"/>
                  </a:cubicBezTo>
                  <a:close/>
                  <a:moveTo>
                    <a:pt x="65" y="30"/>
                  </a:moveTo>
                  <a:cubicBezTo>
                    <a:pt x="67" y="27"/>
                    <a:pt x="69" y="24"/>
                    <a:pt x="71" y="28"/>
                  </a:cubicBezTo>
                  <a:cubicBezTo>
                    <a:pt x="71" y="28"/>
                    <a:pt x="72" y="30"/>
                    <a:pt x="70" y="32"/>
                  </a:cubicBezTo>
                  <a:cubicBezTo>
                    <a:pt x="69" y="33"/>
                    <a:pt x="67" y="35"/>
                    <a:pt x="66" y="35"/>
                  </a:cubicBezTo>
                  <a:cubicBezTo>
                    <a:pt x="65" y="35"/>
                    <a:pt x="62" y="33"/>
                    <a:pt x="65" y="30"/>
                  </a:cubicBezTo>
                  <a:close/>
                  <a:moveTo>
                    <a:pt x="71" y="47"/>
                  </a:moveTo>
                  <a:cubicBezTo>
                    <a:pt x="69" y="49"/>
                    <a:pt x="66" y="52"/>
                    <a:pt x="65" y="49"/>
                  </a:cubicBezTo>
                  <a:cubicBezTo>
                    <a:pt x="64" y="46"/>
                    <a:pt x="65" y="44"/>
                    <a:pt x="68" y="43"/>
                  </a:cubicBezTo>
                  <a:cubicBezTo>
                    <a:pt x="70" y="43"/>
                    <a:pt x="71" y="41"/>
                    <a:pt x="73" y="44"/>
                  </a:cubicBezTo>
                  <a:cubicBezTo>
                    <a:pt x="73" y="44"/>
                    <a:pt x="73" y="46"/>
                    <a:pt x="71" y="47"/>
                  </a:cubicBezTo>
                  <a:close/>
                  <a:moveTo>
                    <a:pt x="81" y="41"/>
                  </a:moveTo>
                  <a:cubicBezTo>
                    <a:pt x="81" y="40"/>
                    <a:pt x="83" y="38"/>
                    <a:pt x="83" y="38"/>
                  </a:cubicBezTo>
                  <a:cubicBezTo>
                    <a:pt x="86" y="35"/>
                    <a:pt x="89" y="37"/>
                    <a:pt x="88" y="39"/>
                  </a:cubicBezTo>
                  <a:cubicBezTo>
                    <a:pt x="88" y="40"/>
                    <a:pt x="86" y="44"/>
                    <a:pt x="84" y="44"/>
                  </a:cubicBezTo>
                  <a:cubicBezTo>
                    <a:pt x="81" y="44"/>
                    <a:pt x="81" y="42"/>
                    <a:pt x="8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6" name="Freeform 61">
              <a:extLst>
                <a:ext uri="{FF2B5EF4-FFF2-40B4-BE49-F238E27FC236}">
                  <a16:creationId xmlns:a16="http://schemas.microsoft.com/office/drawing/2014/main" id="{23B74CED-1C61-E34D-B9FD-A74886C26C26}"/>
                </a:ext>
              </a:extLst>
            </p:cNvPr>
            <p:cNvSpPr>
              <a:spLocks/>
            </p:cNvSpPr>
            <p:nvPr/>
          </p:nvSpPr>
          <p:spPr bwMode="auto">
            <a:xfrm>
              <a:off x="6380163" y="611188"/>
              <a:ext cx="479425" cy="363538"/>
            </a:xfrm>
            <a:custGeom>
              <a:avLst/>
              <a:gdLst>
                <a:gd name="T0" fmla="*/ 65 w 113"/>
                <a:gd name="T1" fmla="*/ 7 h 85"/>
                <a:gd name="T2" fmla="*/ 83 w 113"/>
                <a:gd name="T3" fmla="*/ 8 h 85"/>
                <a:gd name="T4" fmla="*/ 104 w 113"/>
                <a:gd name="T5" fmla="*/ 6 h 85"/>
                <a:gd name="T6" fmla="*/ 111 w 113"/>
                <a:gd name="T7" fmla="*/ 20 h 85"/>
                <a:gd name="T8" fmla="*/ 101 w 113"/>
                <a:gd name="T9" fmla="*/ 28 h 85"/>
                <a:gd name="T10" fmla="*/ 94 w 113"/>
                <a:gd name="T11" fmla="*/ 31 h 85"/>
                <a:gd name="T12" fmla="*/ 84 w 113"/>
                <a:gd name="T13" fmla="*/ 33 h 85"/>
                <a:gd name="T14" fmla="*/ 83 w 113"/>
                <a:gd name="T15" fmla="*/ 42 h 85"/>
                <a:gd name="T16" fmla="*/ 77 w 113"/>
                <a:gd name="T17" fmla="*/ 59 h 85"/>
                <a:gd name="T18" fmla="*/ 99 w 113"/>
                <a:gd name="T19" fmla="*/ 61 h 85"/>
                <a:gd name="T20" fmla="*/ 109 w 113"/>
                <a:gd name="T21" fmla="*/ 73 h 85"/>
                <a:gd name="T22" fmla="*/ 101 w 113"/>
                <a:gd name="T23" fmla="*/ 85 h 85"/>
                <a:gd name="T24" fmla="*/ 55 w 113"/>
                <a:gd name="T25" fmla="*/ 72 h 85"/>
                <a:gd name="T26" fmla="*/ 17 w 113"/>
                <a:gd name="T27" fmla="*/ 71 h 85"/>
                <a:gd name="T28" fmla="*/ 1 w 113"/>
                <a:gd name="T29" fmla="*/ 65 h 85"/>
                <a:gd name="T30" fmla="*/ 12 w 113"/>
                <a:gd name="T31" fmla="*/ 51 h 85"/>
                <a:gd name="T32" fmla="*/ 45 w 113"/>
                <a:gd name="T33" fmla="*/ 49 h 85"/>
                <a:gd name="T34" fmla="*/ 58 w 113"/>
                <a:gd name="T35" fmla="*/ 31 h 85"/>
                <a:gd name="T36" fmla="*/ 49 w 113"/>
                <a:gd name="T37" fmla="*/ 28 h 85"/>
                <a:gd name="T38" fmla="*/ 47 w 113"/>
                <a:gd name="T39" fmla="*/ 21 h 85"/>
                <a:gd name="T40" fmla="*/ 46 w 113"/>
                <a:gd name="T41" fmla="*/ 12 h 85"/>
                <a:gd name="T42" fmla="*/ 51 w 113"/>
                <a:gd name="T43" fmla="*/ 1 h 85"/>
                <a:gd name="T44" fmla="*/ 65 w 113"/>
                <a:gd name="T4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5">
                  <a:moveTo>
                    <a:pt x="65" y="7"/>
                  </a:moveTo>
                  <a:cubicBezTo>
                    <a:pt x="65" y="7"/>
                    <a:pt x="75" y="9"/>
                    <a:pt x="83" y="8"/>
                  </a:cubicBezTo>
                  <a:cubicBezTo>
                    <a:pt x="90" y="7"/>
                    <a:pt x="100" y="4"/>
                    <a:pt x="104" y="6"/>
                  </a:cubicBezTo>
                  <a:cubicBezTo>
                    <a:pt x="109" y="8"/>
                    <a:pt x="113" y="15"/>
                    <a:pt x="111" y="20"/>
                  </a:cubicBezTo>
                  <a:cubicBezTo>
                    <a:pt x="109" y="26"/>
                    <a:pt x="104" y="26"/>
                    <a:pt x="101" y="28"/>
                  </a:cubicBezTo>
                  <a:cubicBezTo>
                    <a:pt x="98" y="30"/>
                    <a:pt x="97" y="31"/>
                    <a:pt x="94" y="31"/>
                  </a:cubicBezTo>
                  <a:cubicBezTo>
                    <a:pt x="92" y="31"/>
                    <a:pt x="86" y="29"/>
                    <a:pt x="84" y="33"/>
                  </a:cubicBezTo>
                  <a:cubicBezTo>
                    <a:pt x="82" y="36"/>
                    <a:pt x="85" y="38"/>
                    <a:pt x="83" y="42"/>
                  </a:cubicBezTo>
                  <a:cubicBezTo>
                    <a:pt x="80" y="46"/>
                    <a:pt x="71" y="57"/>
                    <a:pt x="77" y="59"/>
                  </a:cubicBezTo>
                  <a:cubicBezTo>
                    <a:pt x="83" y="60"/>
                    <a:pt x="93" y="59"/>
                    <a:pt x="99" y="61"/>
                  </a:cubicBezTo>
                  <a:cubicBezTo>
                    <a:pt x="104" y="63"/>
                    <a:pt x="109" y="67"/>
                    <a:pt x="109" y="73"/>
                  </a:cubicBezTo>
                  <a:cubicBezTo>
                    <a:pt x="109" y="80"/>
                    <a:pt x="109" y="85"/>
                    <a:pt x="101" y="85"/>
                  </a:cubicBezTo>
                  <a:cubicBezTo>
                    <a:pt x="92" y="85"/>
                    <a:pt x="77" y="75"/>
                    <a:pt x="55" y="72"/>
                  </a:cubicBezTo>
                  <a:cubicBezTo>
                    <a:pt x="33" y="70"/>
                    <a:pt x="24" y="70"/>
                    <a:pt x="17" y="71"/>
                  </a:cubicBezTo>
                  <a:cubicBezTo>
                    <a:pt x="11" y="72"/>
                    <a:pt x="2" y="74"/>
                    <a:pt x="1" y="65"/>
                  </a:cubicBezTo>
                  <a:cubicBezTo>
                    <a:pt x="0" y="56"/>
                    <a:pt x="1" y="50"/>
                    <a:pt x="12" y="51"/>
                  </a:cubicBezTo>
                  <a:cubicBezTo>
                    <a:pt x="23" y="51"/>
                    <a:pt x="33" y="52"/>
                    <a:pt x="45" y="49"/>
                  </a:cubicBezTo>
                  <a:cubicBezTo>
                    <a:pt x="56" y="46"/>
                    <a:pt x="60" y="34"/>
                    <a:pt x="58" y="31"/>
                  </a:cubicBezTo>
                  <a:cubicBezTo>
                    <a:pt x="56" y="27"/>
                    <a:pt x="51" y="28"/>
                    <a:pt x="49" y="28"/>
                  </a:cubicBezTo>
                  <a:cubicBezTo>
                    <a:pt x="46" y="28"/>
                    <a:pt x="45" y="25"/>
                    <a:pt x="47" y="21"/>
                  </a:cubicBezTo>
                  <a:cubicBezTo>
                    <a:pt x="48" y="18"/>
                    <a:pt x="46" y="17"/>
                    <a:pt x="46" y="12"/>
                  </a:cubicBezTo>
                  <a:cubicBezTo>
                    <a:pt x="46" y="7"/>
                    <a:pt x="45" y="0"/>
                    <a:pt x="51" y="1"/>
                  </a:cubicBezTo>
                  <a:cubicBezTo>
                    <a:pt x="58" y="2"/>
                    <a:pt x="56" y="6"/>
                    <a:pt x="6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7" name="Freeform 62">
              <a:extLst>
                <a:ext uri="{FF2B5EF4-FFF2-40B4-BE49-F238E27FC236}">
                  <a16:creationId xmlns:a16="http://schemas.microsoft.com/office/drawing/2014/main" id="{B8523798-8051-E045-81E4-11FC1D1AB2E3}"/>
                </a:ext>
              </a:extLst>
            </p:cNvPr>
            <p:cNvSpPr>
              <a:spLocks/>
            </p:cNvSpPr>
            <p:nvPr/>
          </p:nvSpPr>
          <p:spPr bwMode="auto">
            <a:xfrm>
              <a:off x="7207250" y="901700"/>
              <a:ext cx="488950" cy="503238"/>
            </a:xfrm>
            <a:custGeom>
              <a:avLst/>
              <a:gdLst>
                <a:gd name="T0" fmla="*/ 38 w 115"/>
                <a:gd name="T1" fmla="*/ 15 h 118"/>
                <a:gd name="T2" fmla="*/ 33 w 115"/>
                <a:gd name="T3" fmla="*/ 23 h 118"/>
                <a:gd name="T4" fmla="*/ 41 w 115"/>
                <a:gd name="T5" fmla="*/ 33 h 118"/>
                <a:gd name="T6" fmla="*/ 48 w 115"/>
                <a:gd name="T7" fmla="*/ 38 h 118"/>
                <a:gd name="T8" fmla="*/ 28 w 115"/>
                <a:gd name="T9" fmla="*/ 47 h 118"/>
                <a:gd name="T10" fmla="*/ 8 w 115"/>
                <a:gd name="T11" fmla="*/ 50 h 118"/>
                <a:gd name="T12" fmla="*/ 0 w 115"/>
                <a:gd name="T13" fmla="*/ 52 h 118"/>
                <a:gd name="T14" fmla="*/ 2 w 115"/>
                <a:gd name="T15" fmla="*/ 58 h 118"/>
                <a:gd name="T16" fmla="*/ 19 w 115"/>
                <a:gd name="T17" fmla="*/ 65 h 118"/>
                <a:gd name="T18" fmla="*/ 49 w 115"/>
                <a:gd name="T19" fmla="*/ 61 h 118"/>
                <a:gd name="T20" fmla="*/ 57 w 115"/>
                <a:gd name="T21" fmla="*/ 57 h 118"/>
                <a:gd name="T22" fmla="*/ 63 w 115"/>
                <a:gd name="T23" fmla="*/ 77 h 118"/>
                <a:gd name="T24" fmla="*/ 64 w 115"/>
                <a:gd name="T25" fmla="*/ 96 h 118"/>
                <a:gd name="T26" fmla="*/ 68 w 115"/>
                <a:gd name="T27" fmla="*/ 105 h 118"/>
                <a:gd name="T28" fmla="*/ 89 w 115"/>
                <a:gd name="T29" fmla="*/ 118 h 118"/>
                <a:gd name="T30" fmla="*/ 100 w 115"/>
                <a:gd name="T31" fmla="*/ 111 h 118"/>
                <a:gd name="T32" fmla="*/ 81 w 115"/>
                <a:gd name="T33" fmla="*/ 84 h 118"/>
                <a:gd name="T34" fmla="*/ 76 w 115"/>
                <a:gd name="T35" fmla="*/ 63 h 118"/>
                <a:gd name="T36" fmla="*/ 77 w 115"/>
                <a:gd name="T37" fmla="*/ 44 h 118"/>
                <a:gd name="T38" fmla="*/ 98 w 115"/>
                <a:gd name="T39" fmla="*/ 47 h 118"/>
                <a:gd name="T40" fmla="*/ 113 w 115"/>
                <a:gd name="T41" fmla="*/ 41 h 118"/>
                <a:gd name="T42" fmla="*/ 102 w 115"/>
                <a:gd name="T43" fmla="*/ 30 h 118"/>
                <a:gd name="T44" fmla="*/ 85 w 115"/>
                <a:gd name="T45" fmla="*/ 29 h 118"/>
                <a:gd name="T46" fmla="*/ 95 w 115"/>
                <a:gd name="T47" fmla="*/ 13 h 118"/>
                <a:gd name="T48" fmla="*/ 86 w 115"/>
                <a:gd name="T49" fmla="*/ 5 h 118"/>
                <a:gd name="T50" fmla="*/ 78 w 115"/>
                <a:gd name="T51" fmla="*/ 4 h 118"/>
                <a:gd name="T52" fmla="*/ 66 w 115"/>
                <a:gd name="T53" fmla="*/ 18 h 118"/>
                <a:gd name="T54" fmla="*/ 56 w 115"/>
                <a:gd name="T55" fmla="*/ 19 h 118"/>
                <a:gd name="T56" fmla="*/ 38 w 115"/>
                <a:gd name="T57" fmla="*/ 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18">
                  <a:moveTo>
                    <a:pt x="38" y="15"/>
                  </a:moveTo>
                  <a:cubicBezTo>
                    <a:pt x="38" y="15"/>
                    <a:pt x="32" y="17"/>
                    <a:pt x="33" y="23"/>
                  </a:cubicBezTo>
                  <a:cubicBezTo>
                    <a:pt x="34" y="29"/>
                    <a:pt x="37" y="32"/>
                    <a:pt x="41" y="33"/>
                  </a:cubicBezTo>
                  <a:cubicBezTo>
                    <a:pt x="44" y="35"/>
                    <a:pt x="51" y="36"/>
                    <a:pt x="48" y="38"/>
                  </a:cubicBezTo>
                  <a:cubicBezTo>
                    <a:pt x="46" y="41"/>
                    <a:pt x="35" y="46"/>
                    <a:pt x="28" y="47"/>
                  </a:cubicBezTo>
                  <a:cubicBezTo>
                    <a:pt x="20" y="48"/>
                    <a:pt x="15" y="50"/>
                    <a:pt x="8" y="50"/>
                  </a:cubicBezTo>
                  <a:cubicBezTo>
                    <a:pt x="1" y="50"/>
                    <a:pt x="0" y="50"/>
                    <a:pt x="0" y="52"/>
                  </a:cubicBezTo>
                  <a:cubicBezTo>
                    <a:pt x="0" y="54"/>
                    <a:pt x="2" y="56"/>
                    <a:pt x="2" y="58"/>
                  </a:cubicBezTo>
                  <a:cubicBezTo>
                    <a:pt x="2" y="60"/>
                    <a:pt x="3" y="65"/>
                    <a:pt x="19" y="65"/>
                  </a:cubicBezTo>
                  <a:cubicBezTo>
                    <a:pt x="34" y="65"/>
                    <a:pt x="44" y="63"/>
                    <a:pt x="49" y="61"/>
                  </a:cubicBezTo>
                  <a:cubicBezTo>
                    <a:pt x="54" y="59"/>
                    <a:pt x="57" y="57"/>
                    <a:pt x="57" y="57"/>
                  </a:cubicBezTo>
                  <a:cubicBezTo>
                    <a:pt x="57" y="57"/>
                    <a:pt x="62" y="68"/>
                    <a:pt x="63" y="77"/>
                  </a:cubicBezTo>
                  <a:cubicBezTo>
                    <a:pt x="64" y="87"/>
                    <a:pt x="64" y="93"/>
                    <a:pt x="64" y="96"/>
                  </a:cubicBezTo>
                  <a:cubicBezTo>
                    <a:pt x="64" y="99"/>
                    <a:pt x="62" y="100"/>
                    <a:pt x="68" y="105"/>
                  </a:cubicBezTo>
                  <a:cubicBezTo>
                    <a:pt x="73" y="111"/>
                    <a:pt x="80" y="118"/>
                    <a:pt x="89" y="118"/>
                  </a:cubicBezTo>
                  <a:cubicBezTo>
                    <a:pt x="98" y="118"/>
                    <a:pt x="100" y="111"/>
                    <a:pt x="100" y="111"/>
                  </a:cubicBezTo>
                  <a:cubicBezTo>
                    <a:pt x="100" y="111"/>
                    <a:pt x="86" y="98"/>
                    <a:pt x="81" y="84"/>
                  </a:cubicBezTo>
                  <a:cubicBezTo>
                    <a:pt x="76" y="69"/>
                    <a:pt x="76" y="67"/>
                    <a:pt x="76" y="63"/>
                  </a:cubicBezTo>
                  <a:cubicBezTo>
                    <a:pt x="75" y="58"/>
                    <a:pt x="70" y="45"/>
                    <a:pt x="77" y="44"/>
                  </a:cubicBezTo>
                  <a:cubicBezTo>
                    <a:pt x="84" y="44"/>
                    <a:pt x="89" y="46"/>
                    <a:pt x="98" y="47"/>
                  </a:cubicBezTo>
                  <a:cubicBezTo>
                    <a:pt x="107" y="48"/>
                    <a:pt x="115" y="47"/>
                    <a:pt x="113" y="41"/>
                  </a:cubicBezTo>
                  <a:cubicBezTo>
                    <a:pt x="112" y="34"/>
                    <a:pt x="109" y="30"/>
                    <a:pt x="102" y="30"/>
                  </a:cubicBezTo>
                  <a:cubicBezTo>
                    <a:pt x="95" y="29"/>
                    <a:pt x="85" y="29"/>
                    <a:pt x="85" y="29"/>
                  </a:cubicBezTo>
                  <a:cubicBezTo>
                    <a:pt x="85" y="29"/>
                    <a:pt x="97" y="20"/>
                    <a:pt x="95" y="13"/>
                  </a:cubicBezTo>
                  <a:cubicBezTo>
                    <a:pt x="92" y="6"/>
                    <a:pt x="90" y="8"/>
                    <a:pt x="86" y="5"/>
                  </a:cubicBezTo>
                  <a:cubicBezTo>
                    <a:pt x="83" y="4"/>
                    <a:pt x="83" y="0"/>
                    <a:pt x="78" y="4"/>
                  </a:cubicBezTo>
                  <a:cubicBezTo>
                    <a:pt x="73" y="8"/>
                    <a:pt x="69" y="15"/>
                    <a:pt x="66" y="18"/>
                  </a:cubicBezTo>
                  <a:cubicBezTo>
                    <a:pt x="62" y="22"/>
                    <a:pt x="61" y="23"/>
                    <a:pt x="56" y="19"/>
                  </a:cubicBezTo>
                  <a:cubicBezTo>
                    <a:pt x="50" y="15"/>
                    <a:pt x="44" y="11"/>
                    <a:pt x="3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8" name="Freeform 63">
              <a:extLst>
                <a:ext uri="{FF2B5EF4-FFF2-40B4-BE49-F238E27FC236}">
                  <a16:creationId xmlns:a16="http://schemas.microsoft.com/office/drawing/2014/main" id="{1B590C87-76FC-F542-B6A6-42DC5614A503}"/>
                </a:ext>
              </a:extLst>
            </p:cNvPr>
            <p:cNvSpPr>
              <a:spLocks/>
            </p:cNvSpPr>
            <p:nvPr/>
          </p:nvSpPr>
          <p:spPr bwMode="auto">
            <a:xfrm>
              <a:off x="7886700" y="1419225"/>
              <a:ext cx="573088" cy="447675"/>
            </a:xfrm>
            <a:custGeom>
              <a:avLst/>
              <a:gdLst>
                <a:gd name="T0" fmla="*/ 51 w 135"/>
                <a:gd name="T1" fmla="*/ 26 h 105"/>
                <a:gd name="T2" fmla="*/ 65 w 135"/>
                <a:gd name="T3" fmla="*/ 20 h 105"/>
                <a:gd name="T4" fmla="*/ 89 w 135"/>
                <a:gd name="T5" fmla="*/ 9 h 105"/>
                <a:gd name="T6" fmla="*/ 65 w 135"/>
                <a:gd name="T7" fmla="*/ 38 h 105"/>
                <a:gd name="T8" fmla="*/ 80 w 135"/>
                <a:gd name="T9" fmla="*/ 47 h 105"/>
                <a:gd name="T10" fmla="*/ 75 w 135"/>
                <a:gd name="T11" fmla="*/ 42 h 105"/>
                <a:gd name="T12" fmla="*/ 71 w 135"/>
                <a:gd name="T13" fmla="*/ 38 h 105"/>
                <a:gd name="T14" fmla="*/ 93 w 135"/>
                <a:gd name="T15" fmla="*/ 13 h 105"/>
                <a:gd name="T16" fmla="*/ 86 w 135"/>
                <a:gd name="T17" fmla="*/ 27 h 105"/>
                <a:gd name="T18" fmla="*/ 88 w 135"/>
                <a:gd name="T19" fmla="*/ 34 h 105"/>
                <a:gd name="T20" fmla="*/ 95 w 135"/>
                <a:gd name="T21" fmla="*/ 33 h 105"/>
                <a:gd name="T22" fmla="*/ 92 w 135"/>
                <a:gd name="T23" fmla="*/ 24 h 105"/>
                <a:gd name="T24" fmla="*/ 103 w 135"/>
                <a:gd name="T25" fmla="*/ 17 h 105"/>
                <a:gd name="T26" fmla="*/ 117 w 135"/>
                <a:gd name="T27" fmla="*/ 21 h 105"/>
                <a:gd name="T28" fmla="*/ 110 w 135"/>
                <a:gd name="T29" fmla="*/ 33 h 105"/>
                <a:gd name="T30" fmla="*/ 88 w 135"/>
                <a:gd name="T31" fmla="*/ 46 h 105"/>
                <a:gd name="T32" fmla="*/ 95 w 135"/>
                <a:gd name="T33" fmla="*/ 48 h 105"/>
                <a:gd name="T34" fmla="*/ 105 w 135"/>
                <a:gd name="T35" fmla="*/ 45 h 105"/>
                <a:gd name="T36" fmla="*/ 119 w 135"/>
                <a:gd name="T37" fmla="*/ 38 h 105"/>
                <a:gd name="T38" fmla="*/ 135 w 135"/>
                <a:gd name="T39" fmla="*/ 47 h 105"/>
                <a:gd name="T40" fmla="*/ 110 w 135"/>
                <a:gd name="T41" fmla="*/ 59 h 105"/>
                <a:gd name="T42" fmla="*/ 112 w 135"/>
                <a:gd name="T43" fmla="*/ 79 h 105"/>
                <a:gd name="T44" fmla="*/ 87 w 135"/>
                <a:gd name="T45" fmla="*/ 81 h 105"/>
                <a:gd name="T46" fmla="*/ 58 w 135"/>
                <a:gd name="T47" fmla="*/ 78 h 105"/>
                <a:gd name="T48" fmla="*/ 66 w 135"/>
                <a:gd name="T49" fmla="*/ 99 h 105"/>
                <a:gd name="T50" fmla="*/ 43 w 135"/>
                <a:gd name="T51" fmla="*/ 90 h 105"/>
                <a:gd name="T52" fmla="*/ 7 w 135"/>
                <a:gd name="T53" fmla="*/ 98 h 105"/>
                <a:gd name="T54" fmla="*/ 4 w 135"/>
                <a:gd name="T55" fmla="*/ 82 h 105"/>
                <a:gd name="T56" fmla="*/ 12 w 135"/>
                <a:gd name="T57" fmla="*/ 82 h 105"/>
                <a:gd name="T58" fmla="*/ 30 w 135"/>
                <a:gd name="T59" fmla="*/ 79 h 105"/>
                <a:gd name="T60" fmla="*/ 14 w 135"/>
                <a:gd name="T61" fmla="*/ 56 h 105"/>
                <a:gd name="T62" fmla="*/ 35 w 135"/>
                <a:gd name="T63" fmla="*/ 65 h 105"/>
                <a:gd name="T64" fmla="*/ 48 w 135"/>
                <a:gd name="T65" fmla="*/ 60 h 105"/>
                <a:gd name="T66" fmla="*/ 50 w 135"/>
                <a:gd name="T67" fmla="*/ 46 h 105"/>
                <a:gd name="T68" fmla="*/ 76 w 135"/>
                <a:gd name="T69" fmla="*/ 62 h 105"/>
                <a:gd name="T70" fmla="*/ 89 w 135"/>
                <a:gd name="T71" fmla="*/ 68 h 105"/>
                <a:gd name="T72" fmla="*/ 45 w 135"/>
                <a:gd name="T73" fmla="*/ 39 h 105"/>
                <a:gd name="T74" fmla="*/ 32 w 135"/>
                <a:gd name="T75" fmla="*/ 26 h 105"/>
                <a:gd name="T76" fmla="*/ 56 w 135"/>
                <a:gd name="T77" fmla="*/ 1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105">
                  <a:moveTo>
                    <a:pt x="56" y="19"/>
                  </a:moveTo>
                  <a:cubicBezTo>
                    <a:pt x="56" y="19"/>
                    <a:pt x="51" y="24"/>
                    <a:pt x="51" y="26"/>
                  </a:cubicBezTo>
                  <a:cubicBezTo>
                    <a:pt x="51" y="28"/>
                    <a:pt x="54" y="31"/>
                    <a:pt x="56" y="31"/>
                  </a:cubicBezTo>
                  <a:cubicBezTo>
                    <a:pt x="59" y="31"/>
                    <a:pt x="62" y="24"/>
                    <a:pt x="65" y="20"/>
                  </a:cubicBezTo>
                  <a:cubicBezTo>
                    <a:pt x="69" y="17"/>
                    <a:pt x="82" y="0"/>
                    <a:pt x="85" y="1"/>
                  </a:cubicBezTo>
                  <a:cubicBezTo>
                    <a:pt x="88" y="3"/>
                    <a:pt x="91" y="5"/>
                    <a:pt x="89" y="9"/>
                  </a:cubicBezTo>
                  <a:cubicBezTo>
                    <a:pt x="87" y="12"/>
                    <a:pt x="65" y="32"/>
                    <a:pt x="64" y="33"/>
                  </a:cubicBezTo>
                  <a:cubicBezTo>
                    <a:pt x="63" y="35"/>
                    <a:pt x="63" y="37"/>
                    <a:pt x="65" y="38"/>
                  </a:cubicBezTo>
                  <a:cubicBezTo>
                    <a:pt x="67" y="39"/>
                    <a:pt x="75" y="46"/>
                    <a:pt x="77" y="47"/>
                  </a:cubicBezTo>
                  <a:cubicBezTo>
                    <a:pt x="78" y="48"/>
                    <a:pt x="79" y="49"/>
                    <a:pt x="80" y="47"/>
                  </a:cubicBezTo>
                  <a:cubicBezTo>
                    <a:pt x="81" y="45"/>
                    <a:pt x="80" y="43"/>
                    <a:pt x="78" y="43"/>
                  </a:cubicBezTo>
                  <a:cubicBezTo>
                    <a:pt x="76" y="43"/>
                    <a:pt x="75" y="42"/>
                    <a:pt x="75" y="42"/>
                  </a:cubicBezTo>
                  <a:cubicBezTo>
                    <a:pt x="75" y="42"/>
                    <a:pt x="80" y="40"/>
                    <a:pt x="77" y="39"/>
                  </a:cubicBezTo>
                  <a:cubicBezTo>
                    <a:pt x="75" y="38"/>
                    <a:pt x="74" y="39"/>
                    <a:pt x="71" y="38"/>
                  </a:cubicBezTo>
                  <a:cubicBezTo>
                    <a:pt x="68" y="37"/>
                    <a:pt x="69" y="34"/>
                    <a:pt x="73" y="31"/>
                  </a:cubicBezTo>
                  <a:cubicBezTo>
                    <a:pt x="76" y="29"/>
                    <a:pt x="91" y="12"/>
                    <a:pt x="93" y="13"/>
                  </a:cubicBezTo>
                  <a:cubicBezTo>
                    <a:pt x="95" y="13"/>
                    <a:pt x="95" y="16"/>
                    <a:pt x="93" y="18"/>
                  </a:cubicBezTo>
                  <a:cubicBezTo>
                    <a:pt x="91" y="21"/>
                    <a:pt x="88" y="26"/>
                    <a:pt x="86" y="27"/>
                  </a:cubicBezTo>
                  <a:cubicBezTo>
                    <a:pt x="85" y="29"/>
                    <a:pt x="84" y="31"/>
                    <a:pt x="85" y="31"/>
                  </a:cubicBezTo>
                  <a:cubicBezTo>
                    <a:pt x="86" y="32"/>
                    <a:pt x="88" y="33"/>
                    <a:pt x="88" y="34"/>
                  </a:cubicBezTo>
                  <a:cubicBezTo>
                    <a:pt x="88" y="35"/>
                    <a:pt x="85" y="38"/>
                    <a:pt x="88" y="38"/>
                  </a:cubicBezTo>
                  <a:cubicBezTo>
                    <a:pt x="92" y="39"/>
                    <a:pt x="97" y="37"/>
                    <a:pt x="95" y="33"/>
                  </a:cubicBezTo>
                  <a:cubicBezTo>
                    <a:pt x="93" y="30"/>
                    <a:pt x="89" y="30"/>
                    <a:pt x="89" y="30"/>
                  </a:cubicBezTo>
                  <a:cubicBezTo>
                    <a:pt x="89" y="30"/>
                    <a:pt x="88" y="26"/>
                    <a:pt x="92" y="24"/>
                  </a:cubicBezTo>
                  <a:cubicBezTo>
                    <a:pt x="97" y="23"/>
                    <a:pt x="97" y="25"/>
                    <a:pt x="98" y="24"/>
                  </a:cubicBezTo>
                  <a:cubicBezTo>
                    <a:pt x="100" y="23"/>
                    <a:pt x="99" y="17"/>
                    <a:pt x="103" y="17"/>
                  </a:cubicBezTo>
                  <a:cubicBezTo>
                    <a:pt x="106" y="17"/>
                    <a:pt x="103" y="24"/>
                    <a:pt x="107" y="24"/>
                  </a:cubicBezTo>
                  <a:cubicBezTo>
                    <a:pt x="112" y="23"/>
                    <a:pt x="113" y="19"/>
                    <a:pt x="117" y="21"/>
                  </a:cubicBezTo>
                  <a:cubicBezTo>
                    <a:pt x="121" y="23"/>
                    <a:pt x="124" y="31"/>
                    <a:pt x="119" y="31"/>
                  </a:cubicBezTo>
                  <a:cubicBezTo>
                    <a:pt x="114" y="32"/>
                    <a:pt x="113" y="31"/>
                    <a:pt x="110" y="33"/>
                  </a:cubicBezTo>
                  <a:cubicBezTo>
                    <a:pt x="107" y="36"/>
                    <a:pt x="106" y="39"/>
                    <a:pt x="103" y="41"/>
                  </a:cubicBezTo>
                  <a:cubicBezTo>
                    <a:pt x="100" y="43"/>
                    <a:pt x="90" y="42"/>
                    <a:pt x="88" y="46"/>
                  </a:cubicBezTo>
                  <a:cubicBezTo>
                    <a:pt x="85" y="49"/>
                    <a:pt x="88" y="56"/>
                    <a:pt x="91" y="56"/>
                  </a:cubicBezTo>
                  <a:cubicBezTo>
                    <a:pt x="94" y="56"/>
                    <a:pt x="92" y="49"/>
                    <a:pt x="95" y="48"/>
                  </a:cubicBezTo>
                  <a:cubicBezTo>
                    <a:pt x="98" y="47"/>
                    <a:pt x="98" y="48"/>
                    <a:pt x="101" y="48"/>
                  </a:cubicBezTo>
                  <a:cubicBezTo>
                    <a:pt x="103" y="48"/>
                    <a:pt x="102" y="45"/>
                    <a:pt x="105" y="45"/>
                  </a:cubicBezTo>
                  <a:cubicBezTo>
                    <a:pt x="107" y="45"/>
                    <a:pt x="110" y="46"/>
                    <a:pt x="113" y="45"/>
                  </a:cubicBezTo>
                  <a:cubicBezTo>
                    <a:pt x="115" y="44"/>
                    <a:pt x="116" y="37"/>
                    <a:pt x="119" y="38"/>
                  </a:cubicBezTo>
                  <a:cubicBezTo>
                    <a:pt x="123" y="38"/>
                    <a:pt x="126" y="41"/>
                    <a:pt x="129" y="41"/>
                  </a:cubicBezTo>
                  <a:cubicBezTo>
                    <a:pt x="133" y="42"/>
                    <a:pt x="135" y="42"/>
                    <a:pt x="135" y="47"/>
                  </a:cubicBezTo>
                  <a:cubicBezTo>
                    <a:pt x="135" y="53"/>
                    <a:pt x="133" y="55"/>
                    <a:pt x="127" y="55"/>
                  </a:cubicBezTo>
                  <a:cubicBezTo>
                    <a:pt x="121" y="55"/>
                    <a:pt x="116" y="56"/>
                    <a:pt x="110" y="59"/>
                  </a:cubicBezTo>
                  <a:cubicBezTo>
                    <a:pt x="103" y="63"/>
                    <a:pt x="99" y="65"/>
                    <a:pt x="105" y="68"/>
                  </a:cubicBezTo>
                  <a:cubicBezTo>
                    <a:pt x="110" y="70"/>
                    <a:pt x="111" y="74"/>
                    <a:pt x="112" y="79"/>
                  </a:cubicBezTo>
                  <a:cubicBezTo>
                    <a:pt x="113" y="83"/>
                    <a:pt x="107" y="92"/>
                    <a:pt x="102" y="91"/>
                  </a:cubicBezTo>
                  <a:cubicBezTo>
                    <a:pt x="97" y="91"/>
                    <a:pt x="92" y="86"/>
                    <a:pt x="87" y="81"/>
                  </a:cubicBezTo>
                  <a:cubicBezTo>
                    <a:pt x="83" y="77"/>
                    <a:pt x="81" y="74"/>
                    <a:pt x="71" y="74"/>
                  </a:cubicBezTo>
                  <a:cubicBezTo>
                    <a:pt x="61" y="74"/>
                    <a:pt x="55" y="75"/>
                    <a:pt x="58" y="78"/>
                  </a:cubicBezTo>
                  <a:cubicBezTo>
                    <a:pt x="60" y="81"/>
                    <a:pt x="65" y="80"/>
                    <a:pt x="67" y="85"/>
                  </a:cubicBezTo>
                  <a:cubicBezTo>
                    <a:pt x="69" y="90"/>
                    <a:pt x="69" y="98"/>
                    <a:pt x="66" y="99"/>
                  </a:cubicBezTo>
                  <a:cubicBezTo>
                    <a:pt x="63" y="100"/>
                    <a:pt x="58" y="99"/>
                    <a:pt x="54" y="95"/>
                  </a:cubicBezTo>
                  <a:cubicBezTo>
                    <a:pt x="50" y="92"/>
                    <a:pt x="48" y="89"/>
                    <a:pt x="43" y="90"/>
                  </a:cubicBezTo>
                  <a:cubicBezTo>
                    <a:pt x="38" y="92"/>
                    <a:pt x="36" y="98"/>
                    <a:pt x="28" y="101"/>
                  </a:cubicBezTo>
                  <a:cubicBezTo>
                    <a:pt x="20" y="105"/>
                    <a:pt x="13" y="103"/>
                    <a:pt x="7" y="98"/>
                  </a:cubicBezTo>
                  <a:cubicBezTo>
                    <a:pt x="1" y="92"/>
                    <a:pt x="0" y="91"/>
                    <a:pt x="2" y="89"/>
                  </a:cubicBezTo>
                  <a:cubicBezTo>
                    <a:pt x="4" y="86"/>
                    <a:pt x="4" y="85"/>
                    <a:pt x="4" y="82"/>
                  </a:cubicBezTo>
                  <a:cubicBezTo>
                    <a:pt x="4" y="80"/>
                    <a:pt x="4" y="77"/>
                    <a:pt x="4" y="77"/>
                  </a:cubicBezTo>
                  <a:cubicBezTo>
                    <a:pt x="4" y="77"/>
                    <a:pt x="10" y="79"/>
                    <a:pt x="12" y="82"/>
                  </a:cubicBezTo>
                  <a:cubicBezTo>
                    <a:pt x="14" y="85"/>
                    <a:pt x="18" y="87"/>
                    <a:pt x="22" y="86"/>
                  </a:cubicBezTo>
                  <a:cubicBezTo>
                    <a:pt x="26" y="85"/>
                    <a:pt x="33" y="83"/>
                    <a:pt x="30" y="79"/>
                  </a:cubicBezTo>
                  <a:cubicBezTo>
                    <a:pt x="26" y="76"/>
                    <a:pt x="15" y="68"/>
                    <a:pt x="12" y="65"/>
                  </a:cubicBezTo>
                  <a:cubicBezTo>
                    <a:pt x="10" y="63"/>
                    <a:pt x="9" y="59"/>
                    <a:pt x="14" y="56"/>
                  </a:cubicBezTo>
                  <a:cubicBezTo>
                    <a:pt x="18" y="53"/>
                    <a:pt x="20" y="50"/>
                    <a:pt x="24" y="55"/>
                  </a:cubicBezTo>
                  <a:cubicBezTo>
                    <a:pt x="28" y="59"/>
                    <a:pt x="32" y="63"/>
                    <a:pt x="35" y="65"/>
                  </a:cubicBezTo>
                  <a:cubicBezTo>
                    <a:pt x="38" y="66"/>
                    <a:pt x="39" y="68"/>
                    <a:pt x="43" y="66"/>
                  </a:cubicBezTo>
                  <a:cubicBezTo>
                    <a:pt x="47" y="64"/>
                    <a:pt x="52" y="62"/>
                    <a:pt x="48" y="60"/>
                  </a:cubicBezTo>
                  <a:cubicBezTo>
                    <a:pt x="43" y="58"/>
                    <a:pt x="40" y="58"/>
                    <a:pt x="38" y="55"/>
                  </a:cubicBezTo>
                  <a:cubicBezTo>
                    <a:pt x="35" y="51"/>
                    <a:pt x="43" y="44"/>
                    <a:pt x="50" y="46"/>
                  </a:cubicBezTo>
                  <a:cubicBezTo>
                    <a:pt x="57" y="47"/>
                    <a:pt x="63" y="54"/>
                    <a:pt x="66" y="56"/>
                  </a:cubicBezTo>
                  <a:cubicBezTo>
                    <a:pt x="68" y="57"/>
                    <a:pt x="74" y="57"/>
                    <a:pt x="76" y="62"/>
                  </a:cubicBezTo>
                  <a:cubicBezTo>
                    <a:pt x="78" y="66"/>
                    <a:pt x="82" y="71"/>
                    <a:pt x="85" y="72"/>
                  </a:cubicBezTo>
                  <a:cubicBezTo>
                    <a:pt x="89" y="72"/>
                    <a:pt x="93" y="73"/>
                    <a:pt x="89" y="68"/>
                  </a:cubicBezTo>
                  <a:cubicBezTo>
                    <a:pt x="85" y="64"/>
                    <a:pt x="70" y="52"/>
                    <a:pt x="64" y="48"/>
                  </a:cubicBezTo>
                  <a:cubicBezTo>
                    <a:pt x="59" y="43"/>
                    <a:pt x="52" y="39"/>
                    <a:pt x="45" y="39"/>
                  </a:cubicBezTo>
                  <a:cubicBezTo>
                    <a:pt x="38" y="39"/>
                    <a:pt x="32" y="41"/>
                    <a:pt x="28" y="37"/>
                  </a:cubicBezTo>
                  <a:cubicBezTo>
                    <a:pt x="24" y="33"/>
                    <a:pt x="27" y="30"/>
                    <a:pt x="32" y="26"/>
                  </a:cubicBezTo>
                  <a:cubicBezTo>
                    <a:pt x="36" y="21"/>
                    <a:pt x="37" y="19"/>
                    <a:pt x="43" y="19"/>
                  </a:cubicBezTo>
                  <a:cubicBezTo>
                    <a:pt x="48" y="18"/>
                    <a:pt x="50" y="20"/>
                    <a:pt x="5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9" name="图片 68">
              <a:extLst>
                <a:ext uri="{FF2B5EF4-FFF2-40B4-BE49-F238E27FC236}">
                  <a16:creationId xmlns:a16="http://schemas.microsoft.com/office/drawing/2014/main" id="{2CE16CD1-554B-1840-B7B6-D5DDD2685D42}"/>
                </a:ext>
              </a:extLst>
            </p:cNvPr>
            <p:cNvPicPr>
              <a:picLocks noChangeAspect="1"/>
            </p:cNvPicPr>
            <p:nvPr/>
          </p:nvPicPr>
          <p:blipFill>
            <a:blip r:embed="rId3"/>
            <a:stretch>
              <a:fillRect/>
            </a:stretch>
          </p:blipFill>
          <p:spPr>
            <a:xfrm>
              <a:off x="5747135" y="5276243"/>
              <a:ext cx="697950" cy="203063"/>
            </a:xfrm>
            <a:prstGeom prst="rect">
              <a:avLst/>
            </a:prstGeom>
          </p:spPr>
        </p:pic>
      </p:grpSp>
      <p:grpSp>
        <p:nvGrpSpPr>
          <p:cNvPr id="70" name="组合 69">
            <a:extLst>
              <a:ext uri="{FF2B5EF4-FFF2-40B4-BE49-F238E27FC236}">
                <a16:creationId xmlns:a16="http://schemas.microsoft.com/office/drawing/2014/main" id="{ABA848CB-0A3F-9148-95FB-2C88077BB6EC}"/>
              </a:ext>
            </a:extLst>
          </p:cNvPr>
          <p:cNvGrpSpPr/>
          <p:nvPr/>
        </p:nvGrpSpPr>
        <p:grpSpPr>
          <a:xfrm>
            <a:off x="488395" y="82359"/>
            <a:ext cx="1399311" cy="249685"/>
            <a:chOff x="938213" y="2493963"/>
            <a:chExt cx="10320338" cy="1841500"/>
          </a:xfrm>
          <a:solidFill>
            <a:schemeClr val="bg2">
              <a:lumMod val="50000"/>
            </a:schemeClr>
          </a:solidFill>
        </p:grpSpPr>
        <p:sp>
          <p:nvSpPr>
            <p:cNvPr id="71" name="Freeform 14">
              <a:extLst>
                <a:ext uri="{FF2B5EF4-FFF2-40B4-BE49-F238E27FC236}">
                  <a16:creationId xmlns:a16="http://schemas.microsoft.com/office/drawing/2014/main" id="{B84206A8-C54D-2F4B-BC20-04EA1C81C4DA}"/>
                </a:ext>
              </a:extLst>
            </p:cNvPr>
            <p:cNvSpPr>
              <a:spLocks noEditPoints="1"/>
            </p:cNvSpPr>
            <p:nvPr/>
          </p:nvSpPr>
          <p:spPr bwMode="auto">
            <a:xfrm>
              <a:off x="938213" y="2744788"/>
              <a:ext cx="1638300" cy="1401763"/>
            </a:xfrm>
            <a:custGeom>
              <a:avLst/>
              <a:gdLst>
                <a:gd name="T0" fmla="*/ 172 w 387"/>
                <a:gd name="T1" fmla="*/ 191 h 329"/>
                <a:gd name="T2" fmla="*/ 178 w 387"/>
                <a:gd name="T3" fmla="*/ 97 h 329"/>
                <a:gd name="T4" fmla="*/ 179 w 387"/>
                <a:gd name="T5" fmla="*/ 40 h 329"/>
                <a:gd name="T6" fmla="*/ 132 w 387"/>
                <a:gd name="T7" fmla="*/ 36 h 329"/>
                <a:gd name="T8" fmla="*/ 113 w 387"/>
                <a:gd name="T9" fmla="*/ 28 h 329"/>
                <a:gd name="T10" fmla="*/ 107 w 387"/>
                <a:gd name="T11" fmla="*/ 29 h 329"/>
                <a:gd name="T12" fmla="*/ 106 w 387"/>
                <a:gd name="T13" fmla="*/ 56 h 329"/>
                <a:gd name="T14" fmla="*/ 97 w 387"/>
                <a:gd name="T15" fmla="*/ 113 h 329"/>
                <a:gd name="T16" fmla="*/ 47 w 387"/>
                <a:gd name="T17" fmla="*/ 131 h 329"/>
                <a:gd name="T18" fmla="*/ 32 w 387"/>
                <a:gd name="T19" fmla="*/ 176 h 329"/>
                <a:gd name="T20" fmla="*/ 39 w 387"/>
                <a:gd name="T21" fmla="*/ 201 h 329"/>
                <a:gd name="T22" fmla="*/ 78 w 387"/>
                <a:gd name="T23" fmla="*/ 197 h 329"/>
                <a:gd name="T24" fmla="*/ 84 w 387"/>
                <a:gd name="T25" fmla="*/ 228 h 329"/>
                <a:gd name="T26" fmla="*/ 26 w 387"/>
                <a:gd name="T27" fmla="*/ 265 h 329"/>
                <a:gd name="T28" fmla="*/ 3 w 387"/>
                <a:gd name="T29" fmla="*/ 283 h 329"/>
                <a:gd name="T30" fmla="*/ 25 w 387"/>
                <a:gd name="T31" fmla="*/ 320 h 329"/>
                <a:gd name="T32" fmla="*/ 50 w 387"/>
                <a:gd name="T33" fmla="*/ 319 h 329"/>
                <a:gd name="T34" fmla="*/ 87 w 387"/>
                <a:gd name="T35" fmla="*/ 294 h 329"/>
                <a:gd name="T36" fmla="*/ 162 w 387"/>
                <a:gd name="T37" fmla="*/ 243 h 329"/>
                <a:gd name="T38" fmla="*/ 172 w 387"/>
                <a:gd name="T39" fmla="*/ 191 h 329"/>
                <a:gd name="T40" fmla="*/ 372 w 387"/>
                <a:gd name="T41" fmla="*/ 280 h 329"/>
                <a:gd name="T42" fmla="*/ 361 w 387"/>
                <a:gd name="T43" fmla="*/ 234 h 329"/>
                <a:gd name="T44" fmla="*/ 295 w 387"/>
                <a:gd name="T45" fmla="*/ 216 h 329"/>
                <a:gd name="T46" fmla="*/ 294 w 387"/>
                <a:gd name="T47" fmla="*/ 157 h 329"/>
                <a:gd name="T48" fmla="*/ 337 w 387"/>
                <a:gd name="T49" fmla="*/ 133 h 329"/>
                <a:gd name="T50" fmla="*/ 365 w 387"/>
                <a:gd name="T51" fmla="*/ 112 h 329"/>
                <a:gd name="T52" fmla="*/ 351 w 387"/>
                <a:gd name="T53" fmla="*/ 75 h 329"/>
                <a:gd name="T54" fmla="*/ 315 w 387"/>
                <a:gd name="T55" fmla="*/ 77 h 329"/>
                <a:gd name="T56" fmla="*/ 321 w 387"/>
                <a:gd name="T57" fmla="*/ 49 h 329"/>
                <a:gd name="T58" fmla="*/ 317 w 387"/>
                <a:gd name="T59" fmla="*/ 9 h 329"/>
                <a:gd name="T60" fmla="*/ 249 w 387"/>
                <a:gd name="T61" fmla="*/ 4 h 329"/>
                <a:gd name="T62" fmla="*/ 238 w 387"/>
                <a:gd name="T63" fmla="*/ 15 h 329"/>
                <a:gd name="T64" fmla="*/ 226 w 387"/>
                <a:gd name="T65" fmla="*/ 98 h 329"/>
                <a:gd name="T66" fmla="*/ 213 w 387"/>
                <a:gd name="T67" fmla="*/ 200 h 329"/>
                <a:gd name="T68" fmla="*/ 231 w 387"/>
                <a:gd name="T69" fmla="*/ 278 h 329"/>
                <a:gd name="T70" fmla="*/ 322 w 387"/>
                <a:gd name="T71" fmla="*/ 294 h 329"/>
                <a:gd name="T72" fmla="*/ 372 w 387"/>
                <a:gd name="T73" fmla="*/ 28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7" h="329">
                  <a:moveTo>
                    <a:pt x="172" y="191"/>
                  </a:moveTo>
                  <a:cubicBezTo>
                    <a:pt x="172" y="158"/>
                    <a:pt x="176" y="118"/>
                    <a:pt x="178" y="97"/>
                  </a:cubicBezTo>
                  <a:cubicBezTo>
                    <a:pt x="181" y="76"/>
                    <a:pt x="189" y="51"/>
                    <a:pt x="179" y="40"/>
                  </a:cubicBezTo>
                  <a:cubicBezTo>
                    <a:pt x="169" y="29"/>
                    <a:pt x="141" y="36"/>
                    <a:pt x="132" y="36"/>
                  </a:cubicBezTo>
                  <a:cubicBezTo>
                    <a:pt x="126" y="36"/>
                    <a:pt x="118" y="30"/>
                    <a:pt x="113" y="28"/>
                  </a:cubicBezTo>
                  <a:cubicBezTo>
                    <a:pt x="111" y="27"/>
                    <a:pt x="108" y="29"/>
                    <a:pt x="107" y="29"/>
                  </a:cubicBezTo>
                  <a:cubicBezTo>
                    <a:pt x="92" y="41"/>
                    <a:pt x="100" y="48"/>
                    <a:pt x="106" y="56"/>
                  </a:cubicBezTo>
                  <a:cubicBezTo>
                    <a:pt x="112" y="64"/>
                    <a:pt x="106" y="89"/>
                    <a:pt x="97" y="113"/>
                  </a:cubicBezTo>
                  <a:cubicBezTo>
                    <a:pt x="89" y="136"/>
                    <a:pt x="70" y="121"/>
                    <a:pt x="47" y="131"/>
                  </a:cubicBezTo>
                  <a:cubicBezTo>
                    <a:pt x="24" y="142"/>
                    <a:pt x="32" y="160"/>
                    <a:pt x="32" y="176"/>
                  </a:cubicBezTo>
                  <a:cubicBezTo>
                    <a:pt x="32" y="193"/>
                    <a:pt x="37" y="202"/>
                    <a:pt x="39" y="201"/>
                  </a:cubicBezTo>
                  <a:cubicBezTo>
                    <a:pt x="42" y="199"/>
                    <a:pt x="65" y="196"/>
                    <a:pt x="78" y="197"/>
                  </a:cubicBezTo>
                  <a:cubicBezTo>
                    <a:pt x="91" y="197"/>
                    <a:pt x="89" y="211"/>
                    <a:pt x="84" y="228"/>
                  </a:cubicBezTo>
                  <a:cubicBezTo>
                    <a:pt x="78" y="244"/>
                    <a:pt x="43" y="255"/>
                    <a:pt x="26" y="265"/>
                  </a:cubicBezTo>
                  <a:cubicBezTo>
                    <a:pt x="8" y="275"/>
                    <a:pt x="0" y="273"/>
                    <a:pt x="3" y="283"/>
                  </a:cubicBezTo>
                  <a:cubicBezTo>
                    <a:pt x="5" y="293"/>
                    <a:pt x="16" y="311"/>
                    <a:pt x="25" y="320"/>
                  </a:cubicBezTo>
                  <a:cubicBezTo>
                    <a:pt x="34" y="329"/>
                    <a:pt x="44" y="325"/>
                    <a:pt x="50" y="319"/>
                  </a:cubicBezTo>
                  <a:cubicBezTo>
                    <a:pt x="56" y="312"/>
                    <a:pt x="66" y="309"/>
                    <a:pt x="87" y="294"/>
                  </a:cubicBezTo>
                  <a:cubicBezTo>
                    <a:pt x="107" y="278"/>
                    <a:pt x="141" y="264"/>
                    <a:pt x="162" y="243"/>
                  </a:cubicBezTo>
                  <a:cubicBezTo>
                    <a:pt x="183" y="222"/>
                    <a:pt x="172" y="225"/>
                    <a:pt x="172" y="191"/>
                  </a:cubicBezTo>
                  <a:close/>
                  <a:moveTo>
                    <a:pt x="372" y="280"/>
                  </a:moveTo>
                  <a:cubicBezTo>
                    <a:pt x="372" y="260"/>
                    <a:pt x="387" y="239"/>
                    <a:pt x="361" y="234"/>
                  </a:cubicBezTo>
                  <a:cubicBezTo>
                    <a:pt x="336" y="229"/>
                    <a:pt x="299" y="233"/>
                    <a:pt x="295" y="216"/>
                  </a:cubicBezTo>
                  <a:cubicBezTo>
                    <a:pt x="290" y="200"/>
                    <a:pt x="280" y="171"/>
                    <a:pt x="294" y="157"/>
                  </a:cubicBezTo>
                  <a:cubicBezTo>
                    <a:pt x="307" y="144"/>
                    <a:pt x="326" y="139"/>
                    <a:pt x="337" y="133"/>
                  </a:cubicBezTo>
                  <a:cubicBezTo>
                    <a:pt x="348" y="127"/>
                    <a:pt x="359" y="129"/>
                    <a:pt x="365" y="112"/>
                  </a:cubicBezTo>
                  <a:cubicBezTo>
                    <a:pt x="371" y="95"/>
                    <a:pt x="364" y="77"/>
                    <a:pt x="351" y="75"/>
                  </a:cubicBezTo>
                  <a:cubicBezTo>
                    <a:pt x="338" y="72"/>
                    <a:pt x="319" y="94"/>
                    <a:pt x="315" y="77"/>
                  </a:cubicBezTo>
                  <a:cubicBezTo>
                    <a:pt x="311" y="61"/>
                    <a:pt x="315" y="55"/>
                    <a:pt x="321" y="49"/>
                  </a:cubicBezTo>
                  <a:cubicBezTo>
                    <a:pt x="327" y="44"/>
                    <a:pt x="336" y="14"/>
                    <a:pt x="317" y="9"/>
                  </a:cubicBezTo>
                  <a:cubicBezTo>
                    <a:pt x="298" y="5"/>
                    <a:pt x="267" y="0"/>
                    <a:pt x="249" y="4"/>
                  </a:cubicBezTo>
                  <a:cubicBezTo>
                    <a:pt x="249" y="4"/>
                    <a:pt x="239" y="8"/>
                    <a:pt x="238" y="15"/>
                  </a:cubicBezTo>
                  <a:cubicBezTo>
                    <a:pt x="236" y="21"/>
                    <a:pt x="231" y="68"/>
                    <a:pt x="226" y="98"/>
                  </a:cubicBezTo>
                  <a:cubicBezTo>
                    <a:pt x="220" y="127"/>
                    <a:pt x="213" y="167"/>
                    <a:pt x="213" y="200"/>
                  </a:cubicBezTo>
                  <a:cubicBezTo>
                    <a:pt x="214" y="232"/>
                    <a:pt x="217" y="264"/>
                    <a:pt x="231" y="278"/>
                  </a:cubicBezTo>
                  <a:cubicBezTo>
                    <a:pt x="245" y="292"/>
                    <a:pt x="306" y="295"/>
                    <a:pt x="322" y="294"/>
                  </a:cubicBezTo>
                  <a:cubicBezTo>
                    <a:pt x="339" y="293"/>
                    <a:pt x="372" y="300"/>
                    <a:pt x="372"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5">
              <a:extLst>
                <a:ext uri="{FF2B5EF4-FFF2-40B4-BE49-F238E27FC236}">
                  <a16:creationId xmlns:a16="http://schemas.microsoft.com/office/drawing/2014/main" id="{1980E70C-E912-B843-AD71-4F78DCFEAB76}"/>
                </a:ext>
              </a:extLst>
            </p:cNvPr>
            <p:cNvSpPr>
              <a:spLocks noEditPoints="1"/>
            </p:cNvSpPr>
            <p:nvPr/>
          </p:nvSpPr>
          <p:spPr bwMode="auto">
            <a:xfrm>
              <a:off x="2865438" y="2493963"/>
              <a:ext cx="1325563" cy="1789113"/>
            </a:xfrm>
            <a:custGeom>
              <a:avLst/>
              <a:gdLst>
                <a:gd name="T0" fmla="*/ 177 w 313"/>
                <a:gd name="T1" fmla="*/ 134 h 420"/>
                <a:gd name="T2" fmla="*/ 278 w 313"/>
                <a:gd name="T3" fmla="*/ 108 h 420"/>
                <a:gd name="T4" fmla="*/ 310 w 313"/>
                <a:gd name="T5" fmla="*/ 96 h 420"/>
                <a:gd name="T6" fmla="*/ 284 w 313"/>
                <a:gd name="T7" fmla="*/ 62 h 420"/>
                <a:gd name="T8" fmla="*/ 212 w 313"/>
                <a:gd name="T9" fmla="*/ 74 h 420"/>
                <a:gd name="T10" fmla="*/ 190 w 313"/>
                <a:gd name="T11" fmla="*/ 10 h 420"/>
                <a:gd name="T12" fmla="*/ 122 w 313"/>
                <a:gd name="T13" fmla="*/ 21 h 420"/>
                <a:gd name="T14" fmla="*/ 125 w 313"/>
                <a:gd name="T15" fmla="*/ 41 h 420"/>
                <a:gd name="T16" fmla="*/ 131 w 313"/>
                <a:gd name="T17" fmla="*/ 65 h 420"/>
                <a:gd name="T18" fmla="*/ 129 w 313"/>
                <a:gd name="T19" fmla="*/ 82 h 420"/>
                <a:gd name="T20" fmla="*/ 145 w 313"/>
                <a:gd name="T21" fmla="*/ 89 h 420"/>
                <a:gd name="T22" fmla="*/ 138 w 313"/>
                <a:gd name="T23" fmla="*/ 100 h 420"/>
                <a:gd name="T24" fmla="*/ 43 w 313"/>
                <a:gd name="T25" fmla="*/ 123 h 420"/>
                <a:gd name="T26" fmla="*/ 6 w 313"/>
                <a:gd name="T27" fmla="*/ 143 h 420"/>
                <a:gd name="T28" fmla="*/ 28 w 313"/>
                <a:gd name="T29" fmla="*/ 175 h 420"/>
                <a:gd name="T30" fmla="*/ 177 w 313"/>
                <a:gd name="T31" fmla="*/ 134 h 420"/>
                <a:gd name="T32" fmla="*/ 99 w 313"/>
                <a:gd name="T33" fmla="*/ 322 h 420"/>
                <a:gd name="T34" fmla="*/ 65 w 313"/>
                <a:gd name="T35" fmla="*/ 326 h 420"/>
                <a:gd name="T36" fmla="*/ 60 w 313"/>
                <a:gd name="T37" fmla="*/ 313 h 420"/>
                <a:gd name="T38" fmla="*/ 28 w 313"/>
                <a:gd name="T39" fmla="*/ 330 h 420"/>
                <a:gd name="T40" fmla="*/ 30 w 313"/>
                <a:gd name="T41" fmla="*/ 390 h 420"/>
                <a:gd name="T42" fmla="*/ 63 w 313"/>
                <a:gd name="T43" fmla="*/ 381 h 420"/>
                <a:gd name="T44" fmla="*/ 91 w 313"/>
                <a:gd name="T45" fmla="*/ 353 h 420"/>
                <a:gd name="T46" fmla="*/ 99 w 313"/>
                <a:gd name="T47" fmla="*/ 322 h 420"/>
                <a:gd name="T48" fmla="*/ 299 w 313"/>
                <a:gd name="T49" fmla="*/ 306 h 420"/>
                <a:gd name="T50" fmla="*/ 274 w 313"/>
                <a:gd name="T51" fmla="*/ 279 h 420"/>
                <a:gd name="T52" fmla="*/ 248 w 313"/>
                <a:gd name="T53" fmla="*/ 278 h 420"/>
                <a:gd name="T54" fmla="*/ 221 w 313"/>
                <a:gd name="T55" fmla="*/ 273 h 420"/>
                <a:gd name="T56" fmla="*/ 222 w 313"/>
                <a:gd name="T57" fmla="*/ 304 h 420"/>
                <a:gd name="T58" fmla="*/ 240 w 313"/>
                <a:gd name="T59" fmla="*/ 342 h 420"/>
                <a:gd name="T60" fmla="*/ 245 w 313"/>
                <a:gd name="T61" fmla="*/ 359 h 420"/>
                <a:gd name="T62" fmla="*/ 282 w 313"/>
                <a:gd name="T63" fmla="*/ 348 h 420"/>
                <a:gd name="T64" fmla="*/ 299 w 313"/>
                <a:gd name="T65" fmla="*/ 306 h 420"/>
                <a:gd name="T66" fmla="*/ 187 w 313"/>
                <a:gd name="T67" fmla="*/ 280 h 420"/>
                <a:gd name="T68" fmla="*/ 200 w 313"/>
                <a:gd name="T69" fmla="*/ 276 h 420"/>
                <a:gd name="T70" fmla="*/ 218 w 313"/>
                <a:gd name="T71" fmla="*/ 246 h 420"/>
                <a:gd name="T72" fmla="*/ 249 w 313"/>
                <a:gd name="T73" fmla="*/ 195 h 420"/>
                <a:gd name="T74" fmla="*/ 234 w 313"/>
                <a:gd name="T75" fmla="*/ 150 h 420"/>
                <a:gd name="T76" fmla="*/ 192 w 313"/>
                <a:gd name="T77" fmla="*/ 156 h 420"/>
                <a:gd name="T78" fmla="*/ 118 w 313"/>
                <a:gd name="T79" fmla="*/ 182 h 420"/>
                <a:gd name="T80" fmla="*/ 99 w 313"/>
                <a:gd name="T81" fmla="*/ 172 h 420"/>
                <a:gd name="T82" fmla="*/ 74 w 313"/>
                <a:gd name="T83" fmla="*/ 230 h 420"/>
                <a:gd name="T84" fmla="*/ 100 w 313"/>
                <a:gd name="T85" fmla="*/ 291 h 420"/>
                <a:gd name="T86" fmla="*/ 127 w 313"/>
                <a:gd name="T87" fmla="*/ 292 h 420"/>
                <a:gd name="T88" fmla="*/ 136 w 313"/>
                <a:gd name="T89" fmla="*/ 338 h 420"/>
                <a:gd name="T90" fmla="*/ 123 w 313"/>
                <a:gd name="T91" fmla="*/ 362 h 420"/>
                <a:gd name="T92" fmla="*/ 105 w 313"/>
                <a:gd name="T93" fmla="*/ 355 h 420"/>
                <a:gd name="T94" fmla="*/ 93 w 313"/>
                <a:gd name="T95" fmla="*/ 363 h 420"/>
                <a:gd name="T96" fmla="*/ 115 w 313"/>
                <a:gd name="T97" fmla="*/ 387 h 420"/>
                <a:gd name="T98" fmla="*/ 151 w 313"/>
                <a:gd name="T99" fmla="*/ 411 h 420"/>
                <a:gd name="T100" fmla="*/ 189 w 313"/>
                <a:gd name="T101" fmla="*/ 384 h 420"/>
                <a:gd name="T102" fmla="*/ 189 w 313"/>
                <a:gd name="T103" fmla="*/ 309 h 420"/>
                <a:gd name="T104" fmla="*/ 187 w 313"/>
                <a:gd name="T105" fmla="*/ 280 h 420"/>
                <a:gd name="T106" fmla="*/ 169 w 313"/>
                <a:gd name="T107" fmla="*/ 219 h 420"/>
                <a:gd name="T108" fmla="*/ 145 w 313"/>
                <a:gd name="T109" fmla="*/ 236 h 420"/>
                <a:gd name="T110" fmla="*/ 138 w 313"/>
                <a:gd name="T111" fmla="*/ 217 h 420"/>
                <a:gd name="T112" fmla="*/ 168 w 313"/>
                <a:gd name="T113" fmla="*/ 203 h 420"/>
                <a:gd name="T114" fmla="*/ 179 w 313"/>
                <a:gd name="T115" fmla="*/ 200 h 420"/>
                <a:gd name="T116" fmla="*/ 169 w 313"/>
                <a:gd name="T117" fmla="*/ 21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 h="420">
                  <a:moveTo>
                    <a:pt x="177" y="134"/>
                  </a:moveTo>
                  <a:cubicBezTo>
                    <a:pt x="213" y="123"/>
                    <a:pt x="265" y="109"/>
                    <a:pt x="278" y="108"/>
                  </a:cubicBezTo>
                  <a:cubicBezTo>
                    <a:pt x="292" y="107"/>
                    <a:pt x="306" y="111"/>
                    <a:pt x="310" y="96"/>
                  </a:cubicBezTo>
                  <a:cubicBezTo>
                    <a:pt x="313" y="82"/>
                    <a:pt x="306" y="63"/>
                    <a:pt x="284" y="62"/>
                  </a:cubicBezTo>
                  <a:cubicBezTo>
                    <a:pt x="263" y="60"/>
                    <a:pt x="212" y="74"/>
                    <a:pt x="212" y="74"/>
                  </a:cubicBezTo>
                  <a:cubicBezTo>
                    <a:pt x="212" y="74"/>
                    <a:pt x="228" y="20"/>
                    <a:pt x="190" y="10"/>
                  </a:cubicBezTo>
                  <a:cubicBezTo>
                    <a:pt x="153" y="0"/>
                    <a:pt x="122" y="21"/>
                    <a:pt x="122" y="21"/>
                  </a:cubicBezTo>
                  <a:cubicBezTo>
                    <a:pt x="122" y="21"/>
                    <a:pt x="113" y="32"/>
                    <a:pt x="125" y="41"/>
                  </a:cubicBezTo>
                  <a:cubicBezTo>
                    <a:pt x="137" y="51"/>
                    <a:pt x="134" y="58"/>
                    <a:pt x="131" y="65"/>
                  </a:cubicBezTo>
                  <a:cubicBezTo>
                    <a:pt x="128" y="71"/>
                    <a:pt x="121" y="77"/>
                    <a:pt x="129" y="82"/>
                  </a:cubicBezTo>
                  <a:cubicBezTo>
                    <a:pt x="137" y="88"/>
                    <a:pt x="137" y="79"/>
                    <a:pt x="145" y="89"/>
                  </a:cubicBezTo>
                  <a:cubicBezTo>
                    <a:pt x="145" y="89"/>
                    <a:pt x="145" y="97"/>
                    <a:pt x="138" y="100"/>
                  </a:cubicBezTo>
                  <a:cubicBezTo>
                    <a:pt x="132" y="103"/>
                    <a:pt x="66" y="119"/>
                    <a:pt x="43" y="123"/>
                  </a:cubicBezTo>
                  <a:cubicBezTo>
                    <a:pt x="20" y="128"/>
                    <a:pt x="11" y="131"/>
                    <a:pt x="6" y="143"/>
                  </a:cubicBezTo>
                  <a:cubicBezTo>
                    <a:pt x="2" y="154"/>
                    <a:pt x="0" y="177"/>
                    <a:pt x="28" y="175"/>
                  </a:cubicBezTo>
                  <a:cubicBezTo>
                    <a:pt x="56" y="172"/>
                    <a:pt x="140" y="145"/>
                    <a:pt x="177" y="134"/>
                  </a:cubicBezTo>
                  <a:close/>
                  <a:moveTo>
                    <a:pt x="99" y="322"/>
                  </a:moveTo>
                  <a:cubicBezTo>
                    <a:pt x="91" y="319"/>
                    <a:pt x="70" y="332"/>
                    <a:pt x="65" y="326"/>
                  </a:cubicBezTo>
                  <a:cubicBezTo>
                    <a:pt x="62" y="322"/>
                    <a:pt x="60" y="313"/>
                    <a:pt x="60" y="313"/>
                  </a:cubicBezTo>
                  <a:cubicBezTo>
                    <a:pt x="55" y="300"/>
                    <a:pt x="41" y="312"/>
                    <a:pt x="28" y="330"/>
                  </a:cubicBezTo>
                  <a:cubicBezTo>
                    <a:pt x="14" y="349"/>
                    <a:pt x="20" y="380"/>
                    <a:pt x="30" y="390"/>
                  </a:cubicBezTo>
                  <a:cubicBezTo>
                    <a:pt x="41" y="400"/>
                    <a:pt x="52" y="384"/>
                    <a:pt x="63" y="381"/>
                  </a:cubicBezTo>
                  <a:cubicBezTo>
                    <a:pt x="74" y="378"/>
                    <a:pt x="83" y="368"/>
                    <a:pt x="91" y="353"/>
                  </a:cubicBezTo>
                  <a:cubicBezTo>
                    <a:pt x="100" y="337"/>
                    <a:pt x="108" y="326"/>
                    <a:pt x="99" y="322"/>
                  </a:cubicBezTo>
                  <a:close/>
                  <a:moveTo>
                    <a:pt x="299" y="306"/>
                  </a:moveTo>
                  <a:cubicBezTo>
                    <a:pt x="294" y="292"/>
                    <a:pt x="284" y="282"/>
                    <a:pt x="274" y="279"/>
                  </a:cubicBezTo>
                  <a:cubicBezTo>
                    <a:pt x="264" y="276"/>
                    <a:pt x="259" y="280"/>
                    <a:pt x="248" y="278"/>
                  </a:cubicBezTo>
                  <a:cubicBezTo>
                    <a:pt x="236" y="276"/>
                    <a:pt x="234" y="266"/>
                    <a:pt x="221" y="273"/>
                  </a:cubicBezTo>
                  <a:cubicBezTo>
                    <a:pt x="221" y="273"/>
                    <a:pt x="216" y="291"/>
                    <a:pt x="222" y="304"/>
                  </a:cubicBezTo>
                  <a:cubicBezTo>
                    <a:pt x="228" y="318"/>
                    <a:pt x="239" y="333"/>
                    <a:pt x="240" y="342"/>
                  </a:cubicBezTo>
                  <a:cubicBezTo>
                    <a:pt x="242" y="350"/>
                    <a:pt x="240" y="359"/>
                    <a:pt x="245" y="359"/>
                  </a:cubicBezTo>
                  <a:cubicBezTo>
                    <a:pt x="250" y="360"/>
                    <a:pt x="276" y="351"/>
                    <a:pt x="282" y="348"/>
                  </a:cubicBezTo>
                  <a:cubicBezTo>
                    <a:pt x="287" y="345"/>
                    <a:pt x="304" y="320"/>
                    <a:pt x="299" y="306"/>
                  </a:cubicBezTo>
                  <a:close/>
                  <a:moveTo>
                    <a:pt x="187" y="280"/>
                  </a:moveTo>
                  <a:cubicBezTo>
                    <a:pt x="187" y="280"/>
                    <a:pt x="192" y="280"/>
                    <a:pt x="200" y="276"/>
                  </a:cubicBezTo>
                  <a:cubicBezTo>
                    <a:pt x="208" y="272"/>
                    <a:pt x="208" y="262"/>
                    <a:pt x="218" y="246"/>
                  </a:cubicBezTo>
                  <a:cubicBezTo>
                    <a:pt x="227" y="230"/>
                    <a:pt x="237" y="213"/>
                    <a:pt x="249" y="195"/>
                  </a:cubicBezTo>
                  <a:cubicBezTo>
                    <a:pt x="260" y="177"/>
                    <a:pt x="261" y="159"/>
                    <a:pt x="234" y="150"/>
                  </a:cubicBezTo>
                  <a:cubicBezTo>
                    <a:pt x="208" y="140"/>
                    <a:pt x="198" y="151"/>
                    <a:pt x="192" y="156"/>
                  </a:cubicBezTo>
                  <a:cubicBezTo>
                    <a:pt x="186" y="162"/>
                    <a:pt x="130" y="183"/>
                    <a:pt x="118" y="182"/>
                  </a:cubicBezTo>
                  <a:cubicBezTo>
                    <a:pt x="106" y="181"/>
                    <a:pt x="99" y="172"/>
                    <a:pt x="99" y="172"/>
                  </a:cubicBezTo>
                  <a:cubicBezTo>
                    <a:pt x="69" y="163"/>
                    <a:pt x="68" y="207"/>
                    <a:pt x="74" y="230"/>
                  </a:cubicBezTo>
                  <a:cubicBezTo>
                    <a:pt x="80" y="252"/>
                    <a:pt x="91" y="289"/>
                    <a:pt x="100" y="291"/>
                  </a:cubicBezTo>
                  <a:cubicBezTo>
                    <a:pt x="108" y="294"/>
                    <a:pt x="113" y="286"/>
                    <a:pt x="127" y="292"/>
                  </a:cubicBezTo>
                  <a:cubicBezTo>
                    <a:pt x="141" y="299"/>
                    <a:pt x="133" y="317"/>
                    <a:pt x="136" y="338"/>
                  </a:cubicBezTo>
                  <a:cubicBezTo>
                    <a:pt x="140" y="359"/>
                    <a:pt x="129" y="362"/>
                    <a:pt x="123" y="362"/>
                  </a:cubicBezTo>
                  <a:cubicBezTo>
                    <a:pt x="119" y="362"/>
                    <a:pt x="114" y="362"/>
                    <a:pt x="105" y="355"/>
                  </a:cubicBezTo>
                  <a:cubicBezTo>
                    <a:pt x="96" y="348"/>
                    <a:pt x="93" y="363"/>
                    <a:pt x="93" y="363"/>
                  </a:cubicBezTo>
                  <a:cubicBezTo>
                    <a:pt x="93" y="363"/>
                    <a:pt x="106" y="379"/>
                    <a:pt x="115" y="387"/>
                  </a:cubicBezTo>
                  <a:cubicBezTo>
                    <a:pt x="123" y="396"/>
                    <a:pt x="134" y="401"/>
                    <a:pt x="151" y="411"/>
                  </a:cubicBezTo>
                  <a:cubicBezTo>
                    <a:pt x="169" y="420"/>
                    <a:pt x="173" y="410"/>
                    <a:pt x="189" y="384"/>
                  </a:cubicBezTo>
                  <a:cubicBezTo>
                    <a:pt x="205" y="357"/>
                    <a:pt x="196" y="337"/>
                    <a:pt x="189" y="309"/>
                  </a:cubicBezTo>
                  <a:cubicBezTo>
                    <a:pt x="182" y="281"/>
                    <a:pt x="187" y="280"/>
                    <a:pt x="187" y="280"/>
                  </a:cubicBezTo>
                  <a:close/>
                  <a:moveTo>
                    <a:pt x="169" y="219"/>
                  </a:moveTo>
                  <a:cubicBezTo>
                    <a:pt x="159" y="224"/>
                    <a:pt x="155" y="237"/>
                    <a:pt x="145" y="236"/>
                  </a:cubicBezTo>
                  <a:cubicBezTo>
                    <a:pt x="135" y="234"/>
                    <a:pt x="123" y="225"/>
                    <a:pt x="138" y="217"/>
                  </a:cubicBezTo>
                  <a:cubicBezTo>
                    <a:pt x="153" y="209"/>
                    <a:pt x="162" y="206"/>
                    <a:pt x="168" y="203"/>
                  </a:cubicBezTo>
                  <a:cubicBezTo>
                    <a:pt x="173" y="200"/>
                    <a:pt x="171" y="196"/>
                    <a:pt x="179" y="200"/>
                  </a:cubicBezTo>
                  <a:cubicBezTo>
                    <a:pt x="179" y="200"/>
                    <a:pt x="178" y="213"/>
                    <a:pt x="169"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6">
              <a:extLst>
                <a:ext uri="{FF2B5EF4-FFF2-40B4-BE49-F238E27FC236}">
                  <a16:creationId xmlns:a16="http://schemas.microsoft.com/office/drawing/2014/main" id="{D81CB55C-8E8E-114D-8D99-973894F836E4}"/>
                </a:ext>
              </a:extLst>
            </p:cNvPr>
            <p:cNvSpPr>
              <a:spLocks noEditPoints="1"/>
            </p:cNvSpPr>
            <p:nvPr/>
          </p:nvSpPr>
          <p:spPr bwMode="auto">
            <a:xfrm>
              <a:off x="4549776" y="2833688"/>
              <a:ext cx="1652588" cy="1304925"/>
            </a:xfrm>
            <a:custGeom>
              <a:avLst/>
              <a:gdLst>
                <a:gd name="T0" fmla="*/ 132 w 390"/>
                <a:gd name="T1" fmla="*/ 176 h 306"/>
                <a:gd name="T2" fmla="*/ 146 w 390"/>
                <a:gd name="T3" fmla="*/ 132 h 306"/>
                <a:gd name="T4" fmla="*/ 155 w 390"/>
                <a:gd name="T5" fmla="*/ 81 h 306"/>
                <a:gd name="T6" fmla="*/ 138 w 390"/>
                <a:gd name="T7" fmla="*/ 14 h 306"/>
                <a:gd name="T8" fmla="*/ 44 w 390"/>
                <a:gd name="T9" fmla="*/ 55 h 306"/>
                <a:gd name="T10" fmla="*/ 65 w 390"/>
                <a:gd name="T11" fmla="*/ 103 h 306"/>
                <a:gd name="T12" fmla="*/ 61 w 390"/>
                <a:gd name="T13" fmla="*/ 140 h 306"/>
                <a:gd name="T14" fmla="*/ 50 w 390"/>
                <a:gd name="T15" fmla="*/ 190 h 306"/>
                <a:gd name="T16" fmla="*/ 1 w 390"/>
                <a:gd name="T17" fmla="*/ 249 h 306"/>
                <a:gd name="T18" fmla="*/ 74 w 390"/>
                <a:gd name="T19" fmla="*/ 269 h 306"/>
                <a:gd name="T20" fmla="*/ 118 w 390"/>
                <a:gd name="T21" fmla="*/ 197 h 306"/>
                <a:gd name="T22" fmla="*/ 300 w 390"/>
                <a:gd name="T23" fmla="*/ 246 h 306"/>
                <a:gd name="T24" fmla="*/ 311 w 390"/>
                <a:gd name="T25" fmla="*/ 215 h 306"/>
                <a:gd name="T26" fmla="*/ 270 w 390"/>
                <a:gd name="T27" fmla="*/ 190 h 306"/>
                <a:gd name="T28" fmla="*/ 305 w 390"/>
                <a:gd name="T29" fmla="*/ 166 h 306"/>
                <a:gd name="T30" fmla="*/ 375 w 390"/>
                <a:gd name="T31" fmla="*/ 71 h 306"/>
                <a:gd name="T32" fmla="*/ 330 w 390"/>
                <a:gd name="T33" fmla="*/ 3 h 306"/>
                <a:gd name="T34" fmla="*/ 190 w 390"/>
                <a:gd name="T35" fmla="*/ 24 h 306"/>
                <a:gd name="T36" fmla="*/ 179 w 390"/>
                <a:gd name="T37" fmla="*/ 102 h 306"/>
                <a:gd name="T38" fmla="*/ 183 w 390"/>
                <a:gd name="T39" fmla="*/ 162 h 306"/>
                <a:gd name="T40" fmla="*/ 219 w 390"/>
                <a:gd name="T41" fmla="*/ 181 h 306"/>
                <a:gd name="T42" fmla="*/ 183 w 390"/>
                <a:gd name="T43" fmla="*/ 212 h 306"/>
                <a:gd name="T44" fmla="*/ 167 w 390"/>
                <a:gd name="T45" fmla="*/ 250 h 306"/>
                <a:gd name="T46" fmla="*/ 166 w 390"/>
                <a:gd name="T47" fmla="*/ 304 h 306"/>
                <a:gd name="T48" fmla="*/ 325 w 390"/>
                <a:gd name="T49" fmla="*/ 295 h 306"/>
                <a:gd name="T50" fmla="*/ 351 w 390"/>
                <a:gd name="T51" fmla="*/ 243 h 306"/>
                <a:gd name="T52" fmla="*/ 313 w 390"/>
                <a:gd name="T53" fmla="*/ 48 h 306"/>
                <a:gd name="T54" fmla="*/ 284 w 390"/>
                <a:gd name="T55" fmla="*/ 66 h 306"/>
                <a:gd name="T56" fmla="*/ 229 w 390"/>
                <a:gd name="T57" fmla="*/ 68 h 306"/>
                <a:gd name="T58" fmla="*/ 244 w 390"/>
                <a:gd name="T59" fmla="*/ 79 h 306"/>
                <a:gd name="T60" fmla="*/ 229 w 390"/>
                <a:gd name="T61" fmla="*/ 68 h 306"/>
                <a:gd name="T62" fmla="*/ 219 w 390"/>
                <a:gd name="T63" fmla="*/ 126 h 306"/>
                <a:gd name="T64" fmla="*/ 245 w 390"/>
                <a:gd name="T65" fmla="*/ 117 h 306"/>
                <a:gd name="T66" fmla="*/ 270 w 390"/>
                <a:gd name="T67" fmla="*/ 111 h 306"/>
                <a:gd name="T68" fmla="*/ 295 w 390"/>
                <a:gd name="T69" fmla="*/ 109 h 306"/>
                <a:gd name="T70" fmla="*/ 270 w 390"/>
                <a:gd name="T71" fmla="*/ 1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0" h="306">
                  <a:moveTo>
                    <a:pt x="118" y="197"/>
                  </a:moveTo>
                  <a:cubicBezTo>
                    <a:pt x="110" y="194"/>
                    <a:pt x="115" y="182"/>
                    <a:pt x="132" y="176"/>
                  </a:cubicBezTo>
                  <a:cubicBezTo>
                    <a:pt x="150" y="169"/>
                    <a:pt x="156" y="162"/>
                    <a:pt x="156" y="152"/>
                  </a:cubicBezTo>
                  <a:cubicBezTo>
                    <a:pt x="156" y="141"/>
                    <a:pt x="153" y="137"/>
                    <a:pt x="146" y="132"/>
                  </a:cubicBezTo>
                  <a:cubicBezTo>
                    <a:pt x="138" y="127"/>
                    <a:pt x="131" y="123"/>
                    <a:pt x="134" y="111"/>
                  </a:cubicBezTo>
                  <a:cubicBezTo>
                    <a:pt x="137" y="98"/>
                    <a:pt x="149" y="87"/>
                    <a:pt x="155" y="81"/>
                  </a:cubicBezTo>
                  <a:cubicBezTo>
                    <a:pt x="160" y="75"/>
                    <a:pt x="171" y="60"/>
                    <a:pt x="172" y="42"/>
                  </a:cubicBezTo>
                  <a:cubicBezTo>
                    <a:pt x="173" y="24"/>
                    <a:pt x="165" y="7"/>
                    <a:pt x="138" y="14"/>
                  </a:cubicBezTo>
                  <a:cubicBezTo>
                    <a:pt x="112" y="21"/>
                    <a:pt x="102" y="35"/>
                    <a:pt x="84" y="41"/>
                  </a:cubicBezTo>
                  <a:cubicBezTo>
                    <a:pt x="74" y="44"/>
                    <a:pt x="58" y="49"/>
                    <a:pt x="44" y="55"/>
                  </a:cubicBezTo>
                  <a:cubicBezTo>
                    <a:pt x="37" y="58"/>
                    <a:pt x="29" y="71"/>
                    <a:pt x="44" y="82"/>
                  </a:cubicBezTo>
                  <a:cubicBezTo>
                    <a:pt x="58" y="93"/>
                    <a:pt x="57" y="100"/>
                    <a:pt x="65" y="103"/>
                  </a:cubicBezTo>
                  <a:cubicBezTo>
                    <a:pt x="73" y="106"/>
                    <a:pt x="81" y="101"/>
                    <a:pt x="80" y="113"/>
                  </a:cubicBezTo>
                  <a:cubicBezTo>
                    <a:pt x="79" y="125"/>
                    <a:pt x="73" y="137"/>
                    <a:pt x="61" y="140"/>
                  </a:cubicBezTo>
                  <a:cubicBezTo>
                    <a:pt x="48" y="143"/>
                    <a:pt x="33" y="141"/>
                    <a:pt x="30" y="153"/>
                  </a:cubicBezTo>
                  <a:cubicBezTo>
                    <a:pt x="28" y="166"/>
                    <a:pt x="53" y="174"/>
                    <a:pt x="50" y="190"/>
                  </a:cubicBezTo>
                  <a:cubicBezTo>
                    <a:pt x="47" y="207"/>
                    <a:pt x="44" y="209"/>
                    <a:pt x="30" y="218"/>
                  </a:cubicBezTo>
                  <a:cubicBezTo>
                    <a:pt x="17" y="226"/>
                    <a:pt x="2" y="229"/>
                    <a:pt x="1" y="249"/>
                  </a:cubicBezTo>
                  <a:cubicBezTo>
                    <a:pt x="0" y="268"/>
                    <a:pt x="12" y="296"/>
                    <a:pt x="30" y="297"/>
                  </a:cubicBezTo>
                  <a:cubicBezTo>
                    <a:pt x="47" y="297"/>
                    <a:pt x="56" y="279"/>
                    <a:pt x="74" y="269"/>
                  </a:cubicBezTo>
                  <a:cubicBezTo>
                    <a:pt x="92" y="260"/>
                    <a:pt x="142" y="246"/>
                    <a:pt x="145" y="222"/>
                  </a:cubicBezTo>
                  <a:cubicBezTo>
                    <a:pt x="149" y="199"/>
                    <a:pt x="127" y="200"/>
                    <a:pt x="118" y="197"/>
                  </a:cubicBezTo>
                  <a:close/>
                  <a:moveTo>
                    <a:pt x="351" y="243"/>
                  </a:moveTo>
                  <a:cubicBezTo>
                    <a:pt x="336" y="235"/>
                    <a:pt x="321" y="244"/>
                    <a:pt x="300" y="246"/>
                  </a:cubicBezTo>
                  <a:cubicBezTo>
                    <a:pt x="279" y="248"/>
                    <a:pt x="276" y="242"/>
                    <a:pt x="277" y="235"/>
                  </a:cubicBezTo>
                  <a:cubicBezTo>
                    <a:pt x="278" y="227"/>
                    <a:pt x="305" y="223"/>
                    <a:pt x="311" y="215"/>
                  </a:cubicBezTo>
                  <a:cubicBezTo>
                    <a:pt x="317" y="206"/>
                    <a:pt x="317" y="194"/>
                    <a:pt x="301" y="186"/>
                  </a:cubicBezTo>
                  <a:cubicBezTo>
                    <a:pt x="286" y="177"/>
                    <a:pt x="284" y="186"/>
                    <a:pt x="270" y="190"/>
                  </a:cubicBezTo>
                  <a:cubicBezTo>
                    <a:pt x="256" y="193"/>
                    <a:pt x="268" y="172"/>
                    <a:pt x="268" y="172"/>
                  </a:cubicBezTo>
                  <a:cubicBezTo>
                    <a:pt x="268" y="172"/>
                    <a:pt x="286" y="175"/>
                    <a:pt x="305" y="166"/>
                  </a:cubicBezTo>
                  <a:cubicBezTo>
                    <a:pt x="324" y="158"/>
                    <a:pt x="322" y="152"/>
                    <a:pt x="331" y="133"/>
                  </a:cubicBezTo>
                  <a:cubicBezTo>
                    <a:pt x="341" y="115"/>
                    <a:pt x="360" y="102"/>
                    <a:pt x="375" y="71"/>
                  </a:cubicBezTo>
                  <a:cubicBezTo>
                    <a:pt x="390" y="40"/>
                    <a:pt x="384" y="39"/>
                    <a:pt x="377" y="23"/>
                  </a:cubicBezTo>
                  <a:cubicBezTo>
                    <a:pt x="370" y="6"/>
                    <a:pt x="354" y="0"/>
                    <a:pt x="330" y="3"/>
                  </a:cubicBezTo>
                  <a:cubicBezTo>
                    <a:pt x="306" y="5"/>
                    <a:pt x="241" y="28"/>
                    <a:pt x="224" y="31"/>
                  </a:cubicBezTo>
                  <a:cubicBezTo>
                    <a:pt x="208" y="33"/>
                    <a:pt x="190" y="24"/>
                    <a:pt x="190" y="24"/>
                  </a:cubicBezTo>
                  <a:cubicBezTo>
                    <a:pt x="176" y="26"/>
                    <a:pt x="178" y="53"/>
                    <a:pt x="177" y="64"/>
                  </a:cubicBezTo>
                  <a:cubicBezTo>
                    <a:pt x="176" y="74"/>
                    <a:pt x="173" y="91"/>
                    <a:pt x="179" y="102"/>
                  </a:cubicBezTo>
                  <a:cubicBezTo>
                    <a:pt x="185" y="112"/>
                    <a:pt x="179" y="119"/>
                    <a:pt x="173" y="131"/>
                  </a:cubicBezTo>
                  <a:cubicBezTo>
                    <a:pt x="168" y="143"/>
                    <a:pt x="175" y="151"/>
                    <a:pt x="183" y="162"/>
                  </a:cubicBezTo>
                  <a:cubicBezTo>
                    <a:pt x="191" y="173"/>
                    <a:pt x="195" y="177"/>
                    <a:pt x="201" y="176"/>
                  </a:cubicBezTo>
                  <a:cubicBezTo>
                    <a:pt x="207" y="176"/>
                    <a:pt x="215" y="168"/>
                    <a:pt x="219" y="181"/>
                  </a:cubicBezTo>
                  <a:cubicBezTo>
                    <a:pt x="223" y="194"/>
                    <a:pt x="217" y="190"/>
                    <a:pt x="202" y="192"/>
                  </a:cubicBezTo>
                  <a:cubicBezTo>
                    <a:pt x="188" y="195"/>
                    <a:pt x="186" y="197"/>
                    <a:pt x="183" y="212"/>
                  </a:cubicBezTo>
                  <a:cubicBezTo>
                    <a:pt x="180" y="228"/>
                    <a:pt x="207" y="224"/>
                    <a:pt x="211" y="235"/>
                  </a:cubicBezTo>
                  <a:cubicBezTo>
                    <a:pt x="215" y="245"/>
                    <a:pt x="190" y="247"/>
                    <a:pt x="167" y="250"/>
                  </a:cubicBezTo>
                  <a:cubicBezTo>
                    <a:pt x="145" y="253"/>
                    <a:pt x="137" y="254"/>
                    <a:pt x="140" y="274"/>
                  </a:cubicBezTo>
                  <a:cubicBezTo>
                    <a:pt x="142" y="292"/>
                    <a:pt x="153" y="303"/>
                    <a:pt x="166" y="304"/>
                  </a:cubicBezTo>
                  <a:cubicBezTo>
                    <a:pt x="179" y="306"/>
                    <a:pt x="214" y="292"/>
                    <a:pt x="251" y="287"/>
                  </a:cubicBezTo>
                  <a:cubicBezTo>
                    <a:pt x="287" y="282"/>
                    <a:pt x="294" y="288"/>
                    <a:pt x="325" y="295"/>
                  </a:cubicBezTo>
                  <a:cubicBezTo>
                    <a:pt x="357" y="302"/>
                    <a:pt x="354" y="288"/>
                    <a:pt x="360" y="275"/>
                  </a:cubicBezTo>
                  <a:cubicBezTo>
                    <a:pt x="366" y="261"/>
                    <a:pt x="367" y="251"/>
                    <a:pt x="351" y="243"/>
                  </a:cubicBezTo>
                  <a:close/>
                  <a:moveTo>
                    <a:pt x="291" y="49"/>
                  </a:moveTo>
                  <a:cubicBezTo>
                    <a:pt x="299" y="45"/>
                    <a:pt x="309" y="42"/>
                    <a:pt x="313" y="48"/>
                  </a:cubicBezTo>
                  <a:cubicBezTo>
                    <a:pt x="316" y="55"/>
                    <a:pt x="309" y="67"/>
                    <a:pt x="303" y="69"/>
                  </a:cubicBezTo>
                  <a:cubicBezTo>
                    <a:pt x="298" y="71"/>
                    <a:pt x="289" y="76"/>
                    <a:pt x="284" y="66"/>
                  </a:cubicBezTo>
                  <a:cubicBezTo>
                    <a:pt x="280" y="56"/>
                    <a:pt x="291" y="49"/>
                    <a:pt x="291" y="49"/>
                  </a:cubicBezTo>
                  <a:close/>
                  <a:moveTo>
                    <a:pt x="229" y="68"/>
                  </a:moveTo>
                  <a:cubicBezTo>
                    <a:pt x="239" y="62"/>
                    <a:pt x="247" y="56"/>
                    <a:pt x="250" y="67"/>
                  </a:cubicBezTo>
                  <a:cubicBezTo>
                    <a:pt x="250" y="67"/>
                    <a:pt x="251" y="73"/>
                    <a:pt x="244" y="79"/>
                  </a:cubicBezTo>
                  <a:cubicBezTo>
                    <a:pt x="240" y="82"/>
                    <a:pt x="235" y="85"/>
                    <a:pt x="231" y="86"/>
                  </a:cubicBezTo>
                  <a:cubicBezTo>
                    <a:pt x="227" y="86"/>
                    <a:pt x="219" y="75"/>
                    <a:pt x="229" y="68"/>
                  </a:cubicBezTo>
                  <a:close/>
                  <a:moveTo>
                    <a:pt x="238" y="125"/>
                  </a:moveTo>
                  <a:cubicBezTo>
                    <a:pt x="231" y="130"/>
                    <a:pt x="221" y="135"/>
                    <a:pt x="219" y="126"/>
                  </a:cubicBezTo>
                  <a:cubicBezTo>
                    <a:pt x="218" y="117"/>
                    <a:pt x="222" y="111"/>
                    <a:pt x="230" y="111"/>
                  </a:cubicBezTo>
                  <a:cubicBezTo>
                    <a:pt x="238" y="111"/>
                    <a:pt x="243" y="107"/>
                    <a:pt x="245" y="117"/>
                  </a:cubicBezTo>
                  <a:cubicBezTo>
                    <a:pt x="245" y="117"/>
                    <a:pt x="244" y="122"/>
                    <a:pt x="238" y="125"/>
                  </a:cubicBezTo>
                  <a:close/>
                  <a:moveTo>
                    <a:pt x="270" y="111"/>
                  </a:moveTo>
                  <a:cubicBezTo>
                    <a:pt x="271" y="108"/>
                    <a:pt x="279" y="104"/>
                    <a:pt x="279" y="104"/>
                  </a:cubicBezTo>
                  <a:cubicBezTo>
                    <a:pt x="290" y="96"/>
                    <a:pt x="298" y="106"/>
                    <a:pt x="295" y="109"/>
                  </a:cubicBezTo>
                  <a:cubicBezTo>
                    <a:pt x="292" y="113"/>
                    <a:pt x="286" y="124"/>
                    <a:pt x="278" y="123"/>
                  </a:cubicBezTo>
                  <a:cubicBezTo>
                    <a:pt x="271" y="122"/>
                    <a:pt x="270" y="115"/>
                    <a:pt x="270" y="11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a:extLst>
                <a:ext uri="{FF2B5EF4-FFF2-40B4-BE49-F238E27FC236}">
                  <a16:creationId xmlns:a16="http://schemas.microsoft.com/office/drawing/2014/main" id="{3F5B8486-2ADA-4D4F-A57B-DAACF3AA4624}"/>
                </a:ext>
              </a:extLst>
            </p:cNvPr>
            <p:cNvSpPr>
              <a:spLocks/>
            </p:cNvSpPr>
            <p:nvPr/>
          </p:nvSpPr>
          <p:spPr bwMode="auto">
            <a:xfrm>
              <a:off x="6434138" y="2979738"/>
              <a:ext cx="1474788" cy="1201738"/>
            </a:xfrm>
            <a:custGeom>
              <a:avLst/>
              <a:gdLst>
                <a:gd name="T0" fmla="*/ 157 w 348"/>
                <a:gd name="T1" fmla="*/ 37 h 282"/>
                <a:gd name="T2" fmla="*/ 209 w 348"/>
                <a:gd name="T3" fmla="*/ 25 h 282"/>
                <a:gd name="T4" fmla="*/ 271 w 348"/>
                <a:gd name="T5" fmla="*/ 2 h 282"/>
                <a:gd name="T6" fmla="*/ 303 w 348"/>
                <a:gd name="T7" fmla="*/ 40 h 282"/>
                <a:gd name="T8" fmla="*/ 279 w 348"/>
                <a:gd name="T9" fmla="*/ 70 h 282"/>
                <a:gd name="T10" fmla="*/ 261 w 348"/>
                <a:gd name="T11" fmla="*/ 84 h 282"/>
                <a:gd name="T12" fmla="*/ 233 w 348"/>
                <a:gd name="T13" fmla="*/ 96 h 282"/>
                <a:gd name="T14" fmla="*/ 236 w 348"/>
                <a:gd name="T15" fmla="*/ 125 h 282"/>
                <a:gd name="T16" fmla="*/ 233 w 348"/>
                <a:gd name="T17" fmla="*/ 179 h 282"/>
                <a:gd name="T18" fmla="*/ 299 w 348"/>
                <a:gd name="T19" fmla="*/ 169 h 282"/>
                <a:gd name="T20" fmla="*/ 338 w 348"/>
                <a:gd name="T21" fmla="*/ 197 h 282"/>
                <a:gd name="T22" fmla="*/ 323 w 348"/>
                <a:gd name="T23" fmla="*/ 238 h 282"/>
                <a:gd name="T24" fmla="*/ 180 w 348"/>
                <a:gd name="T25" fmla="*/ 236 h 282"/>
                <a:gd name="T26" fmla="*/ 67 w 348"/>
                <a:gd name="T27" fmla="*/ 261 h 282"/>
                <a:gd name="T28" fmla="*/ 14 w 348"/>
                <a:gd name="T29" fmla="*/ 256 h 282"/>
                <a:gd name="T30" fmla="*/ 34 w 348"/>
                <a:gd name="T31" fmla="*/ 205 h 282"/>
                <a:gd name="T32" fmla="*/ 130 w 348"/>
                <a:gd name="T33" fmla="*/ 175 h 282"/>
                <a:gd name="T34" fmla="*/ 154 w 348"/>
                <a:gd name="T35" fmla="*/ 111 h 282"/>
                <a:gd name="T36" fmla="*/ 125 w 348"/>
                <a:gd name="T37" fmla="*/ 110 h 282"/>
                <a:gd name="T38" fmla="*/ 114 w 348"/>
                <a:gd name="T39" fmla="*/ 92 h 282"/>
                <a:gd name="T40" fmla="*/ 104 w 348"/>
                <a:gd name="T41" fmla="*/ 66 h 282"/>
                <a:gd name="T42" fmla="*/ 112 w 348"/>
                <a:gd name="T43" fmla="*/ 30 h 282"/>
                <a:gd name="T44" fmla="*/ 157 w 348"/>
                <a:gd name="T45" fmla="*/ 3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282">
                  <a:moveTo>
                    <a:pt x="157" y="37"/>
                  </a:moveTo>
                  <a:cubicBezTo>
                    <a:pt x="157" y="37"/>
                    <a:pt x="189" y="33"/>
                    <a:pt x="209" y="25"/>
                  </a:cubicBezTo>
                  <a:cubicBezTo>
                    <a:pt x="230" y="17"/>
                    <a:pt x="256" y="0"/>
                    <a:pt x="271" y="2"/>
                  </a:cubicBezTo>
                  <a:cubicBezTo>
                    <a:pt x="286" y="4"/>
                    <a:pt x="304" y="22"/>
                    <a:pt x="303" y="40"/>
                  </a:cubicBezTo>
                  <a:cubicBezTo>
                    <a:pt x="302" y="58"/>
                    <a:pt x="286" y="63"/>
                    <a:pt x="279" y="70"/>
                  </a:cubicBezTo>
                  <a:cubicBezTo>
                    <a:pt x="272" y="76"/>
                    <a:pt x="268" y="81"/>
                    <a:pt x="261" y="84"/>
                  </a:cubicBezTo>
                  <a:cubicBezTo>
                    <a:pt x="254" y="87"/>
                    <a:pt x="237" y="84"/>
                    <a:pt x="233" y="96"/>
                  </a:cubicBezTo>
                  <a:cubicBezTo>
                    <a:pt x="229" y="109"/>
                    <a:pt x="239" y="112"/>
                    <a:pt x="236" y="125"/>
                  </a:cubicBezTo>
                  <a:cubicBezTo>
                    <a:pt x="233" y="138"/>
                    <a:pt x="214" y="180"/>
                    <a:pt x="233" y="179"/>
                  </a:cubicBezTo>
                  <a:cubicBezTo>
                    <a:pt x="252" y="178"/>
                    <a:pt x="281" y="168"/>
                    <a:pt x="299" y="169"/>
                  </a:cubicBezTo>
                  <a:cubicBezTo>
                    <a:pt x="317" y="171"/>
                    <a:pt x="332" y="177"/>
                    <a:pt x="338" y="197"/>
                  </a:cubicBezTo>
                  <a:cubicBezTo>
                    <a:pt x="344" y="216"/>
                    <a:pt x="348" y="232"/>
                    <a:pt x="323" y="238"/>
                  </a:cubicBezTo>
                  <a:cubicBezTo>
                    <a:pt x="298" y="244"/>
                    <a:pt x="246" y="225"/>
                    <a:pt x="180" y="236"/>
                  </a:cubicBezTo>
                  <a:cubicBezTo>
                    <a:pt x="113" y="246"/>
                    <a:pt x="84" y="253"/>
                    <a:pt x="67" y="261"/>
                  </a:cubicBezTo>
                  <a:cubicBezTo>
                    <a:pt x="49" y="268"/>
                    <a:pt x="24" y="282"/>
                    <a:pt x="14" y="256"/>
                  </a:cubicBezTo>
                  <a:cubicBezTo>
                    <a:pt x="3" y="230"/>
                    <a:pt x="0" y="213"/>
                    <a:pt x="34" y="205"/>
                  </a:cubicBezTo>
                  <a:cubicBezTo>
                    <a:pt x="68" y="198"/>
                    <a:pt x="99" y="194"/>
                    <a:pt x="130" y="175"/>
                  </a:cubicBezTo>
                  <a:cubicBezTo>
                    <a:pt x="161" y="157"/>
                    <a:pt x="163" y="119"/>
                    <a:pt x="154" y="111"/>
                  </a:cubicBezTo>
                  <a:cubicBezTo>
                    <a:pt x="145" y="103"/>
                    <a:pt x="133" y="107"/>
                    <a:pt x="125" y="110"/>
                  </a:cubicBezTo>
                  <a:cubicBezTo>
                    <a:pt x="117" y="114"/>
                    <a:pt x="112" y="103"/>
                    <a:pt x="114" y="92"/>
                  </a:cubicBezTo>
                  <a:cubicBezTo>
                    <a:pt x="116" y="81"/>
                    <a:pt x="107" y="80"/>
                    <a:pt x="104" y="66"/>
                  </a:cubicBezTo>
                  <a:cubicBezTo>
                    <a:pt x="100" y="52"/>
                    <a:pt x="92" y="32"/>
                    <a:pt x="112" y="30"/>
                  </a:cubicBezTo>
                  <a:cubicBezTo>
                    <a:pt x="133" y="28"/>
                    <a:pt x="130" y="39"/>
                    <a:pt x="157"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8">
              <a:extLst>
                <a:ext uri="{FF2B5EF4-FFF2-40B4-BE49-F238E27FC236}">
                  <a16:creationId xmlns:a16="http://schemas.microsoft.com/office/drawing/2014/main" id="{37990FD0-F5CE-0E43-9DDF-2249054157F3}"/>
                </a:ext>
              </a:extLst>
            </p:cNvPr>
            <p:cNvSpPr>
              <a:spLocks/>
            </p:cNvSpPr>
            <p:nvPr/>
          </p:nvSpPr>
          <p:spPr bwMode="auto">
            <a:xfrm>
              <a:off x="8239126" y="2932113"/>
              <a:ext cx="1541463" cy="1325563"/>
            </a:xfrm>
            <a:custGeom>
              <a:avLst/>
              <a:gdLst>
                <a:gd name="T0" fmla="*/ 43 w 364"/>
                <a:gd name="T1" fmla="*/ 112 h 311"/>
                <a:gd name="T2" fmla="*/ 44 w 364"/>
                <a:gd name="T3" fmla="*/ 139 h 311"/>
                <a:gd name="T4" fmla="*/ 81 w 364"/>
                <a:gd name="T5" fmla="*/ 155 h 311"/>
                <a:gd name="T6" fmla="*/ 108 w 364"/>
                <a:gd name="T7" fmla="*/ 155 h 311"/>
                <a:gd name="T8" fmla="*/ 69 w 364"/>
                <a:gd name="T9" fmla="*/ 212 h 311"/>
                <a:gd name="T10" fmla="*/ 22 w 364"/>
                <a:gd name="T11" fmla="*/ 249 h 311"/>
                <a:gd name="T12" fmla="*/ 4 w 364"/>
                <a:gd name="T13" fmla="*/ 269 h 311"/>
                <a:gd name="T14" fmla="*/ 20 w 364"/>
                <a:gd name="T15" fmla="*/ 281 h 311"/>
                <a:gd name="T16" fmla="*/ 74 w 364"/>
                <a:gd name="T17" fmla="*/ 273 h 311"/>
                <a:gd name="T18" fmla="*/ 147 w 364"/>
                <a:gd name="T19" fmla="*/ 213 h 311"/>
                <a:gd name="T20" fmla="*/ 161 w 364"/>
                <a:gd name="T21" fmla="*/ 190 h 311"/>
                <a:gd name="T22" fmla="*/ 209 w 364"/>
                <a:gd name="T23" fmla="*/ 233 h 311"/>
                <a:gd name="T24" fmla="*/ 241 w 364"/>
                <a:gd name="T25" fmla="*/ 280 h 311"/>
                <a:gd name="T26" fmla="*/ 266 w 364"/>
                <a:gd name="T27" fmla="*/ 299 h 311"/>
                <a:gd name="T28" fmla="*/ 341 w 364"/>
                <a:gd name="T29" fmla="*/ 297 h 311"/>
                <a:gd name="T30" fmla="*/ 359 w 364"/>
                <a:gd name="T31" fmla="*/ 260 h 311"/>
                <a:gd name="T32" fmla="*/ 265 w 364"/>
                <a:gd name="T33" fmla="*/ 222 h 311"/>
                <a:gd name="T34" fmla="*/ 218 w 364"/>
                <a:gd name="T35" fmla="*/ 175 h 311"/>
                <a:gd name="T36" fmla="*/ 194 w 364"/>
                <a:gd name="T37" fmla="*/ 125 h 311"/>
                <a:gd name="T38" fmla="*/ 252 w 364"/>
                <a:gd name="T39" fmla="*/ 99 h 311"/>
                <a:gd name="T40" fmla="*/ 281 w 364"/>
                <a:gd name="T41" fmla="*/ 58 h 311"/>
                <a:gd name="T42" fmla="*/ 235 w 364"/>
                <a:gd name="T43" fmla="*/ 48 h 311"/>
                <a:gd name="T44" fmla="*/ 190 w 364"/>
                <a:gd name="T45" fmla="*/ 73 h 311"/>
                <a:gd name="T46" fmla="*/ 189 w 364"/>
                <a:gd name="T47" fmla="*/ 17 h 311"/>
                <a:gd name="T48" fmla="*/ 153 w 364"/>
                <a:gd name="T49" fmla="*/ 11 h 311"/>
                <a:gd name="T50" fmla="*/ 130 w 364"/>
                <a:gd name="T51" fmla="*/ 19 h 311"/>
                <a:gd name="T52" fmla="*/ 122 w 364"/>
                <a:gd name="T53" fmla="*/ 76 h 311"/>
                <a:gd name="T54" fmla="*/ 97 w 364"/>
                <a:gd name="T55" fmla="*/ 94 h 311"/>
                <a:gd name="T56" fmla="*/ 43 w 364"/>
                <a:gd name="T57" fmla="*/ 1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4" h="311">
                  <a:moveTo>
                    <a:pt x="43" y="112"/>
                  </a:moveTo>
                  <a:cubicBezTo>
                    <a:pt x="43" y="112"/>
                    <a:pt x="33" y="125"/>
                    <a:pt x="44" y="139"/>
                  </a:cubicBezTo>
                  <a:cubicBezTo>
                    <a:pt x="56" y="153"/>
                    <a:pt x="69" y="158"/>
                    <a:pt x="81" y="155"/>
                  </a:cubicBezTo>
                  <a:cubicBezTo>
                    <a:pt x="93" y="153"/>
                    <a:pt x="110" y="145"/>
                    <a:pt x="108" y="155"/>
                  </a:cubicBezTo>
                  <a:cubicBezTo>
                    <a:pt x="106" y="165"/>
                    <a:pt x="87" y="197"/>
                    <a:pt x="69" y="212"/>
                  </a:cubicBezTo>
                  <a:cubicBezTo>
                    <a:pt x="51" y="227"/>
                    <a:pt x="41" y="238"/>
                    <a:pt x="22" y="249"/>
                  </a:cubicBezTo>
                  <a:cubicBezTo>
                    <a:pt x="3" y="261"/>
                    <a:pt x="0" y="263"/>
                    <a:pt x="4" y="269"/>
                  </a:cubicBezTo>
                  <a:cubicBezTo>
                    <a:pt x="7" y="275"/>
                    <a:pt x="16" y="276"/>
                    <a:pt x="20" y="281"/>
                  </a:cubicBezTo>
                  <a:cubicBezTo>
                    <a:pt x="23" y="286"/>
                    <a:pt x="33" y="299"/>
                    <a:pt x="74" y="273"/>
                  </a:cubicBezTo>
                  <a:cubicBezTo>
                    <a:pt x="116" y="248"/>
                    <a:pt x="138" y="225"/>
                    <a:pt x="147" y="213"/>
                  </a:cubicBezTo>
                  <a:cubicBezTo>
                    <a:pt x="156" y="201"/>
                    <a:pt x="161" y="190"/>
                    <a:pt x="161" y="190"/>
                  </a:cubicBezTo>
                  <a:cubicBezTo>
                    <a:pt x="161" y="190"/>
                    <a:pt x="190" y="210"/>
                    <a:pt x="209" y="233"/>
                  </a:cubicBezTo>
                  <a:cubicBezTo>
                    <a:pt x="227" y="256"/>
                    <a:pt x="236" y="272"/>
                    <a:pt x="241" y="280"/>
                  </a:cubicBezTo>
                  <a:cubicBezTo>
                    <a:pt x="246" y="288"/>
                    <a:pt x="243" y="295"/>
                    <a:pt x="266" y="299"/>
                  </a:cubicBezTo>
                  <a:cubicBezTo>
                    <a:pt x="289" y="303"/>
                    <a:pt x="319" y="311"/>
                    <a:pt x="341" y="297"/>
                  </a:cubicBezTo>
                  <a:cubicBezTo>
                    <a:pt x="364" y="283"/>
                    <a:pt x="359" y="260"/>
                    <a:pt x="359" y="260"/>
                  </a:cubicBezTo>
                  <a:cubicBezTo>
                    <a:pt x="359" y="260"/>
                    <a:pt x="301" y="252"/>
                    <a:pt x="265" y="222"/>
                  </a:cubicBezTo>
                  <a:cubicBezTo>
                    <a:pt x="229" y="191"/>
                    <a:pt x="227" y="186"/>
                    <a:pt x="218" y="175"/>
                  </a:cubicBezTo>
                  <a:cubicBezTo>
                    <a:pt x="209" y="164"/>
                    <a:pt x="176" y="137"/>
                    <a:pt x="194" y="125"/>
                  </a:cubicBezTo>
                  <a:cubicBezTo>
                    <a:pt x="211" y="112"/>
                    <a:pt x="226" y="110"/>
                    <a:pt x="252" y="99"/>
                  </a:cubicBezTo>
                  <a:cubicBezTo>
                    <a:pt x="278" y="88"/>
                    <a:pt x="296" y="73"/>
                    <a:pt x="281" y="58"/>
                  </a:cubicBezTo>
                  <a:cubicBezTo>
                    <a:pt x="267" y="43"/>
                    <a:pt x="253" y="39"/>
                    <a:pt x="235" y="48"/>
                  </a:cubicBezTo>
                  <a:cubicBezTo>
                    <a:pt x="217" y="57"/>
                    <a:pt x="190" y="73"/>
                    <a:pt x="190" y="73"/>
                  </a:cubicBezTo>
                  <a:cubicBezTo>
                    <a:pt x="190" y="73"/>
                    <a:pt x="206" y="31"/>
                    <a:pt x="189" y="17"/>
                  </a:cubicBezTo>
                  <a:cubicBezTo>
                    <a:pt x="170" y="1"/>
                    <a:pt x="169" y="12"/>
                    <a:pt x="153" y="11"/>
                  </a:cubicBezTo>
                  <a:cubicBezTo>
                    <a:pt x="145" y="11"/>
                    <a:pt x="136" y="0"/>
                    <a:pt x="130" y="19"/>
                  </a:cubicBezTo>
                  <a:cubicBezTo>
                    <a:pt x="124" y="37"/>
                    <a:pt x="126" y="61"/>
                    <a:pt x="122" y="76"/>
                  </a:cubicBezTo>
                  <a:cubicBezTo>
                    <a:pt x="118" y="90"/>
                    <a:pt x="117" y="95"/>
                    <a:pt x="97" y="94"/>
                  </a:cubicBezTo>
                  <a:cubicBezTo>
                    <a:pt x="78" y="93"/>
                    <a:pt x="54" y="92"/>
                    <a:pt x="43"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9">
              <a:extLst>
                <a:ext uri="{FF2B5EF4-FFF2-40B4-BE49-F238E27FC236}">
                  <a16:creationId xmlns:a16="http://schemas.microsoft.com/office/drawing/2014/main" id="{04648A21-A4FD-2243-A3F8-E33876A452A2}"/>
                </a:ext>
              </a:extLst>
            </p:cNvPr>
            <p:cNvSpPr>
              <a:spLocks/>
            </p:cNvSpPr>
            <p:nvPr/>
          </p:nvSpPr>
          <p:spPr bwMode="auto">
            <a:xfrm>
              <a:off x="9961563" y="2562225"/>
              <a:ext cx="1296988" cy="1773238"/>
            </a:xfrm>
            <a:custGeom>
              <a:avLst/>
              <a:gdLst>
                <a:gd name="T0" fmla="*/ 45 w 306"/>
                <a:gd name="T1" fmla="*/ 171 h 416"/>
                <a:gd name="T2" fmla="*/ 59 w 306"/>
                <a:gd name="T3" fmla="*/ 125 h 416"/>
                <a:gd name="T4" fmla="*/ 79 w 306"/>
                <a:gd name="T5" fmla="*/ 46 h 416"/>
                <a:gd name="T6" fmla="*/ 100 w 306"/>
                <a:gd name="T7" fmla="*/ 161 h 416"/>
                <a:gd name="T8" fmla="*/ 150 w 306"/>
                <a:gd name="T9" fmla="*/ 143 h 416"/>
                <a:gd name="T10" fmla="*/ 129 w 306"/>
                <a:gd name="T11" fmla="*/ 145 h 416"/>
                <a:gd name="T12" fmla="*/ 112 w 306"/>
                <a:gd name="T13" fmla="*/ 147 h 416"/>
                <a:gd name="T14" fmla="*/ 95 w 306"/>
                <a:gd name="T15" fmla="*/ 46 h 416"/>
                <a:gd name="T16" fmla="*/ 116 w 306"/>
                <a:gd name="T17" fmla="*/ 90 h 416"/>
                <a:gd name="T18" fmla="*/ 136 w 306"/>
                <a:gd name="T19" fmla="*/ 99 h 416"/>
                <a:gd name="T20" fmla="*/ 148 w 306"/>
                <a:gd name="T21" fmla="*/ 82 h 416"/>
                <a:gd name="T22" fmla="*/ 122 w 306"/>
                <a:gd name="T23" fmla="*/ 70 h 416"/>
                <a:gd name="T24" fmla="*/ 124 w 306"/>
                <a:gd name="T25" fmla="*/ 32 h 416"/>
                <a:gd name="T26" fmla="*/ 161 w 306"/>
                <a:gd name="T27" fmla="*/ 6 h 416"/>
                <a:gd name="T28" fmla="*/ 177 w 306"/>
                <a:gd name="T29" fmla="*/ 47 h 416"/>
                <a:gd name="T30" fmla="*/ 161 w 306"/>
                <a:gd name="T31" fmla="*/ 123 h 416"/>
                <a:gd name="T32" fmla="*/ 183 w 306"/>
                <a:gd name="T33" fmla="*/ 110 h 416"/>
                <a:gd name="T34" fmla="*/ 194 w 306"/>
                <a:gd name="T35" fmla="*/ 82 h 416"/>
                <a:gd name="T36" fmla="*/ 206 w 306"/>
                <a:gd name="T37" fmla="*/ 33 h 416"/>
                <a:gd name="T38" fmla="*/ 259 w 306"/>
                <a:gd name="T39" fmla="*/ 15 h 416"/>
                <a:gd name="T40" fmla="*/ 237 w 306"/>
                <a:gd name="T41" fmla="*/ 99 h 416"/>
                <a:gd name="T42" fmla="*/ 286 w 306"/>
                <a:gd name="T43" fmla="*/ 132 h 416"/>
                <a:gd name="T44" fmla="*/ 245 w 306"/>
                <a:gd name="T45" fmla="*/ 194 h 416"/>
                <a:gd name="T46" fmla="*/ 178 w 306"/>
                <a:gd name="T47" fmla="*/ 257 h 416"/>
                <a:gd name="T48" fmla="*/ 244 w 306"/>
                <a:gd name="T49" fmla="*/ 279 h 416"/>
                <a:gd name="T50" fmla="*/ 179 w 306"/>
                <a:gd name="T51" fmla="*/ 315 h 416"/>
                <a:gd name="T52" fmla="*/ 125 w 306"/>
                <a:gd name="T53" fmla="*/ 412 h 416"/>
                <a:gd name="T54" fmla="*/ 83 w 306"/>
                <a:gd name="T55" fmla="*/ 390 h 416"/>
                <a:gd name="T56" fmla="*/ 99 w 306"/>
                <a:gd name="T57" fmla="*/ 370 h 416"/>
                <a:gd name="T58" fmla="*/ 126 w 306"/>
                <a:gd name="T59" fmla="*/ 324 h 416"/>
                <a:gd name="T60" fmla="*/ 41 w 306"/>
                <a:gd name="T61" fmla="*/ 315 h 416"/>
                <a:gd name="T62" fmla="*/ 102 w 306"/>
                <a:gd name="T63" fmla="*/ 283 h 416"/>
                <a:gd name="T64" fmla="*/ 117 w 306"/>
                <a:gd name="T65" fmla="*/ 244 h 416"/>
                <a:gd name="T66" fmla="*/ 87 w 306"/>
                <a:gd name="T67" fmla="*/ 211 h 416"/>
                <a:gd name="T68" fmla="*/ 177 w 306"/>
                <a:gd name="T69" fmla="*/ 182 h 416"/>
                <a:gd name="T70" fmla="*/ 217 w 306"/>
                <a:gd name="T71" fmla="*/ 164 h 416"/>
                <a:gd name="T72" fmla="*/ 63 w 306"/>
                <a:gd name="T73" fmla="*/ 210 h 416"/>
                <a:gd name="T74" fmla="*/ 6 w 306"/>
                <a:gd name="T75" fmla="*/ 214 h 416"/>
                <a:gd name="T76" fmla="*/ 38 w 306"/>
                <a:gd name="T77" fmla="*/ 14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6" h="416">
                  <a:moveTo>
                    <a:pt x="38" y="144"/>
                  </a:moveTo>
                  <a:cubicBezTo>
                    <a:pt x="38" y="144"/>
                    <a:pt x="40" y="167"/>
                    <a:pt x="45" y="171"/>
                  </a:cubicBezTo>
                  <a:cubicBezTo>
                    <a:pt x="49" y="175"/>
                    <a:pt x="61" y="173"/>
                    <a:pt x="66" y="168"/>
                  </a:cubicBezTo>
                  <a:cubicBezTo>
                    <a:pt x="71" y="162"/>
                    <a:pt x="60" y="141"/>
                    <a:pt x="59" y="125"/>
                  </a:cubicBezTo>
                  <a:cubicBezTo>
                    <a:pt x="57" y="109"/>
                    <a:pt x="45" y="46"/>
                    <a:pt x="53" y="42"/>
                  </a:cubicBezTo>
                  <a:cubicBezTo>
                    <a:pt x="61" y="39"/>
                    <a:pt x="74" y="35"/>
                    <a:pt x="79" y="46"/>
                  </a:cubicBezTo>
                  <a:cubicBezTo>
                    <a:pt x="83" y="58"/>
                    <a:pt x="87" y="149"/>
                    <a:pt x="87" y="154"/>
                  </a:cubicBezTo>
                  <a:cubicBezTo>
                    <a:pt x="87" y="160"/>
                    <a:pt x="93" y="163"/>
                    <a:pt x="100" y="161"/>
                  </a:cubicBezTo>
                  <a:cubicBezTo>
                    <a:pt x="106" y="158"/>
                    <a:pt x="139" y="152"/>
                    <a:pt x="143" y="152"/>
                  </a:cubicBezTo>
                  <a:cubicBezTo>
                    <a:pt x="148" y="151"/>
                    <a:pt x="153" y="148"/>
                    <a:pt x="150" y="143"/>
                  </a:cubicBezTo>
                  <a:cubicBezTo>
                    <a:pt x="148" y="137"/>
                    <a:pt x="141" y="135"/>
                    <a:pt x="137" y="141"/>
                  </a:cubicBezTo>
                  <a:cubicBezTo>
                    <a:pt x="133" y="146"/>
                    <a:pt x="129" y="145"/>
                    <a:pt x="129" y="145"/>
                  </a:cubicBezTo>
                  <a:cubicBezTo>
                    <a:pt x="129" y="145"/>
                    <a:pt x="132" y="129"/>
                    <a:pt x="125" y="134"/>
                  </a:cubicBezTo>
                  <a:cubicBezTo>
                    <a:pt x="118" y="138"/>
                    <a:pt x="118" y="142"/>
                    <a:pt x="112" y="147"/>
                  </a:cubicBezTo>
                  <a:cubicBezTo>
                    <a:pt x="105" y="152"/>
                    <a:pt x="98" y="142"/>
                    <a:pt x="100" y="130"/>
                  </a:cubicBezTo>
                  <a:cubicBezTo>
                    <a:pt x="101" y="117"/>
                    <a:pt x="89" y="49"/>
                    <a:pt x="95" y="46"/>
                  </a:cubicBezTo>
                  <a:cubicBezTo>
                    <a:pt x="102" y="42"/>
                    <a:pt x="108" y="47"/>
                    <a:pt x="109" y="57"/>
                  </a:cubicBezTo>
                  <a:cubicBezTo>
                    <a:pt x="110" y="67"/>
                    <a:pt x="115" y="83"/>
                    <a:pt x="116" y="90"/>
                  </a:cubicBezTo>
                  <a:cubicBezTo>
                    <a:pt x="116" y="97"/>
                    <a:pt x="120" y="102"/>
                    <a:pt x="123" y="101"/>
                  </a:cubicBezTo>
                  <a:cubicBezTo>
                    <a:pt x="126" y="101"/>
                    <a:pt x="133" y="97"/>
                    <a:pt x="136" y="99"/>
                  </a:cubicBezTo>
                  <a:cubicBezTo>
                    <a:pt x="139" y="102"/>
                    <a:pt x="137" y="114"/>
                    <a:pt x="145" y="107"/>
                  </a:cubicBezTo>
                  <a:cubicBezTo>
                    <a:pt x="153" y="100"/>
                    <a:pt x="160" y="83"/>
                    <a:pt x="148" y="82"/>
                  </a:cubicBezTo>
                  <a:cubicBezTo>
                    <a:pt x="136" y="81"/>
                    <a:pt x="129" y="89"/>
                    <a:pt x="129" y="89"/>
                  </a:cubicBezTo>
                  <a:cubicBezTo>
                    <a:pt x="129" y="89"/>
                    <a:pt x="116" y="85"/>
                    <a:pt x="122" y="70"/>
                  </a:cubicBezTo>
                  <a:cubicBezTo>
                    <a:pt x="128" y="56"/>
                    <a:pt x="132" y="62"/>
                    <a:pt x="132" y="56"/>
                  </a:cubicBezTo>
                  <a:cubicBezTo>
                    <a:pt x="132" y="50"/>
                    <a:pt x="116" y="41"/>
                    <a:pt x="124" y="32"/>
                  </a:cubicBezTo>
                  <a:cubicBezTo>
                    <a:pt x="132" y="23"/>
                    <a:pt x="141" y="46"/>
                    <a:pt x="149" y="35"/>
                  </a:cubicBezTo>
                  <a:cubicBezTo>
                    <a:pt x="157" y="23"/>
                    <a:pt x="149" y="11"/>
                    <a:pt x="161" y="6"/>
                  </a:cubicBezTo>
                  <a:cubicBezTo>
                    <a:pt x="174" y="0"/>
                    <a:pt x="198" y="10"/>
                    <a:pt x="190" y="23"/>
                  </a:cubicBezTo>
                  <a:cubicBezTo>
                    <a:pt x="182" y="36"/>
                    <a:pt x="177" y="36"/>
                    <a:pt x="177" y="47"/>
                  </a:cubicBezTo>
                  <a:cubicBezTo>
                    <a:pt x="177" y="59"/>
                    <a:pt x="184" y="67"/>
                    <a:pt x="182" y="79"/>
                  </a:cubicBezTo>
                  <a:cubicBezTo>
                    <a:pt x="181" y="90"/>
                    <a:pt x="159" y="112"/>
                    <a:pt x="161" y="123"/>
                  </a:cubicBezTo>
                  <a:cubicBezTo>
                    <a:pt x="164" y="134"/>
                    <a:pt x="186" y="144"/>
                    <a:pt x="192" y="136"/>
                  </a:cubicBezTo>
                  <a:cubicBezTo>
                    <a:pt x="199" y="128"/>
                    <a:pt x="179" y="119"/>
                    <a:pt x="183" y="110"/>
                  </a:cubicBezTo>
                  <a:cubicBezTo>
                    <a:pt x="187" y="102"/>
                    <a:pt x="189" y="104"/>
                    <a:pt x="193" y="98"/>
                  </a:cubicBezTo>
                  <a:cubicBezTo>
                    <a:pt x="197" y="93"/>
                    <a:pt x="189" y="88"/>
                    <a:pt x="194" y="82"/>
                  </a:cubicBezTo>
                  <a:cubicBezTo>
                    <a:pt x="199" y="77"/>
                    <a:pt x="207" y="70"/>
                    <a:pt x="209" y="63"/>
                  </a:cubicBezTo>
                  <a:cubicBezTo>
                    <a:pt x="211" y="55"/>
                    <a:pt x="197" y="42"/>
                    <a:pt x="206" y="33"/>
                  </a:cubicBezTo>
                  <a:cubicBezTo>
                    <a:pt x="214" y="24"/>
                    <a:pt x="225" y="24"/>
                    <a:pt x="233" y="17"/>
                  </a:cubicBezTo>
                  <a:cubicBezTo>
                    <a:pt x="242" y="10"/>
                    <a:pt x="246" y="4"/>
                    <a:pt x="259" y="15"/>
                  </a:cubicBezTo>
                  <a:cubicBezTo>
                    <a:pt x="272" y="26"/>
                    <a:pt x="274" y="36"/>
                    <a:pt x="261" y="49"/>
                  </a:cubicBezTo>
                  <a:cubicBezTo>
                    <a:pt x="249" y="63"/>
                    <a:pt x="241" y="77"/>
                    <a:pt x="237" y="99"/>
                  </a:cubicBezTo>
                  <a:cubicBezTo>
                    <a:pt x="233" y="121"/>
                    <a:pt x="230" y="135"/>
                    <a:pt x="246" y="127"/>
                  </a:cubicBezTo>
                  <a:cubicBezTo>
                    <a:pt x="262" y="118"/>
                    <a:pt x="274" y="125"/>
                    <a:pt x="286" y="132"/>
                  </a:cubicBezTo>
                  <a:cubicBezTo>
                    <a:pt x="298" y="139"/>
                    <a:pt x="306" y="169"/>
                    <a:pt x="296" y="180"/>
                  </a:cubicBezTo>
                  <a:cubicBezTo>
                    <a:pt x="285" y="192"/>
                    <a:pt x="263" y="192"/>
                    <a:pt x="245" y="194"/>
                  </a:cubicBezTo>
                  <a:cubicBezTo>
                    <a:pt x="226" y="196"/>
                    <a:pt x="214" y="195"/>
                    <a:pt x="195" y="218"/>
                  </a:cubicBezTo>
                  <a:cubicBezTo>
                    <a:pt x="176" y="241"/>
                    <a:pt x="165" y="257"/>
                    <a:pt x="178" y="257"/>
                  </a:cubicBezTo>
                  <a:cubicBezTo>
                    <a:pt x="191" y="256"/>
                    <a:pt x="196" y="243"/>
                    <a:pt x="213" y="248"/>
                  </a:cubicBezTo>
                  <a:cubicBezTo>
                    <a:pt x="230" y="254"/>
                    <a:pt x="247" y="271"/>
                    <a:pt x="244" y="279"/>
                  </a:cubicBezTo>
                  <a:cubicBezTo>
                    <a:pt x="241" y="286"/>
                    <a:pt x="228" y="296"/>
                    <a:pt x="212" y="298"/>
                  </a:cubicBezTo>
                  <a:cubicBezTo>
                    <a:pt x="196" y="301"/>
                    <a:pt x="185" y="301"/>
                    <a:pt x="179" y="315"/>
                  </a:cubicBezTo>
                  <a:cubicBezTo>
                    <a:pt x="172" y="329"/>
                    <a:pt x="181" y="346"/>
                    <a:pt x="175" y="372"/>
                  </a:cubicBezTo>
                  <a:cubicBezTo>
                    <a:pt x="168" y="398"/>
                    <a:pt x="149" y="408"/>
                    <a:pt x="125" y="412"/>
                  </a:cubicBezTo>
                  <a:cubicBezTo>
                    <a:pt x="100" y="416"/>
                    <a:pt x="96" y="416"/>
                    <a:pt x="93" y="407"/>
                  </a:cubicBezTo>
                  <a:cubicBezTo>
                    <a:pt x="91" y="398"/>
                    <a:pt x="89" y="395"/>
                    <a:pt x="83" y="390"/>
                  </a:cubicBezTo>
                  <a:cubicBezTo>
                    <a:pt x="78" y="385"/>
                    <a:pt x="70" y="379"/>
                    <a:pt x="70" y="379"/>
                  </a:cubicBezTo>
                  <a:cubicBezTo>
                    <a:pt x="70" y="379"/>
                    <a:pt x="89" y="369"/>
                    <a:pt x="99" y="370"/>
                  </a:cubicBezTo>
                  <a:cubicBezTo>
                    <a:pt x="109" y="370"/>
                    <a:pt x="119" y="367"/>
                    <a:pt x="126" y="355"/>
                  </a:cubicBezTo>
                  <a:cubicBezTo>
                    <a:pt x="134" y="344"/>
                    <a:pt x="140" y="323"/>
                    <a:pt x="126" y="324"/>
                  </a:cubicBezTo>
                  <a:cubicBezTo>
                    <a:pt x="112" y="325"/>
                    <a:pt x="72" y="336"/>
                    <a:pt x="60" y="337"/>
                  </a:cubicBezTo>
                  <a:cubicBezTo>
                    <a:pt x="48" y="338"/>
                    <a:pt x="39" y="333"/>
                    <a:pt x="41" y="315"/>
                  </a:cubicBezTo>
                  <a:cubicBezTo>
                    <a:pt x="42" y="298"/>
                    <a:pt x="40" y="289"/>
                    <a:pt x="58" y="289"/>
                  </a:cubicBezTo>
                  <a:cubicBezTo>
                    <a:pt x="76" y="288"/>
                    <a:pt x="91" y="287"/>
                    <a:pt x="102" y="283"/>
                  </a:cubicBezTo>
                  <a:cubicBezTo>
                    <a:pt x="112" y="280"/>
                    <a:pt x="118" y="279"/>
                    <a:pt x="121" y="266"/>
                  </a:cubicBezTo>
                  <a:cubicBezTo>
                    <a:pt x="124" y="253"/>
                    <a:pt x="131" y="238"/>
                    <a:pt x="117" y="244"/>
                  </a:cubicBezTo>
                  <a:cubicBezTo>
                    <a:pt x="102" y="251"/>
                    <a:pt x="96" y="259"/>
                    <a:pt x="84" y="257"/>
                  </a:cubicBezTo>
                  <a:cubicBezTo>
                    <a:pt x="72" y="256"/>
                    <a:pt x="70" y="224"/>
                    <a:pt x="87" y="211"/>
                  </a:cubicBezTo>
                  <a:cubicBezTo>
                    <a:pt x="105" y="199"/>
                    <a:pt x="133" y="198"/>
                    <a:pt x="142" y="194"/>
                  </a:cubicBezTo>
                  <a:cubicBezTo>
                    <a:pt x="151" y="191"/>
                    <a:pt x="162" y="178"/>
                    <a:pt x="177" y="182"/>
                  </a:cubicBezTo>
                  <a:cubicBezTo>
                    <a:pt x="192" y="185"/>
                    <a:pt x="208" y="186"/>
                    <a:pt x="218" y="179"/>
                  </a:cubicBezTo>
                  <a:cubicBezTo>
                    <a:pt x="227" y="172"/>
                    <a:pt x="236" y="163"/>
                    <a:pt x="217" y="164"/>
                  </a:cubicBezTo>
                  <a:cubicBezTo>
                    <a:pt x="199" y="165"/>
                    <a:pt x="141" y="177"/>
                    <a:pt x="120" y="181"/>
                  </a:cubicBezTo>
                  <a:cubicBezTo>
                    <a:pt x="100" y="186"/>
                    <a:pt x="76" y="193"/>
                    <a:pt x="63" y="210"/>
                  </a:cubicBezTo>
                  <a:cubicBezTo>
                    <a:pt x="50" y="226"/>
                    <a:pt x="43" y="243"/>
                    <a:pt x="25" y="245"/>
                  </a:cubicBezTo>
                  <a:cubicBezTo>
                    <a:pt x="8" y="247"/>
                    <a:pt x="8" y="233"/>
                    <a:pt x="6" y="214"/>
                  </a:cubicBezTo>
                  <a:cubicBezTo>
                    <a:pt x="4" y="195"/>
                    <a:pt x="0" y="189"/>
                    <a:pt x="11" y="175"/>
                  </a:cubicBezTo>
                  <a:cubicBezTo>
                    <a:pt x="21" y="161"/>
                    <a:pt x="27" y="159"/>
                    <a:pt x="38"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4"/>
          <a:stretch>
            <a:fillRect/>
          </a:stretch>
        </p:blipFill>
        <p:spPr>
          <a:xfrm>
            <a:off x="641246" y="0"/>
            <a:ext cx="7908437" cy="5141449"/>
          </a:xfrm>
          <a:prstGeom prst="rect">
            <a:avLst/>
          </a:prstGeom>
        </p:spPr>
      </p:pic>
    </p:spTree>
    <p:extLst>
      <p:ext uri="{BB962C8B-B14F-4D97-AF65-F5344CB8AC3E}">
        <p14:creationId xmlns:p14="http://schemas.microsoft.com/office/powerpoint/2010/main" val="2623894448"/>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07EB5962-C8CE-AE4D-A2D5-E0B4DA855FB8}"/>
              </a:ext>
            </a:extLst>
          </p:cNvPr>
          <p:cNvGrpSpPr/>
          <p:nvPr/>
        </p:nvGrpSpPr>
        <p:grpSpPr>
          <a:xfrm>
            <a:off x="0" y="1"/>
            <a:ext cx="433953" cy="434176"/>
            <a:chOff x="3001963" y="333376"/>
            <a:chExt cx="6178550" cy="6181725"/>
          </a:xfrm>
        </p:grpSpPr>
        <p:sp>
          <p:nvSpPr>
            <p:cNvPr id="13" name="Oval 5">
              <a:extLst>
                <a:ext uri="{FF2B5EF4-FFF2-40B4-BE49-F238E27FC236}">
                  <a16:creationId xmlns:a16="http://schemas.microsoft.com/office/drawing/2014/main" id="{D52ABDEA-BE01-4347-B91B-8B62C09630D2}"/>
                </a:ext>
              </a:extLst>
            </p:cNvPr>
            <p:cNvSpPr>
              <a:spLocks noChangeArrowheads="1"/>
            </p:cNvSpPr>
            <p:nvPr/>
          </p:nvSpPr>
          <p:spPr bwMode="auto">
            <a:xfrm>
              <a:off x="3001963" y="333376"/>
              <a:ext cx="6178550" cy="6181725"/>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Oval 6">
              <a:extLst>
                <a:ext uri="{FF2B5EF4-FFF2-40B4-BE49-F238E27FC236}">
                  <a16:creationId xmlns:a16="http://schemas.microsoft.com/office/drawing/2014/main" id="{AE3F9597-848A-F245-88F5-BDD1D5191D0B}"/>
                </a:ext>
              </a:extLst>
            </p:cNvPr>
            <p:cNvSpPr>
              <a:spLocks noChangeArrowheads="1"/>
            </p:cNvSpPr>
            <p:nvPr/>
          </p:nvSpPr>
          <p:spPr bwMode="auto">
            <a:xfrm>
              <a:off x="3065463" y="396876"/>
              <a:ext cx="6056313" cy="6054725"/>
            </a:xfrm>
            <a:prstGeom prst="ellipse">
              <a:avLst/>
            </a:prstGeom>
            <a:solidFill>
              <a:srgbClr val="9A2C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Oval 35">
              <a:extLst>
                <a:ext uri="{FF2B5EF4-FFF2-40B4-BE49-F238E27FC236}">
                  <a16:creationId xmlns:a16="http://schemas.microsoft.com/office/drawing/2014/main" id="{12158F42-0B96-8F4D-9956-BFEBA59FF3F7}"/>
                </a:ext>
              </a:extLst>
            </p:cNvPr>
            <p:cNvSpPr>
              <a:spLocks noChangeArrowheads="1"/>
            </p:cNvSpPr>
            <p:nvPr/>
          </p:nvSpPr>
          <p:spPr bwMode="auto">
            <a:xfrm>
              <a:off x="3727450" y="1058863"/>
              <a:ext cx="4729163" cy="4732338"/>
            </a:xfrm>
            <a:prstGeom prst="ellipse">
              <a:avLst/>
            </a:prstGeom>
            <a:solidFill>
              <a:srgbClr val="E6C6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Oval 36">
              <a:extLst>
                <a:ext uri="{FF2B5EF4-FFF2-40B4-BE49-F238E27FC236}">
                  <a16:creationId xmlns:a16="http://schemas.microsoft.com/office/drawing/2014/main" id="{9C685DA0-6092-CA45-8CB1-04E697A1149E}"/>
                </a:ext>
              </a:extLst>
            </p:cNvPr>
            <p:cNvSpPr>
              <a:spLocks noChangeArrowheads="1"/>
            </p:cNvSpPr>
            <p:nvPr/>
          </p:nvSpPr>
          <p:spPr bwMode="auto">
            <a:xfrm>
              <a:off x="3768725" y="1101726"/>
              <a:ext cx="4645025" cy="4646613"/>
            </a:xfrm>
            <a:prstGeom prst="ellipse">
              <a:avLst/>
            </a:prstGeom>
            <a:solidFill>
              <a:srgbClr val="163A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5">
              <a:extLst>
                <a:ext uri="{FF2B5EF4-FFF2-40B4-BE49-F238E27FC236}">
                  <a16:creationId xmlns:a16="http://schemas.microsoft.com/office/drawing/2014/main" id="{5E61B536-FDD2-6442-89F6-9B36207B20FB}"/>
                </a:ext>
              </a:extLst>
            </p:cNvPr>
            <p:cNvSpPr>
              <a:spLocks noEditPoints="1"/>
            </p:cNvSpPr>
            <p:nvPr/>
          </p:nvSpPr>
          <p:spPr bwMode="auto">
            <a:xfrm>
              <a:off x="3221038" y="3217863"/>
              <a:ext cx="314325" cy="246063"/>
            </a:xfrm>
            <a:custGeom>
              <a:avLst/>
              <a:gdLst>
                <a:gd name="T0" fmla="*/ 0 w 74"/>
                <a:gd name="T1" fmla="*/ 28 h 58"/>
                <a:gd name="T2" fmla="*/ 1 w 74"/>
                <a:gd name="T3" fmla="*/ 0 h 58"/>
                <a:gd name="T4" fmla="*/ 74 w 74"/>
                <a:gd name="T5" fmla="*/ 2 h 58"/>
                <a:gd name="T6" fmla="*/ 74 w 74"/>
                <a:gd name="T7" fmla="*/ 29 h 58"/>
                <a:gd name="T8" fmla="*/ 54 w 74"/>
                <a:gd name="T9" fmla="*/ 56 h 58"/>
                <a:gd name="T10" fmla="*/ 38 w 74"/>
                <a:gd name="T11" fmla="*/ 42 h 58"/>
                <a:gd name="T12" fmla="*/ 38 w 74"/>
                <a:gd name="T13" fmla="*/ 42 h 58"/>
                <a:gd name="T14" fmla="*/ 19 w 74"/>
                <a:gd name="T15" fmla="*/ 58 h 58"/>
                <a:gd name="T16" fmla="*/ 0 w 74"/>
                <a:gd name="T17" fmla="*/ 28 h 58"/>
                <a:gd name="T18" fmla="*/ 13 w 74"/>
                <a:gd name="T19" fmla="*/ 16 h 58"/>
                <a:gd name="T20" fmla="*/ 13 w 74"/>
                <a:gd name="T21" fmla="*/ 29 h 58"/>
                <a:gd name="T22" fmla="*/ 22 w 74"/>
                <a:gd name="T23" fmla="*/ 42 h 58"/>
                <a:gd name="T24" fmla="*/ 32 w 74"/>
                <a:gd name="T25" fmla="*/ 29 h 58"/>
                <a:gd name="T26" fmla="*/ 32 w 74"/>
                <a:gd name="T27" fmla="*/ 17 h 58"/>
                <a:gd name="T28" fmla="*/ 13 w 74"/>
                <a:gd name="T29" fmla="*/ 16 h 58"/>
                <a:gd name="T30" fmla="*/ 44 w 74"/>
                <a:gd name="T31" fmla="*/ 17 h 58"/>
                <a:gd name="T32" fmla="*/ 44 w 74"/>
                <a:gd name="T33" fmla="*/ 29 h 58"/>
                <a:gd name="T34" fmla="*/ 52 w 74"/>
                <a:gd name="T35" fmla="*/ 40 h 58"/>
                <a:gd name="T36" fmla="*/ 61 w 74"/>
                <a:gd name="T37" fmla="*/ 30 h 58"/>
                <a:gd name="T38" fmla="*/ 62 w 74"/>
                <a:gd name="T39" fmla="*/ 17 h 58"/>
                <a:gd name="T40" fmla="*/ 44 w 74"/>
                <a:gd name="T41" fmla="*/ 1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58">
                  <a:moveTo>
                    <a:pt x="0" y="28"/>
                  </a:moveTo>
                  <a:cubicBezTo>
                    <a:pt x="1" y="0"/>
                    <a:pt x="1" y="0"/>
                    <a:pt x="1" y="0"/>
                  </a:cubicBezTo>
                  <a:cubicBezTo>
                    <a:pt x="74" y="2"/>
                    <a:pt x="74" y="2"/>
                    <a:pt x="74" y="2"/>
                  </a:cubicBezTo>
                  <a:cubicBezTo>
                    <a:pt x="74" y="29"/>
                    <a:pt x="74" y="29"/>
                    <a:pt x="74" y="29"/>
                  </a:cubicBezTo>
                  <a:cubicBezTo>
                    <a:pt x="73" y="46"/>
                    <a:pt x="67" y="55"/>
                    <a:pt x="54" y="56"/>
                  </a:cubicBezTo>
                  <a:cubicBezTo>
                    <a:pt x="46" y="55"/>
                    <a:pt x="41" y="51"/>
                    <a:pt x="38" y="42"/>
                  </a:cubicBezTo>
                  <a:cubicBezTo>
                    <a:pt x="38" y="42"/>
                    <a:pt x="38" y="42"/>
                    <a:pt x="38" y="42"/>
                  </a:cubicBezTo>
                  <a:cubicBezTo>
                    <a:pt x="35" y="53"/>
                    <a:pt x="29" y="58"/>
                    <a:pt x="19" y="58"/>
                  </a:cubicBezTo>
                  <a:cubicBezTo>
                    <a:pt x="7" y="57"/>
                    <a:pt x="0" y="47"/>
                    <a:pt x="0" y="28"/>
                  </a:cubicBezTo>
                  <a:close/>
                  <a:moveTo>
                    <a:pt x="13" y="16"/>
                  </a:moveTo>
                  <a:cubicBezTo>
                    <a:pt x="13" y="29"/>
                    <a:pt x="13" y="29"/>
                    <a:pt x="13" y="29"/>
                  </a:cubicBezTo>
                  <a:cubicBezTo>
                    <a:pt x="12" y="37"/>
                    <a:pt x="15" y="42"/>
                    <a:pt x="22" y="42"/>
                  </a:cubicBezTo>
                  <a:cubicBezTo>
                    <a:pt x="29" y="42"/>
                    <a:pt x="32" y="38"/>
                    <a:pt x="32" y="29"/>
                  </a:cubicBezTo>
                  <a:cubicBezTo>
                    <a:pt x="32" y="17"/>
                    <a:pt x="32" y="17"/>
                    <a:pt x="32" y="17"/>
                  </a:cubicBezTo>
                  <a:lnTo>
                    <a:pt x="13" y="16"/>
                  </a:lnTo>
                  <a:close/>
                  <a:moveTo>
                    <a:pt x="44" y="17"/>
                  </a:moveTo>
                  <a:cubicBezTo>
                    <a:pt x="44" y="29"/>
                    <a:pt x="44" y="29"/>
                    <a:pt x="44" y="29"/>
                  </a:cubicBezTo>
                  <a:cubicBezTo>
                    <a:pt x="44" y="36"/>
                    <a:pt x="47" y="39"/>
                    <a:pt x="52" y="40"/>
                  </a:cubicBezTo>
                  <a:cubicBezTo>
                    <a:pt x="58" y="40"/>
                    <a:pt x="61" y="36"/>
                    <a:pt x="61" y="30"/>
                  </a:cubicBezTo>
                  <a:cubicBezTo>
                    <a:pt x="62" y="17"/>
                    <a:pt x="62" y="17"/>
                    <a:pt x="62" y="17"/>
                  </a:cubicBezTo>
                  <a:lnTo>
                    <a:pt x="4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6">
              <a:extLst>
                <a:ext uri="{FF2B5EF4-FFF2-40B4-BE49-F238E27FC236}">
                  <a16:creationId xmlns:a16="http://schemas.microsoft.com/office/drawing/2014/main" id="{331B1211-C181-8843-8218-41C02E1A7974}"/>
                </a:ext>
              </a:extLst>
            </p:cNvPr>
            <p:cNvSpPr>
              <a:spLocks/>
            </p:cNvSpPr>
            <p:nvPr/>
          </p:nvSpPr>
          <p:spPr bwMode="auto">
            <a:xfrm>
              <a:off x="3225801" y="3522663"/>
              <a:ext cx="325438" cy="242888"/>
            </a:xfrm>
            <a:custGeom>
              <a:avLst/>
              <a:gdLst>
                <a:gd name="T0" fmla="*/ 0 w 205"/>
                <a:gd name="T1" fmla="*/ 19 h 153"/>
                <a:gd name="T2" fmla="*/ 195 w 205"/>
                <a:gd name="T3" fmla="*/ 0 h 153"/>
                <a:gd name="T4" fmla="*/ 205 w 205"/>
                <a:gd name="T5" fmla="*/ 131 h 153"/>
                <a:gd name="T6" fmla="*/ 173 w 205"/>
                <a:gd name="T7" fmla="*/ 134 h 153"/>
                <a:gd name="T8" fmla="*/ 165 w 205"/>
                <a:gd name="T9" fmla="*/ 46 h 153"/>
                <a:gd name="T10" fmla="*/ 120 w 205"/>
                <a:gd name="T11" fmla="*/ 51 h 153"/>
                <a:gd name="T12" fmla="*/ 128 w 205"/>
                <a:gd name="T13" fmla="*/ 134 h 153"/>
                <a:gd name="T14" fmla="*/ 96 w 205"/>
                <a:gd name="T15" fmla="*/ 137 h 153"/>
                <a:gd name="T16" fmla="*/ 88 w 205"/>
                <a:gd name="T17" fmla="*/ 54 h 153"/>
                <a:gd name="T18" fmla="*/ 34 w 205"/>
                <a:gd name="T19" fmla="*/ 59 h 153"/>
                <a:gd name="T20" fmla="*/ 45 w 205"/>
                <a:gd name="T21" fmla="*/ 150 h 153"/>
                <a:gd name="T22" fmla="*/ 10 w 205"/>
                <a:gd name="T23" fmla="*/ 153 h 153"/>
                <a:gd name="T24" fmla="*/ 0 w 205"/>
                <a:gd name="T25" fmla="*/ 1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153">
                  <a:moveTo>
                    <a:pt x="0" y="19"/>
                  </a:moveTo>
                  <a:lnTo>
                    <a:pt x="195" y="0"/>
                  </a:lnTo>
                  <a:lnTo>
                    <a:pt x="205" y="131"/>
                  </a:lnTo>
                  <a:lnTo>
                    <a:pt x="173" y="134"/>
                  </a:lnTo>
                  <a:lnTo>
                    <a:pt x="165" y="46"/>
                  </a:lnTo>
                  <a:lnTo>
                    <a:pt x="120" y="51"/>
                  </a:lnTo>
                  <a:lnTo>
                    <a:pt x="128" y="134"/>
                  </a:lnTo>
                  <a:lnTo>
                    <a:pt x="96" y="137"/>
                  </a:lnTo>
                  <a:lnTo>
                    <a:pt x="88" y="54"/>
                  </a:lnTo>
                  <a:lnTo>
                    <a:pt x="34" y="59"/>
                  </a:lnTo>
                  <a:lnTo>
                    <a:pt x="45" y="150"/>
                  </a:lnTo>
                  <a:lnTo>
                    <a:pt x="10" y="153"/>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7">
              <a:extLst>
                <a:ext uri="{FF2B5EF4-FFF2-40B4-BE49-F238E27FC236}">
                  <a16:creationId xmlns:a16="http://schemas.microsoft.com/office/drawing/2014/main" id="{FB629782-ED64-EC4A-8B1B-A9BFF1A3C168}"/>
                </a:ext>
              </a:extLst>
            </p:cNvPr>
            <p:cNvSpPr>
              <a:spLocks/>
            </p:cNvSpPr>
            <p:nvPr/>
          </p:nvSpPr>
          <p:spPr bwMode="auto">
            <a:xfrm>
              <a:off x="3263901" y="3816350"/>
              <a:ext cx="317500" cy="119063"/>
            </a:xfrm>
            <a:custGeom>
              <a:avLst/>
              <a:gdLst>
                <a:gd name="T0" fmla="*/ 200 w 200"/>
                <a:gd name="T1" fmla="*/ 40 h 75"/>
                <a:gd name="T2" fmla="*/ 5 w 200"/>
                <a:gd name="T3" fmla="*/ 75 h 75"/>
                <a:gd name="T4" fmla="*/ 0 w 200"/>
                <a:gd name="T5" fmla="*/ 35 h 75"/>
                <a:gd name="T6" fmla="*/ 192 w 200"/>
                <a:gd name="T7" fmla="*/ 0 h 75"/>
                <a:gd name="T8" fmla="*/ 200 w 200"/>
                <a:gd name="T9" fmla="*/ 40 h 75"/>
              </a:gdLst>
              <a:ahLst/>
              <a:cxnLst>
                <a:cxn ang="0">
                  <a:pos x="T0" y="T1"/>
                </a:cxn>
                <a:cxn ang="0">
                  <a:pos x="T2" y="T3"/>
                </a:cxn>
                <a:cxn ang="0">
                  <a:pos x="T4" y="T5"/>
                </a:cxn>
                <a:cxn ang="0">
                  <a:pos x="T6" y="T7"/>
                </a:cxn>
                <a:cxn ang="0">
                  <a:pos x="T8" y="T9"/>
                </a:cxn>
              </a:cxnLst>
              <a:rect l="0" t="0" r="r" b="b"/>
              <a:pathLst>
                <a:path w="200" h="75">
                  <a:moveTo>
                    <a:pt x="200" y="40"/>
                  </a:moveTo>
                  <a:lnTo>
                    <a:pt x="5" y="75"/>
                  </a:lnTo>
                  <a:lnTo>
                    <a:pt x="0" y="35"/>
                  </a:lnTo>
                  <a:lnTo>
                    <a:pt x="192" y="0"/>
                  </a:lnTo>
                  <a:lnTo>
                    <a:pt x="20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8">
              <a:extLst>
                <a:ext uri="{FF2B5EF4-FFF2-40B4-BE49-F238E27FC236}">
                  <a16:creationId xmlns:a16="http://schemas.microsoft.com/office/drawing/2014/main" id="{F170CB03-9102-A144-A5B2-C2B8612EE02E}"/>
                </a:ext>
              </a:extLst>
            </p:cNvPr>
            <p:cNvSpPr>
              <a:spLocks/>
            </p:cNvSpPr>
            <p:nvPr/>
          </p:nvSpPr>
          <p:spPr bwMode="auto">
            <a:xfrm>
              <a:off x="3292476" y="3994150"/>
              <a:ext cx="352425" cy="217488"/>
            </a:xfrm>
            <a:custGeom>
              <a:avLst/>
              <a:gdLst>
                <a:gd name="T0" fmla="*/ 79 w 83"/>
                <a:gd name="T1" fmla="*/ 20 h 51"/>
                <a:gd name="T2" fmla="*/ 83 w 83"/>
                <a:gd name="T3" fmla="*/ 35 h 51"/>
                <a:gd name="T4" fmla="*/ 35 w 83"/>
                <a:gd name="T5" fmla="*/ 47 h 51"/>
                <a:gd name="T6" fmla="*/ 5 w 83"/>
                <a:gd name="T7" fmla="*/ 30 h 51"/>
                <a:gd name="T8" fmla="*/ 22 w 83"/>
                <a:gd name="T9" fmla="*/ 0 h 51"/>
                <a:gd name="T10" fmla="*/ 26 w 83"/>
                <a:gd name="T11" fmla="*/ 15 h 51"/>
                <a:gd name="T12" fmla="*/ 15 w 83"/>
                <a:gd name="T13" fmla="*/ 27 h 51"/>
                <a:gd name="T14" fmla="*/ 30 w 83"/>
                <a:gd name="T15" fmla="*/ 32 h 51"/>
                <a:gd name="T16" fmla="*/ 31 w 83"/>
                <a:gd name="T17" fmla="*/ 32 h 51"/>
                <a:gd name="T18" fmla="*/ 79 w 83"/>
                <a:gd name="T19" fmla="*/ 2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51">
                  <a:moveTo>
                    <a:pt x="79" y="20"/>
                  </a:moveTo>
                  <a:cubicBezTo>
                    <a:pt x="83" y="35"/>
                    <a:pt x="83" y="35"/>
                    <a:pt x="83" y="35"/>
                  </a:cubicBezTo>
                  <a:cubicBezTo>
                    <a:pt x="35" y="47"/>
                    <a:pt x="35" y="47"/>
                    <a:pt x="35" y="47"/>
                  </a:cubicBezTo>
                  <a:cubicBezTo>
                    <a:pt x="19" y="51"/>
                    <a:pt x="9" y="45"/>
                    <a:pt x="5" y="30"/>
                  </a:cubicBezTo>
                  <a:cubicBezTo>
                    <a:pt x="0" y="15"/>
                    <a:pt x="6" y="5"/>
                    <a:pt x="22" y="0"/>
                  </a:cubicBezTo>
                  <a:cubicBezTo>
                    <a:pt x="26" y="15"/>
                    <a:pt x="26" y="15"/>
                    <a:pt x="26" y="15"/>
                  </a:cubicBezTo>
                  <a:cubicBezTo>
                    <a:pt x="17" y="18"/>
                    <a:pt x="13" y="22"/>
                    <a:pt x="15" y="27"/>
                  </a:cubicBezTo>
                  <a:cubicBezTo>
                    <a:pt x="16" y="32"/>
                    <a:pt x="21" y="34"/>
                    <a:pt x="30" y="32"/>
                  </a:cubicBezTo>
                  <a:cubicBezTo>
                    <a:pt x="30" y="32"/>
                    <a:pt x="31" y="32"/>
                    <a:pt x="31" y="32"/>
                  </a:cubicBezTo>
                  <a:lnTo>
                    <a:pt x="79"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9">
              <a:extLst>
                <a:ext uri="{FF2B5EF4-FFF2-40B4-BE49-F238E27FC236}">
                  <a16:creationId xmlns:a16="http://schemas.microsoft.com/office/drawing/2014/main" id="{E770C65C-4CE4-5E49-98FE-F677571D3833}"/>
                </a:ext>
              </a:extLst>
            </p:cNvPr>
            <p:cNvSpPr>
              <a:spLocks/>
            </p:cNvSpPr>
            <p:nvPr/>
          </p:nvSpPr>
          <p:spPr bwMode="auto">
            <a:xfrm>
              <a:off x="3378201" y="4219575"/>
              <a:ext cx="314325" cy="169863"/>
            </a:xfrm>
            <a:custGeom>
              <a:avLst/>
              <a:gdLst>
                <a:gd name="T0" fmla="*/ 198 w 198"/>
                <a:gd name="T1" fmla="*/ 40 h 107"/>
                <a:gd name="T2" fmla="*/ 13 w 198"/>
                <a:gd name="T3" fmla="*/ 107 h 107"/>
                <a:gd name="T4" fmla="*/ 0 w 198"/>
                <a:gd name="T5" fmla="*/ 67 h 107"/>
                <a:gd name="T6" fmla="*/ 184 w 198"/>
                <a:gd name="T7" fmla="*/ 0 h 107"/>
                <a:gd name="T8" fmla="*/ 198 w 198"/>
                <a:gd name="T9" fmla="*/ 40 h 107"/>
              </a:gdLst>
              <a:ahLst/>
              <a:cxnLst>
                <a:cxn ang="0">
                  <a:pos x="T0" y="T1"/>
                </a:cxn>
                <a:cxn ang="0">
                  <a:pos x="T2" y="T3"/>
                </a:cxn>
                <a:cxn ang="0">
                  <a:pos x="T4" y="T5"/>
                </a:cxn>
                <a:cxn ang="0">
                  <a:pos x="T6" y="T7"/>
                </a:cxn>
                <a:cxn ang="0">
                  <a:pos x="T8" y="T9"/>
                </a:cxn>
              </a:cxnLst>
              <a:rect l="0" t="0" r="r" b="b"/>
              <a:pathLst>
                <a:path w="198" h="107">
                  <a:moveTo>
                    <a:pt x="198" y="40"/>
                  </a:moveTo>
                  <a:lnTo>
                    <a:pt x="13" y="107"/>
                  </a:lnTo>
                  <a:lnTo>
                    <a:pt x="0" y="67"/>
                  </a:lnTo>
                  <a:lnTo>
                    <a:pt x="184" y="0"/>
                  </a:lnTo>
                  <a:lnTo>
                    <a:pt x="1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0">
              <a:extLst>
                <a:ext uri="{FF2B5EF4-FFF2-40B4-BE49-F238E27FC236}">
                  <a16:creationId xmlns:a16="http://schemas.microsoft.com/office/drawing/2014/main" id="{91FCDA09-8097-874D-A2E9-083C78E034C9}"/>
                </a:ext>
              </a:extLst>
            </p:cNvPr>
            <p:cNvSpPr>
              <a:spLocks/>
            </p:cNvSpPr>
            <p:nvPr/>
          </p:nvSpPr>
          <p:spPr bwMode="auto">
            <a:xfrm>
              <a:off x="3436938" y="4356100"/>
              <a:ext cx="403225" cy="390525"/>
            </a:xfrm>
            <a:custGeom>
              <a:avLst/>
              <a:gdLst>
                <a:gd name="T0" fmla="*/ 75 w 254"/>
                <a:gd name="T1" fmla="*/ 246 h 246"/>
                <a:gd name="T2" fmla="*/ 51 w 254"/>
                <a:gd name="T3" fmla="*/ 190 h 246"/>
                <a:gd name="T4" fmla="*/ 166 w 254"/>
                <a:gd name="T5" fmla="*/ 50 h 246"/>
                <a:gd name="T6" fmla="*/ 163 w 254"/>
                <a:gd name="T7" fmla="*/ 50 h 246"/>
                <a:gd name="T8" fmla="*/ 16 w 254"/>
                <a:gd name="T9" fmla="*/ 120 h 246"/>
                <a:gd name="T10" fmla="*/ 0 w 254"/>
                <a:gd name="T11" fmla="*/ 85 h 246"/>
                <a:gd name="T12" fmla="*/ 177 w 254"/>
                <a:gd name="T13" fmla="*/ 0 h 246"/>
                <a:gd name="T14" fmla="*/ 203 w 254"/>
                <a:gd name="T15" fmla="*/ 59 h 246"/>
                <a:gd name="T16" fmla="*/ 96 w 254"/>
                <a:gd name="T17" fmla="*/ 190 h 246"/>
                <a:gd name="T18" fmla="*/ 96 w 254"/>
                <a:gd name="T19" fmla="*/ 192 h 246"/>
                <a:gd name="T20" fmla="*/ 235 w 254"/>
                <a:gd name="T21" fmla="*/ 125 h 246"/>
                <a:gd name="T22" fmla="*/ 254 w 254"/>
                <a:gd name="T23" fmla="*/ 160 h 246"/>
                <a:gd name="T24" fmla="*/ 75 w 254"/>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4" h="246">
                  <a:moveTo>
                    <a:pt x="75" y="246"/>
                  </a:moveTo>
                  <a:lnTo>
                    <a:pt x="51" y="190"/>
                  </a:lnTo>
                  <a:lnTo>
                    <a:pt x="166" y="50"/>
                  </a:lnTo>
                  <a:lnTo>
                    <a:pt x="163" y="50"/>
                  </a:lnTo>
                  <a:lnTo>
                    <a:pt x="16" y="120"/>
                  </a:lnTo>
                  <a:lnTo>
                    <a:pt x="0" y="85"/>
                  </a:lnTo>
                  <a:lnTo>
                    <a:pt x="177" y="0"/>
                  </a:lnTo>
                  <a:lnTo>
                    <a:pt x="203" y="59"/>
                  </a:lnTo>
                  <a:lnTo>
                    <a:pt x="96" y="190"/>
                  </a:lnTo>
                  <a:lnTo>
                    <a:pt x="96" y="192"/>
                  </a:lnTo>
                  <a:lnTo>
                    <a:pt x="235" y="125"/>
                  </a:lnTo>
                  <a:lnTo>
                    <a:pt x="254" y="160"/>
                  </a:lnTo>
                  <a:lnTo>
                    <a:pt x="75"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11">
              <a:extLst>
                <a:ext uri="{FF2B5EF4-FFF2-40B4-BE49-F238E27FC236}">
                  <a16:creationId xmlns:a16="http://schemas.microsoft.com/office/drawing/2014/main" id="{2FC275E6-89E9-E840-ACD4-E5F3AF4F5736}"/>
                </a:ext>
              </a:extLst>
            </p:cNvPr>
            <p:cNvSpPr>
              <a:spLocks/>
            </p:cNvSpPr>
            <p:nvPr/>
          </p:nvSpPr>
          <p:spPr bwMode="auto">
            <a:xfrm>
              <a:off x="3627438" y="4686300"/>
              <a:ext cx="369888" cy="374650"/>
            </a:xfrm>
            <a:custGeom>
              <a:avLst/>
              <a:gdLst>
                <a:gd name="T0" fmla="*/ 44 w 87"/>
                <a:gd name="T1" fmla="*/ 61 h 88"/>
                <a:gd name="T2" fmla="*/ 37 w 87"/>
                <a:gd name="T3" fmla="*/ 49 h 88"/>
                <a:gd name="T4" fmla="*/ 47 w 87"/>
                <a:gd name="T5" fmla="*/ 42 h 88"/>
                <a:gd name="T6" fmla="*/ 63 w 87"/>
                <a:gd name="T7" fmla="*/ 67 h 88"/>
                <a:gd name="T8" fmla="*/ 32 w 87"/>
                <a:gd name="T9" fmla="*/ 88 h 88"/>
                <a:gd name="T10" fmla="*/ 21 w 87"/>
                <a:gd name="T11" fmla="*/ 75 h 88"/>
                <a:gd name="T12" fmla="*/ 12 w 87"/>
                <a:gd name="T13" fmla="*/ 62 h 88"/>
                <a:gd name="T14" fmla="*/ 24 w 87"/>
                <a:gd name="T15" fmla="*/ 12 h 88"/>
                <a:gd name="T16" fmla="*/ 75 w 87"/>
                <a:gd name="T17" fmla="*/ 20 h 88"/>
                <a:gd name="T18" fmla="*/ 74 w 87"/>
                <a:gd name="T19" fmla="*/ 62 h 88"/>
                <a:gd name="T20" fmla="*/ 65 w 87"/>
                <a:gd name="T21" fmla="*/ 48 h 88"/>
                <a:gd name="T22" fmla="*/ 67 w 87"/>
                <a:gd name="T23" fmla="*/ 29 h 88"/>
                <a:gd name="T24" fmla="*/ 33 w 87"/>
                <a:gd name="T25" fmla="*/ 26 h 88"/>
                <a:gd name="T26" fmla="*/ 22 w 87"/>
                <a:gd name="T27" fmla="*/ 58 h 88"/>
                <a:gd name="T28" fmla="*/ 31 w 87"/>
                <a:gd name="T29" fmla="*/ 69 h 88"/>
                <a:gd name="T30" fmla="*/ 31 w 87"/>
                <a:gd name="T31" fmla="*/ 70 h 88"/>
                <a:gd name="T32" fmla="*/ 44 w 87"/>
                <a:gd name="T33"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8">
                  <a:moveTo>
                    <a:pt x="44" y="61"/>
                  </a:moveTo>
                  <a:cubicBezTo>
                    <a:pt x="37" y="49"/>
                    <a:pt x="37" y="49"/>
                    <a:pt x="37" y="49"/>
                  </a:cubicBezTo>
                  <a:cubicBezTo>
                    <a:pt x="47" y="42"/>
                    <a:pt x="47" y="42"/>
                    <a:pt x="47" y="42"/>
                  </a:cubicBezTo>
                  <a:cubicBezTo>
                    <a:pt x="63" y="67"/>
                    <a:pt x="63" y="67"/>
                    <a:pt x="63" y="67"/>
                  </a:cubicBezTo>
                  <a:cubicBezTo>
                    <a:pt x="32" y="88"/>
                    <a:pt x="32" y="88"/>
                    <a:pt x="32" y="88"/>
                  </a:cubicBezTo>
                  <a:cubicBezTo>
                    <a:pt x="28" y="84"/>
                    <a:pt x="24" y="80"/>
                    <a:pt x="21" y="75"/>
                  </a:cubicBezTo>
                  <a:cubicBezTo>
                    <a:pt x="19" y="72"/>
                    <a:pt x="15" y="67"/>
                    <a:pt x="12" y="62"/>
                  </a:cubicBezTo>
                  <a:cubicBezTo>
                    <a:pt x="0" y="42"/>
                    <a:pt x="4" y="26"/>
                    <a:pt x="24" y="12"/>
                  </a:cubicBezTo>
                  <a:cubicBezTo>
                    <a:pt x="44" y="0"/>
                    <a:pt x="61" y="3"/>
                    <a:pt x="75" y="20"/>
                  </a:cubicBezTo>
                  <a:cubicBezTo>
                    <a:pt x="87" y="39"/>
                    <a:pt x="87" y="53"/>
                    <a:pt x="74" y="62"/>
                  </a:cubicBezTo>
                  <a:cubicBezTo>
                    <a:pt x="65" y="48"/>
                    <a:pt x="65" y="48"/>
                    <a:pt x="65" y="48"/>
                  </a:cubicBezTo>
                  <a:cubicBezTo>
                    <a:pt x="72" y="44"/>
                    <a:pt x="72" y="37"/>
                    <a:pt x="67" y="29"/>
                  </a:cubicBezTo>
                  <a:cubicBezTo>
                    <a:pt x="59" y="18"/>
                    <a:pt x="48" y="17"/>
                    <a:pt x="33" y="26"/>
                  </a:cubicBezTo>
                  <a:cubicBezTo>
                    <a:pt x="18" y="36"/>
                    <a:pt x="15" y="46"/>
                    <a:pt x="22" y="58"/>
                  </a:cubicBezTo>
                  <a:cubicBezTo>
                    <a:pt x="24" y="61"/>
                    <a:pt x="27" y="65"/>
                    <a:pt x="31" y="69"/>
                  </a:cubicBezTo>
                  <a:cubicBezTo>
                    <a:pt x="31" y="69"/>
                    <a:pt x="31" y="70"/>
                    <a:pt x="31" y="70"/>
                  </a:cubicBezTo>
                  <a:lnTo>
                    <a:pt x="44"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12">
              <a:extLst>
                <a:ext uri="{FF2B5EF4-FFF2-40B4-BE49-F238E27FC236}">
                  <a16:creationId xmlns:a16="http://schemas.microsoft.com/office/drawing/2014/main" id="{4C422444-9953-A740-8F05-DF2A52D4678C}"/>
                </a:ext>
              </a:extLst>
            </p:cNvPr>
            <p:cNvSpPr>
              <a:spLocks/>
            </p:cNvSpPr>
            <p:nvPr/>
          </p:nvSpPr>
          <p:spPr bwMode="auto">
            <a:xfrm>
              <a:off x="3937001" y="5081588"/>
              <a:ext cx="280988" cy="258763"/>
            </a:xfrm>
            <a:custGeom>
              <a:avLst/>
              <a:gdLst>
                <a:gd name="T0" fmla="*/ 177 w 177"/>
                <a:gd name="T1" fmla="*/ 32 h 163"/>
                <a:gd name="T2" fmla="*/ 30 w 177"/>
                <a:gd name="T3" fmla="*/ 163 h 163"/>
                <a:gd name="T4" fmla="*/ 0 w 177"/>
                <a:gd name="T5" fmla="*/ 131 h 163"/>
                <a:gd name="T6" fmla="*/ 147 w 177"/>
                <a:gd name="T7" fmla="*/ 0 h 163"/>
                <a:gd name="T8" fmla="*/ 177 w 177"/>
                <a:gd name="T9" fmla="*/ 32 h 163"/>
              </a:gdLst>
              <a:ahLst/>
              <a:cxnLst>
                <a:cxn ang="0">
                  <a:pos x="T0" y="T1"/>
                </a:cxn>
                <a:cxn ang="0">
                  <a:pos x="T2" y="T3"/>
                </a:cxn>
                <a:cxn ang="0">
                  <a:pos x="T4" y="T5"/>
                </a:cxn>
                <a:cxn ang="0">
                  <a:pos x="T6" y="T7"/>
                </a:cxn>
                <a:cxn ang="0">
                  <a:pos x="T8" y="T9"/>
                </a:cxn>
              </a:cxnLst>
              <a:rect l="0" t="0" r="r" b="b"/>
              <a:pathLst>
                <a:path w="177" h="163">
                  <a:moveTo>
                    <a:pt x="177" y="32"/>
                  </a:moveTo>
                  <a:lnTo>
                    <a:pt x="30" y="163"/>
                  </a:lnTo>
                  <a:lnTo>
                    <a:pt x="0" y="131"/>
                  </a:lnTo>
                  <a:lnTo>
                    <a:pt x="147" y="0"/>
                  </a:lnTo>
                  <a:lnTo>
                    <a:pt x="17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13">
              <a:extLst>
                <a:ext uri="{FF2B5EF4-FFF2-40B4-BE49-F238E27FC236}">
                  <a16:creationId xmlns:a16="http://schemas.microsoft.com/office/drawing/2014/main" id="{2FFFCB4A-B9F9-754D-97DE-B23B11EB2D12}"/>
                </a:ext>
              </a:extLst>
            </p:cNvPr>
            <p:cNvSpPr>
              <a:spLocks/>
            </p:cNvSpPr>
            <p:nvPr/>
          </p:nvSpPr>
          <p:spPr bwMode="auto">
            <a:xfrm>
              <a:off x="4056063" y="5187950"/>
              <a:ext cx="415925" cy="420688"/>
            </a:xfrm>
            <a:custGeom>
              <a:avLst/>
              <a:gdLst>
                <a:gd name="T0" fmla="*/ 131 w 262"/>
                <a:gd name="T1" fmla="*/ 265 h 265"/>
                <a:gd name="T2" fmla="*/ 86 w 262"/>
                <a:gd name="T3" fmla="*/ 225 h 265"/>
                <a:gd name="T4" fmla="*/ 139 w 262"/>
                <a:gd name="T5" fmla="*/ 53 h 265"/>
                <a:gd name="T6" fmla="*/ 139 w 262"/>
                <a:gd name="T7" fmla="*/ 53 h 265"/>
                <a:gd name="T8" fmla="*/ 30 w 262"/>
                <a:gd name="T9" fmla="*/ 171 h 265"/>
                <a:gd name="T10" fmla="*/ 0 w 262"/>
                <a:gd name="T11" fmla="*/ 147 h 265"/>
                <a:gd name="T12" fmla="*/ 134 w 262"/>
                <a:gd name="T13" fmla="*/ 0 h 265"/>
                <a:gd name="T14" fmla="*/ 179 w 262"/>
                <a:gd name="T15" fmla="*/ 43 h 265"/>
                <a:gd name="T16" fmla="*/ 128 w 262"/>
                <a:gd name="T17" fmla="*/ 209 h 265"/>
                <a:gd name="T18" fmla="*/ 131 w 262"/>
                <a:gd name="T19" fmla="*/ 209 h 265"/>
                <a:gd name="T20" fmla="*/ 235 w 262"/>
                <a:gd name="T21" fmla="*/ 94 h 265"/>
                <a:gd name="T22" fmla="*/ 262 w 262"/>
                <a:gd name="T23" fmla="*/ 120 h 265"/>
                <a:gd name="T24" fmla="*/ 131 w 262"/>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65">
                  <a:moveTo>
                    <a:pt x="131" y="265"/>
                  </a:moveTo>
                  <a:lnTo>
                    <a:pt x="86" y="225"/>
                  </a:lnTo>
                  <a:lnTo>
                    <a:pt x="139" y="53"/>
                  </a:lnTo>
                  <a:lnTo>
                    <a:pt x="139" y="53"/>
                  </a:lnTo>
                  <a:lnTo>
                    <a:pt x="30" y="171"/>
                  </a:lnTo>
                  <a:lnTo>
                    <a:pt x="0" y="147"/>
                  </a:lnTo>
                  <a:lnTo>
                    <a:pt x="134" y="0"/>
                  </a:lnTo>
                  <a:lnTo>
                    <a:pt x="179" y="43"/>
                  </a:lnTo>
                  <a:lnTo>
                    <a:pt x="128" y="209"/>
                  </a:lnTo>
                  <a:lnTo>
                    <a:pt x="131" y="209"/>
                  </a:lnTo>
                  <a:lnTo>
                    <a:pt x="235" y="94"/>
                  </a:lnTo>
                  <a:lnTo>
                    <a:pt x="262" y="120"/>
                  </a:lnTo>
                  <a:lnTo>
                    <a:pt x="131" y="2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14">
              <a:extLst>
                <a:ext uri="{FF2B5EF4-FFF2-40B4-BE49-F238E27FC236}">
                  <a16:creationId xmlns:a16="http://schemas.microsoft.com/office/drawing/2014/main" id="{141E37E5-CB0A-5049-8491-266FA39D14AD}"/>
                </a:ext>
              </a:extLst>
            </p:cNvPr>
            <p:cNvSpPr>
              <a:spLocks/>
            </p:cNvSpPr>
            <p:nvPr/>
          </p:nvSpPr>
          <p:spPr bwMode="auto">
            <a:xfrm>
              <a:off x="4352926" y="5441950"/>
              <a:ext cx="339725" cy="339725"/>
            </a:xfrm>
            <a:custGeom>
              <a:avLst/>
              <a:gdLst>
                <a:gd name="T0" fmla="*/ 73 w 80"/>
                <a:gd name="T1" fmla="*/ 43 h 80"/>
                <a:gd name="T2" fmla="*/ 61 w 80"/>
                <a:gd name="T3" fmla="*/ 34 h 80"/>
                <a:gd name="T4" fmla="*/ 57 w 80"/>
                <a:gd name="T5" fmla="*/ 18 h 80"/>
                <a:gd name="T6" fmla="*/ 42 w 80"/>
                <a:gd name="T7" fmla="*/ 19 h 80"/>
                <a:gd name="T8" fmla="*/ 47 w 80"/>
                <a:gd name="T9" fmla="*/ 35 h 80"/>
                <a:gd name="T10" fmla="*/ 48 w 80"/>
                <a:gd name="T11" fmla="*/ 37 h 80"/>
                <a:gd name="T12" fmla="*/ 58 w 80"/>
                <a:gd name="T13" fmla="*/ 68 h 80"/>
                <a:gd name="T14" fmla="*/ 18 w 80"/>
                <a:gd name="T15" fmla="*/ 69 h 80"/>
                <a:gd name="T16" fmla="*/ 9 w 80"/>
                <a:gd name="T17" fmla="*/ 33 h 80"/>
                <a:gd name="T18" fmla="*/ 22 w 80"/>
                <a:gd name="T19" fmla="*/ 42 h 80"/>
                <a:gd name="T20" fmla="*/ 24 w 80"/>
                <a:gd name="T21" fmla="*/ 60 h 80"/>
                <a:gd name="T22" fmla="*/ 42 w 80"/>
                <a:gd name="T23" fmla="*/ 61 h 80"/>
                <a:gd name="T24" fmla="*/ 37 w 80"/>
                <a:gd name="T25" fmla="*/ 45 h 80"/>
                <a:gd name="T26" fmla="*/ 35 w 80"/>
                <a:gd name="T27" fmla="*/ 42 h 80"/>
                <a:gd name="T28" fmla="*/ 27 w 80"/>
                <a:gd name="T29" fmla="*/ 12 h 80"/>
                <a:gd name="T30" fmla="*/ 65 w 80"/>
                <a:gd name="T31" fmla="*/ 10 h 80"/>
                <a:gd name="T32" fmla="*/ 73 w 80"/>
                <a:gd name="T33"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73" y="43"/>
                  </a:moveTo>
                  <a:cubicBezTo>
                    <a:pt x="61" y="34"/>
                    <a:pt x="61" y="34"/>
                    <a:pt x="61" y="34"/>
                  </a:cubicBezTo>
                  <a:cubicBezTo>
                    <a:pt x="64" y="28"/>
                    <a:pt x="63" y="22"/>
                    <a:pt x="57" y="18"/>
                  </a:cubicBezTo>
                  <a:cubicBezTo>
                    <a:pt x="51" y="14"/>
                    <a:pt x="46" y="14"/>
                    <a:pt x="42" y="19"/>
                  </a:cubicBezTo>
                  <a:cubicBezTo>
                    <a:pt x="38" y="23"/>
                    <a:pt x="40" y="29"/>
                    <a:pt x="47" y="35"/>
                  </a:cubicBezTo>
                  <a:cubicBezTo>
                    <a:pt x="47" y="36"/>
                    <a:pt x="48" y="36"/>
                    <a:pt x="48" y="37"/>
                  </a:cubicBezTo>
                  <a:cubicBezTo>
                    <a:pt x="60" y="50"/>
                    <a:pt x="63" y="60"/>
                    <a:pt x="58" y="68"/>
                  </a:cubicBezTo>
                  <a:cubicBezTo>
                    <a:pt x="48" y="80"/>
                    <a:pt x="35" y="80"/>
                    <a:pt x="18" y="69"/>
                  </a:cubicBezTo>
                  <a:cubicBezTo>
                    <a:pt x="3" y="58"/>
                    <a:pt x="0" y="46"/>
                    <a:pt x="9" y="33"/>
                  </a:cubicBezTo>
                  <a:cubicBezTo>
                    <a:pt x="22" y="42"/>
                    <a:pt x="22" y="42"/>
                    <a:pt x="22" y="42"/>
                  </a:cubicBezTo>
                  <a:cubicBezTo>
                    <a:pt x="17" y="49"/>
                    <a:pt x="18" y="55"/>
                    <a:pt x="24" y="60"/>
                  </a:cubicBezTo>
                  <a:cubicBezTo>
                    <a:pt x="32" y="66"/>
                    <a:pt x="38" y="66"/>
                    <a:pt x="42" y="61"/>
                  </a:cubicBezTo>
                  <a:cubicBezTo>
                    <a:pt x="45" y="57"/>
                    <a:pt x="43" y="52"/>
                    <a:pt x="37" y="45"/>
                  </a:cubicBezTo>
                  <a:cubicBezTo>
                    <a:pt x="36" y="44"/>
                    <a:pt x="35" y="43"/>
                    <a:pt x="35" y="42"/>
                  </a:cubicBezTo>
                  <a:cubicBezTo>
                    <a:pt x="23" y="30"/>
                    <a:pt x="21" y="20"/>
                    <a:pt x="27" y="12"/>
                  </a:cubicBezTo>
                  <a:cubicBezTo>
                    <a:pt x="36" y="0"/>
                    <a:pt x="49" y="0"/>
                    <a:pt x="65" y="10"/>
                  </a:cubicBezTo>
                  <a:cubicBezTo>
                    <a:pt x="78" y="20"/>
                    <a:pt x="80" y="31"/>
                    <a:pt x="73"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15">
              <a:extLst>
                <a:ext uri="{FF2B5EF4-FFF2-40B4-BE49-F238E27FC236}">
                  <a16:creationId xmlns:a16="http://schemas.microsoft.com/office/drawing/2014/main" id="{80BFBF7B-35DD-4845-8D25-4DF6B94C43EE}"/>
                </a:ext>
              </a:extLst>
            </p:cNvPr>
            <p:cNvSpPr>
              <a:spLocks/>
            </p:cNvSpPr>
            <p:nvPr/>
          </p:nvSpPr>
          <p:spPr bwMode="auto">
            <a:xfrm>
              <a:off x="4684713" y="5578475"/>
              <a:ext cx="292100" cy="347663"/>
            </a:xfrm>
            <a:custGeom>
              <a:avLst/>
              <a:gdLst>
                <a:gd name="T0" fmla="*/ 29 w 184"/>
                <a:gd name="T1" fmla="*/ 27 h 219"/>
                <a:gd name="T2" fmla="*/ 42 w 184"/>
                <a:gd name="T3" fmla="*/ 0 h 219"/>
                <a:gd name="T4" fmla="*/ 184 w 184"/>
                <a:gd name="T5" fmla="*/ 75 h 219"/>
                <a:gd name="T6" fmla="*/ 168 w 184"/>
                <a:gd name="T7" fmla="*/ 104 h 219"/>
                <a:gd name="T8" fmla="*/ 117 w 184"/>
                <a:gd name="T9" fmla="*/ 78 h 219"/>
                <a:gd name="T10" fmla="*/ 37 w 184"/>
                <a:gd name="T11" fmla="*/ 219 h 219"/>
                <a:gd name="T12" fmla="*/ 0 w 184"/>
                <a:gd name="T13" fmla="*/ 198 h 219"/>
                <a:gd name="T14" fmla="*/ 80 w 184"/>
                <a:gd name="T15" fmla="*/ 56 h 219"/>
                <a:gd name="T16" fmla="*/ 29 w 184"/>
                <a:gd name="T17" fmla="*/ 2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9">
                  <a:moveTo>
                    <a:pt x="29" y="27"/>
                  </a:moveTo>
                  <a:lnTo>
                    <a:pt x="42" y="0"/>
                  </a:lnTo>
                  <a:lnTo>
                    <a:pt x="184" y="75"/>
                  </a:lnTo>
                  <a:lnTo>
                    <a:pt x="168" y="104"/>
                  </a:lnTo>
                  <a:lnTo>
                    <a:pt x="117" y="78"/>
                  </a:lnTo>
                  <a:lnTo>
                    <a:pt x="37" y="219"/>
                  </a:lnTo>
                  <a:lnTo>
                    <a:pt x="0" y="198"/>
                  </a:lnTo>
                  <a:lnTo>
                    <a:pt x="80" y="56"/>
                  </a:lnTo>
                  <a:lnTo>
                    <a:pt x="2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16">
              <a:extLst>
                <a:ext uri="{FF2B5EF4-FFF2-40B4-BE49-F238E27FC236}">
                  <a16:creationId xmlns:a16="http://schemas.microsoft.com/office/drawing/2014/main" id="{03266B48-0ADE-1445-97F3-C9A9930539AB}"/>
                </a:ext>
              </a:extLst>
            </p:cNvPr>
            <p:cNvSpPr>
              <a:spLocks/>
            </p:cNvSpPr>
            <p:nvPr/>
          </p:nvSpPr>
          <p:spPr bwMode="auto">
            <a:xfrm>
              <a:off x="4903788" y="5722938"/>
              <a:ext cx="187325" cy="309563"/>
            </a:xfrm>
            <a:custGeom>
              <a:avLst/>
              <a:gdLst>
                <a:gd name="T0" fmla="*/ 118 w 118"/>
                <a:gd name="T1" fmla="*/ 16 h 195"/>
                <a:gd name="T2" fmla="*/ 41 w 118"/>
                <a:gd name="T3" fmla="*/ 195 h 195"/>
                <a:gd name="T4" fmla="*/ 0 w 118"/>
                <a:gd name="T5" fmla="*/ 179 h 195"/>
                <a:gd name="T6" fmla="*/ 81 w 118"/>
                <a:gd name="T7" fmla="*/ 0 h 195"/>
                <a:gd name="T8" fmla="*/ 118 w 118"/>
                <a:gd name="T9" fmla="*/ 16 h 195"/>
              </a:gdLst>
              <a:ahLst/>
              <a:cxnLst>
                <a:cxn ang="0">
                  <a:pos x="T0" y="T1"/>
                </a:cxn>
                <a:cxn ang="0">
                  <a:pos x="T2" y="T3"/>
                </a:cxn>
                <a:cxn ang="0">
                  <a:pos x="T4" y="T5"/>
                </a:cxn>
                <a:cxn ang="0">
                  <a:pos x="T6" y="T7"/>
                </a:cxn>
                <a:cxn ang="0">
                  <a:pos x="T8" y="T9"/>
                </a:cxn>
              </a:cxnLst>
              <a:rect l="0" t="0" r="r" b="b"/>
              <a:pathLst>
                <a:path w="118" h="195">
                  <a:moveTo>
                    <a:pt x="118" y="16"/>
                  </a:moveTo>
                  <a:lnTo>
                    <a:pt x="41" y="195"/>
                  </a:lnTo>
                  <a:lnTo>
                    <a:pt x="0" y="179"/>
                  </a:lnTo>
                  <a:lnTo>
                    <a:pt x="81" y="0"/>
                  </a:lnTo>
                  <a:lnTo>
                    <a:pt x="11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17">
              <a:extLst>
                <a:ext uri="{FF2B5EF4-FFF2-40B4-BE49-F238E27FC236}">
                  <a16:creationId xmlns:a16="http://schemas.microsoft.com/office/drawing/2014/main" id="{BBA28C8F-3814-BE40-BF57-0BB940034413}"/>
                </a:ext>
              </a:extLst>
            </p:cNvPr>
            <p:cNvSpPr>
              <a:spLocks/>
            </p:cNvSpPr>
            <p:nvPr/>
          </p:nvSpPr>
          <p:spPr bwMode="auto">
            <a:xfrm>
              <a:off x="5129213" y="5773738"/>
              <a:ext cx="254000" cy="347663"/>
            </a:xfrm>
            <a:custGeom>
              <a:avLst/>
              <a:gdLst>
                <a:gd name="T0" fmla="*/ 0 w 160"/>
                <a:gd name="T1" fmla="*/ 32 h 219"/>
                <a:gd name="T2" fmla="*/ 11 w 160"/>
                <a:gd name="T3" fmla="*/ 0 h 219"/>
                <a:gd name="T4" fmla="*/ 160 w 160"/>
                <a:gd name="T5" fmla="*/ 51 h 219"/>
                <a:gd name="T6" fmla="*/ 150 w 160"/>
                <a:gd name="T7" fmla="*/ 83 h 219"/>
                <a:gd name="T8" fmla="*/ 96 w 160"/>
                <a:gd name="T9" fmla="*/ 64 h 219"/>
                <a:gd name="T10" fmla="*/ 43 w 160"/>
                <a:gd name="T11" fmla="*/ 219 h 219"/>
                <a:gd name="T12" fmla="*/ 3 w 160"/>
                <a:gd name="T13" fmla="*/ 203 h 219"/>
                <a:gd name="T14" fmla="*/ 56 w 160"/>
                <a:gd name="T15" fmla="*/ 51 h 219"/>
                <a:gd name="T16" fmla="*/ 0 w 160"/>
                <a:gd name="T17" fmla="*/ 3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19">
                  <a:moveTo>
                    <a:pt x="0" y="32"/>
                  </a:moveTo>
                  <a:lnTo>
                    <a:pt x="11" y="0"/>
                  </a:lnTo>
                  <a:lnTo>
                    <a:pt x="160" y="51"/>
                  </a:lnTo>
                  <a:lnTo>
                    <a:pt x="150" y="83"/>
                  </a:lnTo>
                  <a:lnTo>
                    <a:pt x="96" y="64"/>
                  </a:lnTo>
                  <a:lnTo>
                    <a:pt x="43" y="219"/>
                  </a:lnTo>
                  <a:lnTo>
                    <a:pt x="3" y="203"/>
                  </a:lnTo>
                  <a:lnTo>
                    <a:pt x="56" y="51"/>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18">
              <a:extLst>
                <a:ext uri="{FF2B5EF4-FFF2-40B4-BE49-F238E27FC236}">
                  <a16:creationId xmlns:a16="http://schemas.microsoft.com/office/drawing/2014/main" id="{C5D56E4F-1D7E-3A4A-BF77-9E02F5E725C5}"/>
                </a:ext>
              </a:extLst>
            </p:cNvPr>
            <p:cNvSpPr>
              <a:spLocks/>
            </p:cNvSpPr>
            <p:nvPr/>
          </p:nvSpPr>
          <p:spPr bwMode="auto">
            <a:xfrm>
              <a:off x="5380038" y="5867400"/>
              <a:ext cx="317500" cy="352425"/>
            </a:xfrm>
            <a:custGeom>
              <a:avLst/>
              <a:gdLst>
                <a:gd name="T0" fmla="*/ 59 w 75"/>
                <a:gd name="T1" fmla="*/ 10 h 83"/>
                <a:gd name="T2" fmla="*/ 75 w 75"/>
                <a:gd name="T3" fmla="*/ 13 h 83"/>
                <a:gd name="T4" fmla="*/ 65 w 75"/>
                <a:gd name="T5" fmla="*/ 59 h 83"/>
                <a:gd name="T6" fmla="*/ 29 w 75"/>
                <a:gd name="T7" fmla="*/ 80 h 83"/>
                <a:gd name="T8" fmla="*/ 3 w 75"/>
                <a:gd name="T9" fmla="*/ 45 h 83"/>
                <a:gd name="T10" fmla="*/ 12 w 75"/>
                <a:gd name="T11" fmla="*/ 0 h 83"/>
                <a:gd name="T12" fmla="*/ 28 w 75"/>
                <a:gd name="T13" fmla="*/ 4 h 83"/>
                <a:gd name="T14" fmla="*/ 20 w 75"/>
                <a:gd name="T15" fmla="*/ 43 h 83"/>
                <a:gd name="T16" fmla="*/ 31 w 75"/>
                <a:gd name="T17" fmla="*/ 69 h 83"/>
                <a:gd name="T18" fmla="*/ 51 w 75"/>
                <a:gd name="T19" fmla="*/ 49 h 83"/>
                <a:gd name="T20" fmla="*/ 59 w 75"/>
                <a:gd name="T21"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3">
                  <a:moveTo>
                    <a:pt x="59" y="10"/>
                  </a:moveTo>
                  <a:cubicBezTo>
                    <a:pt x="75" y="13"/>
                    <a:pt x="75" y="13"/>
                    <a:pt x="75" y="13"/>
                  </a:cubicBezTo>
                  <a:cubicBezTo>
                    <a:pt x="65" y="59"/>
                    <a:pt x="65" y="59"/>
                    <a:pt x="65" y="59"/>
                  </a:cubicBezTo>
                  <a:cubicBezTo>
                    <a:pt x="61" y="76"/>
                    <a:pt x="49" y="83"/>
                    <a:pt x="29" y="80"/>
                  </a:cubicBezTo>
                  <a:cubicBezTo>
                    <a:pt x="8" y="75"/>
                    <a:pt x="0" y="63"/>
                    <a:pt x="3" y="45"/>
                  </a:cubicBezTo>
                  <a:cubicBezTo>
                    <a:pt x="12" y="0"/>
                    <a:pt x="12" y="0"/>
                    <a:pt x="12" y="0"/>
                  </a:cubicBezTo>
                  <a:cubicBezTo>
                    <a:pt x="28" y="4"/>
                    <a:pt x="28" y="4"/>
                    <a:pt x="28" y="4"/>
                  </a:cubicBezTo>
                  <a:cubicBezTo>
                    <a:pt x="20" y="43"/>
                    <a:pt x="20" y="43"/>
                    <a:pt x="20" y="43"/>
                  </a:cubicBezTo>
                  <a:cubicBezTo>
                    <a:pt x="15" y="59"/>
                    <a:pt x="19" y="67"/>
                    <a:pt x="31" y="69"/>
                  </a:cubicBezTo>
                  <a:cubicBezTo>
                    <a:pt x="42" y="72"/>
                    <a:pt x="48" y="66"/>
                    <a:pt x="51" y="49"/>
                  </a:cubicBezTo>
                  <a:lnTo>
                    <a:pt x="5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19">
              <a:extLst>
                <a:ext uri="{FF2B5EF4-FFF2-40B4-BE49-F238E27FC236}">
                  <a16:creationId xmlns:a16="http://schemas.microsoft.com/office/drawing/2014/main" id="{A0B36392-BBF4-B843-9977-68E67B2457D2}"/>
                </a:ext>
              </a:extLst>
            </p:cNvPr>
            <p:cNvSpPr>
              <a:spLocks/>
            </p:cNvSpPr>
            <p:nvPr/>
          </p:nvSpPr>
          <p:spPr bwMode="auto">
            <a:xfrm>
              <a:off x="5740401" y="5930900"/>
              <a:ext cx="258763" cy="322263"/>
            </a:xfrm>
            <a:custGeom>
              <a:avLst/>
              <a:gdLst>
                <a:gd name="T0" fmla="*/ 0 w 163"/>
                <a:gd name="T1" fmla="*/ 32 h 203"/>
                <a:gd name="T2" fmla="*/ 2 w 163"/>
                <a:gd name="T3" fmla="*/ 0 h 203"/>
                <a:gd name="T4" fmla="*/ 163 w 163"/>
                <a:gd name="T5" fmla="*/ 13 h 203"/>
                <a:gd name="T6" fmla="*/ 160 w 163"/>
                <a:gd name="T7" fmla="*/ 46 h 203"/>
                <a:gd name="T8" fmla="*/ 101 w 163"/>
                <a:gd name="T9" fmla="*/ 40 h 203"/>
                <a:gd name="T10" fmla="*/ 88 w 163"/>
                <a:gd name="T11" fmla="*/ 203 h 203"/>
                <a:gd name="T12" fmla="*/ 45 w 163"/>
                <a:gd name="T13" fmla="*/ 201 h 203"/>
                <a:gd name="T14" fmla="*/ 58 w 163"/>
                <a:gd name="T15" fmla="*/ 38 h 203"/>
                <a:gd name="T16" fmla="*/ 0 w 163"/>
                <a:gd name="T17"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203">
                  <a:moveTo>
                    <a:pt x="0" y="32"/>
                  </a:moveTo>
                  <a:lnTo>
                    <a:pt x="2" y="0"/>
                  </a:lnTo>
                  <a:lnTo>
                    <a:pt x="163" y="13"/>
                  </a:lnTo>
                  <a:lnTo>
                    <a:pt x="160" y="46"/>
                  </a:lnTo>
                  <a:lnTo>
                    <a:pt x="101" y="40"/>
                  </a:lnTo>
                  <a:lnTo>
                    <a:pt x="88" y="203"/>
                  </a:lnTo>
                  <a:lnTo>
                    <a:pt x="45" y="201"/>
                  </a:lnTo>
                  <a:lnTo>
                    <a:pt x="58" y="38"/>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20">
              <a:extLst>
                <a:ext uri="{FF2B5EF4-FFF2-40B4-BE49-F238E27FC236}">
                  <a16:creationId xmlns:a16="http://schemas.microsoft.com/office/drawing/2014/main" id="{37578B0E-1777-3044-BB1C-DDCF0B402459}"/>
                </a:ext>
              </a:extLst>
            </p:cNvPr>
            <p:cNvSpPr>
              <a:spLocks/>
            </p:cNvSpPr>
            <p:nvPr/>
          </p:nvSpPr>
          <p:spPr bwMode="auto">
            <a:xfrm>
              <a:off x="6045201" y="5948363"/>
              <a:ext cx="220663" cy="317500"/>
            </a:xfrm>
            <a:custGeom>
              <a:avLst/>
              <a:gdLst>
                <a:gd name="T0" fmla="*/ 5 w 139"/>
                <a:gd name="T1" fmla="*/ 200 h 200"/>
                <a:gd name="T2" fmla="*/ 0 w 139"/>
                <a:gd name="T3" fmla="*/ 2 h 200"/>
                <a:gd name="T4" fmla="*/ 131 w 139"/>
                <a:gd name="T5" fmla="*/ 0 h 200"/>
                <a:gd name="T6" fmla="*/ 134 w 139"/>
                <a:gd name="T7" fmla="*/ 32 h 200"/>
                <a:gd name="T8" fmla="*/ 43 w 139"/>
                <a:gd name="T9" fmla="*/ 35 h 200"/>
                <a:gd name="T10" fmla="*/ 45 w 139"/>
                <a:gd name="T11" fmla="*/ 80 h 200"/>
                <a:gd name="T12" fmla="*/ 128 w 139"/>
                <a:gd name="T13" fmla="*/ 77 h 200"/>
                <a:gd name="T14" fmla="*/ 128 w 139"/>
                <a:gd name="T15" fmla="*/ 112 h 200"/>
                <a:gd name="T16" fmla="*/ 45 w 139"/>
                <a:gd name="T17" fmla="*/ 112 h 200"/>
                <a:gd name="T18" fmla="*/ 45 w 139"/>
                <a:gd name="T19" fmla="*/ 166 h 200"/>
                <a:gd name="T20" fmla="*/ 139 w 139"/>
                <a:gd name="T21" fmla="*/ 163 h 200"/>
                <a:gd name="T22" fmla="*/ 139 w 139"/>
                <a:gd name="T23" fmla="*/ 195 h 200"/>
                <a:gd name="T24" fmla="*/ 5 w 139"/>
                <a:gd name="T2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200">
                  <a:moveTo>
                    <a:pt x="5" y="200"/>
                  </a:moveTo>
                  <a:lnTo>
                    <a:pt x="0" y="2"/>
                  </a:lnTo>
                  <a:lnTo>
                    <a:pt x="131" y="0"/>
                  </a:lnTo>
                  <a:lnTo>
                    <a:pt x="134" y="32"/>
                  </a:lnTo>
                  <a:lnTo>
                    <a:pt x="43" y="35"/>
                  </a:lnTo>
                  <a:lnTo>
                    <a:pt x="45" y="80"/>
                  </a:lnTo>
                  <a:lnTo>
                    <a:pt x="128" y="77"/>
                  </a:lnTo>
                  <a:lnTo>
                    <a:pt x="128" y="112"/>
                  </a:lnTo>
                  <a:lnTo>
                    <a:pt x="45" y="112"/>
                  </a:lnTo>
                  <a:lnTo>
                    <a:pt x="45" y="166"/>
                  </a:lnTo>
                  <a:lnTo>
                    <a:pt x="139" y="163"/>
                  </a:lnTo>
                  <a:lnTo>
                    <a:pt x="139" y="195"/>
                  </a:lnTo>
                  <a:lnTo>
                    <a:pt x="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21">
              <a:extLst>
                <a:ext uri="{FF2B5EF4-FFF2-40B4-BE49-F238E27FC236}">
                  <a16:creationId xmlns:a16="http://schemas.microsoft.com/office/drawing/2014/main" id="{3EBAB686-7F66-DC41-B7F0-13A56F2D23D9}"/>
                </a:ext>
              </a:extLst>
            </p:cNvPr>
            <p:cNvSpPr>
              <a:spLocks noEditPoints="1"/>
            </p:cNvSpPr>
            <p:nvPr/>
          </p:nvSpPr>
          <p:spPr bwMode="auto">
            <a:xfrm>
              <a:off x="6486526" y="5875338"/>
              <a:ext cx="325438" cy="349250"/>
            </a:xfrm>
            <a:custGeom>
              <a:avLst/>
              <a:gdLst>
                <a:gd name="T0" fmla="*/ 46 w 77"/>
                <a:gd name="T1" fmla="*/ 78 h 82"/>
                <a:gd name="T2" fmla="*/ 4 w 77"/>
                <a:gd name="T3" fmla="*/ 48 h 82"/>
                <a:gd name="T4" fmla="*/ 31 w 77"/>
                <a:gd name="T5" fmla="*/ 4 h 82"/>
                <a:gd name="T6" fmla="*/ 73 w 77"/>
                <a:gd name="T7" fmla="*/ 34 h 82"/>
                <a:gd name="T8" fmla="*/ 46 w 77"/>
                <a:gd name="T9" fmla="*/ 78 h 82"/>
                <a:gd name="T10" fmla="*/ 33 w 77"/>
                <a:gd name="T11" fmla="*/ 15 h 82"/>
                <a:gd name="T12" fmla="*/ 20 w 77"/>
                <a:gd name="T13" fmla="*/ 45 h 82"/>
                <a:gd name="T14" fmla="*/ 44 w 77"/>
                <a:gd name="T15" fmla="*/ 67 h 82"/>
                <a:gd name="T16" fmla="*/ 57 w 77"/>
                <a:gd name="T17" fmla="*/ 38 h 82"/>
                <a:gd name="T18" fmla="*/ 33 w 77"/>
                <a:gd name="T19"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82">
                  <a:moveTo>
                    <a:pt x="46" y="78"/>
                  </a:moveTo>
                  <a:cubicBezTo>
                    <a:pt x="24" y="82"/>
                    <a:pt x="10" y="72"/>
                    <a:pt x="4" y="48"/>
                  </a:cubicBezTo>
                  <a:cubicBezTo>
                    <a:pt x="0" y="24"/>
                    <a:pt x="8" y="9"/>
                    <a:pt x="31" y="4"/>
                  </a:cubicBezTo>
                  <a:cubicBezTo>
                    <a:pt x="53" y="0"/>
                    <a:pt x="67" y="10"/>
                    <a:pt x="73" y="34"/>
                  </a:cubicBezTo>
                  <a:cubicBezTo>
                    <a:pt x="77" y="58"/>
                    <a:pt x="68" y="73"/>
                    <a:pt x="46" y="78"/>
                  </a:cubicBezTo>
                  <a:close/>
                  <a:moveTo>
                    <a:pt x="33" y="15"/>
                  </a:moveTo>
                  <a:cubicBezTo>
                    <a:pt x="21" y="17"/>
                    <a:pt x="17" y="27"/>
                    <a:pt x="20" y="45"/>
                  </a:cubicBezTo>
                  <a:cubicBezTo>
                    <a:pt x="24" y="63"/>
                    <a:pt x="32" y="70"/>
                    <a:pt x="44" y="67"/>
                  </a:cubicBezTo>
                  <a:cubicBezTo>
                    <a:pt x="56" y="65"/>
                    <a:pt x="60" y="55"/>
                    <a:pt x="57" y="38"/>
                  </a:cubicBezTo>
                  <a:cubicBezTo>
                    <a:pt x="53" y="20"/>
                    <a:pt x="45" y="12"/>
                    <a:pt x="33"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22">
              <a:extLst>
                <a:ext uri="{FF2B5EF4-FFF2-40B4-BE49-F238E27FC236}">
                  <a16:creationId xmlns:a16="http://schemas.microsoft.com/office/drawing/2014/main" id="{DD575115-1AD4-7248-A876-2874C10BCE47}"/>
                </a:ext>
              </a:extLst>
            </p:cNvPr>
            <p:cNvSpPr>
              <a:spLocks/>
            </p:cNvSpPr>
            <p:nvPr/>
          </p:nvSpPr>
          <p:spPr bwMode="auto">
            <a:xfrm>
              <a:off x="6821488" y="5781675"/>
              <a:ext cx="241300" cy="361950"/>
            </a:xfrm>
            <a:custGeom>
              <a:avLst/>
              <a:gdLst>
                <a:gd name="T0" fmla="*/ 101 w 152"/>
                <a:gd name="T1" fmla="*/ 214 h 228"/>
                <a:gd name="T2" fmla="*/ 64 w 152"/>
                <a:gd name="T3" fmla="*/ 228 h 228"/>
                <a:gd name="T4" fmla="*/ 0 w 152"/>
                <a:gd name="T5" fmla="*/ 41 h 228"/>
                <a:gd name="T6" fmla="*/ 120 w 152"/>
                <a:gd name="T7" fmla="*/ 0 h 228"/>
                <a:gd name="T8" fmla="*/ 131 w 152"/>
                <a:gd name="T9" fmla="*/ 33 h 228"/>
                <a:gd name="T10" fmla="*/ 51 w 152"/>
                <a:gd name="T11" fmla="*/ 59 h 228"/>
                <a:gd name="T12" fmla="*/ 64 w 152"/>
                <a:gd name="T13" fmla="*/ 105 h 228"/>
                <a:gd name="T14" fmla="*/ 141 w 152"/>
                <a:gd name="T15" fmla="*/ 78 h 228"/>
                <a:gd name="T16" fmla="*/ 152 w 152"/>
                <a:gd name="T17" fmla="*/ 110 h 228"/>
                <a:gd name="T18" fmla="*/ 75 w 152"/>
                <a:gd name="T19" fmla="*/ 134 h 228"/>
                <a:gd name="T20" fmla="*/ 101 w 152"/>
                <a:gd name="T21" fmla="*/ 2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228">
                  <a:moveTo>
                    <a:pt x="101" y="214"/>
                  </a:moveTo>
                  <a:lnTo>
                    <a:pt x="64" y="228"/>
                  </a:lnTo>
                  <a:lnTo>
                    <a:pt x="0" y="41"/>
                  </a:lnTo>
                  <a:lnTo>
                    <a:pt x="120" y="0"/>
                  </a:lnTo>
                  <a:lnTo>
                    <a:pt x="131" y="33"/>
                  </a:lnTo>
                  <a:lnTo>
                    <a:pt x="51" y="59"/>
                  </a:lnTo>
                  <a:lnTo>
                    <a:pt x="64" y="105"/>
                  </a:lnTo>
                  <a:lnTo>
                    <a:pt x="141" y="78"/>
                  </a:lnTo>
                  <a:lnTo>
                    <a:pt x="152" y="110"/>
                  </a:lnTo>
                  <a:lnTo>
                    <a:pt x="75" y="134"/>
                  </a:lnTo>
                  <a:lnTo>
                    <a:pt x="101"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23">
              <a:extLst>
                <a:ext uri="{FF2B5EF4-FFF2-40B4-BE49-F238E27FC236}">
                  <a16:creationId xmlns:a16="http://schemas.microsoft.com/office/drawing/2014/main" id="{57954B95-F2B5-D342-9775-F83219FD4A06}"/>
                </a:ext>
              </a:extLst>
            </p:cNvPr>
            <p:cNvSpPr>
              <a:spLocks/>
            </p:cNvSpPr>
            <p:nvPr/>
          </p:nvSpPr>
          <p:spPr bwMode="auto">
            <a:xfrm>
              <a:off x="7189788" y="5591175"/>
              <a:ext cx="288925" cy="347663"/>
            </a:xfrm>
            <a:custGeom>
              <a:avLst/>
              <a:gdLst>
                <a:gd name="T0" fmla="*/ 16 w 182"/>
                <a:gd name="T1" fmla="*/ 104 h 219"/>
                <a:gd name="T2" fmla="*/ 0 w 182"/>
                <a:gd name="T3" fmla="*/ 75 h 219"/>
                <a:gd name="T4" fmla="*/ 139 w 182"/>
                <a:gd name="T5" fmla="*/ 0 h 219"/>
                <a:gd name="T6" fmla="*/ 155 w 182"/>
                <a:gd name="T7" fmla="*/ 27 h 219"/>
                <a:gd name="T8" fmla="*/ 104 w 182"/>
                <a:gd name="T9" fmla="*/ 56 h 219"/>
                <a:gd name="T10" fmla="*/ 182 w 182"/>
                <a:gd name="T11" fmla="*/ 201 h 219"/>
                <a:gd name="T12" fmla="*/ 144 w 182"/>
                <a:gd name="T13" fmla="*/ 219 h 219"/>
                <a:gd name="T14" fmla="*/ 67 w 182"/>
                <a:gd name="T15" fmla="*/ 75 h 219"/>
                <a:gd name="T16" fmla="*/ 16 w 182"/>
                <a:gd name="T17"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19">
                  <a:moveTo>
                    <a:pt x="16" y="104"/>
                  </a:moveTo>
                  <a:lnTo>
                    <a:pt x="0" y="75"/>
                  </a:lnTo>
                  <a:lnTo>
                    <a:pt x="139" y="0"/>
                  </a:lnTo>
                  <a:lnTo>
                    <a:pt x="155" y="27"/>
                  </a:lnTo>
                  <a:lnTo>
                    <a:pt x="104" y="56"/>
                  </a:lnTo>
                  <a:lnTo>
                    <a:pt x="182" y="201"/>
                  </a:lnTo>
                  <a:lnTo>
                    <a:pt x="144" y="219"/>
                  </a:lnTo>
                  <a:lnTo>
                    <a:pt x="67" y="75"/>
                  </a:lnTo>
                  <a:lnTo>
                    <a:pt x="16"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24">
              <a:extLst>
                <a:ext uri="{FF2B5EF4-FFF2-40B4-BE49-F238E27FC236}">
                  <a16:creationId xmlns:a16="http://schemas.microsoft.com/office/drawing/2014/main" id="{C142BDD9-EC5E-3046-A391-490E3B5A0F9A}"/>
                </a:ext>
              </a:extLst>
            </p:cNvPr>
            <p:cNvSpPr>
              <a:spLocks/>
            </p:cNvSpPr>
            <p:nvPr/>
          </p:nvSpPr>
          <p:spPr bwMode="auto">
            <a:xfrm>
              <a:off x="7453313" y="5446713"/>
              <a:ext cx="352425" cy="374650"/>
            </a:xfrm>
            <a:custGeom>
              <a:avLst/>
              <a:gdLst>
                <a:gd name="T0" fmla="*/ 109 w 222"/>
                <a:gd name="T1" fmla="*/ 236 h 236"/>
                <a:gd name="T2" fmla="*/ 0 w 222"/>
                <a:gd name="T3" fmla="*/ 75 h 236"/>
                <a:gd name="T4" fmla="*/ 107 w 222"/>
                <a:gd name="T5" fmla="*/ 0 h 236"/>
                <a:gd name="T6" fmla="*/ 125 w 222"/>
                <a:gd name="T7" fmla="*/ 27 h 236"/>
                <a:gd name="T8" fmla="*/ 53 w 222"/>
                <a:gd name="T9" fmla="*/ 78 h 236"/>
                <a:gd name="T10" fmla="*/ 77 w 222"/>
                <a:gd name="T11" fmla="*/ 115 h 236"/>
                <a:gd name="T12" fmla="*/ 147 w 222"/>
                <a:gd name="T13" fmla="*/ 67 h 236"/>
                <a:gd name="T14" fmla="*/ 165 w 222"/>
                <a:gd name="T15" fmla="*/ 94 h 236"/>
                <a:gd name="T16" fmla="*/ 96 w 222"/>
                <a:gd name="T17" fmla="*/ 142 h 236"/>
                <a:gd name="T18" fmla="*/ 125 w 222"/>
                <a:gd name="T19" fmla="*/ 185 h 236"/>
                <a:gd name="T20" fmla="*/ 203 w 222"/>
                <a:gd name="T21" fmla="*/ 131 h 236"/>
                <a:gd name="T22" fmla="*/ 222 w 222"/>
                <a:gd name="T23" fmla="*/ 161 h 236"/>
                <a:gd name="T24" fmla="*/ 109 w 222"/>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36">
                  <a:moveTo>
                    <a:pt x="109" y="236"/>
                  </a:moveTo>
                  <a:lnTo>
                    <a:pt x="0" y="75"/>
                  </a:lnTo>
                  <a:lnTo>
                    <a:pt x="107" y="0"/>
                  </a:lnTo>
                  <a:lnTo>
                    <a:pt x="125" y="27"/>
                  </a:lnTo>
                  <a:lnTo>
                    <a:pt x="53" y="78"/>
                  </a:lnTo>
                  <a:lnTo>
                    <a:pt x="77" y="115"/>
                  </a:lnTo>
                  <a:lnTo>
                    <a:pt x="147" y="67"/>
                  </a:lnTo>
                  <a:lnTo>
                    <a:pt x="165" y="94"/>
                  </a:lnTo>
                  <a:lnTo>
                    <a:pt x="96" y="142"/>
                  </a:lnTo>
                  <a:lnTo>
                    <a:pt x="125" y="185"/>
                  </a:lnTo>
                  <a:lnTo>
                    <a:pt x="203" y="131"/>
                  </a:lnTo>
                  <a:lnTo>
                    <a:pt x="222" y="161"/>
                  </a:lnTo>
                  <a:lnTo>
                    <a:pt x="109" y="2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25">
              <a:extLst>
                <a:ext uri="{FF2B5EF4-FFF2-40B4-BE49-F238E27FC236}">
                  <a16:creationId xmlns:a16="http://schemas.microsoft.com/office/drawing/2014/main" id="{01BACFCF-5445-6347-B602-5200A17CF3E9}"/>
                </a:ext>
              </a:extLst>
            </p:cNvPr>
            <p:cNvSpPr>
              <a:spLocks/>
            </p:cNvSpPr>
            <p:nvPr/>
          </p:nvSpPr>
          <p:spPr bwMode="auto">
            <a:xfrm>
              <a:off x="7702551" y="5264150"/>
              <a:ext cx="344488" cy="352425"/>
            </a:xfrm>
            <a:custGeom>
              <a:avLst/>
              <a:gdLst>
                <a:gd name="T0" fmla="*/ 55 w 81"/>
                <a:gd name="T1" fmla="*/ 12 h 83"/>
                <a:gd name="T2" fmla="*/ 42 w 81"/>
                <a:gd name="T3" fmla="*/ 23 h 83"/>
                <a:gd name="T4" fmla="*/ 22 w 81"/>
                <a:gd name="T5" fmla="*/ 22 h 83"/>
                <a:gd name="T6" fmla="*/ 29 w 81"/>
                <a:gd name="T7" fmla="*/ 51 h 83"/>
                <a:gd name="T8" fmla="*/ 57 w 81"/>
                <a:gd name="T9" fmla="*/ 62 h 83"/>
                <a:gd name="T10" fmla="*/ 59 w 81"/>
                <a:gd name="T11" fmla="*/ 42 h 83"/>
                <a:gd name="T12" fmla="*/ 72 w 81"/>
                <a:gd name="T13" fmla="*/ 32 h 83"/>
                <a:gd name="T14" fmla="*/ 64 w 81"/>
                <a:gd name="T15" fmla="*/ 70 h 83"/>
                <a:gd name="T16" fmla="*/ 17 w 81"/>
                <a:gd name="T17" fmla="*/ 62 h 83"/>
                <a:gd name="T18" fmla="*/ 15 w 81"/>
                <a:gd name="T19" fmla="*/ 13 h 83"/>
                <a:gd name="T20" fmla="*/ 55 w 81"/>
                <a:gd name="T2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3">
                  <a:moveTo>
                    <a:pt x="55" y="12"/>
                  </a:moveTo>
                  <a:cubicBezTo>
                    <a:pt x="42" y="23"/>
                    <a:pt x="42" y="23"/>
                    <a:pt x="42" y="23"/>
                  </a:cubicBezTo>
                  <a:cubicBezTo>
                    <a:pt x="36" y="17"/>
                    <a:pt x="29" y="16"/>
                    <a:pt x="22" y="22"/>
                  </a:cubicBezTo>
                  <a:cubicBezTo>
                    <a:pt x="16" y="28"/>
                    <a:pt x="18" y="38"/>
                    <a:pt x="29" y="51"/>
                  </a:cubicBezTo>
                  <a:cubicBezTo>
                    <a:pt x="41" y="64"/>
                    <a:pt x="50" y="68"/>
                    <a:pt x="57" y="62"/>
                  </a:cubicBezTo>
                  <a:cubicBezTo>
                    <a:pt x="64" y="56"/>
                    <a:pt x="64" y="50"/>
                    <a:pt x="59" y="42"/>
                  </a:cubicBezTo>
                  <a:cubicBezTo>
                    <a:pt x="72" y="32"/>
                    <a:pt x="72" y="32"/>
                    <a:pt x="72" y="32"/>
                  </a:cubicBezTo>
                  <a:cubicBezTo>
                    <a:pt x="81" y="44"/>
                    <a:pt x="79" y="57"/>
                    <a:pt x="64" y="70"/>
                  </a:cubicBezTo>
                  <a:cubicBezTo>
                    <a:pt x="49" y="83"/>
                    <a:pt x="33" y="80"/>
                    <a:pt x="17" y="62"/>
                  </a:cubicBezTo>
                  <a:cubicBezTo>
                    <a:pt x="1" y="43"/>
                    <a:pt x="0" y="27"/>
                    <a:pt x="15" y="13"/>
                  </a:cubicBezTo>
                  <a:cubicBezTo>
                    <a:pt x="30" y="1"/>
                    <a:pt x="43" y="0"/>
                    <a:pt x="5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26">
              <a:extLst>
                <a:ext uri="{FF2B5EF4-FFF2-40B4-BE49-F238E27FC236}">
                  <a16:creationId xmlns:a16="http://schemas.microsoft.com/office/drawing/2014/main" id="{65A1A60E-20E4-0D4F-9372-ED05C4A9BA10}"/>
                </a:ext>
              </a:extLst>
            </p:cNvPr>
            <p:cNvSpPr>
              <a:spLocks/>
            </p:cNvSpPr>
            <p:nvPr/>
          </p:nvSpPr>
          <p:spPr bwMode="auto">
            <a:xfrm>
              <a:off x="7907338" y="5018088"/>
              <a:ext cx="398463" cy="395288"/>
            </a:xfrm>
            <a:custGeom>
              <a:avLst/>
              <a:gdLst>
                <a:gd name="T0" fmla="*/ 173 w 251"/>
                <a:gd name="T1" fmla="*/ 217 h 249"/>
                <a:gd name="T2" fmla="*/ 144 w 251"/>
                <a:gd name="T3" fmla="*/ 249 h 249"/>
                <a:gd name="T4" fmla="*/ 0 w 251"/>
                <a:gd name="T5" fmla="*/ 115 h 249"/>
                <a:gd name="T6" fmla="*/ 26 w 251"/>
                <a:gd name="T7" fmla="*/ 86 h 249"/>
                <a:gd name="T8" fmla="*/ 85 w 251"/>
                <a:gd name="T9" fmla="*/ 136 h 249"/>
                <a:gd name="T10" fmla="*/ 133 w 251"/>
                <a:gd name="T11" fmla="*/ 83 h 249"/>
                <a:gd name="T12" fmla="*/ 77 w 251"/>
                <a:gd name="T13" fmla="*/ 29 h 249"/>
                <a:gd name="T14" fmla="*/ 106 w 251"/>
                <a:gd name="T15" fmla="*/ 0 h 249"/>
                <a:gd name="T16" fmla="*/ 251 w 251"/>
                <a:gd name="T17" fmla="*/ 131 h 249"/>
                <a:gd name="T18" fmla="*/ 224 w 251"/>
                <a:gd name="T19" fmla="*/ 160 h 249"/>
                <a:gd name="T20" fmla="*/ 160 w 251"/>
                <a:gd name="T21" fmla="*/ 104 h 249"/>
                <a:gd name="T22" fmla="*/ 109 w 251"/>
                <a:gd name="T23" fmla="*/ 160 h 249"/>
                <a:gd name="T24" fmla="*/ 173 w 251"/>
                <a:gd name="T25" fmla="*/ 21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73" y="217"/>
                  </a:moveTo>
                  <a:lnTo>
                    <a:pt x="144" y="249"/>
                  </a:lnTo>
                  <a:lnTo>
                    <a:pt x="0" y="115"/>
                  </a:lnTo>
                  <a:lnTo>
                    <a:pt x="26" y="86"/>
                  </a:lnTo>
                  <a:lnTo>
                    <a:pt x="85" y="136"/>
                  </a:lnTo>
                  <a:lnTo>
                    <a:pt x="133" y="83"/>
                  </a:lnTo>
                  <a:lnTo>
                    <a:pt x="77" y="29"/>
                  </a:lnTo>
                  <a:lnTo>
                    <a:pt x="106" y="0"/>
                  </a:lnTo>
                  <a:lnTo>
                    <a:pt x="251" y="131"/>
                  </a:lnTo>
                  <a:lnTo>
                    <a:pt x="224" y="160"/>
                  </a:lnTo>
                  <a:lnTo>
                    <a:pt x="160" y="104"/>
                  </a:lnTo>
                  <a:lnTo>
                    <a:pt x="109" y="160"/>
                  </a:lnTo>
                  <a:lnTo>
                    <a:pt x="173"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27">
              <a:extLst>
                <a:ext uri="{FF2B5EF4-FFF2-40B4-BE49-F238E27FC236}">
                  <a16:creationId xmlns:a16="http://schemas.microsoft.com/office/drawing/2014/main" id="{DA43B980-5AB3-7B40-9BE1-A6EB578A206E}"/>
                </a:ext>
              </a:extLst>
            </p:cNvPr>
            <p:cNvSpPr>
              <a:spLocks/>
            </p:cNvSpPr>
            <p:nvPr/>
          </p:nvSpPr>
          <p:spPr bwMode="auto">
            <a:xfrm>
              <a:off x="8118476" y="4733925"/>
              <a:ext cx="415925" cy="407988"/>
            </a:xfrm>
            <a:custGeom>
              <a:avLst/>
              <a:gdLst>
                <a:gd name="T0" fmla="*/ 262 w 262"/>
                <a:gd name="T1" fmla="*/ 112 h 257"/>
                <a:gd name="T2" fmla="*/ 227 w 262"/>
                <a:gd name="T3" fmla="*/ 163 h 257"/>
                <a:gd name="T4" fmla="*/ 48 w 262"/>
                <a:gd name="T5" fmla="*/ 131 h 257"/>
                <a:gd name="T6" fmla="*/ 48 w 262"/>
                <a:gd name="T7" fmla="*/ 133 h 257"/>
                <a:gd name="T8" fmla="*/ 182 w 262"/>
                <a:gd name="T9" fmla="*/ 224 h 257"/>
                <a:gd name="T10" fmla="*/ 160 w 262"/>
                <a:gd name="T11" fmla="*/ 257 h 257"/>
                <a:gd name="T12" fmla="*/ 0 w 262"/>
                <a:gd name="T13" fmla="*/ 144 h 257"/>
                <a:gd name="T14" fmla="*/ 35 w 262"/>
                <a:gd name="T15" fmla="*/ 93 h 257"/>
                <a:gd name="T16" fmla="*/ 203 w 262"/>
                <a:gd name="T17" fmla="*/ 123 h 257"/>
                <a:gd name="T18" fmla="*/ 203 w 262"/>
                <a:gd name="T19" fmla="*/ 120 h 257"/>
                <a:gd name="T20" fmla="*/ 78 w 262"/>
                <a:gd name="T21" fmla="*/ 32 h 257"/>
                <a:gd name="T22" fmla="*/ 99 w 262"/>
                <a:gd name="T23" fmla="*/ 0 h 257"/>
                <a:gd name="T24" fmla="*/ 262 w 262"/>
                <a:gd name="T25" fmla="*/ 11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257">
                  <a:moveTo>
                    <a:pt x="262" y="112"/>
                  </a:moveTo>
                  <a:lnTo>
                    <a:pt x="227" y="163"/>
                  </a:lnTo>
                  <a:lnTo>
                    <a:pt x="48" y="131"/>
                  </a:lnTo>
                  <a:lnTo>
                    <a:pt x="48" y="133"/>
                  </a:lnTo>
                  <a:lnTo>
                    <a:pt x="182" y="224"/>
                  </a:lnTo>
                  <a:lnTo>
                    <a:pt x="160" y="257"/>
                  </a:lnTo>
                  <a:lnTo>
                    <a:pt x="0" y="144"/>
                  </a:lnTo>
                  <a:lnTo>
                    <a:pt x="35" y="93"/>
                  </a:lnTo>
                  <a:lnTo>
                    <a:pt x="203" y="123"/>
                  </a:lnTo>
                  <a:lnTo>
                    <a:pt x="203" y="120"/>
                  </a:lnTo>
                  <a:lnTo>
                    <a:pt x="78" y="32"/>
                  </a:lnTo>
                  <a:lnTo>
                    <a:pt x="99" y="0"/>
                  </a:lnTo>
                  <a:lnTo>
                    <a:pt x="26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28">
              <a:extLst>
                <a:ext uri="{FF2B5EF4-FFF2-40B4-BE49-F238E27FC236}">
                  <a16:creationId xmlns:a16="http://schemas.microsoft.com/office/drawing/2014/main" id="{25EBB452-06B5-954E-B66A-EBE5BEFF8A99}"/>
                </a:ext>
              </a:extLst>
            </p:cNvPr>
            <p:cNvSpPr>
              <a:spLocks noEditPoints="1"/>
            </p:cNvSpPr>
            <p:nvPr/>
          </p:nvSpPr>
          <p:spPr bwMode="auto">
            <a:xfrm>
              <a:off x="8321676" y="4452938"/>
              <a:ext cx="369888" cy="352425"/>
            </a:xfrm>
            <a:custGeom>
              <a:avLst/>
              <a:gdLst>
                <a:gd name="T0" fmla="*/ 78 w 87"/>
                <a:gd name="T1" fmla="*/ 58 h 83"/>
                <a:gd name="T2" fmla="*/ 28 w 87"/>
                <a:gd name="T3" fmla="*/ 73 h 83"/>
                <a:gd name="T4" fmla="*/ 10 w 87"/>
                <a:gd name="T5" fmla="*/ 24 h 83"/>
                <a:gd name="T6" fmla="*/ 60 w 87"/>
                <a:gd name="T7" fmla="*/ 10 h 83"/>
                <a:gd name="T8" fmla="*/ 78 w 87"/>
                <a:gd name="T9" fmla="*/ 58 h 83"/>
                <a:gd name="T10" fmla="*/ 21 w 87"/>
                <a:gd name="T11" fmla="*/ 29 h 83"/>
                <a:gd name="T12" fmla="*/ 36 w 87"/>
                <a:gd name="T13" fmla="*/ 58 h 83"/>
                <a:gd name="T14" fmla="*/ 68 w 87"/>
                <a:gd name="T15" fmla="*/ 54 h 83"/>
                <a:gd name="T16" fmla="*/ 53 w 87"/>
                <a:gd name="T17" fmla="*/ 25 h 83"/>
                <a:gd name="T18" fmla="*/ 21 w 87"/>
                <a:gd name="T19" fmla="*/ 2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3">
                  <a:moveTo>
                    <a:pt x="78" y="58"/>
                  </a:moveTo>
                  <a:cubicBezTo>
                    <a:pt x="67" y="79"/>
                    <a:pt x="50" y="83"/>
                    <a:pt x="28" y="73"/>
                  </a:cubicBezTo>
                  <a:cubicBezTo>
                    <a:pt x="7" y="61"/>
                    <a:pt x="0" y="45"/>
                    <a:pt x="10" y="24"/>
                  </a:cubicBezTo>
                  <a:cubicBezTo>
                    <a:pt x="21" y="4"/>
                    <a:pt x="38" y="0"/>
                    <a:pt x="60" y="10"/>
                  </a:cubicBezTo>
                  <a:cubicBezTo>
                    <a:pt x="82" y="22"/>
                    <a:pt x="87" y="38"/>
                    <a:pt x="78" y="58"/>
                  </a:cubicBezTo>
                  <a:close/>
                  <a:moveTo>
                    <a:pt x="21" y="29"/>
                  </a:moveTo>
                  <a:cubicBezTo>
                    <a:pt x="15" y="40"/>
                    <a:pt x="20" y="50"/>
                    <a:pt x="36" y="58"/>
                  </a:cubicBezTo>
                  <a:cubicBezTo>
                    <a:pt x="52" y="66"/>
                    <a:pt x="63" y="65"/>
                    <a:pt x="68" y="54"/>
                  </a:cubicBezTo>
                  <a:cubicBezTo>
                    <a:pt x="74" y="43"/>
                    <a:pt x="69" y="33"/>
                    <a:pt x="53" y="25"/>
                  </a:cubicBezTo>
                  <a:cubicBezTo>
                    <a:pt x="37" y="17"/>
                    <a:pt x="26" y="18"/>
                    <a:pt x="2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29">
              <a:extLst>
                <a:ext uri="{FF2B5EF4-FFF2-40B4-BE49-F238E27FC236}">
                  <a16:creationId xmlns:a16="http://schemas.microsoft.com/office/drawing/2014/main" id="{924DF9DA-233E-6849-A642-A6C2B8F0BC35}"/>
                </a:ext>
              </a:extLst>
            </p:cNvPr>
            <p:cNvSpPr>
              <a:spLocks/>
            </p:cNvSpPr>
            <p:nvPr/>
          </p:nvSpPr>
          <p:spPr bwMode="auto">
            <a:xfrm>
              <a:off x="8462963" y="4270375"/>
              <a:ext cx="360363" cy="204788"/>
            </a:xfrm>
            <a:custGeom>
              <a:avLst/>
              <a:gdLst>
                <a:gd name="T0" fmla="*/ 227 w 227"/>
                <a:gd name="T1" fmla="*/ 11 h 129"/>
                <a:gd name="T2" fmla="*/ 184 w 227"/>
                <a:gd name="T3" fmla="*/ 129 h 129"/>
                <a:gd name="T4" fmla="*/ 0 w 227"/>
                <a:gd name="T5" fmla="*/ 62 h 129"/>
                <a:gd name="T6" fmla="*/ 13 w 227"/>
                <a:gd name="T7" fmla="*/ 22 h 129"/>
                <a:gd name="T8" fmla="*/ 168 w 227"/>
                <a:gd name="T9" fmla="*/ 80 h 129"/>
                <a:gd name="T10" fmla="*/ 197 w 227"/>
                <a:gd name="T11" fmla="*/ 0 h 129"/>
                <a:gd name="T12" fmla="*/ 227 w 227"/>
                <a:gd name="T13" fmla="*/ 11 h 129"/>
              </a:gdLst>
              <a:ahLst/>
              <a:cxnLst>
                <a:cxn ang="0">
                  <a:pos x="T0" y="T1"/>
                </a:cxn>
                <a:cxn ang="0">
                  <a:pos x="T2" y="T3"/>
                </a:cxn>
                <a:cxn ang="0">
                  <a:pos x="T4" y="T5"/>
                </a:cxn>
                <a:cxn ang="0">
                  <a:pos x="T6" y="T7"/>
                </a:cxn>
                <a:cxn ang="0">
                  <a:pos x="T8" y="T9"/>
                </a:cxn>
                <a:cxn ang="0">
                  <a:pos x="T10" y="T11"/>
                </a:cxn>
                <a:cxn ang="0">
                  <a:pos x="T12" y="T13"/>
                </a:cxn>
              </a:cxnLst>
              <a:rect l="0" t="0" r="r" b="b"/>
              <a:pathLst>
                <a:path w="227" h="129">
                  <a:moveTo>
                    <a:pt x="227" y="11"/>
                  </a:moveTo>
                  <a:lnTo>
                    <a:pt x="184" y="129"/>
                  </a:lnTo>
                  <a:lnTo>
                    <a:pt x="0" y="62"/>
                  </a:lnTo>
                  <a:lnTo>
                    <a:pt x="13" y="22"/>
                  </a:lnTo>
                  <a:lnTo>
                    <a:pt x="168" y="80"/>
                  </a:lnTo>
                  <a:lnTo>
                    <a:pt x="197" y="0"/>
                  </a:lnTo>
                  <a:lnTo>
                    <a:pt x="22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2" name="Freeform 30">
              <a:extLst>
                <a:ext uri="{FF2B5EF4-FFF2-40B4-BE49-F238E27FC236}">
                  <a16:creationId xmlns:a16="http://schemas.microsoft.com/office/drawing/2014/main" id="{5E55C0A5-A9B8-B946-8F63-4D0B665D6897}"/>
                </a:ext>
              </a:extLst>
            </p:cNvPr>
            <p:cNvSpPr>
              <a:spLocks noEditPoints="1"/>
            </p:cNvSpPr>
            <p:nvPr/>
          </p:nvSpPr>
          <p:spPr bwMode="auto">
            <a:xfrm>
              <a:off x="8555038" y="3867150"/>
              <a:ext cx="352425" cy="331788"/>
            </a:xfrm>
            <a:custGeom>
              <a:avLst/>
              <a:gdLst>
                <a:gd name="T0" fmla="*/ 78 w 83"/>
                <a:gd name="T1" fmla="*/ 48 h 78"/>
                <a:gd name="T2" fmla="*/ 34 w 83"/>
                <a:gd name="T3" fmla="*/ 73 h 78"/>
                <a:gd name="T4" fmla="*/ 4 w 83"/>
                <a:gd name="T5" fmla="*/ 30 h 78"/>
                <a:gd name="T6" fmla="*/ 50 w 83"/>
                <a:gd name="T7" fmla="*/ 5 h 78"/>
                <a:gd name="T8" fmla="*/ 78 w 83"/>
                <a:gd name="T9" fmla="*/ 48 h 78"/>
                <a:gd name="T10" fmla="*/ 16 w 83"/>
                <a:gd name="T11" fmla="*/ 33 h 78"/>
                <a:gd name="T12" fmla="*/ 37 w 83"/>
                <a:gd name="T13" fmla="*/ 57 h 78"/>
                <a:gd name="T14" fmla="*/ 68 w 83"/>
                <a:gd name="T15" fmla="*/ 45 h 78"/>
                <a:gd name="T16" fmla="*/ 46 w 83"/>
                <a:gd name="T17" fmla="*/ 21 h 78"/>
                <a:gd name="T18" fmla="*/ 16 w 83"/>
                <a:gd name="T19"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78">
                  <a:moveTo>
                    <a:pt x="78" y="48"/>
                  </a:moveTo>
                  <a:cubicBezTo>
                    <a:pt x="72" y="70"/>
                    <a:pt x="57" y="78"/>
                    <a:pt x="34" y="73"/>
                  </a:cubicBezTo>
                  <a:cubicBezTo>
                    <a:pt x="9" y="67"/>
                    <a:pt x="0" y="52"/>
                    <a:pt x="4" y="30"/>
                  </a:cubicBezTo>
                  <a:cubicBezTo>
                    <a:pt x="11" y="8"/>
                    <a:pt x="26" y="0"/>
                    <a:pt x="50" y="5"/>
                  </a:cubicBezTo>
                  <a:cubicBezTo>
                    <a:pt x="74" y="12"/>
                    <a:pt x="83" y="26"/>
                    <a:pt x="78" y="48"/>
                  </a:cubicBezTo>
                  <a:close/>
                  <a:moveTo>
                    <a:pt x="16" y="33"/>
                  </a:moveTo>
                  <a:cubicBezTo>
                    <a:pt x="13" y="45"/>
                    <a:pt x="20" y="53"/>
                    <a:pt x="37" y="57"/>
                  </a:cubicBezTo>
                  <a:cubicBezTo>
                    <a:pt x="55" y="62"/>
                    <a:pt x="65" y="58"/>
                    <a:pt x="68" y="45"/>
                  </a:cubicBezTo>
                  <a:cubicBezTo>
                    <a:pt x="71" y="33"/>
                    <a:pt x="63" y="25"/>
                    <a:pt x="46" y="21"/>
                  </a:cubicBezTo>
                  <a:cubicBezTo>
                    <a:pt x="29" y="17"/>
                    <a:pt x="19" y="21"/>
                    <a:pt x="1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3" name="Freeform 31">
              <a:extLst>
                <a:ext uri="{FF2B5EF4-FFF2-40B4-BE49-F238E27FC236}">
                  <a16:creationId xmlns:a16="http://schemas.microsoft.com/office/drawing/2014/main" id="{84AABB7A-AC2C-AA4D-8B8E-DF47038A1B79}"/>
                </a:ext>
              </a:extLst>
            </p:cNvPr>
            <p:cNvSpPr>
              <a:spLocks/>
            </p:cNvSpPr>
            <p:nvPr/>
          </p:nvSpPr>
          <p:spPr bwMode="auto">
            <a:xfrm>
              <a:off x="8631238" y="3522663"/>
              <a:ext cx="327025" cy="311150"/>
            </a:xfrm>
            <a:custGeom>
              <a:avLst/>
              <a:gdLst>
                <a:gd name="T0" fmla="*/ 50 w 77"/>
                <a:gd name="T1" fmla="*/ 21 h 73"/>
                <a:gd name="T2" fmla="*/ 48 w 77"/>
                <a:gd name="T3" fmla="*/ 35 h 73"/>
                <a:gd name="T4" fmla="*/ 36 w 77"/>
                <a:gd name="T5" fmla="*/ 34 h 73"/>
                <a:gd name="T6" fmla="*/ 39 w 77"/>
                <a:gd name="T7" fmla="*/ 4 h 73"/>
                <a:gd name="T8" fmla="*/ 76 w 77"/>
                <a:gd name="T9" fmla="*/ 8 h 73"/>
                <a:gd name="T10" fmla="*/ 76 w 77"/>
                <a:gd name="T11" fmla="*/ 24 h 73"/>
                <a:gd name="T12" fmla="*/ 75 w 77"/>
                <a:gd name="T13" fmla="*/ 41 h 73"/>
                <a:gd name="T14" fmla="*/ 35 w 77"/>
                <a:gd name="T15" fmla="*/ 71 h 73"/>
                <a:gd name="T16" fmla="*/ 0 w 77"/>
                <a:gd name="T17" fmla="*/ 33 h 73"/>
                <a:gd name="T18" fmla="*/ 27 w 77"/>
                <a:gd name="T19" fmla="*/ 2 h 73"/>
                <a:gd name="T20" fmla="*/ 26 w 77"/>
                <a:gd name="T21" fmla="*/ 18 h 73"/>
                <a:gd name="T22" fmla="*/ 12 w 77"/>
                <a:gd name="T23" fmla="*/ 32 h 73"/>
                <a:gd name="T24" fmla="*/ 36 w 77"/>
                <a:gd name="T25" fmla="*/ 55 h 73"/>
                <a:gd name="T26" fmla="*/ 65 w 77"/>
                <a:gd name="T27" fmla="*/ 37 h 73"/>
                <a:gd name="T28" fmla="*/ 65 w 77"/>
                <a:gd name="T29" fmla="*/ 23 h 73"/>
                <a:gd name="T30" fmla="*/ 65 w 77"/>
                <a:gd name="T31" fmla="*/ 22 h 73"/>
                <a:gd name="T32" fmla="*/ 50 w 77"/>
                <a:gd name="T33" fmla="*/ 2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73">
                  <a:moveTo>
                    <a:pt x="50" y="21"/>
                  </a:moveTo>
                  <a:cubicBezTo>
                    <a:pt x="48" y="35"/>
                    <a:pt x="48" y="35"/>
                    <a:pt x="48" y="35"/>
                  </a:cubicBezTo>
                  <a:cubicBezTo>
                    <a:pt x="36" y="34"/>
                    <a:pt x="36" y="34"/>
                    <a:pt x="36" y="34"/>
                  </a:cubicBezTo>
                  <a:cubicBezTo>
                    <a:pt x="39" y="4"/>
                    <a:pt x="39" y="4"/>
                    <a:pt x="39" y="4"/>
                  </a:cubicBezTo>
                  <a:cubicBezTo>
                    <a:pt x="76" y="8"/>
                    <a:pt x="76" y="8"/>
                    <a:pt x="76" y="8"/>
                  </a:cubicBezTo>
                  <a:cubicBezTo>
                    <a:pt x="77" y="13"/>
                    <a:pt x="77" y="19"/>
                    <a:pt x="76" y="24"/>
                  </a:cubicBezTo>
                  <a:cubicBezTo>
                    <a:pt x="76" y="29"/>
                    <a:pt x="76" y="34"/>
                    <a:pt x="75" y="41"/>
                  </a:cubicBezTo>
                  <a:cubicBezTo>
                    <a:pt x="72" y="63"/>
                    <a:pt x="58" y="73"/>
                    <a:pt x="35" y="71"/>
                  </a:cubicBezTo>
                  <a:cubicBezTo>
                    <a:pt x="11" y="68"/>
                    <a:pt x="0" y="56"/>
                    <a:pt x="0" y="33"/>
                  </a:cubicBezTo>
                  <a:cubicBezTo>
                    <a:pt x="2" y="11"/>
                    <a:pt x="12" y="0"/>
                    <a:pt x="27" y="2"/>
                  </a:cubicBezTo>
                  <a:cubicBezTo>
                    <a:pt x="26" y="18"/>
                    <a:pt x="26" y="18"/>
                    <a:pt x="26" y="18"/>
                  </a:cubicBezTo>
                  <a:cubicBezTo>
                    <a:pt x="17" y="17"/>
                    <a:pt x="13" y="22"/>
                    <a:pt x="12" y="32"/>
                  </a:cubicBezTo>
                  <a:cubicBezTo>
                    <a:pt x="11" y="45"/>
                    <a:pt x="19" y="53"/>
                    <a:pt x="36" y="55"/>
                  </a:cubicBezTo>
                  <a:cubicBezTo>
                    <a:pt x="54" y="57"/>
                    <a:pt x="63" y="51"/>
                    <a:pt x="65" y="37"/>
                  </a:cubicBezTo>
                  <a:cubicBezTo>
                    <a:pt x="65" y="33"/>
                    <a:pt x="66" y="29"/>
                    <a:pt x="65" y="23"/>
                  </a:cubicBezTo>
                  <a:cubicBezTo>
                    <a:pt x="65" y="23"/>
                    <a:pt x="65" y="23"/>
                    <a:pt x="65" y="22"/>
                  </a:cubicBezTo>
                  <a:lnTo>
                    <a:pt x="5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4" name="Freeform 32">
              <a:extLst>
                <a:ext uri="{FF2B5EF4-FFF2-40B4-BE49-F238E27FC236}">
                  <a16:creationId xmlns:a16="http://schemas.microsoft.com/office/drawing/2014/main" id="{23448B8C-F039-9140-9B00-12CD6CE89BC4}"/>
                </a:ext>
              </a:extLst>
            </p:cNvPr>
            <p:cNvSpPr>
              <a:spLocks/>
            </p:cNvSpPr>
            <p:nvPr/>
          </p:nvSpPr>
          <p:spPr bwMode="auto">
            <a:xfrm>
              <a:off x="8648701" y="3200400"/>
              <a:ext cx="317500" cy="276225"/>
            </a:xfrm>
            <a:custGeom>
              <a:avLst/>
              <a:gdLst>
                <a:gd name="T0" fmla="*/ 200 w 200"/>
                <a:gd name="T1" fmla="*/ 104 h 174"/>
                <a:gd name="T2" fmla="*/ 136 w 200"/>
                <a:gd name="T3" fmla="*/ 104 h 174"/>
                <a:gd name="T4" fmla="*/ 5 w 200"/>
                <a:gd name="T5" fmla="*/ 174 h 174"/>
                <a:gd name="T6" fmla="*/ 3 w 200"/>
                <a:gd name="T7" fmla="*/ 126 h 174"/>
                <a:gd name="T8" fmla="*/ 94 w 200"/>
                <a:gd name="T9" fmla="*/ 83 h 174"/>
                <a:gd name="T10" fmla="*/ 3 w 200"/>
                <a:gd name="T11" fmla="*/ 43 h 174"/>
                <a:gd name="T12" fmla="*/ 0 w 200"/>
                <a:gd name="T13" fmla="*/ 0 h 174"/>
                <a:gd name="T14" fmla="*/ 134 w 200"/>
                <a:gd name="T15" fmla="*/ 64 h 174"/>
                <a:gd name="T16" fmla="*/ 198 w 200"/>
                <a:gd name="T17" fmla="*/ 62 h 174"/>
                <a:gd name="T18" fmla="*/ 200 w 200"/>
                <a:gd name="T19" fmla="*/ 10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74">
                  <a:moveTo>
                    <a:pt x="200" y="104"/>
                  </a:moveTo>
                  <a:lnTo>
                    <a:pt x="136" y="104"/>
                  </a:lnTo>
                  <a:lnTo>
                    <a:pt x="5" y="174"/>
                  </a:lnTo>
                  <a:lnTo>
                    <a:pt x="3" y="126"/>
                  </a:lnTo>
                  <a:lnTo>
                    <a:pt x="94" y="83"/>
                  </a:lnTo>
                  <a:lnTo>
                    <a:pt x="3" y="43"/>
                  </a:lnTo>
                  <a:lnTo>
                    <a:pt x="0" y="0"/>
                  </a:lnTo>
                  <a:lnTo>
                    <a:pt x="134" y="64"/>
                  </a:lnTo>
                  <a:lnTo>
                    <a:pt x="198" y="62"/>
                  </a:lnTo>
                  <a:lnTo>
                    <a:pt x="20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5" name="Freeform 5">
              <a:extLst>
                <a:ext uri="{FF2B5EF4-FFF2-40B4-BE49-F238E27FC236}">
                  <a16:creationId xmlns:a16="http://schemas.microsoft.com/office/drawing/2014/main" id="{85B5C68B-63B9-BB47-9F4F-A33AE0D376EE}"/>
                </a:ext>
              </a:extLst>
            </p:cNvPr>
            <p:cNvSpPr>
              <a:spLocks/>
            </p:cNvSpPr>
            <p:nvPr/>
          </p:nvSpPr>
          <p:spPr bwMode="auto">
            <a:xfrm>
              <a:off x="6161522" y="1258240"/>
              <a:ext cx="700088" cy="674688"/>
            </a:xfrm>
            <a:custGeom>
              <a:avLst/>
              <a:gdLst>
                <a:gd name="T0" fmla="*/ 135 w 165"/>
                <a:gd name="T1" fmla="*/ 73 h 159"/>
                <a:gd name="T2" fmla="*/ 111 w 165"/>
                <a:gd name="T3" fmla="*/ 77 h 159"/>
                <a:gd name="T4" fmla="*/ 132 w 165"/>
                <a:gd name="T5" fmla="*/ 53 h 159"/>
                <a:gd name="T6" fmla="*/ 150 w 165"/>
                <a:gd name="T7" fmla="*/ 36 h 159"/>
                <a:gd name="T8" fmla="*/ 155 w 165"/>
                <a:gd name="T9" fmla="*/ 0 h 159"/>
                <a:gd name="T10" fmla="*/ 129 w 165"/>
                <a:gd name="T11" fmla="*/ 25 h 159"/>
                <a:gd name="T12" fmla="*/ 127 w 165"/>
                <a:gd name="T13" fmla="*/ 50 h 159"/>
                <a:gd name="T14" fmla="*/ 110 w 165"/>
                <a:gd name="T15" fmla="*/ 68 h 159"/>
                <a:gd name="T16" fmla="*/ 114 w 165"/>
                <a:gd name="T17" fmla="*/ 44 h 159"/>
                <a:gd name="T18" fmla="*/ 109 w 165"/>
                <a:gd name="T19" fmla="*/ 13 h 159"/>
                <a:gd name="T20" fmla="*/ 94 w 165"/>
                <a:gd name="T21" fmla="*/ 47 h 159"/>
                <a:gd name="T22" fmla="*/ 100 w 165"/>
                <a:gd name="T23" fmla="*/ 77 h 159"/>
                <a:gd name="T24" fmla="*/ 75 w 165"/>
                <a:gd name="T25" fmla="*/ 94 h 159"/>
                <a:gd name="T26" fmla="*/ 83 w 165"/>
                <a:gd name="T27" fmla="*/ 67 h 159"/>
                <a:gd name="T28" fmla="*/ 76 w 165"/>
                <a:gd name="T29" fmla="*/ 33 h 159"/>
                <a:gd name="T30" fmla="*/ 59 w 165"/>
                <a:gd name="T31" fmla="*/ 69 h 159"/>
                <a:gd name="T32" fmla="*/ 67 w 165"/>
                <a:gd name="T33" fmla="*/ 100 h 159"/>
                <a:gd name="T34" fmla="*/ 37 w 165"/>
                <a:gd name="T35" fmla="*/ 114 h 159"/>
                <a:gd name="T36" fmla="*/ 46 w 165"/>
                <a:gd name="T37" fmla="*/ 87 h 159"/>
                <a:gd name="T38" fmla="*/ 39 w 165"/>
                <a:gd name="T39" fmla="*/ 54 h 159"/>
                <a:gd name="T40" fmla="*/ 21 w 165"/>
                <a:gd name="T41" fmla="*/ 90 h 159"/>
                <a:gd name="T42" fmla="*/ 27 w 165"/>
                <a:gd name="T43" fmla="*/ 119 h 159"/>
                <a:gd name="T44" fmla="*/ 0 w 165"/>
                <a:gd name="T45" fmla="*/ 129 h 159"/>
                <a:gd name="T46" fmla="*/ 1 w 165"/>
                <a:gd name="T47" fmla="*/ 139 h 159"/>
                <a:gd name="T48" fmla="*/ 31 w 165"/>
                <a:gd name="T49" fmla="*/ 128 h 159"/>
                <a:gd name="T50" fmla="*/ 54 w 165"/>
                <a:gd name="T51" fmla="*/ 150 h 159"/>
                <a:gd name="T52" fmla="*/ 90 w 165"/>
                <a:gd name="T53" fmla="*/ 151 h 159"/>
                <a:gd name="T54" fmla="*/ 64 w 165"/>
                <a:gd name="T55" fmla="*/ 129 h 159"/>
                <a:gd name="T56" fmla="*/ 42 w 165"/>
                <a:gd name="T57" fmla="*/ 123 h 159"/>
                <a:gd name="T58" fmla="*/ 69 w 165"/>
                <a:gd name="T59" fmla="*/ 110 h 159"/>
                <a:gd name="T60" fmla="*/ 69 w 165"/>
                <a:gd name="T61" fmla="*/ 109 h 159"/>
                <a:gd name="T62" fmla="*/ 99 w 165"/>
                <a:gd name="T63" fmla="*/ 128 h 159"/>
                <a:gd name="T64" fmla="*/ 131 w 165"/>
                <a:gd name="T65" fmla="*/ 127 h 159"/>
                <a:gd name="T66" fmla="*/ 104 w 165"/>
                <a:gd name="T67" fmla="*/ 106 h 159"/>
                <a:gd name="T68" fmla="*/ 79 w 165"/>
                <a:gd name="T69" fmla="*/ 103 h 159"/>
                <a:gd name="T70" fmla="*/ 104 w 165"/>
                <a:gd name="T71" fmla="*/ 84 h 159"/>
                <a:gd name="T72" fmla="*/ 134 w 165"/>
                <a:gd name="T73" fmla="*/ 93 h 159"/>
                <a:gd name="T74" fmla="*/ 165 w 165"/>
                <a:gd name="T75" fmla="*/ 79 h 159"/>
                <a:gd name="T76" fmla="*/ 135 w 165"/>
                <a:gd name="T77" fmla="*/ 7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9">
                  <a:moveTo>
                    <a:pt x="135" y="73"/>
                  </a:moveTo>
                  <a:cubicBezTo>
                    <a:pt x="124" y="72"/>
                    <a:pt x="116" y="75"/>
                    <a:pt x="111" y="77"/>
                  </a:cubicBezTo>
                  <a:cubicBezTo>
                    <a:pt x="123" y="65"/>
                    <a:pt x="131" y="55"/>
                    <a:pt x="132" y="53"/>
                  </a:cubicBezTo>
                  <a:cubicBezTo>
                    <a:pt x="137" y="52"/>
                    <a:pt x="146" y="49"/>
                    <a:pt x="150" y="36"/>
                  </a:cubicBezTo>
                  <a:cubicBezTo>
                    <a:pt x="158" y="14"/>
                    <a:pt x="155" y="0"/>
                    <a:pt x="155" y="0"/>
                  </a:cubicBezTo>
                  <a:cubicBezTo>
                    <a:pt x="155" y="0"/>
                    <a:pt x="136" y="8"/>
                    <a:pt x="129" y="25"/>
                  </a:cubicBezTo>
                  <a:cubicBezTo>
                    <a:pt x="125" y="37"/>
                    <a:pt x="126" y="45"/>
                    <a:pt x="127" y="50"/>
                  </a:cubicBezTo>
                  <a:cubicBezTo>
                    <a:pt x="125" y="52"/>
                    <a:pt x="120" y="59"/>
                    <a:pt x="110" y="68"/>
                  </a:cubicBezTo>
                  <a:cubicBezTo>
                    <a:pt x="112" y="63"/>
                    <a:pt x="114" y="56"/>
                    <a:pt x="114" y="44"/>
                  </a:cubicBezTo>
                  <a:cubicBezTo>
                    <a:pt x="115" y="21"/>
                    <a:pt x="109" y="13"/>
                    <a:pt x="109" y="13"/>
                  </a:cubicBezTo>
                  <a:cubicBezTo>
                    <a:pt x="109" y="13"/>
                    <a:pt x="94" y="23"/>
                    <a:pt x="94" y="47"/>
                  </a:cubicBezTo>
                  <a:cubicBezTo>
                    <a:pt x="94" y="65"/>
                    <a:pt x="98" y="74"/>
                    <a:pt x="100" y="77"/>
                  </a:cubicBezTo>
                  <a:cubicBezTo>
                    <a:pt x="93" y="82"/>
                    <a:pt x="85" y="88"/>
                    <a:pt x="75" y="94"/>
                  </a:cubicBezTo>
                  <a:cubicBezTo>
                    <a:pt x="78" y="89"/>
                    <a:pt x="82" y="81"/>
                    <a:pt x="83" y="67"/>
                  </a:cubicBezTo>
                  <a:cubicBezTo>
                    <a:pt x="86" y="41"/>
                    <a:pt x="76" y="33"/>
                    <a:pt x="76" y="33"/>
                  </a:cubicBezTo>
                  <a:cubicBezTo>
                    <a:pt x="76" y="33"/>
                    <a:pt x="60" y="45"/>
                    <a:pt x="59" y="69"/>
                  </a:cubicBezTo>
                  <a:cubicBezTo>
                    <a:pt x="59" y="86"/>
                    <a:pt x="64" y="96"/>
                    <a:pt x="67" y="100"/>
                  </a:cubicBezTo>
                  <a:cubicBezTo>
                    <a:pt x="57" y="105"/>
                    <a:pt x="47" y="110"/>
                    <a:pt x="37" y="114"/>
                  </a:cubicBezTo>
                  <a:cubicBezTo>
                    <a:pt x="41" y="109"/>
                    <a:pt x="46" y="100"/>
                    <a:pt x="46" y="87"/>
                  </a:cubicBezTo>
                  <a:cubicBezTo>
                    <a:pt x="46" y="61"/>
                    <a:pt x="39" y="54"/>
                    <a:pt x="39" y="54"/>
                  </a:cubicBezTo>
                  <a:cubicBezTo>
                    <a:pt x="39" y="54"/>
                    <a:pt x="21" y="66"/>
                    <a:pt x="21" y="90"/>
                  </a:cubicBezTo>
                  <a:cubicBezTo>
                    <a:pt x="21" y="106"/>
                    <a:pt x="25" y="115"/>
                    <a:pt x="27" y="119"/>
                  </a:cubicBezTo>
                  <a:cubicBezTo>
                    <a:pt x="12" y="125"/>
                    <a:pt x="0" y="129"/>
                    <a:pt x="0" y="129"/>
                  </a:cubicBezTo>
                  <a:cubicBezTo>
                    <a:pt x="1" y="139"/>
                    <a:pt x="1" y="139"/>
                    <a:pt x="1" y="139"/>
                  </a:cubicBezTo>
                  <a:cubicBezTo>
                    <a:pt x="1" y="139"/>
                    <a:pt x="14" y="135"/>
                    <a:pt x="31" y="128"/>
                  </a:cubicBezTo>
                  <a:cubicBezTo>
                    <a:pt x="32" y="132"/>
                    <a:pt x="37" y="143"/>
                    <a:pt x="54" y="150"/>
                  </a:cubicBezTo>
                  <a:cubicBezTo>
                    <a:pt x="74" y="159"/>
                    <a:pt x="90" y="151"/>
                    <a:pt x="90" y="151"/>
                  </a:cubicBezTo>
                  <a:cubicBezTo>
                    <a:pt x="90" y="151"/>
                    <a:pt x="81" y="138"/>
                    <a:pt x="64" y="129"/>
                  </a:cubicBezTo>
                  <a:cubicBezTo>
                    <a:pt x="54" y="125"/>
                    <a:pt x="47" y="123"/>
                    <a:pt x="42" y="123"/>
                  </a:cubicBezTo>
                  <a:cubicBezTo>
                    <a:pt x="51" y="119"/>
                    <a:pt x="60" y="115"/>
                    <a:pt x="69" y="110"/>
                  </a:cubicBezTo>
                  <a:cubicBezTo>
                    <a:pt x="69" y="109"/>
                    <a:pt x="69" y="109"/>
                    <a:pt x="69" y="109"/>
                  </a:cubicBezTo>
                  <a:cubicBezTo>
                    <a:pt x="72" y="114"/>
                    <a:pt x="79" y="123"/>
                    <a:pt x="99" y="128"/>
                  </a:cubicBezTo>
                  <a:cubicBezTo>
                    <a:pt x="120" y="133"/>
                    <a:pt x="131" y="127"/>
                    <a:pt x="131" y="127"/>
                  </a:cubicBezTo>
                  <a:cubicBezTo>
                    <a:pt x="131" y="127"/>
                    <a:pt x="127" y="112"/>
                    <a:pt x="104" y="106"/>
                  </a:cubicBezTo>
                  <a:cubicBezTo>
                    <a:pt x="93" y="103"/>
                    <a:pt x="84" y="103"/>
                    <a:pt x="79" y="103"/>
                  </a:cubicBezTo>
                  <a:cubicBezTo>
                    <a:pt x="88" y="97"/>
                    <a:pt x="97" y="90"/>
                    <a:pt x="104" y="84"/>
                  </a:cubicBezTo>
                  <a:cubicBezTo>
                    <a:pt x="107" y="86"/>
                    <a:pt x="118" y="93"/>
                    <a:pt x="134" y="93"/>
                  </a:cubicBezTo>
                  <a:cubicBezTo>
                    <a:pt x="154" y="93"/>
                    <a:pt x="165" y="79"/>
                    <a:pt x="165" y="79"/>
                  </a:cubicBezTo>
                  <a:cubicBezTo>
                    <a:pt x="165" y="79"/>
                    <a:pt x="154" y="74"/>
                    <a:pt x="135" y="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6" name="Freeform 6">
              <a:extLst>
                <a:ext uri="{FF2B5EF4-FFF2-40B4-BE49-F238E27FC236}">
                  <a16:creationId xmlns:a16="http://schemas.microsoft.com/office/drawing/2014/main" id="{49666036-6857-8D4C-B156-AB2417C7FA9C}"/>
                </a:ext>
              </a:extLst>
            </p:cNvPr>
            <p:cNvSpPr>
              <a:spLocks/>
            </p:cNvSpPr>
            <p:nvPr/>
          </p:nvSpPr>
          <p:spPr bwMode="auto">
            <a:xfrm>
              <a:off x="4934385" y="1690472"/>
              <a:ext cx="2312988" cy="1282700"/>
            </a:xfrm>
            <a:custGeom>
              <a:avLst/>
              <a:gdLst>
                <a:gd name="T0" fmla="*/ 544 w 545"/>
                <a:gd name="T1" fmla="*/ 64 h 302"/>
                <a:gd name="T2" fmla="*/ 440 w 545"/>
                <a:gd name="T3" fmla="*/ 87 h 302"/>
                <a:gd name="T4" fmla="*/ 304 w 545"/>
                <a:gd name="T5" fmla="*/ 96 h 302"/>
                <a:gd name="T6" fmla="*/ 290 w 545"/>
                <a:gd name="T7" fmla="*/ 24 h 302"/>
                <a:gd name="T8" fmla="*/ 272 w 545"/>
                <a:gd name="T9" fmla="*/ 0 h 302"/>
                <a:gd name="T10" fmla="*/ 254 w 545"/>
                <a:gd name="T11" fmla="*/ 24 h 302"/>
                <a:gd name="T12" fmla="*/ 241 w 545"/>
                <a:gd name="T13" fmla="*/ 96 h 302"/>
                <a:gd name="T14" fmla="*/ 105 w 545"/>
                <a:gd name="T15" fmla="*/ 87 h 302"/>
                <a:gd name="T16" fmla="*/ 0 w 545"/>
                <a:gd name="T17" fmla="*/ 64 h 302"/>
                <a:gd name="T18" fmla="*/ 29 w 545"/>
                <a:gd name="T19" fmla="*/ 127 h 302"/>
                <a:gd name="T20" fmla="*/ 80 w 545"/>
                <a:gd name="T21" fmla="*/ 152 h 302"/>
                <a:gd name="T22" fmla="*/ 110 w 545"/>
                <a:gd name="T23" fmla="*/ 204 h 302"/>
                <a:gd name="T24" fmla="*/ 154 w 545"/>
                <a:gd name="T25" fmla="*/ 210 h 302"/>
                <a:gd name="T26" fmla="*/ 192 w 545"/>
                <a:gd name="T27" fmla="*/ 243 h 302"/>
                <a:gd name="T28" fmla="*/ 234 w 545"/>
                <a:gd name="T29" fmla="*/ 236 h 302"/>
                <a:gd name="T30" fmla="*/ 220 w 545"/>
                <a:gd name="T31" fmla="*/ 302 h 302"/>
                <a:gd name="T32" fmla="*/ 325 w 545"/>
                <a:gd name="T33" fmla="*/ 302 h 302"/>
                <a:gd name="T34" fmla="*/ 310 w 545"/>
                <a:gd name="T35" fmla="*/ 236 h 302"/>
                <a:gd name="T36" fmla="*/ 353 w 545"/>
                <a:gd name="T37" fmla="*/ 243 h 302"/>
                <a:gd name="T38" fmla="*/ 390 w 545"/>
                <a:gd name="T39" fmla="*/ 210 h 302"/>
                <a:gd name="T40" fmla="*/ 435 w 545"/>
                <a:gd name="T41" fmla="*/ 204 h 302"/>
                <a:gd name="T42" fmla="*/ 464 w 545"/>
                <a:gd name="T43" fmla="*/ 152 h 302"/>
                <a:gd name="T44" fmla="*/ 516 w 545"/>
                <a:gd name="T45" fmla="*/ 127 h 302"/>
                <a:gd name="T46" fmla="*/ 544 w 545"/>
                <a:gd name="T47"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5" h="302">
                  <a:moveTo>
                    <a:pt x="544" y="64"/>
                  </a:moveTo>
                  <a:cubicBezTo>
                    <a:pt x="544" y="64"/>
                    <a:pt x="494" y="79"/>
                    <a:pt x="440" y="87"/>
                  </a:cubicBezTo>
                  <a:cubicBezTo>
                    <a:pt x="375" y="97"/>
                    <a:pt x="304" y="96"/>
                    <a:pt x="304" y="96"/>
                  </a:cubicBezTo>
                  <a:cubicBezTo>
                    <a:pt x="290" y="24"/>
                    <a:pt x="290" y="24"/>
                    <a:pt x="290" y="24"/>
                  </a:cubicBezTo>
                  <a:cubicBezTo>
                    <a:pt x="290" y="24"/>
                    <a:pt x="288" y="0"/>
                    <a:pt x="272" y="0"/>
                  </a:cubicBezTo>
                  <a:cubicBezTo>
                    <a:pt x="256" y="0"/>
                    <a:pt x="254" y="24"/>
                    <a:pt x="254" y="24"/>
                  </a:cubicBezTo>
                  <a:cubicBezTo>
                    <a:pt x="241" y="96"/>
                    <a:pt x="241" y="96"/>
                    <a:pt x="241" y="96"/>
                  </a:cubicBezTo>
                  <a:cubicBezTo>
                    <a:pt x="241" y="96"/>
                    <a:pt x="169" y="97"/>
                    <a:pt x="105" y="87"/>
                  </a:cubicBezTo>
                  <a:cubicBezTo>
                    <a:pt x="50" y="79"/>
                    <a:pt x="0" y="64"/>
                    <a:pt x="0" y="64"/>
                  </a:cubicBezTo>
                  <a:cubicBezTo>
                    <a:pt x="0" y="64"/>
                    <a:pt x="0" y="100"/>
                    <a:pt x="29" y="127"/>
                  </a:cubicBezTo>
                  <a:cubicBezTo>
                    <a:pt x="55" y="152"/>
                    <a:pt x="80" y="152"/>
                    <a:pt x="80" y="152"/>
                  </a:cubicBezTo>
                  <a:cubicBezTo>
                    <a:pt x="80" y="152"/>
                    <a:pt x="78" y="185"/>
                    <a:pt x="110" y="204"/>
                  </a:cubicBezTo>
                  <a:cubicBezTo>
                    <a:pt x="130" y="217"/>
                    <a:pt x="154" y="210"/>
                    <a:pt x="154" y="210"/>
                  </a:cubicBezTo>
                  <a:cubicBezTo>
                    <a:pt x="154" y="210"/>
                    <a:pt x="161" y="238"/>
                    <a:pt x="192" y="243"/>
                  </a:cubicBezTo>
                  <a:cubicBezTo>
                    <a:pt x="223" y="248"/>
                    <a:pt x="234" y="236"/>
                    <a:pt x="234" y="236"/>
                  </a:cubicBezTo>
                  <a:cubicBezTo>
                    <a:pt x="220" y="302"/>
                    <a:pt x="220" y="302"/>
                    <a:pt x="220" y="302"/>
                  </a:cubicBezTo>
                  <a:cubicBezTo>
                    <a:pt x="325" y="302"/>
                    <a:pt x="325" y="302"/>
                    <a:pt x="325" y="302"/>
                  </a:cubicBezTo>
                  <a:cubicBezTo>
                    <a:pt x="310" y="236"/>
                    <a:pt x="310" y="236"/>
                    <a:pt x="310" y="236"/>
                  </a:cubicBezTo>
                  <a:cubicBezTo>
                    <a:pt x="310" y="236"/>
                    <a:pt x="322" y="248"/>
                    <a:pt x="353" y="243"/>
                  </a:cubicBezTo>
                  <a:cubicBezTo>
                    <a:pt x="384" y="238"/>
                    <a:pt x="390" y="210"/>
                    <a:pt x="390" y="210"/>
                  </a:cubicBezTo>
                  <a:cubicBezTo>
                    <a:pt x="390" y="210"/>
                    <a:pt x="415" y="217"/>
                    <a:pt x="435" y="204"/>
                  </a:cubicBezTo>
                  <a:cubicBezTo>
                    <a:pt x="466" y="185"/>
                    <a:pt x="464" y="152"/>
                    <a:pt x="464" y="152"/>
                  </a:cubicBezTo>
                  <a:cubicBezTo>
                    <a:pt x="464" y="152"/>
                    <a:pt x="490" y="152"/>
                    <a:pt x="516" y="127"/>
                  </a:cubicBezTo>
                  <a:cubicBezTo>
                    <a:pt x="545" y="100"/>
                    <a:pt x="544" y="64"/>
                    <a:pt x="544"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7" name="Freeform 7">
              <a:extLst>
                <a:ext uri="{FF2B5EF4-FFF2-40B4-BE49-F238E27FC236}">
                  <a16:creationId xmlns:a16="http://schemas.microsoft.com/office/drawing/2014/main" id="{7468C3BE-CDB1-A449-93A6-016F4C8CF41F}"/>
                </a:ext>
              </a:extLst>
            </p:cNvPr>
            <p:cNvSpPr>
              <a:spLocks/>
            </p:cNvSpPr>
            <p:nvPr/>
          </p:nvSpPr>
          <p:spPr bwMode="auto">
            <a:xfrm>
              <a:off x="4200960" y="3889160"/>
              <a:ext cx="3781425" cy="968375"/>
            </a:xfrm>
            <a:custGeom>
              <a:avLst/>
              <a:gdLst>
                <a:gd name="T0" fmla="*/ 775 w 891"/>
                <a:gd name="T1" fmla="*/ 15 h 228"/>
                <a:gd name="T2" fmla="*/ 445 w 891"/>
                <a:gd name="T3" fmla="*/ 1 h 228"/>
                <a:gd name="T4" fmla="*/ 116 w 891"/>
                <a:gd name="T5" fmla="*/ 15 h 228"/>
                <a:gd name="T6" fmla="*/ 0 w 891"/>
                <a:gd name="T7" fmla="*/ 0 h 228"/>
                <a:gd name="T8" fmla="*/ 57 w 891"/>
                <a:gd name="T9" fmla="*/ 62 h 228"/>
                <a:gd name="T10" fmla="*/ 195 w 891"/>
                <a:gd name="T11" fmla="*/ 97 h 228"/>
                <a:gd name="T12" fmla="*/ 391 w 891"/>
                <a:gd name="T13" fmla="*/ 122 h 228"/>
                <a:gd name="T14" fmla="*/ 372 w 891"/>
                <a:gd name="T15" fmla="*/ 212 h 228"/>
                <a:gd name="T16" fmla="*/ 445 w 891"/>
                <a:gd name="T17" fmla="*/ 228 h 228"/>
                <a:gd name="T18" fmla="*/ 519 w 891"/>
                <a:gd name="T19" fmla="*/ 212 h 228"/>
                <a:gd name="T20" fmla="*/ 499 w 891"/>
                <a:gd name="T21" fmla="*/ 122 h 228"/>
                <a:gd name="T22" fmla="*/ 696 w 891"/>
                <a:gd name="T23" fmla="*/ 97 h 228"/>
                <a:gd name="T24" fmla="*/ 834 w 891"/>
                <a:gd name="T25" fmla="*/ 62 h 228"/>
                <a:gd name="T26" fmla="*/ 891 w 891"/>
                <a:gd name="T27" fmla="*/ 0 h 228"/>
                <a:gd name="T28" fmla="*/ 775 w 891"/>
                <a:gd name="T29"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1" h="228">
                  <a:moveTo>
                    <a:pt x="775" y="15"/>
                  </a:moveTo>
                  <a:cubicBezTo>
                    <a:pt x="711" y="15"/>
                    <a:pt x="445" y="1"/>
                    <a:pt x="445" y="1"/>
                  </a:cubicBezTo>
                  <a:cubicBezTo>
                    <a:pt x="445" y="1"/>
                    <a:pt x="179" y="15"/>
                    <a:pt x="116" y="15"/>
                  </a:cubicBezTo>
                  <a:cubicBezTo>
                    <a:pt x="34" y="15"/>
                    <a:pt x="0" y="0"/>
                    <a:pt x="0" y="0"/>
                  </a:cubicBezTo>
                  <a:cubicBezTo>
                    <a:pt x="0" y="0"/>
                    <a:pt x="21" y="47"/>
                    <a:pt x="57" y="62"/>
                  </a:cubicBezTo>
                  <a:cubicBezTo>
                    <a:pt x="86" y="75"/>
                    <a:pt x="97" y="80"/>
                    <a:pt x="195" y="97"/>
                  </a:cubicBezTo>
                  <a:cubicBezTo>
                    <a:pt x="293" y="114"/>
                    <a:pt x="391" y="122"/>
                    <a:pt x="391" y="122"/>
                  </a:cubicBezTo>
                  <a:cubicBezTo>
                    <a:pt x="372" y="212"/>
                    <a:pt x="372" y="212"/>
                    <a:pt x="372" y="212"/>
                  </a:cubicBezTo>
                  <a:cubicBezTo>
                    <a:pt x="445" y="228"/>
                    <a:pt x="445" y="228"/>
                    <a:pt x="445" y="228"/>
                  </a:cubicBezTo>
                  <a:cubicBezTo>
                    <a:pt x="519" y="212"/>
                    <a:pt x="519" y="212"/>
                    <a:pt x="519" y="212"/>
                  </a:cubicBezTo>
                  <a:cubicBezTo>
                    <a:pt x="499" y="122"/>
                    <a:pt x="499" y="122"/>
                    <a:pt x="499" y="122"/>
                  </a:cubicBezTo>
                  <a:cubicBezTo>
                    <a:pt x="499" y="122"/>
                    <a:pt x="598" y="114"/>
                    <a:pt x="696" y="97"/>
                  </a:cubicBezTo>
                  <a:cubicBezTo>
                    <a:pt x="794" y="80"/>
                    <a:pt x="804" y="75"/>
                    <a:pt x="834" y="62"/>
                  </a:cubicBezTo>
                  <a:cubicBezTo>
                    <a:pt x="870" y="47"/>
                    <a:pt x="891" y="0"/>
                    <a:pt x="891" y="0"/>
                  </a:cubicBezTo>
                  <a:cubicBezTo>
                    <a:pt x="891" y="0"/>
                    <a:pt x="857" y="15"/>
                    <a:pt x="775" y="15"/>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8" name="Freeform 8">
              <a:extLst>
                <a:ext uri="{FF2B5EF4-FFF2-40B4-BE49-F238E27FC236}">
                  <a16:creationId xmlns:a16="http://schemas.microsoft.com/office/drawing/2014/main" id="{A731C54B-3E59-1547-A1A2-FF270EE9EDAE}"/>
                </a:ext>
              </a:extLst>
            </p:cNvPr>
            <p:cNvSpPr>
              <a:spLocks/>
            </p:cNvSpPr>
            <p:nvPr/>
          </p:nvSpPr>
          <p:spPr bwMode="auto">
            <a:xfrm>
              <a:off x="4348597" y="3435135"/>
              <a:ext cx="3479800" cy="968375"/>
            </a:xfrm>
            <a:custGeom>
              <a:avLst/>
              <a:gdLst>
                <a:gd name="T0" fmla="*/ 686 w 820"/>
                <a:gd name="T1" fmla="*/ 6 h 228"/>
                <a:gd name="T2" fmla="*/ 410 w 820"/>
                <a:gd name="T3" fmla="*/ 11 h 228"/>
                <a:gd name="T4" fmla="*/ 135 w 820"/>
                <a:gd name="T5" fmla="*/ 6 h 228"/>
                <a:gd name="T6" fmla="*/ 0 w 820"/>
                <a:gd name="T7" fmla="*/ 0 h 228"/>
                <a:gd name="T8" fmla="*/ 39 w 820"/>
                <a:gd name="T9" fmla="*/ 46 h 228"/>
                <a:gd name="T10" fmla="*/ 200 w 820"/>
                <a:gd name="T11" fmla="*/ 109 h 228"/>
                <a:gd name="T12" fmla="*/ 359 w 820"/>
                <a:gd name="T13" fmla="*/ 133 h 228"/>
                <a:gd name="T14" fmla="*/ 341 w 820"/>
                <a:gd name="T15" fmla="*/ 214 h 228"/>
                <a:gd name="T16" fmla="*/ 410 w 820"/>
                <a:gd name="T17" fmla="*/ 228 h 228"/>
                <a:gd name="T18" fmla="*/ 480 w 820"/>
                <a:gd name="T19" fmla="*/ 214 h 228"/>
                <a:gd name="T20" fmla="*/ 462 w 820"/>
                <a:gd name="T21" fmla="*/ 133 h 228"/>
                <a:gd name="T22" fmla="*/ 621 w 820"/>
                <a:gd name="T23" fmla="*/ 109 h 228"/>
                <a:gd name="T24" fmla="*/ 782 w 820"/>
                <a:gd name="T25" fmla="*/ 46 h 228"/>
                <a:gd name="T26" fmla="*/ 820 w 820"/>
                <a:gd name="T27" fmla="*/ 0 h 228"/>
                <a:gd name="T28" fmla="*/ 686 w 820"/>
                <a:gd name="T29" fmla="*/ 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228">
                  <a:moveTo>
                    <a:pt x="686" y="6"/>
                  </a:moveTo>
                  <a:cubicBezTo>
                    <a:pt x="528" y="8"/>
                    <a:pt x="410" y="11"/>
                    <a:pt x="410" y="11"/>
                  </a:cubicBezTo>
                  <a:cubicBezTo>
                    <a:pt x="410" y="11"/>
                    <a:pt x="293" y="8"/>
                    <a:pt x="135" y="6"/>
                  </a:cubicBezTo>
                  <a:cubicBezTo>
                    <a:pt x="30" y="5"/>
                    <a:pt x="0" y="0"/>
                    <a:pt x="0" y="0"/>
                  </a:cubicBezTo>
                  <a:cubicBezTo>
                    <a:pt x="0" y="0"/>
                    <a:pt x="18" y="27"/>
                    <a:pt x="39" y="46"/>
                  </a:cubicBezTo>
                  <a:cubicBezTo>
                    <a:pt x="64" y="69"/>
                    <a:pt x="110" y="91"/>
                    <a:pt x="200" y="109"/>
                  </a:cubicBezTo>
                  <a:cubicBezTo>
                    <a:pt x="289" y="127"/>
                    <a:pt x="359" y="133"/>
                    <a:pt x="359" y="133"/>
                  </a:cubicBezTo>
                  <a:cubicBezTo>
                    <a:pt x="341" y="214"/>
                    <a:pt x="341" y="214"/>
                    <a:pt x="341" y="214"/>
                  </a:cubicBezTo>
                  <a:cubicBezTo>
                    <a:pt x="410" y="228"/>
                    <a:pt x="410" y="228"/>
                    <a:pt x="410" y="228"/>
                  </a:cubicBezTo>
                  <a:cubicBezTo>
                    <a:pt x="480" y="214"/>
                    <a:pt x="480" y="214"/>
                    <a:pt x="480" y="214"/>
                  </a:cubicBezTo>
                  <a:cubicBezTo>
                    <a:pt x="462" y="133"/>
                    <a:pt x="462" y="133"/>
                    <a:pt x="462" y="133"/>
                  </a:cubicBezTo>
                  <a:cubicBezTo>
                    <a:pt x="462" y="133"/>
                    <a:pt x="531" y="127"/>
                    <a:pt x="621" y="109"/>
                  </a:cubicBezTo>
                  <a:cubicBezTo>
                    <a:pt x="711" y="91"/>
                    <a:pt x="757" y="69"/>
                    <a:pt x="782" y="46"/>
                  </a:cubicBezTo>
                  <a:cubicBezTo>
                    <a:pt x="803" y="27"/>
                    <a:pt x="820" y="0"/>
                    <a:pt x="820" y="0"/>
                  </a:cubicBezTo>
                  <a:cubicBezTo>
                    <a:pt x="820" y="0"/>
                    <a:pt x="791" y="5"/>
                    <a:pt x="686" y="6"/>
                  </a:cubicBezTo>
                </a:path>
              </a:pathLst>
            </a:custGeom>
            <a:solidFill>
              <a:srgbClr val="2993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Freeform 9">
              <a:extLst>
                <a:ext uri="{FF2B5EF4-FFF2-40B4-BE49-F238E27FC236}">
                  <a16:creationId xmlns:a16="http://schemas.microsoft.com/office/drawing/2014/main" id="{6ADAA784-D429-4549-8413-DEE596F32512}"/>
                </a:ext>
              </a:extLst>
            </p:cNvPr>
            <p:cNvSpPr>
              <a:spLocks/>
            </p:cNvSpPr>
            <p:nvPr/>
          </p:nvSpPr>
          <p:spPr bwMode="auto">
            <a:xfrm>
              <a:off x="4543860" y="2968410"/>
              <a:ext cx="3094038" cy="1001713"/>
            </a:xfrm>
            <a:custGeom>
              <a:avLst/>
              <a:gdLst>
                <a:gd name="T0" fmla="*/ 607 w 729"/>
                <a:gd name="T1" fmla="*/ 9 h 236"/>
                <a:gd name="T2" fmla="*/ 364 w 729"/>
                <a:gd name="T3" fmla="*/ 13 h 236"/>
                <a:gd name="T4" fmla="*/ 122 w 729"/>
                <a:gd name="T5" fmla="*/ 9 h 236"/>
                <a:gd name="T6" fmla="*/ 0 w 729"/>
                <a:gd name="T7" fmla="*/ 0 h 236"/>
                <a:gd name="T8" fmla="*/ 163 w 729"/>
                <a:gd name="T9" fmla="*/ 123 h 236"/>
                <a:gd name="T10" fmla="*/ 314 w 729"/>
                <a:gd name="T11" fmla="*/ 149 h 236"/>
                <a:gd name="T12" fmla="*/ 297 w 729"/>
                <a:gd name="T13" fmla="*/ 228 h 236"/>
                <a:gd name="T14" fmla="*/ 364 w 729"/>
                <a:gd name="T15" fmla="*/ 236 h 236"/>
                <a:gd name="T16" fmla="*/ 431 w 729"/>
                <a:gd name="T17" fmla="*/ 228 h 236"/>
                <a:gd name="T18" fmla="*/ 415 w 729"/>
                <a:gd name="T19" fmla="*/ 149 h 236"/>
                <a:gd name="T20" fmla="*/ 566 w 729"/>
                <a:gd name="T21" fmla="*/ 123 h 236"/>
                <a:gd name="T22" fmla="*/ 729 w 729"/>
                <a:gd name="T23" fmla="*/ 0 h 236"/>
                <a:gd name="T24" fmla="*/ 607 w 729"/>
                <a:gd name="T25" fmla="*/ 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9" h="236">
                  <a:moveTo>
                    <a:pt x="607" y="9"/>
                  </a:moveTo>
                  <a:cubicBezTo>
                    <a:pt x="535" y="11"/>
                    <a:pt x="364" y="13"/>
                    <a:pt x="364" y="13"/>
                  </a:cubicBezTo>
                  <a:cubicBezTo>
                    <a:pt x="364" y="13"/>
                    <a:pt x="194" y="11"/>
                    <a:pt x="122" y="9"/>
                  </a:cubicBezTo>
                  <a:cubicBezTo>
                    <a:pt x="58" y="8"/>
                    <a:pt x="34" y="5"/>
                    <a:pt x="0" y="0"/>
                  </a:cubicBezTo>
                  <a:cubicBezTo>
                    <a:pt x="0" y="0"/>
                    <a:pt x="48" y="91"/>
                    <a:pt x="163" y="123"/>
                  </a:cubicBezTo>
                  <a:cubicBezTo>
                    <a:pt x="269" y="152"/>
                    <a:pt x="314" y="149"/>
                    <a:pt x="314" y="149"/>
                  </a:cubicBezTo>
                  <a:cubicBezTo>
                    <a:pt x="297" y="228"/>
                    <a:pt x="297" y="228"/>
                    <a:pt x="297" y="228"/>
                  </a:cubicBezTo>
                  <a:cubicBezTo>
                    <a:pt x="364" y="236"/>
                    <a:pt x="364" y="236"/>
                    <a:pt x="364" y="236"/>
                  </a:cubicBezTo>
                  <a:cubicBezTo>
                    <a:pt x="431" y="228"/>
                    <a:pt x="431" y="228"/>
                    <a:pt x="431" y="228"/>
                  </a:cubicBezTo>
                  <a:cubicBezTo>
                    <a:pt x="415" y="149"/>
                    <a:pt x="415" y="149"/>
                    <a:pt x="415" y="149"/>
                  </a:cubicBezTo>
                  <a:cubicBezTo>
                    <a:pt x="415" y="149"/>
                    <a:pt x="460" y="152"/>
                    <a:pt x="566" y="123"/>
                  </a:cubicBezTo>
                  <a:cubicBezTo>
                    <a:pt x="681" y="91"/>
                    <a:pt x="729" y="0"/>
                    <a:pt x="729" y="0"/>
                  </a:cubicBezTo>
                  <a:cubicBezTo>
                    <a:pt x="695" y="5"/>
                    <a:pt x="670" y="8"/>
                    <a:pt x="607" y="9"/>
                  </a:cubicBezTo>
                </a:path>
              </a:pathLst>
            </a:custGeom>
            <a:solidFill>
              <a:srgbClr val="89C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Freeform 10">
              <a:extLst>
                <a:ext uri="{FF2B5EF4-FFF2-40B4-BE49-F238E27FC236}">
                  <a16:creationId xmlns:a16="http://schemas.microsoft.com/office/drawing/2014/main" id="{9BDCF058-E890-FC44-A74C-079F3C1E15E5}"/>
                </a:ext>
              </a:extLst>
            </p:cNvPr>
            <p:cNvSpPr>
              <a:spLocks/>
            </p:cNvSpPr>
            <p:nvPr/>
          </p:nvSpPr>
          <p:spPr bwMode="auto">
            <a:xfrm>
              <a:off x="4726422" y="2454060"/>
              <a:ext cx="2724150" cy="1027113"/>
            </a:xfrm>
            <a:custGeom>
              <a:avLst/>
              <a:gdLst>
                <a:gd name="T0" fmla="*/ 501 w 642"/>
                <a:gd name="T1" fmla="*/ 21 h 242"/>
                <a:gd name="T2" fmla="*/ 488 w 642"/>
                <a:gd name="T3" fmla="*/ 31 h 242"/>
                <a:gd name="T4" fmla="*/ 445 w 642"/>
                <a:gd name="T5" fmla="*/ 39 h 242"/>
                <a:gd name="T6" fmla="*/ 403 w 642"/>
                <a:gd name="T7" fmla="*/ 71 h 242"/>
                <a:gd name="T8" fmla="*/ 370 w 642"/>
                <a:gd name="T9" fmla="*/ 70 h 242"/>
                <a:gd name="T10" fmla="*/ 384 w 642"/>
                <a:gd name="T11" fmla="*/ 130 h 242"/>
                <a:gd name="T12" fmla="*/ 259 w 642"/>
                <a:gd name="T13" fmla="*/ 130 h 242"/>
                <a:gd name="T14" fmla="*/ 272 w 642"/>
                <a:gd name="T15" fmla="*/ 70 h 242"/>
                <a:gd name="T16" fmla="*/ 239 w 642"/>
                <a:gd name="T17" fmla="*/ 71 h 242"/>
                <a:gd name="T18" fmla="*/ 198 w 642"/>
                <a:gd name="T19" fmla="*/ 39 h 242"/>
                <a:gd name="T20" fmla="*/ 154 w 642"/>
                <a:gd name="T21" fmla="*/ 31 h 242"/>
                <a:gd name="T22" fmla="*/ 142 w 642"/>
                <a:gd name="T23" fmla="*/ 21 h 242"/>
                <a:gd name="T24" fmla="*/ 0 w 642"/>
                <a:gd name="T25" fmla="*/ 0 h 242"/>
                <a:gd name="T26" fmla="*/ 185 w 642"/>
                <a:gd name="T27" fmla="*/ 160 h 242"/>
                <a:gd name="T28" fmla="*/ 274 w 642"/>
                <a:gd name="T29" fmla="*/ 170 h 242"/>
                <a:gd name="T30" fmla="*/ 257 w 642"/>
                <a:gd name="T31" fmla="*/ 240 h 242"/>
                <a:gd name="T32" fmla="*/ 321 w 642"/>
                <a:gd name="T33" fmla="*/ 242 h 242"/>
                <a:gd name="T34" fmla="*/ 386 w 642"/>
                <a:gd name="T35" fmla="*/ 240 h 242"/>
                <a:gd name="T36" fmla="*/ 369 w 642"/>
                <a:gd name="T37" fmla="*/ 170 h 242"/>
                <a:gd name="T38" fmla="*/ 457 w 642"/>
                <a:gd name="T39" fmla="*/ 160 h 242"/>
                <a:gd name="T40" fmla="*/ 642 w 642"/>
                <a:gd name="T41" fmla="*/ 0 h 242"/>
                <a:gd name="T42" fmla="*/ 501 w 642"/>
                <a:gd name="T43" fmla="*/ 2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2" h="242">
                  <a:moveTo>
                    <a:pt x="501" y="21"/>
                  </a:moveTo>
                  <a:cubicBezTo>
                    <a:pt x="497" y="24"/>
                    <a:pt x="493" y="28"/>
                    <a:pt x="488" y="31"/>
                  </a:cubicBezTo>
                  <a:cubicBezTo>
                    <a:pt x="472" y="41"/>
                    <a:pt x="454" y="40"/>
                    <a:pt x="445" y="39"/>
                  </a:cubicBezTo>
                  <a:cubicBezTo>
                    <a:pt x="440" y="49"/>
                    <a:pt x="429" y="67"/>
                    <a:pt x="403" y="71"/>
                  </a:cubicBezTo>
                  <a:cubicBezTo>
                    <a:pt x="389" y="73"/>
                    <a:pt x="378" y="72"/>
                    <a:pt x="370" y="70"/>
                  </a:cubicBezTo>
                  <a:cubicBezTo>
                    <a:pt x="374" y="88"/>
                    <a:pt x="384" y="130"/>
                    <a:pt x="384" y="130"/>
                  </a:cubicBezTo>
                  <a:cubicBezTo>
                    <a:pt x="259" y="130"/>
                    <a:pt x="259" y="130"/>
                    <a:pt x="259" y="130"/>
                  </a:cubicBezTo>
                  <a:cubicBezTo>
                    <a:pt x="259" y="130"/>
                    <a:pt x="268" y="88"/>
                    <a:pt x="272" y="70"/>
                  </a:cubicBezTo>
                  <a:cubicBezTo>
                    <a:pt x="264" y="72"/>
                    <a:pt x="254" y="73"/>
                    <a:pt x="239" y="71"/>
                  </a:cubicBezTo>
                  <a:cubicBezTo>
                    <a:pt x="214" y="67"/>
                    <a:pt x="202" y="49"/>
                    <a:pt x="198" y="39"/>
                  </a:cubicBezTo>
                  <a:cubicBezTo>
                    <a:pt x="188" y="40"/>
                    <a:pt x="171" y="41"/>
                    <a:pt x="154" y="31"/>
                  </a:cubicBezTo>
                  <a:cubicBezTo>
                    <a:pt x="149" y="28"/>
                    <a:pt x="145" y="24"/>
                    <a:pt x="142" y="21"/>
                  </a:cubicBezTo>
                  <a:cubicBezTo>
                    <a:pt x="39" y="13"/>
                    <a:pt x="0" y="0"/>
                    <a:pt x="0" y="0"/>
                  </a:cubicBezTo>
                  <a:cubicBezTo>
                    <a:pt x="0" y="0"/>
                    <a:pt x="55" y="127"/>
                    <a:pt x="185" y="160"/>
                  </a:cubicBezTo>
                  <a:cubicBezTo>
                    <a:pt x="237" y="173"/>
                    <a:pt x="274" y="170"/>
                    <a:pt x="274" y="170"/>
                  </a:cubicBezTo>
                  <a:cubicBezTo>
                    <a:pt x="257" y="240"/>
                    <a:pt x="257" y="240"/>
                    <a:pt x="257" y="240"/>
                  </a:cubicBezTo>
                  <a:cubicBezTo>
                    <a:pt x="321" y="242"/>
                    <a:pt x="321" y="242"/>
                    <a:pt x="321" y="242"/>
                  </a:cubicBezTo>
                  <a:cubicBezTo>
                    <a:pt x="386" y="240"/>
                    <a:pt x="386" y="240"/>
                    <a:pt x="386" y="240"/>
                  </a:cubicBezTo>
                  <a:cubicBezTo>
                    <a:pt x="369" y="170"/>
                    <a:pt x="369" y="170"/>
                    <a:pt x="369" y="170"/>
                  </a:cubicBezTo>
                  <a:cubicBezTo>
                    <a:pt x="369" y="170"/>
                    <a:pt x="406" y="173"/>
                    <a:pt x="457" y="160"/>
                  </a:cubicBezTo>
                  <a:cubicBezTo>
                    <a:pt x="588" y="127"/>
                    <a:pt x="642" y="0"/>
                    <a:pt x="642" y="0"/>
                  </a:cubicBezTo>
                  <a:cubicBezTo>
                    <a:pt x="642" y="0"/>
                    <a:pt x="603" y="13"/>
                    <a:pt x="501" y="21"/>
                  </a:cubicBezTo>
                </a:path>
              </a:pathLst>
            </a:custGeom>
            <a:solidFill>
              <a:srgbClr val="D0E7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1" name="图片 60">
              <a:extLst>
                <a:ext uri="{FF2B5EF4-FFF2-40B4-BE49-F238E27FC236}">
                  <a16:creationId xmlns:a16="http://schemas.microsoft.com/office/drawing/2014/main" id="{E732F460-6C1B-324E-9B6E-C6639FF3A7C5}"/>
                </a:ext>
              </a:extLst>
            </p:cNvPr>
            <p:cNvPicPr>
              <a:picLocks noChangeAspect="1"/>
            </p:cNvPicPr>
            <p:nvPr/>
          </p:nvPicPr>
          <p:blipFill>
            <a:blip r:embed="rId2"/>
            <a:stretch>
              <a:fillRect/>
            </a:stretch>
          </p:blipFill>
          <p:spPr>
            <a:xfrm>
              <a:off x="5171958" y="4882867"/>
              <a:ext cx="1865430" cy="621879"/>
            </a:xfrm>
            <a:prstGeom prst="rect">
              <a:avLst/>
            </a:prstGeom>
          </p:spPr>
        </p:pic>
        <p:sp>
          <p:nvSpPr>
            <p:cNvPr id="62" name="Freeform 5">
              <a:extLst>
                <a:ext uri="{FF2B5EF4-FFF2-40B4-BE49-F238E27FC236}">
                  <a16:creationId xmlns:a16="http://schemas.microsoft.com/office/drawing/2014/main" id="{D03818A2-578C-294E-8B2D-5F7CE821C72D}"/>
                </a:ext>
              </a:extLst>
            </p:cNvPr>
            <p:cNvSpPr>
              <a:spLocks noEditPoints="1"/>
            </p:cNvSpPr>
            <p:nvPr/>
          </p:nvSpPr>
          <p:spPr bwMode="auto">
            <a:xfrm>
              <a:off x="5266190" y="5485497"/>
              <a:ext cx="1643063" cy="250825"/>
            </a:xfrm>
            <a:custGeom>
              <a:avLst/>
              <a:gdLst>
                <a:gd name="T0" fmla="*/ 0 w 385"/>
                <a:gd name="T1" fmla="*/ 6 h 56"/>
                <a:gd name="T2" fmla="*/ 33 w 385"/>
                <a:gd name="T3" fmla="*/ 33 h 56"/>
                <a:gd name="T4" fmla="*/ 28 w 385"/>
                <a:gd name="T5" fmla="*/ 8 h 56"/>
                <a:gd name="T6" fmla="*/ 58 w 385"/>
                <a:gd name="T7" fmla="*/ 13 h 56"/>
                <a:gd name="T8" fmla="*/ 61 w 385"/>
                <a:gd name="T9" fmla="*/ 36 h 56"/>
                <a:gd name="T10" fmla="*/ 64 w 385"/>
                <a:gd name="T11" fmla="*/ 13 h 56"/>
                <a:gd name="T12" fmla="*/ 81 w 385"/>
                <a:gd name="T13" fmla="*/ 10 h 56"/>
                <a:gd name="T14" fmla="*/ 78 w 385"/>
                <a:gd name="T15" fmla="*/ 33 h 56"/>
                <a:gd name="T16" fmla="*/ 84 w 385"/>
                <a:gd name="T17" fmla="*/ 33 h 56"/>
                <a:gd name="T18" fmla="*/ 81 w 385"/>
                <a:gd name="T19" fmla="*/ 10 h 56"/>
                <a:gd name="T20" fmla="*/ 69 w 385"/>
                <a:gd name="T21" fmla="*/ 9 h 56"/>
                <a:gd name="T22" fmla="*/ 71 w 385"/>
                <a:gd name="T23" fmla="*/ 41 h 56"/>
                <a:gd name="T24" fmla="*/ 74 w 385"/>
                <a:gd name="T25" fmla="*/ 9 h 56"/>
                <a:gd name="T26" fmla="*/ 207 w 385"/>
                <a:gd name="T27" fmla="*/ 36 h 56"/>
                <a:gd name="T28" fmla="*/ 210 w 385"/>
                <a:gd name="T29" fmla="*/ 13 h 56"/>
                <a:gd name="T30" fmla="*/ 204 w 385"/>
                <a:gd name="T31" fmla="*/ 13 h 56"/>
                <a:gd name="T32" fmla="*/ 207 w 385"/>
                <a:gd name="T33" fmla="*/ 36 h 56"/>
                <a:gd name="T34" fmla="*/ 190 w 385"/>
                <a:gd name="T35" fmla="*/ 33 h 56"/>
                <a:gd name="T36" fmla="*/ 187 w 385"/>
                <a:gd name="T37" fmla="*/ 10 h 56"/>
                <a:gd name="T38" fmla="*/ 184 w 385"/>
                <a:gd name="T39" fmla="*/ 33 h 56"/>
                <a:gd name="T40" fmla="*/ 197 w 385"/>
                <a:gd name="T41" fmla="*/ 41 h 56"/>
                <a:gd name="T42" fmla="*/ 200 w 385"/>
                <a:gd name="T43" fmla="*/ 9 h 56"/>
                <a:gd name="T44" fmla="*/ 194 w 385"/>
                <a:gd name="T45" fmla="*/ 9 h 56"/>
                <a:gd name="T46" fmla="*/ 197 w 385"/>
                <a:gd name="T47" fmla="*/ 41 h 56"/>
                <a:gd name="T48" fmla="*/ 330 w 385"/>
                <a:gd name="T49" fmla="*/ 13 h 56"/>
                <a:gd name="T50" fmla="*/ 333 w 385"/>
                <a:gd name="T51" fmla="*/ 36 h 56"/>
                <a:gd name="T52" fmla="*/ 336 w 385"/>
                <a:gd name="T53" fmla="*/ 13 h 56"/>
                <a:gd name="T54" fmla="*/ 323 w 385"/>
                <a:gd name="T55" fmla="*/ 6 h 56"/>
                <a:gd name="T56" fmla="*/ 320 w 385"/>
                <a:gd name="T57" fmla="*/ 38 h 56"/>
                <a:gd name="T58" fmla="*/ 326 w 385"/>
                <a:gd name="T59" fmla="*/ 38 h 56"/>
                <a:gd name="T60" fmla="*/ 323 w 385"/>
                <a:gd name="T61" fmla="*/ 6 h 56"/>
                <a:gd name="T62" fmla="*/ 310 w 385"/>
                <a:gd name="T63" fmla="*/ 13 h 56"/>
                <a:gd name="T64" fmla="*/ 313 w 385"/>
                <a:gd name="T65" fmla="*/ 36 h 56"/>
                <a:gd name="T66" fmla="*/ 316 w 385"/>
                <a:gd name="T67" fmla="*/ 13 h 56"/>
                <a:gd name="T68" fmla="*/ 295 w 385"/>
                <a:gd name="T69" fmla="*/ 14 h 56"/>
                <a:gd name="T70" fmla="*/ 211 w 385"/>
                <a:gd name="T71" fmla="*/ 45 h 56"/>
                <a:gd name="T72" fmla="*/ 151 w 385"/>
                <a:gd name="T73" fmla="*/ 5 h 56"/>
                <a:gd name="T74" fmla="*/ 91 w 385"/>
                <a:gd name="T75" fmla="*/ 41 h 56"/>
                <a:gd name="T76" fmla="*/ 133 w 385"/>
                <a:gd name="T77" fmla="*/ 13 h 56"/>
                <a:gd name="T78" fmla="*/ 216 w 385"/>
                <a:gd name="T79" fmla="*/ 56 h 56"/>
                <a:gd name="T80" fmla="*/ 289 w 385"/>
                <a:gd name="T81" fmla="*/ 49 h 56"/>
                <a:gd name="T82" fmla="*/ 295 w 385"/>
                <a:gd name="T83" fmla="*/ 14 h 56"/>
                <a:gd name="T84" fmla="*/ 339 w 385"/>
                <a:gd name="T85" fmla="*/ 33 h 56"/>
                <a:gd name="T86" fmla="*/ 344 w 385"/>
                <a:gd name="T87" fmla="*/ 35 h 56"/>
                <a:gd name="T88" fmla="*/ 385 w 385"/>
                <a:gd name="T89" fmla="*/ 16 h 56"/>
                <a:gd name="T90" fmla="*/ 353 w 385"/>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5" h="56">
                  <a:moveTo>
                    <a:pt x="28" y="8"/>
                  </a:moveTo>
                  <a:cubicBezTo>
                    <a:pt x="15" y="3"/>
                    <a:pt x="0" y="2"/>
                    <a:pt x="0" y="6"/>
                  </a:cubicBezTo>
                  <a:cubicBezTo>
                    <a:pt x="0" y="9"/>
                    <a:pt x="13" y="8"/>
                    <a:pt x="22" y="15"/>
                  </a:cubicBezTo>
                  <a:cubicBezTo>
                    <a:pt x="31" y="22"/>
                    <a:pt x="33" y="33"/>
                    <a:pt x="33" y="33"/>
                  </a:cubicBezTo>
                  <a:cubicBezTo>
                    <a:pt x="48" y="33"/>
                    <a:pt x="48" y="33"/>
                    <a:pt x="48" y="33"/>
                  </a:cubicBezTo>
                  <a:cubicBezTo>
                    <a:pt x="48" y="33"/>
                    <a:pt x="48" y="15"/>
                    <a:pt x="28" y="8"/>
                  </a:cubicBezTo>
                  <a:moveTo>
                    <a:pt x="61" y="10"/>
                  </a:moveTo>
                  <a:cubicBezTo>
                    <a:pt x="60" y="10"/>
                    <a:pt x="58" y="11"/>
                    <a:pt x="58" y="13"/>
                  </a:cubicBezTo>
                  <a:cubicBezTo>
                    <a:pt x="58" y="33"/>
                    <a:pt x="58" y="33"/>
                    <a:pt x="58" y="33"/>
                  </a:cubicBezTo>
                  <a:cubicBezTo>
                    <a:pt x="58" y="35"/>
                    <a:pt x="60" y="36"/>
                    <a:pt x="61" y="36"/>
                  </a:cubicBezTo>
                  <a:cubicBezTo>
                    <a:pt x="63" y="36"/>
                    <a:pt x="64" y="35"/>
                    <a:pt x="64" y="33"/>
                  </a:cubicBezTo>
                  <a:cubicBezTo>
                    <a:pt x="64" y="13"/>
                    <a:pt x="64" y="13"/>
                    <a:pt x="64" y="13"/>
                  </a:cubicBezTo>
                  <a:cubicBezTo>
                    <a:pt x="64" y="11"/>
                    <a:pt x="63" y="10"/>
                    <a:pt x="61" y="10"/>
                  </a:cubicBezTo>
                  <a:moveTo>
                    <a:pt x="81" y="10"/>
                  </a:moveTo>
                  <a:cubicBezTo>
                    <a:pt x="80" y="10"/>
                    <a:pt x="78" y="11"/>
                    <a:pt x="78" y="13"/>
                  </a:cubicBezTo>
                  <a:cubicBezTo>
                    <a:pt x="78" y="33"/>
                    <a:pt x="78" y="33"/>
                    <a:pt x="78" y="33"/>
                  </a:cubicBezTo>
                  <a:cubicBezTo>
                    <a:pt x="78" y="35"/>
                    <a:pt x="80" y="36"/>
                    <a:pt x="81" y="36"/>
                  </a:cubicBezTo>
                  <a:cubicBezTo>
                    <a:pt x="83" y="36"/>
                    <a:pt x="84" y="35"/>
                    <a:pt x="84" y="33"/>
                  </a:cubicBezTo>
                  <a:cubicBezTo>
                    <a:pt x="84" y="13"/>
                    <a:pt x="84" y="13"/>
                    <a:pt x="84" y="13"/>
                  </a:cubicBezTo>
                  <a:cubicBezTo>
                    <a:pt x="84" y="11"/>
                    <a:pt x="83" y="10"/>
                    <a:pt x="81" y="10"/>
                  </a:cubicBezTo>
                  <a:moveTo>
                    <a:pt x="71" y="6"/>
                  </a:moveTo>
                  <a:cubicBezTo>
                    <a:pt x="70" y="6"/>
                    <a:pt x="69" y="7"/>
                    <a:pt x="69" y="9"/>
                  </a:cubicBezTo>
                  <a:cubicBezTo>
                    <a:pt x="69" y="38"/>
                    <a:pt x="69" y="38"/>
                    <a:pt x="69" y="38"/>
                  </a:cubicBezTo>
                  <a:cubicBezTo>
                    <a:pt x="69" y="39"/>
                    <a:pt x="70" y="41"/>
                    <a:pt x="71" y="41"/>
                  </a:cubicBezTo>
                  <a:cubicBezTo>
                    <a:pt x="73" y="41"/>
                    <a:pt x="74" y="39"/>
                    <a:pt x="74" y="38"/>
                  </a:cubicBezTo>
                  <a:cubicBezTo>
                    <a:pt x="74" y="9"/>
                    <a:pt x="74" y="9"/>
                    <a:pt x="74" y="9"/>
                  </a:cubicBezTo>
                  <a:cubicBezTo>
                    <a:pt x="74" y="7"/>
                    <a:pt x="73" y="6"/>
                    <a:pt x="71" y="6"/>
                  </a:cubicBezTo>
                  <a:moveTo>
                    <a:pt x="207" y="36"/>
                  </a:moveTo>
                  <a:cubicBezTo>
                    <a:pt x="209" y="36"/>
                    <a:pt x="210" y="35"/>
                    <a:pt x="210" y="33"/>
                  </a:cubicBezTo>
                  <a:cubicBezTo>
                    <a:pt x="210" y="13"/>
                    <a:pt x="210" y="13"/>
                    <a:pt x="210" y="13"/>
                  </a:cubicBezTo>
                  <a:cubicBezTo>
                    <a:pt x="210" y="11"/>
                    <a:pt x="209" y="10"/>
                    <a:pt x="207" y="10"/>
                  </a:cubicBezTo>
                  <a:cubicBezTo>
                    <a:pt x="206" y="10"/>
                    <a:pt x="204" y="11"/>
                    <a:pt x="204" y="13"/>
                  </a:cubicBezTo>
                  <a:cubicBezTo>
                    <a:pt x="204" y="33"/>
                    <a:pt x="204" y="33"/>
                    <a:pt x="204" y="33"/>
                  </a:cubicBezTo>
                  <a:cubicBezTo>
                    <a:pt x="204" y="35"/>
                    <a:pt x="206" y="36"/>
                    <a:pt x="207" y="36"/>
                  </a:cubicBezTo>
                  <a:moveTo>
                    <a:pt x="187" y="36"/>
                  </a:moveTo>
                  <a:cubicBezTo>
                    <a:pt x="189" y="36"/>
                    <a:pt x="190" y="35"/>
                    <a:pt x="190" y="33"/>
                  </a:cubicBezTo>
                  <a:cubicBezTo>
                    <a:pt x="190" y="13"/>
                    <a:pt x="190" y="13"/>
                    <a:pt x="190" y="13"/>
                  </a:cubicBezTo>
                  <a:cubicBezTo>
                    <a:pt x="190" y="11"/>
                    <a:pt x="189" y="10"/>
                    <a:pt x="187" y="10"/>
                  </a:cubicBezTo>
                  <a:cubicBezTo>
                    <a:pt x="186" y="10"/>
                    <a:pt x="184" y="11"/>
                    <a:pt x="184" y="13"/>
                  </a:cubicBezTo>
                  <a:cubicBezTo>
                    <a:pt x="184" y="33"/>
                    <a:pt x="184" y="33"/>
                    <a:pt x="184" y="33"/>
                  </a:cubicBezTo>
                  <a:cubicBezTo>
                    <a:pt x="184" y="35"/>
                    <a:pt x="186" y="36"/>
                    <a:pt x="187" y="36"/>
                  </a:cubicBezTo>
                  <a:moveTo>
                    <a:pt x="197" y="41"/>
                  </a:moveTo>
                  <a:cubicBezTo>
                    <a:pt x="199" y="41"/>
                    <a:pt x="200" y="39"/>
                    <a:pt x="200" y="38"/>
                  </a:cubicBezTo>
                  <a:cubicBezTo>
                    <a:pt x="200" y="9"/>
                    <a:pt x="200" y="9"/>
                    <a:pt x="200" y="9"/>
                  </a:cubicBezTo>
                  <a:cubicBezTo>
                    <a:pt x="200" y="7"/>
                    <a:pt x="199" y="6"/>
                    <a:pt x="197" y="6"/>
                  </a:cubicBezTo>
                  <a:cubicBezTo>
                    <a:pt x="196" y="6"/>
                    <a:pt x="194" y="7"/>
                    <a:pt x="194" y="9"/>
                  </a:cubicBezTo>
                  <a:cubicBezTo>
                    <a:pt x="194" y="38"/>
                    <a:pt x="194" y="38"/>
                    <a:pt x="194" y="38"/>
                  </a:cubicBezTo>
                  <a:cubicBezTo>
                    <a:pt x="194" y="39"/>
                    <a:pt x="196" y="41"/>
                    <a:pt x="197" y="41"/>
                  </a:cubicBezTo>
                  <a:moveTo>
                    <a:pt x="333" y="10"/>
                  </a:moveTo>
                  <a:cubicBezTo>
                    <a:pt x="332" y="10"/>
                    <a:pt x="330" y="11"/>
                    <a:pt x="330" y="13"/>
                  </a:cubicBezTo>
                  <a:cubicBezTo>
                    <a:pt x="330" y="33"/>
                    <a:pt x="330" y="33"/>
                    <a:pt x="330" y="33"/>
                  </a:cubicBezTo>
                  <a:cubicBezTo>
                    <a:pt x="330" y="35"/>
                    <a:pt x="332" y="36"/>
                    <a:pt x="333" y="36"/>
                  </a:cubicBezTo>
                  <a:cubicBezTo>
                    <a:pt x="335" y="36"/>
                    <a:pt x="336" y="35"/>
                    <a:pt x="336" y="33"/>
                  </a:cubicBezTo>
                  <a:cubicBezTo>
                    <a:pt x="336" y="13"/>
                    <a:pt x="336" y="13"/>
                    <a:pt x="336" y="13"/>
                  </a:cubicBezTo>
                  <a:cubicBezTo>
                    <a:pt x="336" y="11"/>
                    <a:pt x="335" y="10"/>
                    <a:pt x="333" y="10"/>
                  </a:cubicBezTo>
                  <a:moveTo>
                    <a:pt x="323" y="6"/>
                  </a:moveTo>
                  <a:cubicBezTo>
                    <a:pt x="322" y="6"/>
                    <a:pt x="320" y="7"/>
                    <a:pt x="320" y="9"/>
                  </a:cubicBezTo>
                  <a:cubicBezTo>
                    <a:pt x="320" y="38"/>
                    <a:pt x="320" y="38"/>
                    <a:pt x="320" y="38"/>
                  </a:cubicBezTo>
                  <a:cubicBezTo>
                    <a:pt x="320" y="39"/>
                    <a:pt x="322" y="41"/>
                    <a:pt x="323" y="41"/>
                  </a:cubicBezTo>
                  <a:cubicBezTo>
                    <a:pt x="325" y="41"/>
                    <a:pt x="326" y="39"/>
                    <a:pt x="326" y="38"/>
                  </a:cubicBezTo>
                  <a:cubicBezTo>
                    <a:pt x="326" y="9"/>
                    <a:pt x="326" y="9"/>
                    <a:pt x="326" y="9"/>
                  </a:cubicBezTo>
                  <a:cubicBezTo>
                    <a:pt x="326" y="7"/>
                    <a:pt x="325" y="6"/>
                    <a:pt x="323" y="6"/>
                  </a:cubicBezTo>
                  <a:moveTo>
                    <a:pt x="313" y="10"/>
                  </a:moveTo>
                  <a:cubicBezTo>
                    <a:pt x="311" y="10"/>
                    <a:pt x="310" y="11"/>
                    <a:pt x="310" y="13"/>
                  </a:cubicBezTo>
                  <a:cubicBezTo>
                    <a:pt x="310" y="33"/>
                    <a:pt x="310" y="33"/>
                    <a:pt x="310" y="33"/>
                  </a:cubicBezTo>
                  <a:cubicBezTo>
                    <a:pt x="310" y="35"/>
                    <a:pt x="311" y="36"/>
                    <a:pt x="313" y="36"/>
                  </a:cubicBezTo>
                  <a:cubicBezTo>
                    <a:pt x="315" y="36"/>
                    <a:pt x="316" y="35"/>
                    <a:pt x="316" y="33"/>
                  </a:cubicBezTo>
                  <a:cubicBezTo>
                    <a:pt x="316" y="13"/>
                    <a:pt x="316" y="13"/>
                    <a:pt x="316" y="13"/>
                  </a:cubicBezTo>
                  <a:cubicBezTo>
                    <a:pt x="316" y="11"/>
                    <a:pt x="315" y="10"/>
                    <a:pt x="313" y="10"/>
                  </a:cubicBezTo>
                  <a:moveTo>
                    <a:pt x="295" y="14"/>
                  </a:moveTo>
                  <a:cubicBezTo>
                    <a:pt x="278" y="1"/>
                    <a:pt x="260" y="2"/>
                    <a:pt x="248" y="4"/>
                  </a:cubicBezTo>
                  <a:cubicBezTo>
                    <a:pt x="212" y="9"/>
                    <a:pt x="211" y="45"/>
                    <a:pt x="211" y="45"/>
                  </a:cubicBezTo>
                  <a:cubicBezTo>
                    <a:pt x="181" y="45"/>
                    <a:pt x="181" y="45"/>
                    <a:pt x="181" y="45"/>
                  </a:cubicBezTo>
                  <a:cubicBezTo>
                    <a:pt x="181" y="45"/>
                    <a:pt x="184" y="10"/>
                    <a:pt x="151" y="5"/>
                  </a:cubicBezTo>
                  <a:cubicBezTo>
                    <a:pt x="119" y="0"/>
                    <a:pt x="108" y="6"/>
                    <a:pt x="97" y="18"/>
                  </a:cubicBezTo>
                  <a:cubicBezTo>
                    <a:pt x="91" y="24"/>
                    <a:pt x="88" y="40"/>
                    <a:pt x="91" y="41"/>
                  </a:cubicBezTo>
                  <a:cubicBezTo>
                    <a:pt x="93" y="43"/>
                    <a:pt x="94" y="40"/>
                    <a:pt x="94" y="39"/>
                  </a:cubicBezTo>
                  <a:cubicBezTo>
                    <a:pt x="96" y="32"/>
                    <a:pt x="105" y="10"/>
                    <a:pt x="133" y="13"/>
                  </a:cubicBezTo>
                  <a:cubicBezTo>
                    <a:pt x="167" y="16"/>
                    <a:pt x="164" y="49"/>
                    <a:pt x="164" y="49"/>
                  </a:cubicBezTo>
                  <a:cubicBezTo>
                    <a:pt x="216" y="56"/>
                    <a:pt x="216" y="56"/>
                    <a:pt x="216" y="56"/>
                  </a:cubicBezTo>
                  <a:cubicBezTo>
                    <a:pt x="216" y="56"/>
                    <a:pt x="217" y="6"/>
                    <a:pt x="260" y="12"/>
                  </a:cubicBezTo>
                  <a:cubicBezTo>
                    <a:pt x="295" y="17"/>
                    <a:pt x="289" y="49"/>
                    <a:pt x="289" y="49"/>
                  </a:cubicBezTo>
                  <a:cubicBezTo>
                    <a:pt x="307" y="47"/>
                    <a:pt x="307" y="47"/>
                    <a:pt x="307" y="47"/>
                  </a:cubicBezTo>
                  <a:cubicBezTo>
                    <a:pt x="307" y="47"/>
                    <a:pt x="310" y="26"/>
                    <a:pt x="295" y="14"/>
                  </a:cubicBezTo>
                  <a:moveTo>
                    <a:pt x="353" y="10"/>
                  </a:moveTo>
                  <a:cubicBezTo>
                    <a:pt x="344" y="17"/>
                    <a:pt x="341" y="24"/>
                    <a:pt x="339" y="33"/>
                  </a:cubicBezTo>
                  <a:cubicBezTo>
                    <a:pt x="338" y="37"/>
                    <a:pt x="340" y="39"/>
                    <a:pt x="341" y="39"/>
                  </a:cubicBezTo>
                  <a:cubicBezTo>
                    <a:pt x="342" y="38"/>
                    <a:pt x="343" y="37"/>
                    <a:pt x="344" y="35"/>
                  </a:cubicBezTo>
                  <a:cubicBezTo>
                    <a:pt x="345" y="31"/>
                    <a:pt x="347" y="24"/>
                    <a:pt x="356" y="19"/>
                  </a:cubicBezTo>
                  <a:cubicBezTo>
                    <a:pt x="369" y="13"/>
                    <a:pt x="385" y="16"/>
                    <a:pt x="385" y="16"/>
                  </a:cubicBezTo>
                  <a:cubicBezTo>
                    <a:pt x="385" y="4"/>
                    <a:pt x="385" y="4"/>
                    <a:pt x="385" y="4"/>
                  </a:cubicBezTo>
                  <a:cubicBezTo>
                    <a:pt x="375" y="4"/>
                    <a:pt x="362" y="4"/>
                    <a:pt x="353" y="10"/>
                  </a:cubicBezTo>
                </a:path>
              </a:pathLst>
            </a:custGeom>
            <a:solidFill>
              <a:srgbClr val="376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58">
              <a:extLst>
                <a:ext uri="{FF2B5EF4-FFF2-40B4-BE49-F238E27FC236}">
                  <a16:creationId xmlns:a16="http://schemas.microsoft.com/office/drawing/2014/main" id="{1A5A520B-DDA3-FF4B-BCE3-B9F4C065E18F}"/>
                </a:ext>
              </a:extLst>
            </p:cNvPr>
            <p:cNvSpPr>
              <a:spLocks noEditPoints="1"/>
            </p:cNvSpPr>
            <p:nvPr/>
          </p:nvSpPr>
          <p:spPr bwMode="auto">
            <a:xfrm>
              <a:off x="3878263" y="1366838"/>
              <a:ext cx="530225" cy="615950"/>
            </a:xfrm>
            <a:custGeom>
              <a:avLst/>
              <a:gdLst>
                <a:gd name="T0" fmla="*/ 54 w 125"/>
                <a:gd name="T1" fmla="*/ 80 h 144"/>
                <a:gd name="T2" fmla="*/ 33 w 125"/>
                <a:gd name="T3" fmla="*/ 56 h 144"/>
                <a:gd name="T4" fmla="*/ 20 w 125"/>
                <a:gd name="T5" fmla="*/ 43 h 144"/>
                <a:gd name="T6" fmla="*/ 8 w 125"/>
                <a:gd name="T7" fmla="*/ 53 h 144"/>
                <a:gd name="T8" fmla="*/ 2 w 125"/>
                <a:gd name="T9" fmla="*/ 55 h 144"/>
                <a:gd name="T10" fmla="*/ 1 w 125"/>
                <a:gd name="T11" fmla="*/ 57 h 144"/>
                <a:gd name="T12" fmla="*/ 7 w 125"/>
                <a:gd name="T13" fmla="*/ 63 h 144"/>
                <a:gd name="T14" fmla="*/ 18 w 125"/>
                <a:gd name="T15" fmla="*/ 79 h 144"/>
                <a:gd name="T16" fmla="*/ 11 w 125"/>
                <a:gd name="T17" fmla="*/ 95 h 144"/>
                <a:gd name="T18" fmla="*/ 18 w 125"/>
                <a:gd name="T19" fmla="*/ 109 h 144"/>
                <a:gd name="T20" fmla="*/ 25 w 125"/>
                <a:gd name="T21" fmla="*/ 113 h 144"/>
                <a:gd name="T22" fmla="*/ 33 w 125"/>
                <a:gd name="T23" fmla="*/ 103 h 144"/>
                <a:gd name="T24" fmla="*/ 42 w 125"/>
                <a:gd name="T25" fmla="*/ 109 h 144"/>
                <a:gd name="T26" fmla="*/ 37 w 125"/>
                <a:gd name="T27" fmla="*/ 131 h 144"/>
                <a:gd name="T28" fmla="*/ 36 w 125"/>
                <a:gd name="T29" fmla="*/ 140 h 144"/>
                <a:gd name="T30" fmla="*/ 50 w 125"/>
                <a:gd name="T31" fmla="*/ 144 h 144"/>
                <a:gd name="T32" fmla="*/ 55 w 125"/>
                <a:gd name="T33" fmla="*/ 137 h 144"/>
                <a:gd name="T34" fmla="*/ 58 w 125"/>
                <a:gd name="T35" fmla="*/ 123 h 144"/>
                <a:gd name="T36" fmla="*/ 64 w 125"/>
                <a:gd name="T37" fmla="*/ 94 h 144"/>
                <a:gd name="T38" fmla="*/ 54 w 125"/>
                <a:gd name="T39" fmla="*/ 80 h 144"/>
                <a:gd name="T40" fmla="*/ 121 w 125"/>
                <a:gd name="T41" fmla="*/ 54 h 144"/>
                <a:gd name="T42" fmla="*/ 108 w 125"/>
                <a:gd name="T43" fmla="*/ 45 h 144"/>
                <a:gd name="T44" fmla="*/ 88 w 125"/>
                <a:gd name="T45" fmla="*/ 57 h 144"/>
                <a:gd name="T46" fmla="*/ 74 w 125"/>
                <a:gd name="T47" fmla="*/ 43 h 144"/>
                <a:gd name="T48" fmla="*/ 78 w 125"/>
                <a:gd name="T49" fmla="*/ 28 h 144"/>
                <a:gd name="T50" fmla="*/ 80 w 125"/>
                <a:gd name="T51" fmla="*/ 16 h 144"/>
                <a:gd name="T52" fmla="*/ 68 w 125"/>
                <a:gd name="T53" fmla="*/ 11 h 144"/>
                <a:gd name="T54" fmla="*/ 61 w 125"/>
                <a:gd name="T55" fmla="*/ 20 h 144"/>
                <a:gd name="T56" fmla="*/ 55 w 125"/>
                <a:gd name="T57" fmla="*/ 12 h 144"/>
                <a:gd name="T58" fmla="*/ 45 w 125"/>
                <a:gd name="T59" fmla="*/ 4 h 144"/>
                <a:gd name="T60" fmla="*/ 28 w 125"/>
                <a:gd name="T61" fmla="*/ 18 h 144"/>
                <a:gd name="T62" fmla="*/ 28 w 125"/>
                <a:gd name="T63" fmla="*/ 23 h 144"/>
                <a:gd name="T64" fmla="*/ 45 w 125"/>
                <a:gd name="T65" fmla="*/ 45 h 144"/>
                <a:gd name="T66" fmla="*/ 65 w 125"/>
                <a:gd name="T67" fmla="*/ 72 h 144"/>
                <a:gd name="T68" fmla="*/ 88 w 125"/>
                <a:gd name="T69" fmla="*/ 86 h 144"/>
                <a:gd name="T70" fmla="*/ 112 w 125"/>
                <a:gd name="T71" fmla="*/ 68 h 144"/>
                <a:gd name="T72" fmla="*/ 121 w 125"/>
                <a:gd name="T73" fmla="*/ 5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5" h="144">
                  <a:moveTo>
                    <a:pt x="54" y="80"/>
                  </a:moveTo>
                  <a:cubicBezTo>
                    <a:pt x="46" y="72"/>
                    <a:pt x="38" y="62"/>
                    <a:pt x="33" y="56"/>
                  </a:cubicBezTo>
                  <a:cubicBezTo>
                    <a:pt x="29" y="51"/>
                    <a:pt x="25" y="43"/>
                    <a:pt x="20" y="43"/>
                  </a:cubicBezTo>
                  <a:cubicBezTo>
                    <a:pt x="15" y="42"/>
                    <a:pt x="10" y="51"/>
                    <a:pt x="8" y="53"/>
                  </a:cubicBezTo>
                  <a:cubicBezTo>
                    <a:pt x="7" y="54"/>
                    <a:pt x="4" y="55"/>
                    <a:pt x="2" y="55"/>
                  </a:cubicBezTo>
                  <a:cubicBezTo>
                    <a:pt x="2" y="56"/>
                    <a:pt x="1" y="57"/>
                    <a:pt x="1" y="57"/>
                  </a:cubicBezTo>
                  <a:cubicBezTo>
                    <a:pt x="0" y="63"/>
                    <a:pt x="4" y="63"/>
                    <a:pt x="7" y="63"/>
                  </a:cubicBezTo>
                  <a:cubicBezTo>
                    <a:pt x="10" y="64"/>
                    <a:pt x="15" y="71"/>
                    <a:pt x="18" y="79"/>
                  </a:cubicBezTo>
                  <a:cubicBezTo>
                    <a:pt x="22" y="86"/>
                    <a:pt x="14" y="87"/>
                    <a:pt x="11" y="95"/>
                  </a:cubicBezTo>
                  <a:cubicBezTo>
                    <a:pt x="8" y="102"/>
                    <a:pt x="14" y="105"/>
                    <a:pt x="18" y="109"/>
                  </a:cubicBezTo>
                  <a:cubicBezTo>
                    <a:pt x="22" y="112"/>
                    <a:pt x="25" y="113"/>
                    <a:pt x="25" y="113"/>
                  </a:cubicBezTo>
                  <a:cubicBezTo>
                    <a:pt x="25" y="112"/>
                    <a:pt x="30" y="106"/>
                    <a:pt x="33" y="103"/>
                  </a:cubicBezTo>
                  <a:cubicBezTo>
                    <a:pt x="36" y="100"/>
                    <a:pt x="39" y="103"/>
                    <a:pt x="42" y="109"/>
                  </a:cubicBezTo>
                  <a:cubicBezTo>
                    <a:pt x="44" y="114"/>
                    <a:pt x="39" y="124"/>
                    <a:pt x="37" y="131"/>
                  </a:cubicBezTo>
                  <a:cubicBezTo>
                    <a:pt x="35" y="137"/>
                    <a:pt x="33" y="138"/>
                    <a:pt x="36" y="140"/>
                  </a:cubicBezTo>
                  <a:cubicBezTo>
                    <a:pt x="39" y="142"/>
                    <a:pt x="45" y="144"/>
                    <a:pt x="50" y="144"/>
                  </a:cubicBezTo>
                  <a:cubicBezTo>
                    <a:pt x="54" y="144"/>
                    <a:pt x="55" y="140"/>
                    <a:pt x="55" y="137"/>
                  </a:cubicBezTo>
                  <a:cubicBezTo>
                    <a:pt x="55" y="135"/>
                    <a:pt x="57" y="131"/>
                    <a:pt x="58" y="123"/>
                  </a:cubicBezTo>
                  <a:cubicBezTo>
                    <a:pt x="59" y="115"/>
                    <a:pt x="64" y="104"/>
                    <a:pt x="64" y="94"/>
                  </a:cubicBezTo>
                  <a:cubicBezTo>
                    <a:pt x="64" y="84"/>
                    <a:pt x="62" y="87"/>
                    <a:pt x="54" y="80"/>
                  </a:cubicBezTo>
                  <a:close/>
                  <a:moveTo>
                    <a:pt x="121" y="54"/>
                  </a:moveTo>
                  <a:cubicBezTo>
                    <a:pt x="116" y="49"/>
                    <a:pt x="115" y="41"/>
                    <a:pt x="108" y="45"/>
                  </a:cubicBezTo>
                  <a:cubicBezTo>
                    <a:pt x="100" y="50"/>
                    <a:pt x="93" y="60"/>
                    <a:pt x="88" y="57"/>
                  </a:cubicBezTo>
                  <a:cubicBezTo>
                    <a:pt x="83" y="54"/>
                    <a:pt x="74" y="50"/>
                    <a:pt x="74" y="43"/>
                  </a:cubicBezTo>
                  <a:cubicBezTo>
                    <a:pt x="74" y="37"/>
                    <a:pt x="77" y="32"/>
                    <a:pt x="78" y="28"/>
                  </a:cubicBezTo>
                  <a:cubicBezTo>
                    <a:pt x="80" y="24"/>
                    <a:pt x="83" y="22"/>
                    <a:pt x="80" y="16"/>
                  </a:cubicBezTo>
                  <a:cubicBezTo>
                    <a:pt x="78" y="11"/>
                    <a:pt x="72" y="8"/>
                    <a:pt x="68" y="11"/>
                  </a:cubicBezTo>
                  <a:cubicBezTo>
                    <a:pt x="65" y="13"/>
                    <a:pt x="65" y="23"/>
                    <a:pt x="61" y="20"/>
                  </a:cubicBezTo>
                  <a:cubicBezTo>
                    <a:pt x="56" y="17"/>
                    <a:pt x="55" y="15"/>
                    <a:pt x="55" y="12"/>
                  </a:cubicBezTo>
                  <a:cubicBezTo>
                    <a:pt x="55" y="9"/>
                    <a:pt x="51" y="0"/>
                    <a:pt x="45" y="4"/>
                  </a:cubicBezTo>
                  <a:cubicBezTo>
                    <a:pt x="40" y="7"/>
                    <a:pt x="31" y="13"/>
                    <a:pt x="28" y="18"/>
                  </a:cubicBezTo>
                  <a:cubicBezTo>
                    <a:pt x="28" y="18"/>
                    <a:pt x="27" y="21"/>
                    <a:pt x="28" y="23"/>
                  </a:cubicBezTo>
                  <a:cubicBezTo>
                    <a:pt x="29" y="25"/>
                    <a:pt x="39" y="37"/>
                    <a:pt x="45" y="45"/>
                  </a:cubicBezTo>
                  <a:cubicBezTo>
                    <a:pt x="50" y="53"/>
                    <a:pt x="58" y="65"/>
                    <a:pt x="65" y="72"/>
                  </a:cubicBezTo>
                  <a:cubicBezTo>
                    <a:pt x="73" y="79"/>
                    <a:pt x="81" y="86"/>
                    <a:pt x="88" y="86"/>
                  </a:cubicBezTo>
                  <a:cubicBezTo>
                    <a:pt x="94" y="86"/>
                    <a:pt x="109" y="72"/>
                    <a:pt x="112" y="68"/>
                  </a:cubicBezTo>
                  <a:cubicBezTo>
                    <a:pt x="116" y="64"/>
                    <a:pt x="125" y="58"/>
                    <a:pt x="121"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4" name="Freeform 59">
              <a:extLst>
                <a:ext uri="{FF2B5EF4-FFF2-40B4-BE49-F238E27FC236}">
                  <a16:creationId xmlns:a16="http://schemas.microsoft.com/office/drawing/2014/main" id="{50D1B611-0A08-9640-B17E-A350156DC39F}"/>
                </a:ext>
              </a:extLst>
            </p:cNvPr>
            <p:cNvSpPr>
              <a:spLocks noEditPoints="1"/>
            </p:cNvSpPr>
            <p:nvPr/>
          </p:nvSpPr>
          <p:spPr bwMode="auto">
            <a:xfrm>
              <a:off x="4568825" y="777875"/>
              <a:ext cx="484188" cy="593725"/>
            </a:xfrm>
            <a:custGeom>
              <a:avLst/>
              <a:gdLst>
                <a:gd name="T0" fmla="*/ 48 w 114"/>
                <a:gd name="T1" fmla="*/ 41 h 139"/>
                <a:gd name="T2" fmla="*/ 74 w 114"/>
                <a:gd name="T3" fmla="*/ 18 h 139"/>
                <a:gd name="T4" fmla="*/ 81 w 114"/>
                <a:gd name="T5" fmla="*/ 10 h 139"/>
                <a:gd name="T6" fmla="*/ 69 w 114"/>
                <a:gd name="T7" fmla="*/ 3 h 139"/>
                <a:gd name="T8" fmla="*/ 49 w 114"/>
                <a:gd name="T9" fmla="*/ 18 h 139"/>
                <a:gd name="T10" fmla="*/ 33 w 114"/>
                <a:gd name="T11" fmla="*/ 3 h 139"/>
                <a:gd name="T12" fmla="*/ 15 w 114"/>
                <a:gd name="T13" fmla="*/ 17 h 139"/>
                <a:gd name="T14" fmla="*/ 19 w 114"/>
                <a:gd name="T15" fmla="*/ 22 h 139"/>
                <a:gd name="T16" fmla="*/ 25 w 114"/>
                <a:gd name="T17" fmla="*/ 28 h 139"/>
                <a:gd name="T18" fmla="*/ 27 w 114"/>
                <a:gd name="T19" fmla="*/ 33 h 139"/>
                <a:gd name="T20" fmla="*/ 32 w 114"/>
                <a:gd name="T21" fmla="*/ 33 h 139"/>
                <a:gd name="T22" fmla="*/ 32 w 114"/>
                <a:gd name="T23" fmla="*/ 37 h 139"/>
                <a:gd name="T24" fmla="*/ 8 w 114"/>
                <a:gd name="T25" fmla="*/ 58 h 139"/>
                <a:gd name="T26" fmla="*/ 0 w 114"/>
                <a:gd name="T27" fmla="*/ 70 h 139"/>
                <a:gd name="T28" fmla="*/ 12 w 114"/>
                <a:gd name="T29" fmla="*/ 76 h 139"/>
                <a:gd name="T30" fmla="*/ 48 w 114"/>
                <a:gd name="T31" fmla="*/ 41 h 139"/>
                <a:gd name="T32" fmla="*/ 55 w 114"/>
                <a:gd name="T33" fmla="*/ 107 h 139"/>
                <a:gd name="T34" fmla="*/ 46 w 114"/>
                <a:gd name="T35" fmla="*/ 114 h 139"/>
                <a:gd name="T36" fmla="*/ 42 w 114"/>
                <a:gd name="T37" fmla="*/ 111 h 139"/>
                <a:gd name="T38" fmla="*/ 36 w 114"/>
                <a:gd name="T39" fmla="*/ 121 h 139"/>
                <a:gd name="T40" fmla="*/ 46 w 114"/>
                <a:gd name="T41" fmla="*/ 138 h 139"/>
                <a:gd name="T42" fmla="*/ 54 w 114"/>
                <a:gd name="T43" fmla="*/ 130 h 139"/>
                <a:gd name="T44" fmla="*/ 57 w 114"/>
                <a:gd name="T45" fmla="*/ 117 h 139"/>
                <a:gd name="T46" fmla="*/ 55 w 114"/>
                <a:gd name="T47" fmla="*/ 107 h 139"/>
                <a:gd name="T48" fmla="*/ 111 w 114"/>
                <a:gd name="T49" fmla="*/ 72 h 139"/>
                <a:gd name="T50" fmla="*/ 99 w 114"/>
                <a:gd name="T51" fmla="*/ 68 h 139"/>
                <a:gd name="T52" fmla="*/ 91 w 114"/>
                <a:gd name="T53" fmla="*/ 72 h 139"/>
                <a:gd name="T54" fmla="*/ 83 w 114"/>
                <a:gd name="T55" fmla="*/ 74 h 139"/>
                <a:gd name="T56" fmla="*/ 88 w 114"/>
                <a:gd name="T57" fmla="*/ 83 h 139"/>
                <a:gd name="T58" fmla="*/ 99 w 114"/>
                <a:gd name="T59" fmla="*/ 91 h 139"/>
                <a:gd name="T60" fmla="*/ 103 w 114"/>
                <a:gd name="T61" fmla="*/ 96 h 139"/>
                <a:gd name="T62" fmla="*/ 112 w 114"/>
                <a:gd name="T63" fmla="*/ 87 h 139"/>
                <a:gd name="T64" fmla="*/ 111 w 114"/>
                <a:gd name="T65" fmla="*/ 72 h 139"/>
                <a:gd name="T66" fmla="*/ 74 w 114"/>
                <a:gd name="T67" fmla="*/ 81 h 139"/>
                <a:gd name="T68" fmla="*/ 77 w 114"/>
                <a:gd name="T69" fmla="*/ 78 h 139"/>
                <a:gd name="T70" fmla="*/ 78 w 114"/>
                <a:gd name="T71" fmla="*/ 67 h 139"/>
                <a:gd name="T72" fmla="*/ 79 w 114"/>
                <a:gd name="T73" fmla="*/ 48 h 139"/>
                <a:gd name="T74" fmla="*/ 68 w 114"/>
                <a:gd name="T75" fmla="*/ 37 h 139"/>
                <a:gd name="T76" fmla="*/ 56 w 114"/>
                <a:gd name="T77" fmla="*/ 45 h 139"/>
                <a:gd name="T78" fmla="*/ 39 w 114"/>
                <a:gd name="T79" fmla="*/ 64 h 139"/>
                <a:gd name="T80" fmla="*/ 32 w 114"/>
                <a:gd name="T81" fmla="*/ 64 h 139"/>
                <a:gd name="T82" fmla="*/ 33 w 114"/>
                <a:gd name="T83" fmla="*/ 84 h 139"/>
                <a:gd name="T84" fmla="*/ 50 w 114"/>
                <a:gd name="T85" fmla="*/ 98 h 139"/>
                <a:gd name="T86" fmla="*/ 58 w 114"/>
                <a:gd name="T87" fmla="*/ 94 h 139"/>
                <a:gd name="T88" fmla="*/ 68 w 114"/>
                <a:gd name="T89" fmla="*/ 106 h 139"/>
                <a:gd name="T90" fmla="*/ 68 w 114"/>
                <a:gd name="T91" fmla="*/ 115 h 139"/>
                <a:gd name="T92" fmla="*/ 62 w 114"/>
                <a:gd name="T93" fmla="*/ 116 h 139"/>
                <a:gd name="T94" fmla="*/ 60 w 114"/>
                <a:gd name="T95" fmla="*/ 120 h 139"/>
                <a:gd name="T96" fmla="*/ 70 w 114"/>
                <a:gd name="T97" fmla="*/ 124 h 139"/>
                <a:gd name="T98" fmla="*/ 84 w 114"/>
                <a:gd name="T99" fmla="*/ 125 h 139"/>
                <a:gd name="T100" fmla="*/ 91 w 114"/>
                <a:gd name="T101" fmla="*/ 111 h 139"/>
                <a:gd name="T102" fmla="*/ 79 w 114"/>
                <a:gd name="T103" fmla="*/ 90 h 139"/>
                <a:gd name="T104" fmla="*/ 74 w 114"/>
                <a:gd name="T105" fmla="*/ 81 h 139"/>
                <a:gd name="T106" fmla="*/ 59 w 114"/>
                <a:gd name="T107" fmla="*/ 67 h 139"/>
                <a:gd name="T108" fmla="*/ 55 w 114"/>
                <a:gd name="T109" fmla="*/ 75 h 139"/>
                <a:gd name="T110" fmla="*/ 50 w 114"/>
                <a:gd name="T111" fmla="*/ 71 h 139"/>
                <a:gd name="T112" fmla="*/ 57 w 114"/>
                <a:gd name="T113" fmla="*/ 62 h 139"/>
                <a:gd name="T114" fmla="*/ 60 w 114"/>
                <a:gd name="T115" fmla="*/ 60 h 139"/>
                <a:gd name="T116" fmla="*/ 59 w 114"/>
                <a:gd name="T117" fmla="*/ 6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139">
                  <a:moveTo>
                    <a:pt x="48" y="41"/>
                  </a:moveTo>
                  <a:cubicBezTo>
                    <a:pt x="57" y="32"/>
                    <a:pt x="70" y="20"/>
                    <a:pt x="74" y="18"/>
                  </a:cubicBezTo>
                  <a:cubicBezTo>
                    <a:pt x="78" y="15"/>
                    <a:pt x="82" y="14"/>
                    <a:pt x="81" y="10"/>
                  </a:cubicBezTo>
                  <a:cubicBezTo>
                    <a:pt x="80" y="5"/>
                    <a:pt x="75" y="0"/>
                    <a:pt x="69" y="3"/>
                  </a:cubicBezTo>
                  <a:cubicBezTo>
                    <a:pt x="62" y="6"/>
                    <a:pt x="49" y="18"/>
                    <a:pt x="49" y="18"/>
                  </a:cubicBezTo>
                  <a:cubicBezTo>
                    <a:pt x="49" y="18"/>
                    <a:pt x="46" y="0"/>
                    <a:pt x="33" y="3"/>
                  </a:cubicBezTo>
                  <a:cubicBezTo>
                    <a:pt x="21" y="6"/>
                    <a:pt x="15" y="17"/>
                    <a:pt x="15" y="17"/>
                  </a:cubicBezTo>
                  <a:cubicBezTo>
                    <a:pt x="15" y="17"/>
                    <a:pt x="15" y="21"/>
                    <a:pt x="19" y="22"/>
                  </a:cubicBezTo>
                  <a:cubicBezTo>
                    <a:pt x="24" y="23"/>
                    <a:pt x="25" y="26"/>
                    <a:pt x="25" y="28"/>
                  </a:cubicBezTo>
                  <a:cubicBezTo>
                    <a:pt x="25" y="30"/>
                    <a:pt x="24" y="33"/>
                    <a:pt x="27" y="33"/>
                  </a:cubicBezTo>
                  <a:cubicBezTo>
                    <a:pt x="30" y="34"/>
                    <a:pt x="29" y="31"/>
                    <a:pt x="32" y="33"/>
                  </a:cubicBezTo>
                  <a:cubicBezTo>
                    <a:pt x="32" y="33"/>
                    <a:pt x="34" y="35"/>
                    <a:pt x="32" y="37"/>
                  </a:cubicBezTo>
                  <a:cubicBezTo>
                    <a:pt x="31" y="39"/>
                    <a:pt x="14" y="54"/>
                    <a:pt x="8" y="58"/>
                  </a:cubicBezTo>
                  <a:cubicBezTo>
                    <a:pt x="2" y="63"/>
                    <a:pt x="0" y="66"/>
                    <a:pt x="0" y="70"/>
                  </a:cubicBezTo>
                  <a:cubicBezTo>
                    <a:pt x="1" y="74"/>
                    <a:pt x="4" y="81"/>
                    <a:pt x="12" y="76"/>
                  </a:cubicBezTo>
                  <a:cubicBezTo>
                    <a:pt x="20" y="71"/>
                    <a:pt x="39" y="50"/>
                    <a:pt x="48" y="41"/>
                  </a:cubicBezTo>
                  <a:close/>
                  <a:moveTo>
                    <a:pt x="55" y="107"/>
                  </a:moveTo>
                  <a:cubicBezTo>
                    <a:pt x="52" y="108"/>
                    <a:pt x="48" y="115"/>
                    <a:pt x="46" y="114"/>
                  </a:cubicBezTo>
                  <a:cubicBezTo>
                    <a:pt x="44" y="113"/>
                    <a:pt x="42" y="111"/>
                    <a:pt x="42" y="111"/>
                  </a:cubicBezTo>
                  <a:cubicBezTo>
                    <a:pt x="39" y="108"/>
                    <a:pt x="37" y="113"/>
                    <a:pt x="36" y="121"/>
                  </a:cubicBezTo>
                  <a:cubicBezTo>
                    <a:pt x="35" y="128"/>
                    <a:pt x="41" y="136"/>
                    <a:pt x="46" y="138"/>
                  </a:cubicBezTo>
                  <a:cubicBezTo>
                    <a:pt x="50" y="139"/>
                    <a:pt x="51" y="133"/>
                    <a:pt x="54" y="130"/>
                  </a:cubicBezTo>
                  <a:cubicBezTo>
                    <a:pt x="56" y="127"/>
                    <a:pt x="57" y="123"/>
                    <a:pt x="57" y="117"/>
                  </a:cubicBezTo>
                  <a:cubicBezTo>
                    <a:pt x="58" y="112"/>
                    <a:pt x="58" y="107"/>
                    <a:pt x="55" y="107"/>
                  </a:cubicBezTo>
                  <a:close/>
                  <a:moveTo>
                    <a:pt x="111" y="72"/>
                  </a:moveTo>
                  <a:cubicBezTo>
                    <a:pt x="107" y="69"/>
                    <a:pt x="103" y="67"/>
                    <a:pt x="99" y="68"/>
                  </a:cubicBezTo>
                  <a:cubicBezTo>
                    <a:pt x="96" y="69"/>
                    <a:pt x="95" y="71"/>
                    <a:pt x="91" y="72"/>
                  </a:cubicBezTo>
                  <a:cubicBezTo>
                    <a:pt x="88" y="73"/>
                    <a:pt x="85" y="70"/>
                    <a:pt x="83" y="74"/>
                  </a:cubicBezTo>
                  <a:cubicBezTo>
                    <a:pt x="83" y="74"/>
                    <a:pt x="84" y="80"/>
                    <a:pt x="88" y="83"/>
                  </a:cubicBezTo>
                  <a:cubicBezTo>
                    <a:pt x="92" y="86"/>
                    <a:pt x="97" y="89"/>
                    <a:pt x="99" y="91"/>
                  </a:cubicBezTo>
                  <a:cubicBezTo>
                    <a:pt x="101" y="94"/>
                    <a:pt x="101" y="96"/>
                    <a:pt x="103" y="96"/>
                  </a:cubicBezTo>
                  <a:cubicBezTo>
                    <a:pt x="105" y="95"/>
                    <a:pt x="111" y="88"/>
                    <a:pt x="112" y="87"/>
                  </a:cubicBezTo>
                  <a:cubicBezTo>
                    <a:pt x="113" y="85"/>
                    <a:pt x="114" y="75"/>
                    <a:pt x="111" y="72"/>
                  </a:cubicBezTo>
                  <a:close/>
                  <a:moveTo>
                    <a:pt x="74" y="81"/>
                  </a:moveTo>
                  <a:cubicBezTo>
                    <a:pt x="74" y="81"/>
                    <a:pt x="75" y="81"/>
                    <a:pt x="77" y="78"/>
                  </a:cubicBezTo>
                  <a:cubicBezTo>
                    <a:pt x="79" y="76"/>
                    <a:pt x="78" y="73"/>
                    <a:pt x="78" y="67"/>
                  </a:cubicBezTo>
                  <a:cubicBezTo>
                    <a:pt x="78" y="61"/>
                    <a:pt x="78" y="55"/>
                    <a:pt x="79" y="48"/>
                  </a:cubicBezTo>
                  <a:cubicBezTo>
                    <a:pt x="79" y="41"/>
                    <a:pt x="77" y="35"/>
                    <a:pt x="68" y="37"/>
                  </a:cubicBezTo>
                  <a:cubicBezTo>
                    <a:pt x="59" y="38"/>
                    <a:pt x="57" y="42"/>
                    <a:pt x="56" y="45"/>
                  </a:cubicBezTo>
                  <a:cubicBezTo>
                    <a:pt x="56" y="48"/>
                    <a:pt x="43" y="62"/>
                    <a:pt x="39" y="64"/>
                  </a:cubicBezTo>
                  <a:cubicBezTo>
                    <a:pt x="35" y="65"/>
                    <a:pt x="32" y="64"/>
                    <a:pt x="32" y="64"/>
                  </a:cubicBezTo>
                  <a:cubicBezTo>
                    <a:pt x="22" y="66"/>
                    <a:pt x="28" y="79"/>
                    <a:pt x="33" y="84"/>
                  </a:cubicBezTo>
                  <a:cubicBezTo>
                    <a:pt x="39" y="90"/>
                    <a:pt x="47" y="99"/>
                    <a:pt x="50" y="98"/>
                  </a:cubicBezTo>
                  <a:cubicBezTo>
                    <a:pt x="53" y="98"/>
                    <a:pt x="53" y="95"/>
                    <a:pt x="58" y="94"/>
                  </a:cubicBezTo>
                  <a:cubicBezTo>
                    <a:pt x="63" y="94"/>
                    <a:pt x="64" y="101"/>
                    <a:pt x="68" y="106"/>
                  </a:cubicBezTo>
                  <a:cubicBezTo>
                    <a:pt x="73" y="112"/>
                    <a:pt x="70" y="114"/>
                    <a:pt x="68" y="115"/>
                  </a:cubicBezTo>
                  <a:cubicBezTo>
                    <a:pt x="67" y="116"/>
                    <a:pt x="65" y="117"/>
                    <a:pt x="62" y="116"/>
                  </a:cubicBezTo>
                  <a:cubicBezTo>
                    <a:pt x="58" y="115"/>
                    <a:pt x="60" y="120"/>
                    <a:pt x="60" y="120"/>
                  </a:cubicBezTo>
                  <a:cubicBezTo>
                    <a:pt x="60" y="120"/>
                    <a:pt x="66" y="123"/>
                    <a:pt x="70" y="124"/>
                  </a:cubicBezTo>
                  <a:cubicBezTo>
                    <a:pt x="73" y="125"/>
                    <a:pt x="77" y="125"/>
                    <a:pt x="84" y="125"/>
                  </a:cubicBezTo>
                  <a:cubicBezTo>
                    <a:pt x="90" y="125"/>
                    <a:pt x="90" y="122"/>
                    <a:pt x="91" y="111"/>
                  </a:cubicBezTo>
                  <a:cubicBezTo>
                    <a:pt x="91" y="101"/>
                    <a:pt x="86" y="97"/>
                    <a:pt x="79" y="90"/>
                  </a:cubicBezTo>
                  <a:cubicBezTo>
                    <a:pt x="73" y="83"/>
                    <a:pt x="74" y="81"/>
                    <a:pt x="74" y="81"/>
                  </a:cubicBezTo>
                  <a:close/>
                  <a:moveTo>
                    <a:pt x="59" y="67"/>
                  </a:moveTo>
                  <a:cubicBezTo>
                    <a:pt x="57" y="70"/>
                    <a:pt x="58" y="74"/>
                    <a:pt x="55" y="75"/>
                  </a:cubicBezTo>
                  <a:cubicBezTo>
                    <a:pt x="52" y="77"/>
                    <a:pt x="47" y="76"/>
                    <a:pt x="50" y="71"/>
                  </a:cubicBezTo>
                  <a:cubicBezTo>
                    <a:pt x="53" y="66"/>
                    <a:pt x="55" y="64"/>
                    <a:pt x="57" y="62"/>
                  </a:cubicBezTo>
                  <a:cubicBezTo>
                    <a:pt x="58" y="61"/>
                    <a:pt x="56" y="60"/>
                    <a:pt x="60" y="60"/>
                  </a:cubicBezTo>
                  <a:cubicBezTo>
                    <a:pt x="60" y="60"/>
                    <a:pt x="61" y="64"/>
                    <a:pt x="59"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5" name="Freeform 60">
              <a:extLst>
                <a:ext uri="{FF2B5EF4-FFF2-40B4-BE49-F238E27FC236}">
                  <a16:creationId xmlns:a16="http://schemas.microsoft.com/office/drawing/2014/main" id="{F1A90704-005E-B549-97B6-D8B6FE18DB19}"/>
                </a:ext>
              </a:extLst>
            </p:cNvPr>
            <p:cNvSpPr>
              <a:spLocks noEditPoints="1"/>
            </p:cNvSpPr>
            <p:nvPr/>
          </p:nvSpPr>
          <p:spPr bwMode="auto">
            <a:xfrm>
              <a:off x="5430838" y="522288"/>
              <a:ext cx="512763" cy="498475"/>
            </a:xfrm>
            <a:custGeom>
              <a:avLst/>
              <a:gdLst>
                <a:gd name="T0" fmla="*/ 40 w 121"/>
                <a:gd name="T1" fmla="*/ 70 h 117"/>
                <a:gd name="T2" fmla="*/ 42 w 121"/>
                <a:gd name="T3" fmla="*/ 56 h 117"/>
                <a:gd name="T4" fmla="*/ 41 w 121"/>
                <a:gd name="T5" fmla="*/ 39 h 117"/>
                <a:gd name="T6" fmla="*/ 32 w 121"/>
                <a:gd name="T7" fmla="*/ 18 h 117"/>
                <a:gd name="T8" fmla="*/ 4 w 121"/>
                <a:gd name="T9" fmla="*/ 37 h 117"/>
                <a:gd name="T10" fmla="*/ 14 w 121"/>
                <a:gd name="T11" fmla="*/ 51 h 117"/>
                <a:gd name="T12" fmla="*/ 15 w 121"/>
                <a:gd name="T13" fmla="*/ 64 h 117"/>
                <a:gd name="T14" fmla="*/ 15 w 121"/>
                <a:gd name="T15" fmla="*/ 81 h 117"/>
                <a:gd name="T16" fmla="*/ 3 w 121"/>
                <a:gd name="T17" fmla="*/ 102 h 117"/>
                <a:gd name="T18" fmla="*/ 28 w 121"/>
                <a:gd name="T19" fmla="*/ 104 h 117"/>
                <a:gd name="T20" fmla="*/ 37 w 121"/>
                <a:gd name="T21" fmla="*/ 78 h 117"/>
                <a:gd name="T22" fmla="*/ 99 w 121"/>
                <a:gd name="T23" fmla="*/ 82 h 117"/>
                <a:gd name="T24" fmla="*/ 100 w 121"/>
                <a:gd name="T25" fmla="*/ 72 h 117"/>
                <a:gd name="T26" fmla="*/ 85 w 121"/>
                <a:gd name="T27" fmla="*/ 66 h 117"/>
                <a:gd name="T28" fmla="*/ 95 w 121"/>
                <a:gd name="T29" fmla="*/ 56 h 117"/>
                <a:gd name="T30" fmla="*/ 112 w 121"/>
                <a:gd name="T31" fmla="*/ 21 h 117"/>
                <a:gd name="T32" fmla="*/ 93 w 121"/>
                <a:gd name="T33" fmla="*/ 2 h 117"/>
                <a:gd name="T34" fmla="*/ 49 w 121"/>
                <a:gd name="T35" fmla="*/ 18 h 117"/>
                <a:gd name="T36" fmla="*/ 50 w 121"/>
                <a:gd name="T37" fmla="*/ 44 h 117"/>
                <a:gd name="T38" fmla="*/ 56 w 121"/>
                <a:gd name="T39" fmla="*/ 63 h 117"/>
                <a:gd name="T40" fmla="*/ 69 w 121"/>
                <a:gd name="T41" fmla="*/ 67 h 117"/>
                <a:gd name="T42" fmla="*/ 59 w 121"/>
                <a:gd name="T43" fmla="*/ 79 h 117"/>
                <a:gd name="T44" fmla="*/ 56 w 121"/>
                <a:gd name="T45" fmla="*/ 92 h 117"/>
                <a:gd name="T46" fmla="*/ 59 w 121"/>
                <a:gd name="T47" fmla="*/ 110 h 117"/>
                <a:gd name="T48" fmla="*/ 110 w 121"/>
                <a:gd name="T49" fmla="*/ 96 h 117"/>
                <a:gd name="T50" fmla="*/ 115 w 121"/>
                <a:gd name="T51" fmla="*/ 78 h 117"/>
                <a:gd name="T52" fmla="*/ 90 w 121"/>
                <a:gd name="T53" fmla="*/ 18 h 117"/>
                <a:gd name="T54" fmla="*/ 82 w 121"/>
                <a:gd name="T55" fmla="*/ 25 h 117"/>
                <a:gd name="T56" fmla="*/ 65 w 121"/>
                <a:gd name="T57" fmla="*/ 30 h 117"/>
                <a:gd name="T58" fmla="*/ 70 w 121"/>
                <a:gd name="T59" fmla="*/ 32 h 117"/>
                <a:gd name="T60" fmla="*/ 65 w 121"/>
                <a:gd name="T61" fmla="*/ 30 h 117"/>
                <a:gd name="T62" fmla="*/ 65 w 121"/>
                <a:gd name="T63" fmla="*/ 49 h 117"/>
                <a:gd name="T64" fmla="*/ 73 w 121"/>
                <a:gd name="T65" fmla="*/ 44 h 117"/>
                <a:gd name="T66" fmla="*/ 81 w 121"/>
                <a:gd name="T67" fmla="*/ 41 h 117"/>
                <a:gd name="T68" fmla="*/ 88 w 121"/>
                <a:gd name="T69" fmla="*/ 39 h 117"/>
                <a:gd name="T70" fmla="*/ 81 w 121"/>
                <a:gd name="T71" fmla="*/ 4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7">
                  <a:moveTo>
                    <a:pt x="37" y="78"/>
                  </a:moveTo>
                  <a:cubicBezTo>
                    <a:pt x="34" y="78"/>
                    <a:pt x="35" y="74"/>
                    <a:pt x="40" y="70"/>
                  </a:cubicBezTo>
                  <a:cubicBezTo>
                    <a:pt x="45" y="67"/>
                    <a:pt x="47" y="65"/>
                    <a:pt x="46" y="61"/>
                  </a:cubicBezTo>
                  <a:cubicBezTo>
                    <a:pt x="46" y="58"/>
                    <a:pt x="44" y="57"/>
                    <a:pt x="42" y="56"/>
                  </a:cubicBezTo>
                  <a:cubicBezTo>
                    <a:pt x="39" y="55"/>
                    <a:pt x="36" y="54"/>
                    <a:pt x="37" y="50"/>
                  </a:cubicBezTo>
                  <a:cubicBezTo>
                    <a:pt x="37" y="45"/>
                    <a:pt x="40" y="41"/>
                    <a:pt x="41" y="39"/>
                  </a:cubicBezTo>
                  <a:cubicBezTo>
                    <a:pt x="43" y="36"/>
                    <a:pt x="45" y="31"/>
                    <a:pt x="45" y="25"/>
                  </a:cubicBezTo>
                  <a:cubicBezTo>
                    <a:pt x="44" y="19"/>
                    <a:pt x="40" y="14"/>
                    <a:pt x="32" y="18"/>
                  </a:cubicBezTo>
                  <a:cubicBezTo>
                    <a:pt x="24" y="22"/>
                    <a:pt x="21" y="27"/>
                    <a:pt x="16" y="30"/>
                  </a:cubicBezTo>
                  <a:cubicBezTo>
                    <a:pt x="13" y="32"/>
                    <a:pt x="8" y="34"/>
                    <a:pt x="4" y="37"/>
                  </a:cubicBezTo>
                  <a:cubicBezTo>
                    <a:pt x="2" y="39"/>
                    <a:pt x="0" y="43"/>
                    <a:pt x="6" y="46"/>
                  </a:cubicBezTo>
                  <a:cubicBezTo>
                    <a:pt x="11" y="49"/>
                    <a:pt x="11" y="51"/>
                    <a:pt x="14" y="51"/>
                  </a:cubicBezTo>
                  <a:cubicBezTo>
                    <a:pt x="17" y="52"/>
                    <a:pt x="19" y="50"/>
                    <a:pt x="19" y="54"/>
                  </a:cubicBezTo>
                  <a:cubicBezTo>
                    <a:pt x="20" y="58"/>
                    <a:pt x="19" y="62"/>
                    <a:pt x="15" y="64"/>
                  </a:cubicBezTo>
                  <a:cubicBezTo>
                    <a:pt x="11" y="66"/>
                    <a:pt x="6" y="66"/>
                    <a:pt x="6" y="70"/>
                  </a:cubicBezTo>
                  <a:cubicBezTo>
                    <a:pt x="6" y="74"/>
                    <a:pt x="15" y="75"/>
                    <a:pt x="15" y="81"/>
                  </a:cubicBezTo>
                  <a:cubicBezTo>
                    <a:pt x="15" y="86"/>
                    <a:pt x="14" y="87"/>
                    <a:pt x="10" y="91"/>
                  </a:cubicBezTo>
                  <a:cubicBezTo>
                    <a:pt x="7" y="94"/>
                    <a:pt x="2" y="96"/>
                    <a:pt x="3" y="102"/>
                  </a:cubicBezTo>
                  <a:cubicBezTo>
                    <a:pt x="4" y="109"/>
                    <a:pt x="9" y="117"/>
                    <a:pt x="15" y="116"/>
                  </a:cubicBezTo>
                  <a:cubicBezTo>
                    <a:pt x="21" y="115"/>
                    <a:pt x="22" y="109"/>
                    <a:pt x="28" y="104"/>
                  </a:cubicBezTo>
                  <a:cubicBezTo>
                    <a:pt x="33" y="100"/>
                    <a:pt x="48" y="93"/>
                    <a:pt x="47" y="85"/>
                  </a:cubicBezTo>
                  <a:cubicBezTo>
                    <a:pt x="47" y="77"/>
                    <a:pt x="40" y="79"/>
                    <a:pt x="37" y="78"/>
                  </a:cubicBezTo>
                  <a:close/>
                  <a:moveTo>
                    <a:pt x="115" y="78"/>
                  </a:moveTo>
                  <a:cubicBezTo>
                    <a:pt x="110" y="77"/>
                    <a:pt x="105" y="80"/>
                    <a:pt x="99" y="82"/>
                  </a:cubicBezTo>
                  <a:cubicBezTo>
                    <a:pt x="92" y="84"/>
                    <a:pt x="91" y="83"/>
                    <a:pt x="91" y="80"/>
                  </a:cubicBezTo>
                  <a:cubicBezTo>
                    <a:pt x="90" y="78"/>
                    <a:pt x="99" y="75"/>
                    <a:pt x="100" y="72"/>
                  </a:cubicBezTo>
                  <a:cubicBezTo>
                    <a:pt x="102" y="68"/>
                    <a:pt x="101" y="65"/>
                    <a:pt x="95" y="63"/>
                  </a:cubicBezTo>
                  <a:cubicBezTo>
                    <a:pt x="90" y="61"/>
                    <a:pt x="90" y="64"/>
                    <a:pt x="85" y="66"/>
                  </a:cubicBezTo>
                  <a:cubicBezTo>
                    <a:pt x="81" y="68"/>
                    <a:pt x="84" y="61"/>
                    <a:pt x="84" y="61"/>
                  </a:cubicBezTo>
                  <a:cubicBezTo>
                    <a:pt x="84" y="61"/>
                    <a:pt x="90" y="60"/>
                    <a:pt x="95" y="56"/>
                  </a:cubicBezTo>
                  <a:cubicBezTo>
                    <a:pt x="101" y="52"/>
                    <a:pt x="100" y="51"/>
                    <a:pt x="102" y="44"/>
                  </a:cubicBezTo>
                  <a:cubicBezTo>
                    <a:pt x="104" y="37"/>
                    <a:pt x="109" y="32"/>
                    <a:pt x="112" y="21"/>
                  </a:cubicBezTo>
                  <a:cubicBezTo>
                    <a:pt x="114" y="10"/>
                    <a:pt x="112" y="10"/>
                    <a:pt x="109" y="6"/>
                  </a:cubicBezTo>
                  <a:cubicBezTo>
                    <a:pt x="106" y="1"/>
                    <a:pt x="100" y="0"/>
                    <a:pt x="93" y="2"/>
                  </a:cubicBezTo>
                  <a:cubicBezTo>
                    <a:pt x="85" y="5"/>
                    <a:pt x="66" y="16"/>
                    <a:pt x="61" y="18"/>
                  </a:cubicBezTo>
                  <a:cubicBezTo>
                    <a:pt x="55" y="20"/>
                    <a:pt x="49" y="18"/>
                    <a:pt x="49" y="18"/>
                  </a:cubicBezTo>
                  <a:cubicBezTo>
                    <a:pt x="45" y="19"/>
                    <a:pt x="47" y="28"/>
                    <a:pt x="47" y="32"/>
                  </a:cubicBezTo>
                  <a:cubicBezTo>
                    <a:pt x="48" y="35"/>
                    <a:pt x="48" y="41"/>
                    <a:pt x="50" y="44"/>
                  </a:cubicBezTo>
                  <a:cubicBezTo>
                    <a:pt x="53" y="47"/>
                    <a:pt x="52" y="49"/>
                    <a:pt x="51" y="53"/>
                  </a:cubicBezTo>
                  <a:cubicBezTo>
                    <a:pt x="50" y="58"/>
                    <a:pt x="52" y="60"/>
                    <a:pt x="56" y="63"/>
                  </a:cubicBezTo>
                  <a:cubicBezTo>
                    <a:pt x="59" y="66"/>
                    <a:pt x="61" y="67"/>
                    <a:pt x="62" y="66"/>
                  </a:cubicBezTo>
                  <a:cubicBezTo>
                    <a:pt x="64" y="66"/>
                    <a:pt x="66" y="63"/>
                    <a:pt x="69" y="67"/>
                  </a:cubicBezTo>
                  <a:cubicBezTo>
                    <a:pt x="71" y="70"/>
                    <a:pt x="68" y="70"/>
                    <a:pt x="64" y="71"/>
                  </a:cubicBezTo>
                  <a:cubicBezTo>
                    <a:pt x="59" y="73"/>
                    <a:pt x="59" y="74"/>
                    <a:pt x="59" y="79"/>
                  </a:cubicBezTo>
                  <a:cubicBezTo>
                    <a:pt x="59" y="84"/>
                    <a:pt x="67" y="81"/>
                    <a:pt x="69" y="84"/>
                  </a:cubicBezTo>
                  <a:cubicBezTo>
                    <a:pt x="71" y="88"/>
                    <a:pt x="63" y="90"/>
                    <a:pt x="56" y="92"/>
                  </a:cubicBezTo>
                  <a:cubicBezTo>
                    <a:pt x="49" y="94"/>
                    <a:pt x="47" y="96"/>
                    <a:pt x="49" y="102"/>
                  </a:cubicBezTo>
                  <a:cubicBezTo>
                    <a:pt x="51" y="107"/>
                    <a:pt x="55" y="110"/>
                    <a:pt x="59" y="110"/>
                  </a:cubicBezTo>
                  <a:cubicBezTo>
                    <a:pt x="64" y="109"/>
                    <a:pt x="74" y="103"/>
                    <a:pt x="86" y="99"/>
                  </a:cubicBezTo>
                  <a:cubicBezTo>
                    <a:pt x="97" y="95"/>
                    <a:pt x="100" y="96"/>
                    <a:pt x="110" y="96"/>
                  </a:cubicBezTo>
                  <a:cubicBezTo>
                    <a:pt x="121" y="97"/>
                    <a:pt x="119" y="92"/>
                    <a:pt x="120" y="88"/>
                  </a:cubicBezTo>
                  <a:cubicBezTo>
                    <a:pt x="121" y="83"/>
                    <a:pt x="121" y="80"/>
                    <a:pt x="115" y="78"/>
                  </a:cubicBezTo>
                  <a:close/>
                  <a:moveTo>
                    <a:pt x="83" y="20"/>
                  </a:moveTo>
                  <a:cubicBezTo>
                    <a:pt x="86" y="18"/>
                    <a:pt x="89" y="16"/>
                    <a:pt x="90" y="18"/>
                  </a:cubicBezTo>
                  <a:cubicBezTo>
                    <a:pt x="92" y="20"/>
                    <a:pt x="90" y="24"/>
                    <a:pt x="88" y="25"/>
                  </a:cubicBezTo>
                  <a:cubicBezTo>
                    <a:pt x="87" y="26"/>
                    <a:pt x="84" y="28"/>
                    <a:pt x="82" y="25"/>
                  </a:cubicBezTo>
                  <a:cubicBezTo>
                    <a:pt x="80" y="23"/>
                    <a:pt x="83" y="20"/>
                    <a:pt x="83" y="20"/>
                  </a:cubicBezTo>
                  <a:close/>
                  <a:moveTo>
                    <a:pt x="65" y="30"/>
                  </a:moveTo>
                  <a:cubicBezTo>
                    <a:pt x="67" y="27"/>
                    <a:pt x="69" y="24"/>
                    <a:pt x="71" y="28"/>
                  </a:cubicBezTo>
                  <a:cubicBezTo>
                    <a:pt x="71" y="28"/>
                    <a:pt x="72" y="30"/>
                    <a:pt x="70" y="32"/>
                  </a:cubicBezTo>
                  <a:cubicBezTo>
                    <a:pt x="69" y="33"/>
                    <a:pt x="67" y="35"/>
                    <a:pt x="66" y="35"/>
                  </a:cubicBezTo>
                  <a:cubicBezTo>
                    <a:pt x="65" y="35"/>
                    <a:pt x="62" y="33"/>
                    <a:pt x="65" y="30"/>
                  </a:cubicBezTo>
                  <a:close/>
                  <a:moveTo>
                    <a:pt x="71" y="47"/>
                  </a:moveTo>
                  <a:cubicBezTo>
                    <a:pt x="69" y="49"/>
                    <a:pt x="66" y="52"/>
                    <a:pt x="65" y="49"/>
                  </a:cubicBezTo>
                  <a:cubicBezTo>
                    <a:pt x="64" y="46"/>
                    <a:pt x="65" y="44"/>
                    <a:pt x="68" y="43"/>
                  </a:cubicBezTo>
                  <a:cubicBezTo>
                    <a:pt x="70" y="43"/>
                    <a:pt x="71" y="41"/>
                    <a:pt x="73" y="44"/>
                  </a:cubicBezTo>
                  <a:cubicBezTo>
                    <a:pt x="73" y="44"/>
                    <a:pt x="73" y="46"/>
                    <a:pt x="71" y="47"/>
                  </a:cubicBezTo>
                  <a:close/>
                  <a:moveTo>
                    <a:pt x="81" y="41"/>
                  </a:moveTo>
                  <a:cubicBezTo>
                    <a:pt x="81" y="40"/>
                    <a:pt x="83" y="38"/>
                    <a:pt x="83" y="38"/>
                  </a:cubicBezTo>
                  <a:cubicBezTo>
                    <a:pt x="86" y="35"/>
                    <a:pt x="89" y="37"/>
                    <a:pt x="88" y="39"/>
                  </a:cubicBezTo>
                  <a:cubicBezTo>
                    <a:pt x="88" y="40"/>
                    <a:pt x="86" y="44"/>
                    <a:pt x="84" y="44"/>
                  </a:cubicBezTo>
                  <a:cubicBezTo>
                    <a:pt x="81" y="44"/>
                    <a:pt x="81" y="42"/>
                    <a:pt x="81"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6" name="Freeform 61">
              <a:extLst>
                <a:ext uri="{FF2B5EF4-FFF2-40B4-BE49-F238E27FC236}">
                  <a16:creationId xmlns:a16="http://schemas.microsoft.com/office/drawing/2014/main" id="{23B74CED-1C61-E34D-B9FD-A74886C26C26}"/>
                </a:ext>
              </a:extLst>
            </p:cNvPr>
            <p:cNvSpPr>
              <a:spLocks/>
            </p:cNvSpPr>
            <p:nvPr/>
          </p:nvSpPr>
          <p:spPr bwMode="auto">
            <a:xfrm>
              <a:off x="6380163" y="611188"/>
              <a:ext cx="479425" cy="363538"/>
            </a:xfrm>
            <a:custGeom>
              <a:avLst/>
              <a:gdLst>
                <a:gd name="T0" fmla="*/ 65 w 113"/>
                <a:gd name="T1" fmla="*/ 7 h 85"/>
                <a:gd name="T2" fmla="*/ 83 w 113"/>
                <a:gd name="T3" fmla="*/ 8 h 85"/>
                <a:gd name="T4" fmla="*/ 104 w 113"/>
                <a:gd name="T5" fmla="*/ 6 h 85"/>
                <a:gd name="T6" fmla="*/ 111 w 113"/>
                <a:gd name="T7" fmla="*/ 20 h 85"/>
                <a:gd name="T8" fmla="*/ 101 w 113"/>
                <a:gd name="T9" fmla="*/ 28 h 85"/>
                <a:gd name="T10" fmla="*/ 94 w 113"/>
                <a:gd name="T11" fmla="*/ 31 h 85"/>
                <a:gd name="T12" fmla="*/ 84 w 113"/>
                <a:gd name="T13" fmla="*/ 33 h 85"/>
                <a:gd name="T14" fmla="*/ 83 w 113"/>
                <a:gd name="T15" fmla="*/ 42 h 85"/>
                <a:gd name="T16" fmla="*/ 77 w 113"/>
                <a:gd name="T17" fmla="*/ 59 h 85"/>
                <a:gd name="T18" fmla="*/ 99 w 113"/>
                <a:gd name="T19" fmla="*/ 61 h 85"/>
                <a:gd name="T20" fmla="*/ 109 w 113"/>
                <a:gd name="T21" fmla="*/ 73 h 85"/>
                <a:gd name="T22" fmla="*/ 101 w 113"/>
                <a:gd name="T23" fmla="*/ 85 h 85"/>
                <a:gd name="T24" fmla="*/ 55 w 113"/>
                <a:gd name="T25" fmla="*/ 72 h 85"/>
                <a:gd name="T26" fmla="*/ 17 w 113"/>
                <a:gd name="T27" fmla="*/ 71 h 85"/>
                <a:gd name="T28" fmla="*/ 1 w 113"/>
                <a:gd name="T29" fmla="*/ 65 h 85"/>
                <a:gd name="T30" fmla="*/ 12 w 113"/>
                <a:gd name="T31" fmla="*/ 51 h 85"/>
                <a:gd name="T32" fmla="*/ 45 w 113"/>
                <a:gd name="T33" fmla="*/ 49 h 85"/>
                <a:gd name="T34" fmla="*/ 58 w 113"/>
                <a:gd name="T35" fmla="*/ 31 h 85"/>
                <a:gd name="T36" fmla="*/ 49 w 113"/>
                <a:gd name="T37" fmla="*/ 28 h 85"/>
                <a:gd name="T38" fmla="*/ 47 w 113"/>
                <a:gd name="T39" fmla="*/ 21 h 85"/>
                <a:gd name="T40" fmla="*/ 46 w 113"/>
                <a:gd name="T41" fmla="*/ 12 h 85"/>
                <a:gd name="T42" fmla="*/ 51 w 113"/>
                <a:gd name="T43" fmla="*/ 1 h 85"/>
                <a:gd name="T44" fmla="*/ 65 w 113"/>
                <a:gd name="T4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5">
                  <a:moveTo>
                    <a:pt x="65" y="7"/>
                  </a:moveTo>
                  <a:cubicBezTo>
                    <a:pt x="65" y="7"/>
                    <a:pt x="75" y="9"/>
                    <a:pt x="83" y="8"/>
                  </a:cubicBezTo>
                  <a:cubicBezTo>
                    <a:pt x="90" y="7"/>
                    <a:pt x="100" y="4"/>
                    <a:pt x="104" y="6"/>
                  </a:cubicBezTo>
                  <a:cubicBezTo>
                    <a:pt x="109" y="8"/>
                    <a:pt x="113" y="15"/>
                    <a:pt x="111" y="20"/>
                  </a:cubicBezTo>
                  <a:cubicBezTo>
                    <a:pt x="109" y="26"/>
                    <a:pt x="104" y="26"/>
                    <a:pt x="101" y="28"/>
                  </a:cubicBezTo>
                  <a:cubicBezTo>
                    <a:pt x="98" y="30"/>
                    <a:pt x="97" y="31"/>
                    <a:pt x="94" y="31"/>
                  </a:cubicBezTo>
                  <a:cubicBezTo>
                    <a:pt x="92" y="31"/>
                    <a:pt x="86" y="29"/>
                    <a:pt x="84" y="33"/>
                  </a:cubicBezTo>
                  <a:cubicBezTo>
                    <a:pt x="82" y="36"/>
                    <a:pt x="85" y="38"/>
                    <a:pt x="83" y="42"/>
                  </a:cubicBezTo>
                  <a:cubicBezTo>
                    <a:pt x="80" y="46"/>
                    <a:pt x="71" y="57"/>
                    <a:pt x="77" y="59"/>
                  </a:cubicBezTo>
                  <a:cubicBezTo>
                    <a:pt x="83" y="60"/>
                    <a:pt x="93" y="59"/>
                    <a:pt x="99" y="61"/>
                  </a:cubicBezTo>
                  <a:cubicBezTo>
                    <a:pt x="104" y="63"/>
                    <a:pt x="109" y="67"/>
                    <a:pt x="109" y="73"/>
                  </a:cubicBezTo>
                  <a:cubicBezTo>
                    <a:pt x="109" y="80"/>
                    <a:pt x="109" y="85"/>
                    <a:pt x="101" y="85"/>
                  </a:cubicBezTo>
                  <a:cubicBezTo>
                    <a:pt x="92" y="85"/>
                    <a:pt x="77" y="75"/>
                    <a:pt x="55" y="72"/>
                  </a:cubicBezTo>
                  <a:cubicBezTo>
                    <a:pt x="33" y="70"/>
                    <a:pt x="24" y="70"/>
                    <a:pt x="17" y="71"/>
                  </a:cubicBezTo>
                  <a:cubicBezTo>
                    <a:pt x="11" y="72"/>
                    <a:pt x="2" y="74"/>
                    <a:pt x="1" y="65"/>
                  </a:cubicBezTo>
                  <a:cubicBezTo>
                    <a:pt x="0" y="56"/>
                    <a:pt x="1" y="50"/>
                    <a:pt x="12" y="51"/>
                  </a:cubicBezTo>
                  <a:cubicBezTo>
                    <a:pt x="23" y="51"/>
                    <a:pt x="33" y="52"/>
                    <a:pt x="45" y="49"/>
                  </a:cubicBezTo>
                  <a:cubicBezTo>
                    <a:pt x="56" y="46"/>
                    <a:pt x="60" y="34"/>
                    <a:pt x="58" y="31"/>
                  </a:cubicBezTo>
                  <a:cubicBezTo>
                    <a:pt x="56" y="27"/>
                    <a:pt x="51" y="28"/>
                    <a:pt x="49" y="28"/>
                  </a:cubicBezTo>
                  <a:cubicBezTo>
                    <a:pt x="46" y="28"/>
                    <a:pt x="45" y="25"/>
                    <a:pt x="47" y="21"/>
                  </a:cubicBezTo>
                  <a:cubicBezTo>
                    <a:pt x="48" y="18"/>
                    <a:pt x="46" y="17"/>
                    <a:pt x="46" y="12"/>
                  </a:cubicBezTo>
                  <a:cubicBezTo>
                    <a:pt x="46" y="7"/>
                    <a:pt x="45" y="0"/>
                    <a:pt x="51" y="1"/>
                  </a:cubicBezTo>
                  <a:cubicBezTo>
                    <a:pt x="58" y="2"/>
                    <a:pt x="56" y="6"/>
                    <a:pt x="6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7" name="Freeform 62">
              <a:extLst>
                <a:ext uri="{FF2B5EF4-FFF2-40B4-BE49-F238E27FC236}">
                  <a16:creationId xmlns:a16="http://schemas.microsoft.com/office/drawing/2014/main" id="{B8523798-8051-E045-81E4-11FC1D1AB2E3}"/>
                </a:ext>
              </a:extLst>
            </p:cNvPr>
            <p:cNvSpPr>
              <a:spLocks/>
            </p:cNvSpPr>
            <p:nvPr/>
          </p:nvSpPr>
          <p:spPr bwMode="auto">
            <a:xfrm>
              <a:off x="7207250" y="901700"/>
              <a:ext cx="488950" cy="503238"/>
            </a:xfrm>
            <a:custGeom>
              <a:avLst/>
              <a:gdLst>
                <a:gd name="T0" fmla="*/ 38 w 115"/>
                <a:gd name="T1" fmla="*/ 15 h 118"/>
                <a:gd name="T2" fmla="*/ 33 w 115"/>
                <a:gd name="T3" fmla="*/ 23 h 118"/>
                <a:gd name="T4" fmla="*/ 41 w 115"/>
                <a:gd name="T5" fmla="*/ 33 h 118"/>
                <a:gd name="T6" fmla="*/ 48 w 115"/>
                <a:gd name="T7" fmla="*/ 38 h 118"/>
                <a:gd name="T8" fmla="*/ 28 w 115"/>
                <a:gd name="T9" fmla="*/ 47 h 118"/>
                <a:gd name="T10" fmla="*/ 8 w 115"/>
                <a:gd name="T11" fmla="*/ 50 h 118"/>
                <a:gd name="T12" fmla="*/ 0 w 115"/>
                <a:gd name="T13" fmla="*/ 52 h 118"/>
                <a:gd name="T14" fmla="*/ 2 w 115"/>
                <a:gd name="T15" fmla="*/ 58 h 118"/>
                <a:gd name="T16" fmla="*/ 19 w 115"/>
                <a:gd name="T17" fmla="*/ 65 h 118"/>
                <a:gd name="T18" fmla="*/ 49 w 115"/>
                <a:gd name="T19" fmla="*/ 61 h 118"/>
                <a:gd name="T20" fmla="*/ 57 w 115"/>
                <a:gd name="T21" fmla="*/ 57 h 118"/>
                <a:gd name="T22" fmla="*/ 63 w 115"/>
                <a:gd name="T23" fmla="*/ 77 h 118"/>
                <a:gd name="T24" fmla="*/ 64 w 115"/>
                <a:gd name="T25" fmla="*/ 96 h 118"/>
                <a:gd name="T26" fmla="*/ 68 w 115"/>
                <a:gd name="T27" fmla="*/ 105 h 118"/>
                <a:gd name="T28" fmla="*/ 89 w 115"/>
                <a:gd name="T29" fmla="*/ 118 h 118"/>
                <a:gd name="T30" fmla="*/ 100 w 115"/>
                <a:gd name="T31" fmla="*/ 111 h 118"/>
                <a:gd name="T32" fmla="*/ 81 w 115"/>
                <a:gd name="T33" fmla="*/ 84 h 118"/>
                <a:gd name="T34" fmla="*/ 76 w 115"/>
                <a:gd name="T35" fmla="*/ 63 h 118"/>
                <a:gd name="T36" fmla="*/ 77 w 115"/>
                <a:gd name="T37" fmla="*/ 44 h 118"/>
                <a:gd name="T38" fmla="*/ 98 w 115"/>
                <a:gd name="T39" fmla="*/ 47 h 118"/>
                <a:gd name="T40" fmla="*/ 113 w 115"/>
                <a:gd name="T41" fmla="*/ 41 h 118"/>
                <a:gd name="T42" fmla="*/ 102 w 115"/>
                <a:gd name="T43" fmla="*/ 30 h 118"/>
                <a:gd name="T44" fmla="*/ 85 w 115"/>
                <a:gd name="T45" fmla="*/ 29 h 118"/>
                <a:gd name="T46" fmla="*/ 95 w 115"/>
                <a:gd name="T47" fmla="*/ 13 h 118"/>
                <a:gd name="T48" fmla="*/ 86 w 115"/>
                <a:gd name="T49" fmla="*/ 5 h 118"/>
                <a:gd name="T50" fmla="*/ 78 w 115"/>
                <a:gd name="T51" fmla="*/ 4 h 118"/>
                <a:gd name="T52" fmla="*/ 66 w 115"/>
                <a:gd name="T53" fmla="*/ 18 h 118"/>
                <a:gd name="T54" fmla="*/ 56 w 115"/>
                <a:gd name="T55" fmla="*/ 19 h 118"/>
                <a:gd name="T56" fmla="*/ 38 w 115"/>
                <a:gd name="T57" fmla="*/ 1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18">
                  <a:moveTo>
                    <a:pt x="38" y="15"/>
                  </a:moveTo>
                  <a:cubicBezTo>
                    <a:pt x="38" y="15"/>
                    <a:pt x="32" y="17"/>
                    <a:pt x="33" y="23"/>
                  </a:cubicBezTo>
                  <a:cubicBezTo>
                    <a:pt x="34" y="29"/>
                    <a:pt x="37" y="32"/>
                    <a:pt x="41" y="33"/>
                  </a:cubicBezTo>
                  <a:cubicBezTo>
                    <a:pt x="44" y="35"/>
                    <a:pt x="51" y="36"/>
                    <a:pt x="48" y="38"/>
                  </a:cubicBezTo>
                  <a:cubicBezTo>
                    <a:pt x="46" y="41"/>
                    <a:pt x="35" y="46"/>
                    <a:pt x="28" y="47"/>
                  </a:cubicBezTo>
                  <a:cubicBezTo>
                    <a:pt x="20" y="48"/>
                    <a:pt x="15" y="50"/>
                    <a:pt x="8" y="50"/>
                  </a:cubicBezTo>
                  <a:cubicBezTo>
                    <a:pt x="1" y="50"/>
                    <a:pt x="0" y="50"/>
                    <a:pt x="0" y="52"/>
                  </a:cubicBezTo>
                  <a:cubicBezTo>
                    <a:pt x="0" y="54"/>
                    <a:pt x="2" y="56"/>
                    <a:pt x="2" y="58"/>
                  </a:cubicBezTo>
                  <a:cubicBezTo>
                    <a:pt x="2" y="60"/>
                    <a:pt x="3" y="65"/>
                    <a:pt x="19" y="65"/>
                  </a:cubicBezTo>
                  <a:cubicBezTo>
                    <a:pt x="34" y="65"/>
                    <a:pt x="44" y="63"/>
                    <a:pt x="49" y="61"/>
                  </a:cubicBezTo>
                  <a:cubicBezTo>
                    <a:pt x="54" y="59"/>
                    <a:pt x="57" y="57"/>
                    <a:pt x="57" y="57"/>
                  </a:cubicBezTo>
                  <a:cubicBezTo>
                    <a:pt x="57" y="57"/>
                    <a:pt x="62" y="68"/>
                    <a:pt x="63" y="77"/>
                  </a:cubicBezTo>
                  <a:cubicBezTo>
                    <a:pt x="64" y="87"/>
                    <a:pt x="64" y="93"/>
                    <a:pt x="64" y="96"/>
                  </a:cubicBezTo>
                  <a:cubicBezTo>
                    <a:pt x="64" y="99"/>
                    <a:pt x="62" y="100"/>
                    <a:pt x="68" y="105"/>
                  </a:cubicBezTo>
                  <a:cubicBezTo>
                    <a:pt x="73" y="111"/>
                    <a:pt x="80" y="118"/>
                    <a:pt x="89" y="118"/>
                  </a:cubicBezTo>
                  <a:cubicBezTo>
                    <a:pt x="98" y="118"/>
                    <a:pt x="100" y="111"/>
                    <a:pt x="100" y="111"/>
                  </a:cubicBezTo>
                  <a:cubicBezTo>
                    <a:pt x="100" y="111"/>
                    <a:pt x="86" y="98"/>
                    <a:pt x="81" y="84"/>
                  </a:cubicBezTo>
                  <a:cubicBezTo>
                    <a:pt x="76" y="69"/>
                    <a:pt x="76" y="67"/>
                    <a:pt x="76" y="63"/>
                  </a:cubicBezTo>
                  <a:cubicBezTo>
                    <a:pt x="75" y="58"/>
                    <a:pt x="70" y="45"/>
                    <a:pt x="77" y="44"/>
                  </a:cubicBezTo>
                  <a:cubicBezTo>
                    <a:pt x="84" y="44"/>
                    <a:pt x="89" y="46"/>
                    <a:pt x="98" y="47"/>
                  </a:cubicBezTo>
                  <a:cubicBezTo>
                    <a:pt x="107" y="48"/>
                    <a:pt x="115" y="47"/>
                    <a:pt x="113" y="41"/>
                  </a:cubicBezTo>
                  <a:cubicBezTo>
                    <a:pt x="112" y="34"/>
                    <a:pt x="109" y="30"/>
                    <a:pt x="102" y="30"/>
                  </a:cubicBezTo>
                  <a:cubicBezTo>
                    <a:pt x="95" y="29"/>
                    <a:pt x="85" y="29"/>
                    <a:pt x="85" y="29"/>
                  </a:cubicBezTo>
                  <a:cubicBezTo>
                    <a:pt x="85" y="29"/>
                    <a:pt x="97" y="20"/>
                    <a:pt x="95" y="13"/>
                  </a:cubicBezTo>
                  <a:cubicBezTo>
                    <a:pt x="92" y="6"/>
                    <a:pt x="90" y="8"/>
                    <a:pt x="86" y="5"/>
                  </a:cubicBezTo>
                  <a:cubicBezTo>
                    <a:pt x="83" y="4"/>
                    <a:pt x="83" y="0"/>
                    <a:pt x="78" y="4"/>
                  </a:cubicBezTo>
                  <a:cubicBezTo>
                    <a:pt x="73" y="8"/>
                    <a:pt x="69" y="15"/>
                    <a:pt x="66" y="18"/>
                  </a:cubicBezTo>
                  <a:cubicBezTo>
                    <a:pt x="62" y="22"/>
                    <a:pt x="61" y="23"/>
                    <a:pt x="56" y="19"/>
                  </a:cubicBezTo>
                  <a:cubicBezTo>
                    <a:pt x="50" y="15"/>
                    <a:pt x="44" y="11"/>
                    <a:pt x="38"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8" name="Freeform 63">
              <a:extLst>
                <a:ext uri="{FF2B5EF4-FFF2-40B4-BE49-F238E27FC236}">
                  <a16:creationId xmlns:a16="http://schemas.microsoft.com/office/drawing/2014/main" id="{1B590C87-76FC-F542-B6A6-42DC5614A503}"/>
                </a:ext>
              </a:extLst>
            </p:cNvPr>
            <p:cNvSpPr>
              <a:spLocks/>
            </p:cNvSpPr>
            <p:nvPr/>
          </p:nvSpPr>
          <p:spPr bwMode="auto">
            <a:xfrm>
              <a:off x="7886700" y="1419225"/>
              <a:ext cx="573088" cy="447675"/>
            </a:xfrm>
            <a:custGeom>
              <a:avLst/>
              <a:gdLst>
                <a:gd name="T0" fmla="*/ 51 w 135"/>
                <a:gd name="T1" fmla="*/ 26 h 105"/>
                <a:gd name="T2" fmla="*/ 65 w 135"/>
                <a:gd name="T3" fmla="*/ 20 h 105"/>
                <a:gd name="T4" fmla="*/ 89 w 135"/>
                <a:gd name="T5" fmla="*/ 9 h 105"/>
                <a:gd name="T6" fmla="*/ 65 w 135"/>
                <a:gd name="T7" fmla="*/ 38 h 105"/>
                <a:gd name="T8" fmla="*/ 80 w 135"/>
                <a:gd name="T9" fmla="*/ 47 h 105"/>
                <a:gd name="T10" fmla="*/ 75 w 135"/>
                <a:gd name="T11" fmla="*/ 42 h 105"/>
                <a:gd name="T12" fmla="*/ 71 w 135"/>
                <a:gd name="T13" fmla="*/ 38 h 105"/>
                <a:gd name="T14" fmla="*/ 93 w 135"/>
                <a:gd name="T15" fmla="*/ 13 h 105"/>
                <a:gd name="T16" fmla="*/ 86 w 135"/>
                <a:gd name="T17" fmla="*/ 27 h 105"/>
                <a:gd name="T18" fmla="*/ 88 w 135"/>
                <a:gd name="T19" fmla="*/ 34 h 105"/>
                <a:gd name="T20" fmla="*/ 95 w 135"/>
                <a:gd name="T21" fmla="*/ 33 h 105"/>
                <a:gd name="T22" fmla="*/ 92 w 135"/>
                <a:gd name="T23" fmla="*/ 24 h 105"/>
                <a:gd name="T24" fmla="*/ 103 w 135"/>
                <a:gd name="T25" fmla="*/ 17 h 105"/>
                <a:gd name="T26" fmla="*/ 117 w 135"/>
                <a:gd name="T27" fmla="*/ 21 h 105"/>
                <a:gd name="T28" fmla="*/ 110 w 135"/>
                <a:gd name="T29" fmla="*/ 33 h 105"/>
                <a:gd name="T30" fmla="*/ 88 w 135"/>
                <a:gd name="T31" fmla="*/ 46 h 105"/>
                <a:gd name="T32" fmla="*/ 95 w 135"/>
                <a:gd name="T33" fmla="*/ 48 h 105"/>
                <a:gd name="T34" fmla="*/ 105 w 135"/>
                <a:gd name="T35" fmla="*/ 45 h 105"/>
                <a:gd name="T36" fmla="*/ 119 w 135"/>
                <a:gd name="T37" fmla="*/ 38 h 105"/>
                <a:gd name="T38" fmla="*/ 135 w 135"/>
                <a:gd name="T39" fmla="*/ 47 h 105"/>
                <a:gd name="T40" fmla="*/ 110 w 135"/>
                <a:gd name="T41" fmla="*/ 59 h 105"/>
                <a:gd name="T42" fmla="*/ 112 w 135"/>
                <a:gd name="T43" fmla="*/ 79 h 105"/>
                <a:gd name="T44" fmla="*/ 87 w 135"/>
                <a:gd name="T45" fmla="*/ 81 h 105"/>
                <a:gd name="T46" fmla="*/ 58 w 135"/>
                <a:gd name="T47" fmla="*/ 78 h 105"/>
                <a:gd name="T48" fmla="*/ 66 w 135"/>
                <a:gd name="T49" fmla="*/ 99 h 105"/>
                <a:gd name="T50" fmla="*/ 43 w 135"/>
                <a:gd name="T51" fmla="*/ 90 h 105"/>
                <a:gd name="T52" fmla="*/ 7 w 135"/>
                <a:gd name="T53" fmla="*/ 98 h 105"/>
                <a:gd name="T54" fmla="*/ 4 w 135"/>
                <a:gd name="T55" fmla="*/ 82 h 105"/>
                <a:gd name="T56" fmla="*/ 12 w 135"/>
                <a:gd name="T57" fmla="*/ 82 h 105"/>
                <a:gd name="T58" fmla="*/ 30 w 135"/>
                <a:gd name="T59" fmla="*/ 79 h 105"/>
                <a:gd name="T60" fmla="*/ 14 w 135"/>
                <a:gd name="T61" fmla="*/ 56 h 105"/>
                <a:gd name="T62" fmla="*/ 35 w 135"/>
                <a:gd name="T63" fmla="*/ 65 h 105"/>
                <a:gd name="T64" fmla="*/ 48 w 135"/>
                <a:gd name="T65" fmla="*/ 60 h 105"/>
                <a:gd name="T66" fmla="*/ 50 w 135"/>
                <a:gd name="T67" fmla="*/ 46 h 105"/>
                <a:gd name="T68" fmla="*/ 76 w 135"/>
                <a:gd name="T69" fmla="*/ 62 h 105"/>
                <a:gd name="T70" fmla="*/ 89 w 135"/>
                <a:gd name="T71" fmla="*/ 68 h 105"/>
                <a:gd name="T72" fmla="*/ 45 w 135"/>
                <a:gd name="T73" fmla="*/ 39 h 105"/>
                <a:gd name="T74" fmla="*/ 32 w 135"/>
                <a:gd name="T75" fmla="*/ 26 h 105"/>
                <a:gd name="T76" fmla="*/ 56 w 135"/>
                <a:gd name="T77" fmla="*/ 1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5" h="105">
                  <a:moveTo>
                    <a:pt x="56" y="19"/>
                  </a:moveTo>
                  <a:cubicBezTo>
                    <a:pt x="56" y="19"/>
                    <a:pt x="51" y="24"/>
                    <a:pt x="51" y="26"/>
                  </a:cubicBezTo>
                  <a:cubicBezTo>
                    <a:pt x="51" y="28"/>
                    <a:pt x="54" y="31"/>
                    <a:pt x="56" y="31"/>
                  </a:cubicBezTo>
                  <a:cubicBezTo>
                    <a:pt x="59" y="31"/>
                    <a:pt x="62" y="24"/>
                    <a:pt x="65" y="20"/>
                  </a:cubicBezTo>
                  <a:cubicBezTo>
                    <a:pt x="69" y="17"/>
                    <a:pt x="82" y="0"/>
                    <a:pt x="85" y="1"/>
                  </a:cubicBezTo>
                  <a:cubicBezTo>
                    <a:pt x="88" y="3"/>
                    <a:pt x="91" y="5"/>
                    <a:pt x="89" y="9"/>
                  </a:cubicBezTo>
                  <a:cubicBezTo>
                    <a:pt x="87" y="12"/>
                    <a:pt x="65" y="32"/>
                    <a:pt x="64" y="33"/>
                  </a:cubicBezTo>
                  <a:cubicBezTo>
                    <a:pt x="63" y="35"/>
                    <a:pt x="63" y="37"/>
                    <a:pt x="65" y="38"/>
                  </a:cubicBezTo>
                  <a:cubicBezTo>
                    <a:pt x="67" y="39"/>
                    <a:pt x="75" y="46"/>
                    <a:pt x="77" y="47"/>
                  </a:cubicBezTo>
                  <a:cubicBezTo>
                    <a:pt x="78" y="48"/>
                    <a:pt x="79" y="49"/>
                    <a:pt x="80" y="47"/>
                  </a:cubicBezTo>
                  <a:cubicBezTo>
                    <a:pt x="81" y="45"/>
                    <a:pt x="80" y="43"/>
                    <a:pt x="78" y="43"/>
                  </a:cubicBezTo>
                  <a:cubicBezTo>
                    <a:pt x="76" y="43"/>
                    <a:pt x="75" y="42"/>
                    <a:pt x="75" y="42"/>
                  </a:cubicBezTo>
                  <a:cubicBezTo>
                    <a:pt x="75" y="42"/>
                    <a:pt x="80" y="40"/>
                    <a:pt x="77" y="39"/>
                  </a:cubicBezTo>
                  <a:cubicBezTo>
                    <a:pt x="75" y="38"/>
                    <a:pt x="74" y="39"/>
                    <a:pt x="71" y="38"/>
                  </a:cubicBezTo>
                  <a:cubicBezTo>
                    <a:pt x="68" y="37"/>
                    <a:pt x="69" y="34"/>
                    <a:pt x="73" y="31"/>
                  </a:cubicBezTo>
                  <a:cubicBezTo>
                    <a:pt x="76" y="29"/>
                    <a:pt x="91" y="12"/>
                    <a:pt x="93" y="13"/>
                  </a:cubicBezTo>
                  <a:cubicBezTo>
                    <a:pt x="95" y="13"/>
                    <a:pt x="95" y="16"/>
                    <a:pt x="93" y="18"/>
                  </a:cubicBezTo>
                  <a:cubicBezTo>
                    <a:pt x="91" y="21"/>
                    <a:pt x="88" y="26"/>
                    <a:pt x="86" y="27"/>
                  </a:cubicBezTo>
                  <a:cubicBezTo>
                    <a:pt x="85" y="29"/>
                    <a:pt x="84" y="31"/>
                    <a:pt x="85" y="31"/>
                  </a:cubicBezTo>
                  <a:cubicBezTo>
                    <a:pt x="86" y="32"/>
                    <a:pt x="88" y="33"/>
                    <a:pt x="88" y="34"/>
                  </a:cubicBezTo>
                  <a:cubicBezTo>
                    <a:pt x="88" y="35"/>
                    <a:pt x="85" y="38"/>
                    <a:pt x="88" y="38"/>
                  </a:cubicBezTo>
                  <a:cubicBezTo>
                    <a:pt x="92" y="39"/>
                    <a:pt x="97" y="37"/>
                    <a:pt x="95" y="33"/>
                  </a:cubicBezTo>
                  <a:cubicBezTo>
                    <a:pt x="93" y="30"/>
                    <a:pt x="89" y="30"/>
                    <a:pt x="89" y="30"/>
                  </a:cubicBezTo>
                  <a:cubicBezTo>
                    <a:pt x="89" y="30"/>
                    <a:pt x="88" y="26"/>
                    <a:pt x="92" y="24"/>
                  </a:cubicBezTo>
                  <a:cubicBezTo>
                    <a:pt x="97" y="23"/>
                    <a:pt x="97" y="25"/>
                    <a:pt x="98" y="24"/>
                  </a:cubicBezTo>
                  <a:cubicBezTo>
                    <a:pt x="100" y="23"/>
                    <a:pt x="99" y="17"/>
                    <a:pt x="103" y="17"/>
                  </a:cubicBezTo>
                  <a:cubicBezTo>
                    <a:pt x="106" y="17"/>
                    <a:pt x="103" y="24"/>
                    <a:pt x="107" y="24"/>
                  </a:cubicBezTo>
                  <a:cubicBezTo>
                    <a:pt x="112" y="23"/>
                    <a:pt x="113" y="19"/>
                    <a:pt x="117" y="21"/>
                  </a:cubicBezTo>
                  <a:cubicBezTo>
                    <a:pt x="121" y="23"/>
                    <a:pt x="124" y="31"/>
                    <a:pt x="119" y="31"/>
                  </a:cubicBezTo>
                  <a:cubicBezTo>
                    <a:pt x="114" y="32"/>
                    <a:pt x="113" y="31"/>
                    <a:pt x="110" y="33"/>
                  </a:cubicBezTo>
                  <a:cubicBezTo>
                    <a:pt x="107" y="36"/>
                    <a:pt x="106" y="39"/>
                    <a:pt x="103" y="41"/>
                  </a:cubicBezTo>
                  <a:cubicBezTo>
                    <a:pt x="100" y="43"/>
                    <a:pt x="90" y="42"/>
                    <a:pt x="88" y="46"/>
                  </a:cubicBezTo>
                  <a:cubicBezTo>
                    <a:pt x="85" y="49"/>
                    <a:pt x="88" y="56"/>
                    <a:pt x="91" y="56"/>
                  </a:cubicBezTo>
                  <a:cubicBezTo>
                    <a:pt x="94" y="56"/>
                    <a:pt x="92" y="49"/>
                    <a:pt x="95" y="48"/>
                  </a:cubicBezTo>
                  <a:cubicBezTo>
                    <a:pt x="98" y="47"/>
                    <a:pt x="98" y="48"/>
                    <a:pt x="101" y="48"/>
                  </a:cubicBezTo>
                  <a:cubicBezTo>
                    <a:pt x="103" y="48"/>
                    <a:pt x="102" y="45"/>
                    <a:pt x="105" y="45"/>
                  </a:cubicBezTo>
                  <a:cubicBezTo>
                    <a:pt x="107" y="45"/>
                    <a:pt x="110" y="46"/>
                    <a:pt x="113" y="45"/>
                  </a:cubicBezTo>
                  <a:cubicBezTo>
                    <a:pt x="115" y="44"/>
                    <a:pt x="116" y="37"/>
                    <a:pt x="119" y="38"/>
                  </a:cubicBezTo>
                  <a:cubicBezTo>
                    <a:pt x="123" y="38"/>
                    <a:pt x="126" y="41"/>
                    <a:pt x="129" y="41"/>
                  </a:cubicBezTo>
                  <a:cubicBezTo>
                    <a:pt x="133" y="42"/>
                    <a:pt x="135" y="42"/>
                    <a:pt x="135" y="47"/>
                  </a:cubicBezTo>
                  <a:cubicBezTo>
                    <a:pt x="135" y="53"/>
                    <a:pt x="133" y="55"/>
                    <a:pt x="127" y="55"/>
                  </a:cubicBezTo>
                  <a:cubicBezTo>
                    <a:pt x="121" y="55"/>
                    <a:pt x="116" y="56"/>
                    <a:pt x="110" y="59"/>
                  </a:cubicBezTo>
                  <a:cubicBezTo>
                    <a:pt x="103" y="63"/>
                    <a:pt x="99" y="65"/>
                    <a:pt x="105" y="68"/>
                  </a:cubicBezTo>
                  <a:cubicBezTo>
                    <a:pt x="110" y="70"/>
                    <a:pt x="111" y="74"/>
                    <a:pt x="112" y="79"/>
                  </a:cubicBezTo>
                  <a:cubicBezTo>
                    <a:pt x="113" y="83"/>
                    <a:pt x="107" y="92"/>
                    <a:pt x="102" y="91"/>
                  </a:cubicBezTo>
                  <a:cubicBezTo>
                    <a:pt x="97" y="91"/>
                    <a:pt x="92" y="86"/>
                    <a:pt x="87" y="81"/>
                  </a:cubicBezTo>
                  <a:cubicBezTo>
                    <a:pt x="83" y="77"/>
                    <a:pt x="81" y="74"/>
                    <a:pt x="71" y="74"/>
                  </a:cubicBezTo>
                  <a:cubicBezTo>
                    <a:pt x="61" y="74"/>
                    <a:pt x="55" y="75"/>
                    <a:pt x="58" y="78"/>
                  </a:cubicBezTo>
                  <a:cubicBezTo>
                    <a:pt x="60" y="81"/>
                    <a:pt x="65" y="80"/>
                    <a:pt x="67" y="85"/>
                  </a:cubicBezTo>
                  <a:cubicBezTo>
                    <a:pt x="69" y="90"/>
                    <a:pt x="69" y="98"/>
                    <a:pt x="66" y="99"/>
                  </a:cubicBezTo>
                  <a:cubicBezTo>
                    <a:pt x="63" y="100"/>
                    <a:pt x="58" y="99"/>
                    <a:pt x="54" y="95"/>
                  </a:cubicBezTo>
                  <a:cubicBezTo>
                    <a:pt x="50" y="92"/>
                    <a:pt x="48" y="89"/>
                    <a:pt x="43" y="90"/>
                  </a:cubicBezTo>
                  <a:cubicBezTo>
                    <a:pt x="38" y="92"/>
                    <a:pt x="36" y="98"/>
                    <a:pt x="28" y="101"/>
                  </a:cubicBezTo>
                  <a:cubicBezTo>
                    <a:pt x="20" y="105"/>
                    <a:pt x="13" y="103"/>
                    <a:pt x="7" y="98"/>
                  </a:cubicBezTo>
                  <a:cubicBezTo>
                    <a:pt x="1" y="92"/>
                    <a:pt x="0" y="91"/>
                    <a:pt x="2" y="89"/>
                  </a:cubicBezTo>
                  <a:cubicBezTo>
                    <a:pt x="4" y="86"/>
                    <a:pt x="4" y="85"/>
                    <a:pt x="4" y="82"/>
                  </a:cubicBezTo>
                  <a:cubicBezTo>
                    <a:pt x="4" y="80"/>
                    <a:pt x="4" y="77"/>
                    <a:pt x="4" y="77"/>
                  </a:cubicBezTo>
                  <a:cubicBezTo>
                    <a:pt x="4" y="77"/>
                    <a:pt x="10" y="79"/>
                    <a:pt x="12" y="82"/>
                  </a:cubicBezTo>
                  <a:cubicBezTo>
                    <a:pt x="14" y="85"/>
                    <a:pt x="18" y="87"/>
                    <a:pt x="22" y="86"/>
                  </a:cubicBezTo>
                  <a:cubicBezTo>
                    <a:pt x="26" y="85"/>
                    <a:pt x="33" y="83"/>
                    <a:pt x="30" y="79"/>
                  </a:cubicBezTo>
                  <a:cubicBezTo>
                    <a:pt x="26" y="76"/>
                    <a:pt x="15" y="68"/>
                    <a:pt x="12" y="65"/>
                  </a:cubicBezTo>
                  <a:cubicBezTo>
                    <a:pt x="10" y="63"/>
                    <a:pt x="9" y="59"/>
                    <a:pt x="14" y="56"/>
                  </a:cubicBezTo>
                  <a:cubicBezTo>
                    <a:pt x="18" y="53"/>
                    <a:pt x="20" y="50"/>
                    <a:pt x="24" y="55"/>
                  </a:cubicBezTo>
                  <a:cubicBezTo>
                    <a:pt x="28" y="59"/>
                    <a:pt x="32" y="63"/>
                    <a:pt x="35" y="65"/>
                  </a:cubicBezTo>
                  <a:cubicBezTo>
                    <a:pt x="38" y="66"/>
                    <a:pt x="39" y="68"/>
                    <a:pt x="43" y="66"/>
                  </a:cubicBezTo>
                  <a:cubicBezTo>
                    <a:pt x="47" y="64"/>
                    <a:pt x="52" y="62"/>
                    <a:pt x="48" y="60"/>
                  </a:cubicBezTo>
                  <a:cubicBezTo>
                    <a:pt x="43" y="58"/>
                    <a:pt x="40" y="58"/>
                    <a:pt x="38" y="55"/>
                  </a:cubicBezTo>
                  <a:cubicBezTo>
                    <a:pt x="35" y="51"/>
                    <a:pt x="43" y="44"/>
                    <a:pt x="50" y="46"/>
                  </a:cubicBezTo>
                  <a:cubicBezTo>
                    <a:pt x="57" y="47"/>
                    <a:pt x="63" y="54"/>
                    <a:pt x="66" y="56"/>
                  </a:cubicBezTo>
                  <a:cubicBezTo>
                    <a:pt x="68" y="57"/>
                    <a:pt x="74" y="57"/>
                    <a:pt x="76" y="62"/>
                  </a:cubicBezTo>
                  <a:cubicBezTo>
                    <a:pt x="78" y="66"/>
                    <a:pt x="82" y="71"/>
                    <a:pt x="85" y="72"/>
                  </a:cubicBezTo>
                  <a:cubicBezTo>
                    <a:pt x="89" y="72"/>
                    <a:pt x="93" y="73"/>
                    <a:pt x="89" y="68"/>
                  </a:cubicBezTo>
                  <a:cubicBezTo>
                    <a:pt x="85" y="64"/>
                    <a:pt x="70" y="52"/>
                    <a:pt x="64" y="48"/>
                  </a:cubicBezTo>
                  <a:cubicBezTo>
                    <a:pt x="59" y="43"/>
                    <a:pt x="52" y="39"/>
                    <a:pt x="45" y="39"/>
                  </a:cubicBezTo>
                  <a:cubicBezTo>
                    <a:pt x="38" y="39"/>
                    <a:pt x="32" y="41"/>
                    <a:pt x="28" y="37"/>
                  </a:cubicBezTo>
                  <a:cubicBezTo>
                    <a:pt x="24" y="33"/>
                    <a:pt x="27" y="30"/>
                    <a:pt x="32" y="26"/>
                  </a:cubicBezTo>
                  <a:cubicBezTo>
                    <a:pt x="36" y="21"/>
                    <a:pt x="37" y="19"/>
                    <a:pt x="43" y="19"/>
                  </a:cubicBezTo>
                  <a:cubicBezTo>
                    <a:pt x="48" y="18"/>
                    <a:pt x="50" y="20"/>
                    <a:pt x="5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pic>
          <p:nvPicPr>
            <p:cNvPr id="69" name="图片 68">
              <a:extLst>
                <a:ext uri="{FF2B5EF4-FFF2-40B4-BE49-F238E27FC236}">
                  <a16:creationId xmlns:a16="http://schemas.microsoft.com/office/drawing/2014/main" id="{2CE16CD1-554B-1840-B7B6-D5DDD2685D42}"/>
                </a:ext>
              </a:extLst>
            </p:cNvPr>
            <p:cNvPicPr>
              <a:picLocks noChangeAspect="1"/>
            </p:cNvPicPr>
            <p:nvPr/>
          </p:nvPicPr>
          <p:blipFill>
            <a:blip r:embed="rId3"/>
            <a:stretch>
              <a:fillRect/>
            </a:stretch>
          </p:blipFill>
          <p:spPr>
            <a:xfrm>
              <a:off x="5747135" y="5276243"/>
              <a:ext cx="697950" cy="203063"/>
            </a:xfrm>
            <a:prstGeom prst="rect">
              <a:avLst/>
            </a:prstGeom>
          </p:spPr>
        </p:pic>
      </p:grpSp>
      <p:grpSp>
        <p:nvGrpSpPr>
          <p:cNvPr id="70" name="组合 69">
            <a:extLst>
              <a:ext uri="{FF2B5EF4-FFF2-40B4-BE49-F238E27FC236}">
                <a16:creationId xmlns:a16="http://schemas.microsoft.com/office/drawing/2014/main" id="{ABA848CB-0A3F-9148-95FB-2C88077BB6EC}"/>
              </a:ext>
            </a:extLst>
          </p:cNvPr>
          <p:cNvGrpSpPr/>
          <p:nvPr/>
        </p:nvGrpSpPr>
        <p:grpSpPr>
          <a:xfrm>
            <a:off x="488395" y="82359"/>
            <a:ext cx="1399311" cy="249685"/>
            <a:chOff x="938213" y="2493963"/>
            <a:chExt cx="10320338" cy="1841500"/>
          </a:xfrm>
          <a:solidFill>
            <a:schemeClr val="bg2">
              <a:lumMod val="50000"/>
            </a:schemeClr>
          </a:solidFill>
        </p:grpSpPr>
        <p:sp>
          <p:nvSpPr>
            <p:cNvPr id="71" name="Freeform 14">
              <a:extLst>
                <a:ext uri="{FF2B5EF4-FFF2-40B4-BE49-F238E27FC236}">
                  <a16:creationId xmlns:a16="http://schemas.microsoft.com/office/drawing/2014/main" id="{B84206A8-C54D-2F4B-BC20-04EA1C81C4DA}"/>
                </a:ext>
              </a:extLst>
            </p:cNvPr>
            <p:cNvSpPr>
              <a:spLocks noEditPoints="1"/>
            </p:cNvSpPr>
            <p:nvPr/>
          </p:nvSpPr>
          <p:spPr bwMode="auto">
            <a:xfrm>
              <a:off x="938213" y="2744788"/>
              <a:ext cx="1638300" cy="1401763"/>
            </a:xfrm>
            <a:custGeom>
              <a:avLst/>
              <a:gdLst>
                <a:gd name="T0" fmla="*/ 172 w 387"/>
                <a:gd name="T1" fmla="*/ 191 h 329"/>
                <a:gd name="T2" fmla="*/ 178 w 387"/>
                <a:gd name="T3" fmla="*/ 97 h 329"/>
                <a:gd name="T4" fmla="*/ 179 w 387"/>
                <a:gd name="T5" fmla="*/ 40 h 329"/>
                <a:gd name="T6" fmla="*/ 132 w 387"/>
                <a:gd name="T7" fmla="*/ 36 h 329"/>
                <a:gd name="T8" fmla="*/ 113 w 387"/>
                <a:gd name="T9" fmla="*/ 28 h 329"/>
                <a:gd name="T10" fmla="*/ 107 w 387"/>
                <a:gd name="T11" fmla="*/ 29 h 329"/>
                <a:gd name="T12" fmla="*/ 106 w 387"/>
                <a:gd name="T13" fmla="*/ 56 h 329"/>
                <a:gd name="T14" fmla="*/ 97 w 387"/>
                <a:gd name="T15" fmla="*/ 113 h 329"/>
                <a:gd name="T16" fmla="*/ 47 w 387"/>
                <a:gd name="T17" fmla="*/ 131 h 329"/>
                <a:gd name="T18" fmla="*/ 32 w 387"/>
                <a:gd name="T19" fmla="*/ 176 h 329"/>
                <a:gd name="T20" fmla="*/ 39 w 387"/>
                <a:gd name="T21" fmla="*/ 201 h 329"/>
                <a:gd name="T22" fmla="*/ 78 w 387"/>
                <a:gd name="T23" fmla="*/ 197 h 329"/>
                <a:gd name="T24" fmla="*/ 84 w 387"/>
                <a:gd name="T25" fmla="*/ 228 h 329"/>
                <a:gd name="T26" fmla="*/ 26 w 387"/>
                <a:gd name="T27" fmla="*/ 265 h 329"/>
                <a:gd name="T28" fmla="*/ 3 w 387"/>
                <a:gd name="T29" fmla="*/ 283 h 329"/>
                <a:gd name="T30" fmla="*/ 25 w 387"/>
                <a:gd name="T31" fmla="*/ 320 h 329"/>
                <a:gd name="T32" fmla="*/ 50 w 387"/>
                <a:gd name="T33" fmla="*/ 319 h 329"/>
                <a:gd name="T34" fmla="*/ 87 w 387"/>
                <a:gd name="T35" fmla="*/ 294 h 329"/>
                <a:gd name="T36" fmla="*/ 162 w 387"/>
                <a:gd name="T37" fmla="*/ 243 h 329"/>
                <a:gd name="T38" fmla="*/ 172 w 387"/>
                <a:gd name="T39" fmla="*/ 191 h 329"/>
                <a:gd name="T40" fmla="*/ 372 w 387"/>
                <a:gd name="T41" fmla="*/ 280 h 329"/>
                <a:gd name="T42" fmla="*/ 361 w 387"/>
                <a:gd name="T43" fmla="*/ 234 h 329"/>
                <a:gd name="T44" fmla="*/ 295 w 387"/>
                <a:gd name="T45" fmla="*/ 216 h 329"/>
                <a:gd name="T46" fmla="*/ 294 w 387"/>
                <a:gd name="T47" fmla="*/ 157 h 329"/>
                <a:gd name="T48" fmla="*/ 337 w 387"/>
                <a:gd name="T49" fmla="*/ 133 h 329"/>
                <a:gd name="T50" fmla="*/ 365 w 387"/>
                <a:gd name="T51" fmla="*/ 112 h 329"/>
                <a:gd name="T52" fmla="*/ 351 w 387"/>
                <a:gd name="T53" fmla="*/ 75 h 329"/>
                <a:gd name="T54" fmla="*/ 315 w 387"/>
                <a:gd name="T55" fmla="*/ 77 h 329"/>
                <a:gd name="T56" fmla="*/ 321 w 387"/>
                <a:gd name="T57" fmla="*/ 49 h 329"/>
                <a:gd name="T58" fmla="*/ 317 w 387"/>
                <a:gd name="T59" fmla="*/ 9 h 329"/>
                <a:gd name="T60" fmla="*/ 249 w 387"/>
                <a:gd name="T61" fmla="*/ 4 h 329"/>
                <a:gd name="T62" fmla="*/ 238 w 387"/>
                <a:gd name="T63" fmla="*/ 15 h 329"/>
                <a:gd name="T64" fmla="*/ 226 w 387"/>
                <a:gd name="T65" fmla="*/ 98 h 329"/>
                <a:gd name="T66" fmla="*/ 213 w 387"/>
                <a:gd name="T67" fmla="*/ 200 h 329"/>
                <a:gd name="T68" fmla="*/ 231 w 387"/>
                <a:gd name="T69" fmla="*/ 278 h 329"/>
                <a:gd name="T70" fmla="*/ 322 w 387"/>
                <a:gd name="T71" fmla="*/ 294 h 329"/>
                <a:gd name="T72" fmla="*/ 372 w 387"/>
                <a:gd name="T73" fmla="*/ 28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7" h="329">
                  <a:moveTo>
                    <a:pt x="172" y="191"/>
                  </a:moveTo>
                  <a:cubicBezTo>
                    <a:pt x="172" y="158"/>
                    <a:pt x="176" y="118"/>
                    <a:pt x="178" y="97"/>
                  </a:cubicBezTo>
                  <a:cubicBezTo>
                    <a:pt x="181" y="76"/>
                    <a:pt x="189" y="51"/>
                    <a:pt x="179" y="40"/>
                  </a:cubicBezTo>
                  <a:cubicBezTo>
                    <a:pt x="169" y="29"/>
                    <a:pt x="141" y="36"/>
                    <a:pt x="132" y="36"/>
                  </a:cubicBezTo>
                  <a:cubicBezTo>
                    <a:pt x="126" y="36"/>
                    <a:pt x="118" y="30"/>
                    <a:pt x="113" y="28"/>
                  </a:cubicBezTo>
                  <a:cubicBezTo>
                    <a:pt x="111" y="27"/>
                    <a:pt x="108" y="29"/>
                    <a:pt x="107" y="29"/>
                  </a:cubicBezTo>
                  <a:cubicBezTo>
                    <a:pt x="92" y="41"/>
                    <a:pt x="100" y="48"/>
                    <a:pt x="106" y="56"/>
                  </a:cubicBezTo>
                  <a:cubicBezTo>
                    <a:pt x="112" y="64"/>
                    <a:pt x="106" y="89"/>
                    <a:pt x="97" y="113"/>
                  </a:cubicBezTo>
                  <a:cubicBezTo>
                    <a:pt x="89" y="136"/>
                    <a:pt x="70" y="121"/>
                    <a:pt x="47" y="131"/>
                  </a:cubicBezTo>
                  <a:cubicBezTo>
                    <a:pt x="24" y="142"/>
                    <a:pt x="32" y="160"/>
                    <a:pt x="32" y="176"/>
                  </a:cubicBezTo>
                  <a:cubicBezTo>
                    <a:pt x="32" y="193"/>
                    <a:pt x="37" y="202"/>
                    <a:pt x="39" y="201"/>
                  </a:cubicBezTo>
                  <a:cubicBezTo>
                    <a:pt x="42" y="199"/>
                    <a:pt x="65" y="196"/>
                    <a:pt x="78" y="197"/>
                  </a:cubicBezTo>
                  <a:cubicBezTo>
                    <a:pt x="91" y="197"/>
                    <a:pt x="89" y="211"/>
                    <a:pt x="84" y="228"/>
                  </a:cubicBezTo>
                  <a:cubicBezTo>
                    <a:pt x="78" y="244"/>
                    <a:pt x="43" y="255"/>
                    <a:pt x="26" y="265"/>
                  </a:cubicBezTo>
                  <a:cubicBezTo>
                    <a:pt x="8" y="275"/>
                    <a:pt x="0" y="273"/>
                    <a:pt x="3" y="283"/>
                  </a:cubicBezTo>
                  <a:cubicBezTo>
                    <a:pt x="5" y="293"/>
                    <a:pt x="16" y="311"/>
                    <a:pt x="25" y="320"/>
                  </a:cubicBezTo>
                  <a:cubicBezTo>
                    <a:pt x="34" y="329"/>
                    <a:pt x="44" y="325"/>
                    <a:pt x="50" y="319"/>
                  </a:cubicBezTo>
                  <a:cubicBezTo>
                    <a:pt x="56" y="312"/>
                    <a:pt x="66" y="309"/>
                    <a:pt x="87" y="294"/>
                  </a:cubicBezTo>
                  <a:cubicBezTo>
                    <a:pt x="107" y="278"/>
                    <a:pt x="141" y="264"/>
                    <a:pt x="162" y="243"/>
                  </a:cubicBezTo>
                  <a:cubicBezTo>
                    <a:pt x="183" y="222"/>
                    <a:pt x="172" y="225"/>
                    <a:pt x="172" y="191"/>
                  </a:cubicBezTo>
                  <a:close/>
                  <a:moveTo>
                    <a:pt x="372" y="280"/>
                  </a:moveTo>
                  <a:cubicBezTo>
                    <a:pt x="372" y="260"/>
                    <a:pt x="387" y="239"/>
                    <a:pt x="361" y="234"/>
                  </a:cubicBezTo>
                  <a:cubicBezTo>
                    <a:pt x="336" y="229"/>
                    <a:pt x="299" y="233"/>
                    <a:pt x="295" y="216"/>
                  </a:cubicBezTo>
                  <a:cubicBezTo>
                    <a:pt x="290" y="200"/>
                    <a:pt x="280" y="171"/>
                    <a:pt x="294" y="157"/>
                  </a:cubicBezTo>
                  <a:cubicBezTo>
                    <a:pt x="307" y="144"/>
                    <a:pt x="326" y="139"/>
                    <a:pt x="337" y="133"/>
                  </a:cubicBezTo>
                  <a:cubicBezTo>
                    <a:pt x="348" y="127"/>
                    <a:pt x="359" y="129"/>
                    <a:pt x="365" y="112"/>
                  </a:cubicBezTo>
                  <a:cubicBezTo>
                    <a:pt x="371" y="95"/>
                    <a:pt x="364" y="77"/>
                    <a:pt x="351" y="75"/>
                  </a:cubicBezTo>
                  <a:cubicBezTo>
                    <a:pt x="338" y="72"/>
                    <a:pt x="319" y="94"/>
                    <a:pt x="315" y="77"/>
                  </a:cubicBezTo>
                  <a:cubicBezTo>
                    <a:pt x="311" y="61"/>
                    <a:pt x="315" y="55"/>
                    <a:pt x="321" y="49"/>
                  </a:cubicBezTo>
                  <a:cubicBezTo>
                    <a:pt x="327" y="44"/>
                    <a:pt x="336" y="14"/>
                    <a:pt x="317" y="9"/>
                  </a:cubicBezTo>
                  <a:cubicBezTo>
                    <a:pt x="298" y="5"/>
                    <a:pt x="267" y="0"/>
                    <a:pt x="249" y="4"/>
                  </a:cubicBezTo>
                  <a:cubicBezTo>
                    <a:pt x="249" y="4"/>
                    <a:pt x="239" y="8"/>
                    <a:pt x="238" y="15"/>
                  </a:cubicBezTo>
                  <a:cubicBezTo>
                    <a:pt x="236" y="21"/>
                    <a:pt x="231" y="68"/>
                    <a:pt x="226" y="98"/>
                  </a:cubicBezTo>
                  <a:cubicBezTo>
                    <a:pt x="220" y="127"/>
                    <a:pt x="213" y="167"/>
                    <a:pt x="213" y="200"/>
                  </a:cubicBezTo>
                  <a:cubicBezTo>
                    <a:pt x="214" y="232"/>
                    <a:pt x="217" y="264"/>
                    <a:pt x="231" y="278"/>
                  </a:cubicBezTo>
                  <a:cubicBezTo>
                    <a:pt x="245" y="292"/>
                    <a:pt x="306" y="295"/>
                    <a:pt x="322" y="294"/>
                  </a:cubicBezTo>
                  <a:cubicBezTo>
                    <a:pt x="339" y="293"/>
                    <a:pt x="372" y="300"/>
                    <a:pt x="372"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5">
              <a:extLst>
                <a:ext uri="{FF2B5EF4-FFF2-40B4-BE49-F238E27FC236}">
                  <a16:creationId xmlns:a16="http://schemas.microsoft.com/office/drawing/2014/main" id="{1980E70C-E912-B843-AD71-4F78DCFEAB76}"/>
                </a:ext>
              </a:extLst>
            </p:cNvPr>
            <p:cNvSpPr>
              <a:spLocks noEditPoints="1"/>
            </p:cNvSpPr>
            <p:nvPr/>
          </p:nvSpPr>
          <p:spPr bwMode="auto">
            <a:xfrm>
              <a:off x="2865438" y="2493963"/>
              <a:ext cx="1325563" cy="1789113"/>
            </a:xfrm>
            <a:custGeom>
              <a:avLst/>
              <a:gdLst>
                <a:gd name="T0" fmla="*/ 177 w 313"/>
                <a:gd name="T1" fmla="*/ 134 h 420"/>
                <a:gd name="T2" fmla="*/ 278 w 313"/>
                <a:gd name="T3" fmla="*/ 108 h 420"/>
                <a:gd name="T4" fmla="*/ 310 w 313"/>
                <a:gd name="T5" fmla="*/ 96 h 420"/>
                <a:gd name="T6" fmla="*/ 284 w 313"/>
                <a:gd name="T7" fmla="*/ 62 h 420"/>
                <a:gd name="T8" fmla="*/ 212 w 313"/>
                <a:gd name="T9" fmla="*/ 74 h 420"/>
                <a:gd name="T10" fmla="*/ 190 w 313"/>
                <a:gd name="T11" fmla="*/ 10 h 420"/>
                <a:gd name="T12" fmla="*/ 122 w 313"/>
                <a:gd name="T13" fmla="*/ 21 h 420"/>
                <a:gd name="T14" fmla="*/ 125 w 313"/>
                <a:gd name="T15" fmla="*/ 41 h 420"/>
                <a:gd name="T16" fmla="*/ 131 w 313"/>
                <a:gd name="T17" fmla="*/ 65 h 420"/>
                <a:gd name="T18" fmla="*/ 129 w 313"/>
                <a:gd name="T19" fmla="*/ 82 h 420"/>
                <a:gd name="T20" fmla="*/ 145 w 313"/>
                <a:gd name="T21" fmla="*/ 89 h 420"/>
                <a:gd name="T22" fmla="*/ 138 w 313"/>
                <a:gd name="T23" fmla="*/ 100 h 420"/>
                <a:gd name="T24" fmla="*/ 43 w 313"/>
                <a:gd name="T25" fmla="*/ 123 h 420"/>
                <a:gd name="T26" fmla="*/ 6 w 313"/>
                <a:gd name="T27" fmla="*/ 143 h 420"/>
                <a:gd name="T28" fmla="*/ 28 w 313"/>
                <a:gd name="T29" fmla="*/ 175 h 420"/>
                <a:gd name="T30" fmla="*/ 177 w 313"/>
                <a:gd name="T31" fmla="*/ 134 h 420"/>
                <a:gd name="T32" fmla="*/ 99 w 313"/>
                <a:gd name="T33" fmla="*/ 322 h 420"/>
                <a:gd name="T34" fmla="*/ 65 w 313"/>
                <a:gd name="T35" fmla="*/ 326 h 420"/>
                <a:gd name="T36" fmla="*/ 60 w 313"/>
                <a:gd name="T37" fmla="*/ 313 h 420"/>
                <a:gd name="T38" fmla="*/ 28 w 313"/>
                <a:gd name="T39" fmla="*/ 330 h 420"/>
                <a:gd name="T40" fmla="*/ 30 w 313"/>
                <a:gd name="T41" fmla="*/ 390 h 420"/>
                <a:gd name="T42" fmla="*/ 63 w 313"/>
                <a:gd name="T43" fmla="*/ 381 h 420"/>
                <a:gd name="T44" fmla="*/ 91 w 313"/>
                <a:gd name="T45" fmla="*/ 353 h 420"/>
                <a:gd name="T46" fmla="*/ 99 w 313"/>
                <a:gd name="T47" fmla="*/ 322 h 420"/>
                <a:gd name="T48" fmla="*/ 299 w 313"/>
                <a:gd name="T49" fmla="*/ 306 h 420"/>
                <a:gd name="T50" fmla="*/ 274 w 313"/>
                <a:gd name="T51" fmla="*/ 279 h 420"/>
                <a:gd name="T52" fmla="*/ 248 w 313"/>
                <a:gd name="T53" fmla="*/ 278 h 420"/>
                <a:gd name="T54" fmla="*/ 221 w 313"/>
                <a:gd name="T55" fmla="*/ 273 h 420"/>
                <a:gd name="T56" fmla="*/ 222 w 313"/>
                <a:gd name="T57" fmla="*/ 304 h 420"/>
                <a:gd name="T58" fmla="*/ 240 w 313"/>
                <a:gd name="T59" fmla="*/ 342 h 420"/>
                <a:gd name="T60" fmla="*/ 245 w 313"/>
                <a:gd name="T61" fmla="*/ 359 h 420"/>
                <a:gd name="T62" fmla="*/ 282 w 313"/>
                <a:gd name="T63" fmla="*/ 348 h 420"/>
                <a:gd name="T64" fmla="*/ 299 w 313"/>
                <a:gd name="T65" fmla="*/ 306 h 420"/>
                <a:gd name="T66" fmla="*/ 187 w 313"/>
                <a:gd name="T67" fmla="*/ 280 h 420"/>
                <a:gd name="T68" fmla="*/ 200 w 313"/>
                <a:gd name="T69" fmla="*/ 276 h 420"/>
                <a:gd name="T70" fmla="*/ 218 w 313"/>
                <a:gd name="T71" fmla="*/ 246 h 420"/>
                <a:gd name="T72" fmla="*/ 249 w 313"/>
                <a:gd name="T73" fmla="*/ 195 h 420"/>
                <a:gd name="T74" fmla="*/ 234 w 313"/>
                <a:gd name="T75" fmla="*/ 150 h 420"/>
                <a:gd name="T76" fmla="*/ 192 w 313"/>
                <a:gd name="T77" fmla="*/ 156 h 420"/>
                <a:gd name="T78" fmla="*/ 118 w 313"/>
                <a:gd name="T79" fmla="*/ 182 h 420"/>
                <a:gd name="T80" fmla="*/ 99 w 313"/>
                <a:gd name="T81" fmla="*/ 172 h 420"/>
                <a:gd name="T82" fmla="*/ 74 w 313"/>
                <a:gd name="T83" fmla="*/ 230 h 420"/>
                <a:gd name="T84" fmla="*/ 100 w 313"/>
                <a:gd name="T85" fmla="*/ 291 h 420"/>
                <a:gd name="T86" fmla="*/ 127 w 313"/>
                <a:gd name="T87" fmla="*/ 292 h 420"/>
                <a:gd name="T88" fmla="*/ 136 w 313"/>
                <a:gd name="T89" fmla="*/ 338 h 420"/>
                <a:gd name="T90" fmla="*/ 123 w 313"/>
                <a:gd name="T91" fmla="*/ 362 h 420"/>
                <a:gd name="T92" fmla="*/ 105 w 313"/>
                <a:gd name="T93" fmla="*/ 355 h 420"/>
                <a:gd name="T94" fmla="*/ 93 w 313"/>
                <a:gd name="T95" fmla="*/ 363 h 420"/>
                <a:gd name="T96" fmla="*/ 115 w 313"/>
                <a:gd name="T97" fmla="*/ 387 h 420"/>
                <a:gd name="T98" fmla="*/ 151 w 313"/>
                <a:gd name="T99" fmla="*/ 411 h 420"/>
                <a:gd name="T100" fmla="*/ 189 w 313"/>
                <a:gd name="T101" fmla="*/ 384 h 420"/>
                <a:gd name="T102" fmla="*/ 189 w 313"/>
                <a:gd name="T103" fmla="*/ 309 h 420"/>
                <a:gd name="T104" fmla="*/ 187 w 313"/>
                <a:gd name="T105" fmla="*/ 280 h 420"/>
                <a:gd name="T106" fmla="*/ 169 w 313"/>
                <a:gd name="T107" fmla="*/ 219 h 420"/>
                <a:gd name="T108" fmla="*/ 145 w 313"/>
                <a:gd name="T109" fmla="*/ 236 h 420"/>
                <a:gd name="T110" fmla="*/ 138 w 313"/>
                <a:gd name="T111" fmla="*/ 217 h 420"/>
                <a:gd name="T112" fmla="*/ 168 w 313"/>
                <a:gd name="T113" fmla="*/ 203 h 420"/>
                <a:gd name="T114" fmla="*/ 179 w 313"/>
                <a:gd name="T115" fmla="*/ 200 h 420"/>
                <a:gd name="T116" fmla="*/ 169 w 313"/>
                <a:gd name="T117" fmla="*/ 219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3" h="420">
                  <a:moveTo>
                    <a:pt x="177" y="134"/>
                  </a:moveTo>
                  <a:cubicBezTo>
                    <a:pt x="213" y="123"/>
                    <a:pt x="265" y="109"/>
                    <a:pt x="278" y="108"/>
                  </a:cubicBezTo>
                  <a:cubicBezTo>
                    <a:pt x="292" y="107"/>
                    <a:pt x="306" y="111"/>
                    <a:pt x="310" y="96"/>
                  </a:cubicBezTo>
                  <a:cubicBezTo>
                    <a:pt x="313" y="82"/>
                    <a:pt x="306" y="63"/>
                    <a:pt x="284" y="62"/>
                  </a:cubicBezTo>
                  <a:cubicBezTo>
                    <a:pt x="263" y="60"/>
                    <a:pt x="212" y="74"/>
                    <a:pt x="212" y="74"/>
                  </a:cubicBezTo>
                  <a:cubicBezTo>
                    <a:pt x="212" y="74"/>
                    <a:pt x="228" y="20"/>
                    <a:pt x="190" y="10"/>
                  </a:cubicBezTo>
                  <a:cubicBezTo>
                    <a:pt x="153" y="0"/>
                    <a:pt x="122" y="21"/>
                    <a:pt x="122" y="21"/>
                  </a:cubicBezTo>
                  <a:cubicBezTo>
                    <a:pt x="122" y="21"/>
                    <a:pt x="113" y="32"/>
                    <a:pt x="125" y="41"/>
                  </a:cubicBezTo>
                  <a:cubicBezTo>
                    <a:pt x="137" y="51"/>
                    <a:pt x="134" y="58"/>
                    <a:pt x="131" y="65"/>
                  </a:cubicBezTo>
                  <a:cubicBezTo>
                    <a:pt x="128" y="71"/>
                    <a:pt x="121" y="77"/>
                    <a:pt x="129" y="82"/>
                  </a:cubicBezTo>
                  <a:cubicBezTo>
                    <a:pt x="137" y="88"/>
                    <a:pt x="137" y="79"/>
                    <a:pt x="145" y="89"/>
                  </a:cubicBezTo>
                  <a:cubicBezTo>
                    <a:pt x="145" y="89"/>
                    <a:pt x="145" y="97"/>
                    <a:pt x="138" y="100"/>
                  </a:cubicBezTo>
                  <a:cubicBezTo>
                    <a:pt x="132" y="103"/>
                    <a:pt x="66" y="119"/>
                    <a:pt x="43" y="123"/>
                  </a:cubicBezTo>
                  <a:cubicBezTo>
                    <a:pt x="20" y="128"/>
                    <a:pt x="11" y="131"/>
                    <a:pt x="6" y="143"/>
                  </a:cubicBezTo>
                  <a:cubicBezTo>
                    <a:pt x="2" y="154"/>
                    <a:pt x="0" y="177"/>
                    <a:pt x="28" y="175"/>
                  </a:cubicBezTo>
                  <a:cubicBezTo>
                    <a:pt x="56" y="172"/>
                    <a:pt x="140" y="145"/>
                    <a:pt x="177" y="134"/>
                  </a:cubicBezTo>
                  <a:close/>
                  <a:moveTo>
                    <a:pt x="99" y="322"/>
                  </a:moveTo>
                  <a:cubicBezTo>
                    <a:pt x="91" y="319"/>
                    <a:pt x="70" y="332"/>
                    <a:pt x="65" y="326"/>
                  </a:cubicBezTo>
                  <a:cubicBezTo>
                    <a:pt x="62" y="322"/>
                    <a:pt x="60" y="313"/>
                    <a:pt x="60" y="313"/>
                  </a:cubicBezTo>
                  <a:cubicBezTo>
                    <a:pt x="55" y="300"/>
                    <a:pt x="41" y="312"/>
                    <a:pt x="28" y="330"/>
                  </a:cubicBezTo>
                  <a:cubicBezTo>
                    <a:pt x="14" y="349"/>
                    <a:pt x="20" y="380"/>
                    <a:pt x="30" y="390"/>
                  </a:cubicBezTo>
                  <a:cubicBezTo>
                    <a:pt x="41" y="400"/>
                    <a:pt x="52" y="384"/>
                    <a:pt x="63" y="381"/>
                  </a:cubicBezTo>
                  <a:cubicBezTo>
                    <a:pt x="74" y="378"/>
                    <a:pt x="83" y="368"/>
                    <a:pt x="91" y="353"/>
                  </a:cubicBezTo>
                  <a:cubicBezTo>
                    <a:pt x="100" y="337"/>
                    <a:pt x="108" y="326"/>
                    <a:pt x="99" y="322"/>
                  </a:cubicBezTo>
                  <a:close/>
                  <a:moveTo>
                    <a:pt x="299" y="306"/>
                  </a:moveTo>
                  <a:cubicBezTo>
                    <a:pt x="294" y="292"/>
                    <a:pt x="284" y="282"/>
                    <a:pt x="274" y="279"/>
                  </a:cubicBezTo>
                  <a:cubicBezTo>
                    <a:pt x="264" y="276"/>
                    <a:pt x="259" y="280"/>
                    <a:pt x="248" y="278"/>
                  </a:cubicBezTo>
                  <a:cubicBezTo>
                    <a:pt x="236" y="276"/>
                    <a:pt x="234" y="266"/>
                    <a:pt x="221" y="273"/>
                  </a:cubicBezTo>
                  <a:cubicBezTo>
                    <a:pt x="221" y="273"/>
                    <a:pt x="216" y="291"/>
                    <a:pt x="222" y="304"/>
                  </a:cubicBezTo>
                  <a:cubicBezTo>
                    <a:pt x="228" y="318"/>
                    <a:pt x="239" y="333"/>
                    <a:pt x="240" y="342"/>
                  </a:cubicBezTo>
                  <a:cubicBezTo>
                    <a:pt x="242" y="350"/>
                    <a:pt x="240" y="359"/>
                    <a:pt x="245" y="359"/>
                  </a:cubicBezTo>
                  <a:cubicBezTo>
                    <a:pt x="250" y="360"/>
                    <a:pt x="276" y="351"/>
                    <a:pt x="282" y="348"/>
                  </a:cubicBezTo>
                  <a:cubicBezTo>
                    <a:pt x="287" y="345"/>
                    <a:pt x="304" y="320"/>
                    <a:pt x="299" y="306"/>
                  </a:cubicBezTo>
                  <a:close/>
                  <a:moveTo>
                    <a:pt x="187" y="280"/>
                  </a:moveTo>
                  <a:cubicBezTo>
                    <a:pt x="187" y="280"/>
                    <a:pt x="192" y="280"/>
                    <a:pt x="200" y="276"/>
                  </a:cubicBezTo>
                  <a:cubicBezTo>
                    <a:pt x="208" y="272"/>
                    <a:pt x="208" y="262"/>
                    <a:pt x="218" y="246"/>
                  </a:cubicBezTo>
                  <a:cubicBezTo>
                    <a:pt x="227" y="230"/>
                    <a:pt x="237" y="213"/>
                    <a:pt x="249" y="195"/>
                  </a:cubicBezTo>
                  <a:cubicBezTo>
                    <a:pt x="260" y="177"/>
                    <a:pt x="261" y="159"/>
                    <a:pt x="234" y="150"/>
                  </a:cubicBezTo>
                  <a:cubicBezTo>
                    <a:pt x="208" y="140"/>
                    <a:pt x="198" y="151"/>
                    <a:pt x="192" y="156"/>
                  </a:cubicBezTo>
                  <a:cubicBezTo>
                    <a:pt x="186" y="162"/>
                    <a:pt x="130" y="183"/>
                    <a:pt x="118" y="182"/>
                  </a:cubicBezTo>
                  <a:cubicBezTo>
                    <a:pt x="106" y="181"/>
                    <a:pt x="99" y="172"/>
                    <a:pt x="99" y="172"/>
                  </a:cubicBezTo>
                  <a:cubicBezTo>
                    <a:pt x="69" y="163"/>
                    <a:pt x="68" y="207"/>
                    <a:pt x="74" y="230"/>
                  </a:cubicBezTo>
                  <a:cubicBezTo>
                    <a:pt x="80" y="252"/>
                    <a:pt x="91" y="289"/>
                    <a:pt x="100" y="291"/>
                  </a:cubicBezTo>
                  <a:cubicBezTo>
                    <a:pt x="108" y="294"/>
                    <a:pt x="113" y="286"/>
                    <a:pt x="127" y="292"/>
                  </a:cubicBezTo>
                  <a:cubicBezTo>
                    <a:pt x="141" y="299"/>
                    <a:pt x="133" y="317"/>
                    <a:pt x="136" y="338"/>
                  </a:cubicBezTo>
                  <a:cubicBezTo>
                    <a:pt x="140" y="359"/>
                    <a:pt x="129" y="362"/>
                    <a:pt x="123" y="362"/>
                  </a:cubicBezTo>
                  <a:cubicBezTo>
                    <a:pt x="119" y="362"/>
                    <a:pt x="114" y="362"/>
                    <a:pt x="105" y="355"/>
                  </a:cubicBezTo>
                  <a:cubicBezTo>
                    <a:pt x="96" y="348"/>
                    <a:pt x="93" y="363"/>
                    <a:pt x="93" y="363"/>
                  </a:cubicBezTo>
                  <a:cubicBezTo>
                    <a:pt x="93" y="363"/>
                    <a:pt x="106" y="379"/>
                    <a:pt x="115" y="387"/>
                  </a:cubicBezTo>
                  <a:cubicBezTo>
                    <a:pt x="123" y="396"/>
                    <a:pt x="134" y="401"/>
                    <a:pt x="151" y="411"/>
                  </a:cubicBezTo>
                  <a:cubicBezTo>
                    <a:pt x="169" y="420"/>
                    <a:pt x="173" y="410"/>
                    <a:pt x="189" y="384"/>
                  </a:cubicBezTo>
                  <a:cubicBezTo>
                    <a:pt x="205" y="357"/>
                    <a:pt x="196" y="337"/>
                    <a:pt x="189" y="309"/>
                  </a:cubicBezTo>
                  <a:cubicBezTo>
                    <a:pt x="182" y="281"/>
                    <a:pt x="187" y="280"/>
                    <a:pt x="187" y="280"/>
                  </a:cubicBezTo>
                  <a:close/>
                  <a:moveTo>
                    <a:pt x="169" y="219"/>
                  </a:moveTo>
                  <a:cubicBezTo>
                    <a:pt x="159" y="224"/>
                    <a:pt x="155" y="237"/>
                    <a:pt x="145" y="236"/>
                  </a:cubicBezTo>
                  <a:cubicBezTo>
                    <a:pt x="135" y="234"/>
                    <a:pt x="123" y="225"/>
                    <a:pt x="138" y="217"/>
                  </a:cubicBezTo>
                  <a:cubicBezTo>
                    <a:pt x="153" y="209"/>
                    <a:pt x="162" y="206"/>
                    <a:pt x="168" y="203"/>
                  </a:cubicBezTo>
                  <a:cubicBezTo>
                    <a:pt x="173" y="200"/>
                    <a:pt x="171" y="196"/>
                    <a:pt x="179" y="200"/>
                  </a:cubicBezTo>
                  <a:cubicBezTo>
                    <a:pt x="179" y="200"/>
                    <a:pt x="178" y="213"/>
                    <a:pt x="169"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6">
              <a:extLst>
                <a:ext uri="{FF2B5EF4-FFF2-40B4-BE49-F238E27FC236}">
                  <a16:creationId xmlns:a16="http://schemas.microsoft.com/office/drawing/2014/main" id="{D81CB55C-8E8E-114D-8D99-973894F836E4}"/>
                </a:ext>
              </a:extLst>
            </p:cNvPr>
            <p:cNvSpPr>
              <a:spLocks noEditPoints="1"/>
            </p:cNvSpPr>
            <p:nvPr/>
          </p:nvSpPr>
          <p:spPr bwMode="auto">
            <a:xfrm>
              <a:off x="4549776" y="2833688"/>
              <a:ext cx="1652588" cy="1304925"/>
            </a:xfrm>
            <a:custGeom>
              <a:avLst/>
              <a:gdLst>
                <a:gd name="T0" fmla="*/ 132 w 390"/>
                <a:gd name="T1" fmla="*/ 176 h 306"/>
                <a:gd name="T2" fmla="*/ 146 w 390"/>
                <a:gd name="T3" fmla="*/ 132 h 306"/>
                <a:gd name="T4" fmla="*/ 155 w 390"/>
                <a:gd name="T5" fmla="*/ 81 h 306"/>
                <a:gd name="T6" fmla="*/ 138 w 390"/>
                <a:gd name="T7" fmla="*/ 14 h 306"/>
                <a:gd name="T8" fmla="*/ 44 w 390"/>
                <a:gd name="T9" fmla="*/ 55 h 306"/>
                <a:gd name="T10" fmla="*/ 65 w 390"/>
                <a:gd name="T11" fmla="*/ 103 h 306"/>
                <a:gd name="T12" fmla="*/ 61 w 390"/>
                <a:gd name="T13" fmla="*/ 140 h 306"/>
                <a:gd name="T14" fmla="*/ 50 w 390"/>
                <a:gd name="T15" fmla="*/ 190 h 306"/>
                <a:gd name="T16" fmla="*/ 1 w 390"/>
                <a:gd name="T17" fmla="*/ 249 h 306"/>
                <a:gd name="T18" fmla="*/ 74 w 390"/>
                <a:gd name="T19" fmla="*/ 269 h 306"/>
                <a:gd name="T20" fmla="*/ 118 w 390"/>
                <a:gd name="T21" fmla="*/ 197 h 306"/>
                <a:gd name="T22" fmla="*/ 300 w 390"/>
                <a:gd name="T23" fmla="*/ 246 h 306"/>
                <a:gd name="T24" fmla="*/ 311 w 390"/>
                <a:gd name="T25" fmla="*/ 215 h 306"/>
                <a:gd name="T26" fmla="*/ 270 w 390"/>
                <a:gd name="T27" fmla="*/ 190 h 306"/>
                <a:gd name="T28" fmla="*/ 305 w 390"/>
                <a:gd name="T29" fmla="*/ 166 h 306"/>
                <a:gd name="T30" fmla="*/ 375 w 390"/>
                <a:gd name="T31" fmla="*/ 71 h 306"/>
                <a:gd name="T32" fmla="*/ 330 w 390"/>
                <a:gd name="T33" fmla="*/ 3 h 306"/>
                <a:gd name="T34" fmla="*/ 190 w 390"/>
                <a:gd name="T35" fmla="*/ 24 h 306"/>
                <a:gd name="T36" fmla="*/ 179 w 390"/>
                <a:gd name="T37" fmla="*/ 102 h 306"/>
                <a:gd name="T38" fmla="*/ 183 w 390"/>
                <a:gd name="T39" fmla="*/ 162 h 306"/>
                <a:gd name="T40" fmla="*/ 219 w 390"/>
                <a:gd name="T41" fmla="*/ 181 h 306"/>
                <a:gd name="T42" fmla="*/ 183 w 390"/>
                <a:gd name="T43" fmla="*/ 212 h 306"/>
                <a:gd name="T44" fmla="*/ 167 w 390"/>
                <a:gd name="T45" fmla="*/ 250 h 306"/>
                <a:gd name="T46" fmla="*/ 166 w 390"/>
                <a:gd name="T47" fmla="*/ 304 h 306"/>
                <a:gd name="T48" fmla="*/ 325 w 390"/>
                <a:gd name="T49" fmla="*/ 295 h 306"/>
                <a:gd name="T50" fmla="*/ 351 w 390"/>
                <a:gd name="T51" fmla="*/ 243 h 306"/>
                <a:gd name="T52" fmla="*/ 313 w 390"/>
                <a:gd name="T53" fmla="*/ 48 h 306"/>
                <a:gd name="T54" fmla="*/ 284 w 390"/>
                <a:gd name="T55" fmla="*/ 66 h 306"/>
                <a:gd name="T56" fmla="*/ 229 w 390"/>
                <a:gd name="T57" fmla="*/ 68 h 306"/>
                <a:gd name="T58" fmla="*/ 244 w 390"/>
                <a:gd name="T59" fmla="*/ 79 h 306"/>
                <a:gd name="T60" fmla="*/ 229 w 390"/>
                <a:gd name="T61" fmla="*/ 68 h 306"/>
                <a:gd name="T62" fmla="*/ 219 w 390"/>
                <a:gd name="T63" fmla="*/ 126 h 306"/>
                <a:gd name="T64" fmla="*/ 245 w 390"/>
                <a:gd name="T65" fmla="*/ 117 h 306"/>
                <a:gd name="T66" fmla="*/ 270 w 390"/>
                <a:gd name="T67" fmla="*/ 111 h 306"/>
                <a:gd name="T68" fmla="*/ 295 w 390"/>
                <a:gd name="T69" fmla="*/ 109 h 306"/>
                <a:gd name="T70" fmla="*/ 270 w 390"/>
                <a:gd name="T71" fmla="*/ 1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0" h="306">
                  <a:moveTo>
                    <a:pt x="118" y="197"/>
                  </a:moveTo>
                  <a:cubicBezTo>
                    <a:pt x="110" y="194"/>
                    <a:pt x="115" y="182"/>
                    <a:pt x="132" y="176"/>
                  </a:cubicBezTo>
                  <a:cubicBezTo>
                    <a:pt x="150" y="169"/>
                    <a:pt x="156" y="162"/>
                    <a:pt x="156" y="152"/>
                  </a:cubicBezTo>
                  <a:cubicBezTo>
                    <a:pt x="156" y="141"/>
                    <a:pt x="153" y="137"/>
                    <a:pt x="146" y="132"/>
                  </a:cubicBezTo>
                  <a:cubicBezTo>
                    <a:pt x="138" y="127"/>
                    <a:pt x="131" y="123"/>
                    <a:pt x="134" y="111"/>
                  </a:cubicBezTo>
                  <a:cubicBezTo>
                    <a:pt x="137" y="98"/>
                    <a:pt x="149" y="87"/>
                    <a:pt x="155" y="81"/>
                  </a:cubicBezTo>
                  <a:cubicBezTo>
                    <a:pt x="160" y="75"/>
                    <a:pt x="171" y="60"/>
                    <a:pt x="172" y="42"/>
                  </a:cubicBezTo>
                  <a:cubicBezTo>
                    <a:pt x="173" y="24"/>
                    <a:pt x="165" y="7"/>
                    <a:pt x="138" y="14"/>
                  </a:cubicBezTo>
                  <a:cubicBezTo>
                    <a:pt x="112" y="21"/>
                    <a:pt x="102" y="35"/>
                    <a:pt x="84" y="41"/>
                  </a:cubicBezTo>
                  <a:cubicBezTo>
                    <a:pt x="74" y="44"/>
                    <a:pt x="58" y="49"/>
                    <a:pt x="44" y="55"/>
                  </a:cubicBezTo>
                  <a:cubicBezTo>
                    <a:pt x="37" y="58"/>
                    <a:pt x="29" y="71"/>
                    <a:pt x="44" y="82"/>
                  </a:cubicBezTo>
                  <a:cubicBezTo>
                    <a:pt x="58" y="93"/>
                    <a:pt x="57" y="100"/>
                    <a:pt x="65" y="103"/>
                  </a:cubicBezTo>
                  <a:cubicBezTo>
                    <a:pt x="73" y="106"/>
                    <a:pt x="81" y="101"/>
                    <a:pt x="80" y="113"/>
                  </a:cubicBezTo>
                  <a:cubicBezTo>
                    <a:pt x="79" y="125"/>
                    <a:pt x="73" y="137"/>
                    <a:pt x="61" y="140"/>
                  </a:cubicBezTo>
                  <a:cubicBezTo>
                    <a:pt x="48" y="143"/>
                    <a:pt x="33" y="141"/>
                    <a:pt x="30" y="153"/>
                  </a:cubicBezTo>
                  <a:cubicBezTo>
                    <a:pt x="28" y="166"/>
                    <a:pt x="53" y="174"/>
                    <a:pt x="50" y="190"/>
                  </a:cubicBezTo>
                  <a:cubicBezTo>
                    <a:pt x="47" y="207"/>
                    <a:pt x="44" y="209"/>
                    <a:pt x="30" y="218"/>
                  </a:cubicBezTo>
                  <a:cubicBezTo>
                    <a:pt x="17" y="226"/>
                    <a:pt x="2" y="229"/>
                    <a:pt x="1" y="249"/>
                  </a:cubicBezTo>
                  <a:cubicBezTo>
                    <a:pt x="0" y="268"/>
                    <a:pt x="12" y="296"/>
                    <a:pt x="30" y="297"/>
                  </a:cubicBezTo>
                  <a:cubicBezTo>
                    <a:pt x="47" y="297"/>
                    <a:pt x="56" y="279"/>
                    <a:pt x="74" y="269"/>
                  </a:cubicBezTo>
                  <a:cubicBezTo>
                    <a:pt x="92" y="260"/>
                    <a:pt x="142" y="246"/>
                    <a:pt x="145" y="222"/>
                  </a:cubicBezTo>
                  <a:cubicBezTo>
                    <a:pt x="149" y="199"/>
                    <a:pt x="127" y="200"/>
                    <a:pt x="118" y="197"/>
                  </a:cubicBezTo>
                  <a:close/>
                  <a:moveTo>
                    <a:pt x="351" y="243"/>
                  </a:moveTo>
                  <a:cubicBezTo>
                    <a:pt x="336" y="235"/>
                    <a:pt x="321" y="244"/>
                    <a:pt x="300" y="246"/>
                  </a:cubicBezTo>
                  <a:cubicBezTo>
                    <a:pt x="279" y="248"/>
                    <a:pt x="276" y="242"/>
                    <a:pt x="277" y="235"/>
                  </a:cubicBezTo>
                  <a:cubicBezTo>
                    <a:pt x="278" y="227"/>
                    <a:pt x="305" y="223"/>
                    <a:pt x="311" y="215"/>
                  </a:cubicBezTo>
                  <a:cubicBezTo>
                    <a:pt x="317" y="206"/>
                    <a:pt x="317" y="194"/>
                    <a:pt x="301" y="186"/>
                  </a:cubicBezTo>
                  <a:cubicBezTo>
                    <a:pt x="286" y="177"/>
                    <a:pt x="284" y="186"/>
                    <a:pt x="270" y="190"/>
                  </a:cubicBezTo>
                  <a:cubicBezTo>
                    <a:pt x="256" y="193"/>
                    <a:pt x="268" y="172"/>
                    <a:pt x="268" y="172"/>
                  </a:cubicBezTo>
                  <a:cubicBezTo>
                    <a:pt x="268" y="172"/>
                    <a:pt x="286" y="175"/>
                    <a:pt x="305" y="166"/>
                  </a:cubicBezTo>
                  <a:cubicBezTo>
                    <a:pt x="324" y="158"/>
                    <a:pt x="322" y="152"/>
                    <a:pt x="331" y="133"/>
                  </a:cubicBezTo>
                  <a:cubicBezTo>
                    <a:pt x="341" y="115"/>
                    <a:pt x="360" y="102"/>
                    <a:pt x="375" y="71"/>
                  </a:cubicBezTo>
                  <a:cubicBezTo>
                    <a:pt x="390" y="40"/>
                    <a:pt x="384" y="39"/>
                    <a:pt x="377" y="23"/>
                  </a:cubicBezTo>
                  <a:cubicBezTo>
                    <a:pt x="370" y="6"/>
                    <a:pt x="354" y="0"/>
                    <a:pt x="330" y="3"/>
                  </a:cubicBezTo>
                  <a:cubicBezTo>
                    <a:pt x="306" y="5"/>
                    <a:pt x="241" y="28"/>
                    <a:pt x="224" y="31"/>
                  </a:cubicBezTo>
                  <a:cubicBezTo>
                    <a:pt x="208" y="33"/>
                    <a:pt x="190" y="24"/>
                    <a:pt x="190" y="24"/>
                  </a:cubicBezTo>
                  <a:cubicBezTo>
                    <a:pt x="176" y="26"/>
                    <a:pt x="178" y="53"/>
                    <a:pt x="177" y="64"/>
                  </a:cubicBezTo>
                  <a:cubicBezTo>
                    <a:pt x="176" y="74"/>
                    <a:pt x="173" y="91"/>
                    <a:pt x="179" y="102"/>
                  </a:cubicBezTo>
                  <a:cubicBezTo>
                    <a:pt x="185" y="112"/>
                    <a:pt x="179" y="119"/>
                    <a:pt x="173" y="131"/>
                  </a:cubicBezTo>
                  <a:cubicBezTo>
                    <a:pt x="168" y="143"/>
                    <a:pt x="175" y="151"/>
                    <a:pt x="183" y="162"/>
                  </a:cubicBezTo>
                  <a:cubicBezTo>
                    <a:pt x="191" y="173"/>
                    <a:pt x="195" y="177"/>
                    <a:pt x="201" y="176"/>
                  </a:cubicBezTo>
                  <a:cubicBezTo>
                    <a:pt x="207" y="176"/>
                    <a:pt x="215" y="168"/>
                    <a:pt x="219" y="181"/>
                  </a:cubicBezTo>
                  <a:cubicBezTo>
                    <a:pt x="223" y="194"/>
                    <a:pt x="217" y="190"/>
                    <a:pt x="202" y="192"/>
                  </a:cubicBezTo>
                  <a:cubicBezTo>
                    <a:pt x="188" y="195"/>
                    <a:pt x="186" y="197"/>
                    <a:pt x="183" y="212"/>
                  </a:cubicBezTo>
                  <a:cubicBezTo>
                    <a:pt x="180" y="228"/>
                    <a:pt x="207" y="224"/>
                    <a:pt x="211" y="235"/>
                  </a:cubicBezTo>
                  <a:cubicBezTo>
                    <a:pt x="215" y="245"/>
                    <a:pt x="190" y="247"/>
                    <a:pt x="167" y="250"/>
                  </a:cubicBezTo>
                  <a:cubicBezTo>
                    <a:pt x="145" y="253"/>
                    <a:pt x="137" y="254"/>
                    <a:pt x="140" y="274"/>
                  </a:cubicBezTo>
                  <a:cubicBezTo>
                    <a:pt x="142" y="292"/>
                    <a:pt x="153" y="303"/>
                    <a:pt x="166" y="304"/>
                  </a:cubicBezTo>
                  <a:cubicBezTo>
                    <a:pt x="179" y="306"/>
                    <a:pt x="214" y="292"/>
                    <a:pt x="251" y="287"/>
                  </a:cubicBezTo>
                  <a:cubicBezTo>
                    <a:pt x="287" y="282"/>
                    <a:pt x="294" y="288"/>
                    <a:pt x="325" y="295"/>
                  </a:cubicBezTo>
                  <a:cubicBezTo>
                    <a:pt x="357" y="302"/>
                    <a:pt x="354" y="288"/>
                    <a:pt x="360" y="275"/>
                  </a:cubicBezTo>
                  <a:cubicBezTo>
                    <a:pt x="366" y="261"/>
                    <a:pt x="367" y="251"/>
                    <a:pt x="351" y="243"/>
                  </a:cubicBezTo>
                  <a:close/>
                  <a:moveTo>
                    <a:pt x="291" y="49"/>
                  </a:moveTo>
                  <a:cubicBezTo>
                    <a:pt x="299" y="45"/>
                    <a:pt x="309" y="42"/>
                    <a:pt x="313" y="48"/>
                  </a:cubicBezTo>
                  <a:cubicBezTo>
                    <a:pt x="316" y="55"/>
                    <a:pt x="309" y="67"/>
                    <a:pt x="303" y="69"/>
                  </a:cubicBezTo>
                  <a:cubicBezTo>
                    <a:pt x="298" y="71"/>
                    <a:pt x="289" y="76"/>
                    <a:pt x="284" y="66"/>
                  </a:cubicBezTo>
                  <a:cubicBezTo>
                    <a:pt x="280" y="56"/>
                    <a:pt x="291" y="49"/>
                    <a:pt x="291" y="49"/>
                  </a:cubicBezTo>
                  <a:close/>
                  <a:moveTo>
                    <a:pt x="229" y="68"/>
                  </a:moveTo>
                  <a:cubicBezTo>
                    <a:pt x="239" y="62"/>
                    <a:pt x="247" y="56"/>
                    <a:pt x="250" y="67"/>
                  </a:cubicBezTo>
                  <a:cubicBezTo>
                    <a:pt x="250" y="67"/>
                    <a:pt x="251" y="73"/>
                    <a:pt x="244" y="79"/>
                  </a:cubicBezTo>
                  <a:cubicBezTo>
                    <a:pt x="240" y="82"/>
                    <a:pt x="235" y="85"/>
                    <a:pt x="231" y="86"/>
                  </a:cubicBezTo>
                  <a:cubicBezTo>
                    <a:pt x="227" y="86"/>
                    <a:pt x="219" y="75"/>
                    <a:pt x="229" y="68"/>
                  </a:cubicBezTo>
                  <a:close/>
                  <a:moveTo>
                    <a:pt x="238" y="125"/>
                  </a:moveTo>
                  <a:cubicBezTo>
                    <a:pt x="231" y="130"/>
                    <a:pt x="221" y="135"/>
                    <a:pt x="219" y="126"/>
                  </a:cubicBezTo>
                  <a:cubicBezTo>
                    <a:pt x="218" y="117"/>
                    <a:pt x="222" y="111"/>
                    <a:pt x="230" y="111"/>
                  </a:cubicBezTo>
                  <a:cubicBezTo>
                    <a:pt x="238" y="111"/>
                    <a:pt x="243" y="107"/>
                    <a:pt x="245" y="117"/>
                  </a:cubicBezTo>
                  <a:cubicBezTo>
                    <a:pt x="245" y="117"/>
                    <a:pt x="244" y="122"/>
                    <a:pt x="238" y="125"/>
                  </a:cubicBezTo>
                  <a:close/>
                  <a:moveTo>
                    <a:pt x="270" y="111"/>
                  </a:moveTo>
                  <a:cubicBezTo>
                    <a:pt x="271" y="108"/>
                    <a:pt x="279" y="104"/>
                    <a:pt x="279" y="104"/>
                  </a:cubicBezTo>
                  <a:cubicBezTo>
                    <a:pt x="290" y="96"/>
                    <a:pt x="298" y="106"/>
                    <a:pt x="295" y="109"/>
                  </a:cubicBezTo>
                  <a:cubicBezTo>
                    <a:pt x="292" y="113"/>
                    <a:pt x="286" y="124"/>
                    <a:pt x="278" y="123"/>
                  </a:cubicBezTo>
                  <a:cubicBezTo>
                    <a:pt x="271" y="122"/>
                    <a:pt x="270" y="115"/>
                    <a:pt x="270" y="11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a:extLst>
                <a:ext uri="{FF2B5EF4-FFF2-40B4-BE49-F238E27FC236}">
                  <a16:creationId xmlns:a16="http://schemas.microsoft.com/office/drawing/2014/main" id="{3F5B8486-2ADA-4D4F-A57B-DAACF3AA4624}"/>
                </a:ext>
              </a:extLst>
            </p:cNvPr>
            <p:cNvSpPr>
              <a:spLocks/>
            </p:cNvSpPr>
            <p:nvPr/>
          </p:nvSpPr>
          <p:spPr bwMode="auto">
            <a:xfrm>
              <a:off x="6434138" y="2979738"/>
              <a:ext cx="1474788" cy="1201738"/>
            </a:xfrm>
            <a:custGeom>
              <a:avLst/>
              <a:gdLst>
                <a:gd name="T0" fmla="*/ 157 w 348"/>
                <a:gd name="T1" fmla="*/ 37 h 282"/>
                <a:gd name="T2" fmla="*/ 209 w 348"/>
                <a:gd name="T3" fmla="*/ 25 h 282"/>
                <a:gd name="T4" fmla="*/ 271 w 348"/>
                <a:gd name="T5" fmla="*/ 2 h 282"/>
                <a:gd name="T6" fmla="*/ 303 w 348"/>
                <a:gd name="T7" fmla="*/ 40 h 282"/>
                <a:gd name="T8" fmla="*/ 279 w 348"/>
                <a:gd name="T9" fmla="*/ 70 h 282"/>
                <a:gd name="T10" fmla="*/ 261 w 348"/>
                <a:gd name="T11" fmla="*/ 84 h 282"/>
                <a:gd name="T12" fmla="*/ 233 w 348"/>
                <a:gd name="T13" fmla="*/ 96 h 282"/>
                <a:gd name="T14" fmla="*/ 236 w 348"/>
                <a:gd name="T15" fmla="*/ 125 h 282"/>
                <a:gd name="T16" fmla="*/ 233 w 348"/>
                <a:gd name="T17" fmla="*/ 179 h 282"/>
                <a:gd name="T18" fmla="*/ 299 w 348"/>
                <a:gd name="T19" fmla="*/ 169 h 282"/>
                <a:gd name="T20" fmla="*/ 338 w 348"/>
                <a:gd name="T21" fmla="*/ 197 h 282"/>
                <a:gd name="T22" fmla="*/ 323 w 348"/>
                <a:gd name="T23" fmla="*/ 238 h 282"/>
                <a:gd name="T24" fmla="*/ 180 w 348"/>
                <a:gd name="T25" fmla="*/ 236 h 282"/>
                <a:gd name="T26" fmla="*/ 67 w 348"/>
                <a:gd name="T27" fmla="*/ 261 h 282"/>
                <a:gd name="T28" fmla="*/ 14 w 348"/>
                <a:gd name="T29" fmla="*/ 256 h 282"/>
                <a:gd name="T30" fmla="*/ 34 w 348"/>
                <a:gd name="T31" fmla="*/ 205 h 282"/>
                <a:gd name="T32" fmla="*/ 130 w 348"/>
                <a:gd name="T33" fmla="*/ 175 h 282"/>
                <a:gd name="T34" fmla="*/ 154 w 348"/>
                <a:gd name="T35" fmla="*/ 111 h 282"/>
                <a:gd name="T36" fmla="*/ 125 w 348"/>
                <a:gd name="T37" fmla="*/ 110 h 282"/>
                <a:gd name="T38" fmla="*/ 114 w 348"/>
                <a:gd name="T39" fmla="*/ 92 h 282"/>
                <a:gd name="T40" fmla="*/ 104 w 348"/>
                <a:gd name="T41" fmla="*/ 66 h 282"/>
                <a:gd name="T42" fmla="*/ 112 w 348"/>
                <a:gd name="T43" fmla="*/ 30 h 282"/>
                <a:gd name="T44" fmla="*/ 157 w 348"/>
                <a:gd name="T45" fmla="*/ 3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282">
                  <a:moveTo>
                    <a:pt x="157" y="37"/>
                  </a:moveTo>
                  <a:cubicBezTo>
                    <a:pt x="157" y="37"/>
                    <a:pt x="189" y="33"/>
                    <a:pt x="209" y="25"/>
                  </a:cubicBezTo>
                  <a:cubicBezTo>
                    <a:pt x="230" y="17"/>
                    <a:pt x="256" y="0"/>
                    <a:pt x="271" y="2"/>
                  </a:cubicBezTo>
                  <a:cubicBezTo>
                    <a:pt x="286" y="4"/>
                    <a:pt x="304" y="22"/>
                    <a:pt x="303" y="40"/>
                  </a:cubicBezTo>
                  <a:cubicBezTo>
                    <a:pt x="302" y="58"/>
                    <a:pt x="286" y="63"/>
                    <a:pt x="279" y="70"/>
                  </a:cubicBezTo>
                  <a:cubicBezTo>
                    <a:pt x="272" y="76"/>
                    <a:pt x="268" y="81"/>
                    <a:pt x="261" y="84"/>
                  </a:cubicBezTo>
                  <a:cubicBezTo>
                    <a:pt x="254" y="87"/>
                    <a:pt x="237" y="84"/>
                    <a:pt x="233" y="96"/>
                  </a:cubicBezTo>
                  <a:cubicBezTo>
                    <a:pt x="229" y="109"/>
                    <a:pt x="239" y="112"/>
                    <a:pt x="236" y="125"/>
                  </a:cubicBezTo>
                  <a:cubicBezTo>
                    <a:pt x="233" y="138"/>
                    <a:pt x="214" y="180"/>
                    <a:pt x="233" y="179"/>
                  </a:cubicBezTo>
                  <a:cubicBezTo>
                    <a:pt x="252" y="178"/>
                    <a:pt x="281" y="168"/>
                    <a:pt x="299" y="169"/>
                  </a:cubicBezTo>
                  <a:cubicBezTo>
                    <a:pt x="317" y="171"/>
                    <a:pt x="332" y="177"/>
                    <a:pt x="338" y="197"/>
                  </a:cubicBezTo>
                  <a:cubicBezTo>
                    <a:pt x="344" y="216"/>
                    <a:pt x="348" y="232"/>
                    <a:pt x="323" y="238"/>
                  </a:cubicBezTo>
                  <a:cubicBezTo>
                    <a:pt x="298" y="244"/>
                    <a:pt x="246" y="225"/>
                    <a:pt x="180" y="236"/>
                  </a:cubicBezTo>
                  <a:cubicBezTo>
                    <a:pt x="113" y="246"/>
                    <a:pt x="84" y="253"/>
                    <a:pt x="67" y="261"/>
                  </a:cubicBezTo>
                  <a:cubicBezTo>
                    <a:pt x="49" y="268"/>
                    <a:pt x="24" y="282"/>
                    <a:pt x="14" y="256"/>
                  </a:cubicBezTo>
                  <a:cubicBezTo>
                    <a:pt x="3" y="230"/>
                    <a:pt x="0" y="213"/>
                    <a:pt x="34" y="205"/>
                  </a:cubicBezTo>
                  <a:cubicBezTo>
                    <a:pt x="68" y="198"/>
                    <a:pt x="99" y="194"/>
                    <a:pt x="130" y="175"/>
                  </a:cubicBezTo>
                  <a:cubicBezTo>
                    <a:pt x="161" y="157"/>
                    <a:pt x="163" y="119"/>
                    <a:pt x="154" y="111"/>
                  </a:cubicBezTo>
                  <a:cubicBezTo>
                    <a:pt x="145" y="103"/>
                    <a:pt x="133" y="107"/>
                    <a:pt x="125" y="110"/>
                  </a:cubicBezTo>
                  <a:cubicBezTo>
                    <a:pt x="117" y="114"/>
                    <a:pt x="112" y="103"/>
                    <a:pt x="114" y="92"/>
                  </a:cubicBezTo>
                  <a:cubicBezTo>
                    <a:pt x="116" y="81"/>
                    <a:pt x="107" y="80"/>
                    <a:pt x="104" y="66"/>
                  </a:cubicBezTo>
                  <a:cubicBezTo>
                    <a:pt x="100" y="52"/>
                    <a:pt x="92" y="32"/>
                    <a:pt x="112" y="30"/>
                  </a:cubicBezTo>
                  <a:cubicBezTo>
                    <a:pt x="133" y="28"/>
                    <a:pt x="130" y="39"/>
                    <a:pt x="157"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8">
              <a:extLst>
                <a:ext uri="{FF2B5EF4-FFF2-40B4-BE49-F238E27FC236}">
                  <a16:creationId xmlns:a16="http://schemas.microsoft.com/office/drawing/2014/main" id="{37990FD0-F5CE-0E43-9DDF-2249054157F3}"/>
                </a:ext>
              </a:extLst>
            </p:cNvPr>
            <p:cNvSpPr>
              <a:spLocks/>
            </p:cNvSpPr>
            <p:nvPr/>
          </p:nvSpPr>
          <p:spPr bwMode="auto">
            <a:xfrm>
              <a:off x="8239126" y="2932113"/>
              <a:ext cx="1541463" cy="1325563"/>
            </a:xfrm>
            <a:custGeom>
              <a:avLst/>
              <a:gdLst>
                <a:gd name="T0" fmla="*/ 43 w 364"/>
                <a:gd name="T1" fmla="*/ 112 h 311"/>
                <a:gd name="T2" fmla="*/ 44 w 364"/>
                <a:gd name="T3" fmla="*/ 139 h 311"/>
                <a:gd name="T4" fmla="*/ 81 w 364"/>
                <a:gd name="T5" fmla="*/ 155 h 311"/>
                <a:gd name="T6" fmla="*/ 108 w 364"/>
                <a:gd name="T7" fmla="*/ 155 h 311"/>
                <a:gd name="T8" fmla="*/ 69 w 364"/>
                <a:gd name="T9" fmla="*/ 212 h 311"/>
                <a:gd name="T10" fmla="*/ 22 w 364"/>
                <a:gd name="T11" fmla="*/ 249 h 311"/>
                <a:gd name="T12" fmla="*/ 4 w 364"/>
                <a:gd name="T13" fmla="*/ 269 h 311"/>
                <a:gd name="T14" fmla="*/ 20 w 364"/>
                <a:gd name="T15" fmla="*/ 281 h 311"/>
                <a:gd name="T16" fmla="*/ 74 w 364"/>
                <a:gd name="T17" fmla="*/ 273 h 311"/>
                <a:gd name="T18" fmla="*/ 147 w 364"/>
                <a:gd name="T19" fmla="*/ 213 h 311"/>
                <a:gd name="T20" fmla="*/ 161 w 364"/>
                <a:gd name="T21" fmla="*/ 190 h 311"/>
                <a:gd name="T22" fmla="*/ 209 w 364"/>
                <a:gd name="T23" fmla="*/ 233 h 311"/>
                <a:gd name="T24" fmla="*/ 241 w 364"/>
                <a:gd name="T25" fmla="*/ 280 h 311"/>
                <a:gd name="T26" fmla="*/ 266 w 364"/>
                <a:gd name="T27" fmla="*/ 299 h 311"/>
                <a:gd name="T28" fmla="*/ 341 w 364"/>
                <a:gd name="T29" fmla="*/ 297 h 311"/>
                <a:gd name="T30" fmla="*/ 359 w 364"/>
                <a:gd name="T31" fmla="*/ 260 h 311"/>
                <a:gd name="T32" fmla="*/ 265 w 364"/>
                <a:gd name="T33" fmla="*/ 222 h 311"/>
                <a:gd name="T34" fmla="*/ 218 w 364"/>
                <a:gd name="T35" fmla="*/ 175 h 311"/>
                <a:gd name="T36" fmla="*/ 194 w 364"/>
                <a:gd name="T37" fmla="*/ 125 h 311"/>
                <a:gd name="T38" fmla="*/ 252 w 364"/>
                <a:gd name="T39" fmla="*/ 99 h 311"/>
                <a:gd name="T40" fmla="*/ 281 w 364"/>
                <a:gd name="T41" fmla="*/ 58 h 311"/>
                <a:gd name="T42" fmla="*/ 235 w 364"/>
                <a:gd name="T43" fmla="*/ 48 h 311"/>
                <a:gd name="T44" fmla="*/ 190 w 364"/>
                <a:gd name="T45" fmla="*/ 73 h 311"/>
                <a:gd name="T46" fmla="*/ 189 w 364"/>
                <a:gd name="T47" fmla="*/ 17 h 311"/>
                <a:gd name="T48" fmla="*/ 153 w 364"/>
                <a:gd name="T49" fmla="*/ 11 h 311"/>
                <a:gd name="T50" fmla="*/ 130 w 364"/>
                <a:gd name="T51" fmla="*/ 19 h 311"/>
                <a:gd name="T52" fmla="*/ 122 w 364"/>
                <a:gd name="T53" fmla="*/ 76 h 311"/>
                <a:gd name="T54" fmla="*/ 97 w 364"/>
                <a:gd name="T55" fmla="*/ 94 h 311"/>
                <a:gd name="T56" fmla="*/ 43 w 364"/>
                <a:gd name="T57" fmla="*/ 1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4" h="311">
                  <a:moveTo>
                    <a:pt x="43" y="112"/>
                  </a:moveTo>
                  <a:cubicBezTo>
                    <a:pt x="43" y="112"/>
                    <a:pt x="33" y="125"/>
                    <a:pt x="44" y="139"/>
                  </a:cubicBezTo>
                  <a:cubicBezTo>
                    <a:pt x="56" y="153"/>
                    <a:pt x="69" y="158"/>
                    <a:pt x="81" y="155"/>
                  </a:cubicBezTo>
                  <a:cubicBezTo>
                    <a:pt x="93" y="153"/>
                    <a:pt x="110" y="145"/>
                    <a:pt x="108" y="155"/>
                  </a:cubicBezTo>
                  <a:cubicBezTo>
                    <a:pt x="106" y="165"/>
                    <a:pt x="87" y="197"/>
                    <a:pt x="69" y="212"/>
                  </a:cubicBezTo>
                  <a:cubicBezTo>
                    <a:pt x="51" y="227"/>
                    <a:pt x="41" y="238"/>
                    <a:pt x="22" y="249"/>
                  </a:cubicBezTo>
                  <a:cubicBezTo>
                    <a:pt x="3" y="261"/>
                    <a:pt x="0" y="263"/>
                    <a:pt x="4" y="269"/>
                  </a:cubicBezTo>
                  <a:cubicBezTo>
                    <a:pt x="7" y="275"/>
                    <a:pt x="16" y="276"/>
                    <a:pt x="20" y="281"/>
                  </a:cubicBezTo>
                  <a:cubicBezTo>
                    <a:pt x="23" y="286"/>
                    <a:pt x="33" y="299"/>
                    <a:pt x="74" y="273"/>
                  </a:cubicBezTo>
                  <a:cubicBezTo>
                    <a:pt x="116" y="248"/>
                    <a:pt x="138" y="225"/>
                    <a:pt x="147" y="213"/>
                  </a:cubicBezTo>
                  <a:cubicBezTo>
                    <a:pt x="156" y="201"/>
                    <a:pt x="161" y="190"/>
                    <a:pt x="161" y="190"/>
                  </a:cubicBezTo>
                  <a:cubicBezTo>
                    <a:pt x="161" y="190"/>
                    <a:pt x="190" y="210"/>
                    <a:pt x="209" y="233"/>
                  </a:cubicBezTo>
                  <a:cubicBezTo>
                    <a:pt x="227" y="256"/>
                    <a:pt x="236" y="272"/>
                    <a:pt x="241" y="280"/>
                  </a:cubicBezTo>
                  <a:cubicBezTo>
                    <a:pt x="246" y="288"/>
                    <a:pt x="243" y="295"/>
                    <a:pt x="266" y="299"/>
                  </a:cubicBezTo>
                  <a:cubicBezTo>
                    <a:pt x="289" y="303"/>
                    <a:pt x="319" y="311"/>
                    <a:pt x="341" y="297"/>
                  </a:cubicBezTo>
                  <a:cubicBezTo>
                    <a:pt x="364" y="283"/>
                    <a:pt x="359" y="260"/>
                    <a:pt x="359" y="260"/>
                  </a:cubicBezTo>
                  <a:cubicBezTo>
                    <a:pt x="359" y="260"/>
                    <a:pt x="301" y="252"/>
                    <a:pt x="265" y="222"/>
                  </a:cubicBezTo>
                  <a:cubicBezTo>
                    <a:pt x="229" y="191"/>
                    <a:pt x="227" y="186"/>
                    <a:pt x="218" y="175"/>
                  </a:cubicBezTo>
                  <a:cubicBezTo>
                    <a:pt x="209" y="164"/>
                    <a:pt x="176" y="137"/>
                    <a:pt x="194" y="125"/>
                  </a:cubicBezTo>
                  <a:cubicBezTo>
                    <a:pt x="211" y="112"/>
                    <a:pt x="226" y="110"/>
                    <a:pt x="252" y="99"/>
                  </a:cubicBezTo>
                  <a:cubicBezTo>
                    <a:pt x="278" y="88"/>
                    <a:pt x="296" y="73"/>
                    <a:pt x="281" y="58"/>
                  </a:cubicBezTo>
                  <a:cubicBezTo>
                    <a:pt x="267" y="43"/>
                    <a:pt x="253" y="39"/>
                    <a:pt x="235" y="48"/>
                  </a:cubicBezTo>
                  <a:cubicBezTo>
                    <a:pt x="217" y="57"/>
                    <a:pt x="190" y="73"/>
                    <a:pt x="190" y="73"/>
                  </a:cubicBezTo>
                  <a:cubicBezTo>
                    <a:pt x="190" y="73"/>
                    <a:pt x="206" y="31"/>
                    <a:pt x="189" y="17"/>
                  </a:cubicBezTo>
                  <a:cubicBezTo>
                    <a:pt x="170" y="1"/>
                    <a:pt x="169" y="12"/>
                    <a:pt x="153" y="11"/>
                  </a:cubicBezTo>
                  <a:cubicBezTo>
                    <a:pt x="145" y="11"/>
                    <a:pt x="136" y="0"/>
                    <a:pt x="130" y="19"/>
                  </a:cubicBezTo>
                  <a:cubicBezTo>
                    <a:pt x="124" y="37"/>
                    <a:pt x="126" y="61"/>
                    <a:pt x="122" y="76"/>
                  </a:cubicBezTo>
                  <a:cubicBezTo>
                    <a:pt x="118" y="90"/>
                    <a:pt x="117" y="95"/>
                    <a:pt x="97" y="94"/>
                  </a:cubicBezTo>
                  <a:cubicBezTo>
                    <a:pt x="78" y="93"/>
                    <a:pt x="54" y="92"/>
                    <a:pt x="43"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9">
              <a:extLst>
                <a:ext uri="{FF2B5EF4-FFF2-40B4-BE49-F238E27FC236}">
                  <a16:creationId xmlns:a16="http://schemas.microsoft.com/office/drawing/2014/main" id="{04648A21-A4FD-2243-A3F8-E33876A452A2}"/>
                </a:ext>
              </a:extLst>
            </p:cNvPr>
            <p:cNvSpPr>
              <a:spLocks/>
            </p:cNvSpPr>
            <p:nvPr/>
          </p:nvSpPr>
          <p:spPr bwMode="auto">
            <a:xfrm>
              <a:off x="9961563" y="2562225"/>
              <a:ext cx="1296988" cy="1773238"/>
            </a:xfrm>
            <a:custGeom>
              <a:avLst/>
              <a:gdLst>
                <a:gd name="T0" fmla="*/ 45 w 306"/>
                <a:gd name="T1" fmla="*/ 171 h 416"/>
                <a:gd name="T2" fmla="*/ 59 w 306"/>
                <a:gd name="T3" fmla="*/ 125 h 416"/>
                <a:gd name="T4" fmla="*/ 79 w 306"/>
                <a:gd name="T5" fmla="*/ 46 h 416"/>
                <a:gd name="T6" fmla="*/ 100 w 306"/>
                <a:gd name="T7" fmla="*/ 161 h 416"/>
                <a:gd name="T8" fmla="*/ 150 w 306"/>
                <a:gd name="T9" fmla="*/ 143 h 416"/>
                <a:gd name="T10" fmla="*/ 129 w 306"/>
                <a:gd name="T11" fmla="*/ 145 h 416"/>
                <a:gd name="T12" fmla="*/ 112 w 306"/>
                <a:gd name="T13" fmla="*/ 147 h 416"/>
                <a:gd name="T14" fmla="*/ 95 w 306"/>
                <a:gd name="T15" fmla="*/ 46 h 416"/>
                <a:gd name="T16" fmla="*/ 116 w 306"/>
                <a:gd name="T17" fmla="*/ 90 h 416"/>
                <a:gd name="T18" fmla="*/ 136 w 306"/>
                <a:gd name="T19" fmla="*/ 99 h 416"/>
                <a:gd name="T20" fmla="*/ 148 w 306"/>
                <a:gd name="T21" fmla="*/ 82 h 416"/>
                <a:gd name="T22" fmla="*/ 122 w 306"/>
                <a:gd name="T23" fmla="*/ 70 h 416"/>
                <a:gd name="T24" fmla="*/ 124 w 306"/>
                <a:gd name="T25" fmla="*/ 32 h 416"/>
                <a:gd name="T26" fmla="*/ 161 w 306"/>
                <a:gd name="T27" fmla="*/ 6 h 416"/>
                <a:gd name="T28" fmla="*/ 177 w 306"/>
                <a:gd name="T29" fmla="*/ 47 h 416"/>
                <a:gd name="T30" fmla="*/ 161 w 306"/>
                <a:gd name="T31" fmla="*/ 123 h 416"/>
                <a:gd name="T32" fmla="*/ 183 w 306"/>
                <a:gd name="T33" fmla="*/ 110 h 416"/>
                <a:gd name="T34" fmla="*/ 194 w 306"/>
                <a:gd name="T35" fmla="*/ 82 h 416"/>
                <a:gd name="T36" fmla="*/ 206 w 306"/>
                <a:gd name="T37" fmla="*/ 33 h 416"/>
                <a:gd name="T38" fmla="*/ 259 w 306"/>
                <a:gd name="T39" fmla="*/ 15 h 416"/>
                <a:gd name="T40" fmla="*/ 237 w 306"/>
                <a:gd name="T41" fmla="*/ 99 h 416"/>
                <a:gd name="T42" fmla="*/ 286 w 306"/>
                <a:gd name="T43" fmla="*/ 132 h 416"/>
                <a:gd name="T44" fmla="*/ 245 w 306"/>
                <a:gd name="T45" fmla="*/ 194 h 416"/>
                <a:gd name="T46" fmla="*/ 178 w 306"/>
                <a:gd name="T47" fmla="*/ 257 h 416"/>
                <a:gd name="T48" fmla="*/ 244 w 306"/>
                <a:gd name="T49" fmla="*/ 279 h 416"/>
                <a:gd name="T50" fmla="*/ 179 w 306"/>
                <a:gd name="T51" fmla="*/ 315 h 416"/>
                <a:gd name="T52" fmla="*/ 125 w 306"/>
                <a:gd name="T53" fmla="*/ 412 h 416"/>
                <a:gd name="T54" fmla="*/ 83 w 306"/>
                <a:gd name="T55" fmla="*/ 390 h 416"/>
                <a:gd name="T56" fmla="*/ 99 w 306"/>
                <a:gd name="T57" fmla="*/ 370 h 416"/>
                <a:gd name="T58" fmla="*/ 126 w 306"/>
                <a:gd name="T59" fmla="*/ 324 h 416"/>
                <a:gd name="T60" fmla="*/ 41 w 306"/>
                <a:gd name="T61" fmla="*/ 315 h 416"/>
                <a:gd name="T62" fmla="*/ 102 w 306"/>
                <a:gd name="T63" fmla="*/ 283 h 416"/>
                <a:gd name="T64" fmla="*/ 117 w 306"/>
                <a:gd name="T65" fmla="*/ 244 h 416"/>
                <a:gd name="T66" fmla="*/ 87 w 306"/>
                <a:gd name="T67" fmla="*/ 211 h 416"/>
                <a:gd name="T68" fmla="*/ 177 w 306"/>
                <a:gd name="T69" fmla="*/ 182 h 416"/>
                <a:gd name="T70" fmla="*/ 217 w 306"/>
                <a:gd name="T71" fmla="*/ 164 h 416"/>
                <a:gd name="T72" fmla="*/ 63 w 306"/>
                <a:gd name="T73" fmla="*/ 210 h 416"/>
                <a:gd name="T74" fmla="*/ 6 w 306"/>
                <a:gd name="T75" fmla="*/ 214 h 416"/>
                <a:gd name="T76" fmla="*/ 38 w 306"/>
                <a:gd name="T77" fmla="*/ 14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6" h="416">
                  <a:moveTo>
                    <a:pt x="38" y="144"/>
                  </a:moveTo>
                  <a:cubicBezTo>
                    <a:pt x="38" y="144"/>
                    <a:pt x="40" y="167"/>
                    <a:pt x="45" y="171"/>
                  </a:cubicBezTo>
                  <a:cubicBezTo>
                    <a:pt x="49" y="175"/>
                    <a:pt x="61" y="173"/>
                    <a:pt x="66" y="168"/>
                  </a:cubicBezTo>
                  <a:cubicBezTo>
                    <a:pt x="71" y="162"/>
                    <a:pt x="60" y="141"/>
                    <a:pt x="59" y="125"/>
                  </a:cubicBezTo>
                  <a:cubicBezTo>
                    <a:pt x="57" y="109"/>
                    <a:pt x="45" y="46"/>
                    <a:pt x="53" y="42"/>
                  </a:cubicBezTo>
                  <a:cubicBezTo>
                    <a:pt x="61" y="39"/>
                    <a:pt x="74" y="35"/>
                    <a:pt x="79" y="46"/>
                  </a:cubicBezTo>
                  <a:cubicBezTo>
                    <a:pt x="83" y="58"/>
                    <a:pt x="87" y="149"/>
                    <a:pt x="87" y="154"/>
                  </a:cubicBezTo>
                  <a:cubicBezTo>
                    <a:pt x="87" y="160"/>
                    <a:pt x="93" y="163"/>
                    <a:pt x="100" y="161"/>
                  </a:cubicBezTo>
                  <a:cubicBezTo>
                    <a:pt x="106" y="158"/>
                    <a:pt x="139" y="152"/>
                    <a:pt x="143" y="152"/>
                  </a:cubicBezTo>
                  <a:cubicBezTo>
                    <a:pt x="148" y="151"/>
                    <a:pt x="153" y="148"/>
                    <a:pt x="150" y="143"/>
                  </a:cubicBezTo>
                  <a:cubicBezTo>
                    <a:pt x="148" y="137"/>
                    <a:pt x="141" y="135"/>
                    <a:pt x="137" y="141"/>
                  </a:cubicBezTo>
                  <a:cubicBezTo>
                    <a:pt x="133" y="146"/>
                    <a:pt x="129" y="145"/>
                    <a:pt x="129" y="145"/>
                  </a:cubicBezTo>
                  <a:cubicBezTo>
                    <a:pt x="129" y="145"/>
                    <a:pt x="132" y="129"/>
                    <a:pt x="125" y="134"/>
                  </a:cubicBezTo>
                  <a:cubicBezTo>
                    <a:pt x="118" y="138"/>
                    <a:pt x="118" y="142"/>
                    <a:pt x="112" y="147"/>
                  </a:cubicBezTo>
                  <a:cubicBezTo>
                    <a:pt x="105" y="152"/>
                    <a:pt x="98" y="142"/>
                    <a:pt x="100" y="130"/>
                  </a:cubicBezTo>
                  <a:cubicBezTo>
                    <a:pt x="101" y="117"/>
                    <a:pt x="89" y="49"/>
                    <a:pt x="95" y="46"/>
                  </a:cubicBezTo>
                  <a:cubicBezTo>
                    <a:pt x="102" y="42"/>
                    <a:pt x="108" y="47"/>
                    <a:pt x="109" y="57"/>
                  </a:cubicBezTo>
                  <a:cubicBezTo>
                    <a:pt x="110" y="67"/>
                    <a:pt x="115" y="83"/>
                    <a:pt x="116" y="90"/>
                  </a:cubicBezTo>
                  <a:cubicBezTo>
                    <a:pt x="116" y="97"/>
                    <a:pt x="120" y="102"/>
                    <a:pt x="123" y="101"/>
                  </a:cubicBezTo>
                  <a:cubicBezTo>
                    <a:pt x="126" y="101"/>
                    <a:pt x="133" y="97"/>
                    <a:pt x="136" y="99"/>
                  </a:cubicBezTo>
                  <a:cubicBezTo>
                    <a:pt x="139" y="102"/>
                    <a:pt x="137" y="114"/>
                    <a:pt x="145" y="107"/>
                  </a:cubicBezTo>
                  <a:cubicBezTo>
                    <a:pt x="153" y="100"/>
                    <a:pt x="160" y="83"/>
                    <a:pt x="148" y="82"/>
                  </a:cubicBezTo>
                  <a:cubicBezTo>
                    <a:pt x="136" y="81"/>
                    <a:pt x="129" y="89"/>
                    <a:pt x="129" y="89"/>
                  </a:cubicBezTo>
                  <a:cubicBezTo>
                    <a:pt x="129" y="89"/>
                    <a:pt x="116" y="85"/>
                    <a:pt x="122" y="70"/>
                  </a:cubicBezTo>
                  <a:cubicBezTo>
                    <a:pt x="128" y="56"/>
                    <a:pt x="132" y="62"/>
                    <a:pt x="132" y="56"/>
                  </a:cubicBezTo>
                  <a:cubicBezTo>
                    <a:pt x="132" y="50"/>
                    <a:pt x="116" y="41"/>
                    <a:pt x="124" y="32"/>
                  </a:cubicBezTo>
                  <a:cubicBezTo>
                    <a:pt x="132" y="23"/>
                    <a:pt x="141" y="46"/>
                    <a:pt x="149" y="35"/>
                  </a:cubicBezTo>
                  <a:cubicBezTo>
                    <a:pt x="157" y="23"/>
                    <a:pt x="149" y="11"/>
                    <a:pt x="161" y="6"/>
                  </a:cubicBezTo>
                  <a:cubicBezTo>
                    <a:pt x="174" y="0"/>
                    <a:pt x="198" y="10"/>
                    <a:pt x="190" y="23"/>
                  </a:cubicBezTo>
                  <a:cubicBezTo>
                    <a:pt x="182" y="36"/>
                    <a:pt x="177" y="36"/>
                    <a:pt x="177" y="47"/>
                  </a:cubicBezTo>
                  <a:cubicBezTo>
                    <a:pt x="177" y="59"/>
                    <a:pt x="184" y="67"/>
                    <a:pt x="182" y="79"/>
                  </a:cubicBezTo>
                  <a:cubicBezTo>
                    <a:pt x="181" y="90"/>
                    <a:pt x="159" y="112"/>
                    <a:pt x="161" y="123"/>
                  </a:cubicBezTo>
                  <a:cubicBezTo>
                    <a:pt x="164" y="134"/>
                    <a:pt x="186" y="144"/>
                    <a:pt x="192" y="136"/>
                  </a:cubicBezTo>
                  <a:cubicBezTo>
                    <a:pt x="199" y="128"/>
                    <a:pt x="179" y="119"/>
                    <a:pt x="183" y="110"/>
                  </a:cubicBezTo>
                  <a:cubicBezTo>
                    <a:pt x="187" y="102"/>
                    <a:pt x="189" y="104"/>
                    <a:pt x="193" y="98"/>
                  </a:cubicBezTo>
                  <a:cubicBezTo>
                    <a:pt x="197" y="93"/>
                    <a:pt x="189" y="88"/>
                    <a:pt x="194" y="82"/>
                  </a:cubicBezTo>
                  <a:cubicBezTo>
                    <a:pt x="199" y="77"/>
                    <a:pt x="207" y="70"/>
                    <a:pt x="209" y="63"/>
                  </a:cubicBezTo>
                  <a:cubicBezTo>
                    <a:pt x="211" y="55"/>
                    <a:pt x="197" y="42"/>
                    <a:pt x="206" y="33"/>
                  </a:cubicBezTo>
                  <a:cubicBezTo>
                    <a:pt x="214" y="24"/>
                    <a:pt x="225" y="24"/>
                    <a:pt x="233" y="17"/>
                  </a:cubicBezTo>
                  <a:cubicBezTo>
                    <a:pt x="242" y="10"/>
                    <a:pt x="246" y="4"/>
                    <a:pt x="259" y="15"/>
                  </a:cubicBezTo>
                  <a:cubicBezTo>
                    <a:pt x="272" y="26"/>
                    <a:pt x="274" y="36"/>
                    <a:pt x="261" y="49"/>
                  </a:cubicBezTo>
                  <a:cubicBezTo>
                    <a:pt x="249" y="63"/>
                    <a:pt x="241" y="77"/>
                    <a:pt x="237" y="99"/>
                  </a:cubicBezTo>
                  <a:cubicBezTo>
                    <a:pt x="233" y="121"/>
                    <a:pt x="230" y="135"/>
                    <a:pt x="246" y="127"/>
                  </a:cubicBezTo>
                  <a:cubicBezTo>
                    <a:pt x="262" y="118"/>
                    <a:pt x="274" y="125"/>
                    <a:pt x="286" y="132"/>
                  </a:cubicBezTo>
                  <a:cubicBezTo>
                    <a:pt x="298" y="139"/>
                    <a:pt x="306" y="169"/>
                    <a:pt x="296" y="180"/>
                  </a:cubicBezTo>
                  <a:cubicBezTo>
                    <a:pt x="285" y="192"/>
                    <a:pt x="263" y="192"/>
                    <a:pt x="245" y="194"/>
                  </a:cubicBezTo>
                  <a:cubicBezTo>
                    <a:pt x="226" y="196"/>
                    <a:pt x="214" y="195"/>
                    <a:pt x="195" y="218"/>
                  </a:cubicBezTo>
                  <a:cubicBezTo>
                    <a:pt x="176" y="241"/>
                    <a:pt x="165" y="257"/>
                    <a:pt x="178" y="257"/>
                  </a:cubicBezTo>
                  <a:cubicBezTo>
                    <a:pt x="191" y="256"/>
                    <a:pt x="196" y="243"/>
                    <a:pt x="213" y="248"/>
                  </a:cubicBezTo>
                  <a:cubicBezTo>
                    <a:pt x="230" y="254"/>
                    <a:pt x="247" y="271"/>
                    <a:pt x="244" y="279"/>
                  </a:cubicBezTo>
                  <a:cubicBezTo>
                    <a:pt x="241" y="286"/>
                    <a:pt x="228" y="296"/>
                    <a:pt x="212" y="298"/>
                  </a:cubicBezTo>
                  <a:cubicBezTo>
                    <a:pt x="196" y="301"/>
                    <a:pt x="185" y="301"/>
                    <a:pt x="179" y="315"/>
                  </a:cubicBezTo>
                  <a:cubicBezTo>
                    <a:pt x="172" y="329"/>
                    <a:pt x="181" y="346"/>
                    <a:pt x="175" y="372"/>
                  </a:cubicBezTo>
                  <a:cubicBezTo>
                    <a:pt x="168" y="398"/>
                    <a:pt x="149" y="408"/>
                    <a:pt x="125" y="412"/>
                  </a:cubicBezTo>
                  <a:cubicBezTo>
                    <a:pt x="100" y="416"/>
                    <a:pt x="96" y="416"/>
                    <a:pt x="93" y="407"/>
                  </a:cubicBezTo>
                  <a:cubicBezTo>
                    <a:pt x="91" y="398"/>
                    <a:pt x="89" y="395"/>
                    <a:pt x="83" y="390"/>
                  </a:cubicBezTo>
                  <a:cubicBezTo>
                    <a:pt x="78" y="385"/>
                    <a:pt x="70" y="379"/>
                    <a:pt x="70" y="379"/>
                  </a:cubicBezTo>
                  <a:cubicBezTo>
                    <a:pt x="70" y="379"/>
                    <a:pt x="89" y="369"/>
                    <a:pt x="99" y="370"/>
                  </a:cubicBezTo>
                  <a:cubicBezTo>
                    <a:pt x="109" y="370"/>
                    <a:pt x="119" y="367"/>
                    <a:pt x="126" y="355"/>
                  </a:cubicBezTo>
                  <a:cubicBezTo>
                    <a:pt x="134" y="344"/>
                    <a:pt x="140" y="323"/>
                    <a:pt x="126" y="324"/>
                  </a:cubicBezTo>
                  <a:cubicBezTo>
                    <a:pt x="112" y="325"/>
                    <a:pt x="72" y="336"/>
                    <a:pt x="60" y="337"/>
                  </a:cubicBezTo>
                  <a:cubicBezTo>
                    <a:pt x="48" y="338"/>
                    <a:pt x="39" y="333"/>
                    <a:pt x="41" y="315"/>
                  </a:cubicBezTo>
                  <a:cubicBezTo>
                    <a:pt x="42" y="298"/>
                    <a:pt x="40" y="289"/>
                    <a:pt x="58" y="289"/>
                  </a:cubicBezTo>
                  <a:cubicBezTo>
                    <a:pt x="76" y="288"/>
                    <a:pt x="91" y="287"/>
                    <a:pt x="102" y="283"/>
                  </a:cubicBezTo>
                  <a:cubicBezTo>
                    <a:pt x="112" y="280"/>
                    <a:pt x="118" y="279"/>
                    <a:pt x="121" y="266"/>
                  </a:cubicBezTo>
                  <a:cubicBezTo>
                    <a:pt x="124" y="253"/>
                    <a:pt x="131" y="238"/>
                    <a:pt x="117" y="244"/>
                  </a:cubicBezTo>
                  <a:cubicBezTo>
                    <a:pt x="102" y="251"/>
                    <a:pt x="96" y="259"/>
                    <a:pt x="84" y="257"/>
                  </a:cubicBezTo>
                  <a:cubicBezTo>
                    <a:pt x="72" y="256"/>
                    <a:pt x="70" y="224"/>
                    <a:pt x="87" y="211"/>
                  </a:cubicBezTo>
                  <a:cubicBezTo>
                    <a:pt x="105" y="199"/>
                    <a:pt x="133" y="198"/>
                    <a:pt x="142" y="194"/>
                  </a:cubicBezTo>
                  <a:cubicBezTo>
                    <a:pt x="151" y="191"/>
                    <a:pt x="162" y="178"/>
                    <a:pt x="177" y="182"/>
                  </a:cubicBezTo>
                  <a:cubicBezTo>
                    <a:pt x="192" y="185"/>
                    <a:pt x="208" y="186"/>
                    <a:pt x="218" y="179"/>
                  </a:cubicBezTo>
                  <a:cubicBezTo>
                    <a:pt x="227" y="172"/>
                    <a:pt x="236" y="163"/>
                    <a:pt x="217" y="164"/>
                  </a:cubicBezTo>
                  <a:cubicBezTo>
                    <a:pt x="199" y="165"/>
                    <a:pt x="141" y="177"/>
                    <a:pt x="120" y="181"/>
                  </a:cubicBezTo>
                  <a:cubicBezTo>
                    <a:pt x="100" y="186"/>
                    <a:pt x="76" y="193"/>
                    <a:pt x="63" y="210"/>
                  </a:cubicBezTo>
                  <a:cubicBezTo>
                    <a:pt x="50" y="226"/>
                    <a:pt x="43" y="243"/>
                    <a:pt x="25" y="245"/>
                  </a:cubicBezTo>
                  <a:cubicBezTo>
                    <a:pt x="8" y="247"/>
                    <a:pt x="8" y="233"/>
                    <a:pt x="6" y="214"/>
                  </a:cubicBezTo>
                  <a:cubicBezTo>
                    <a:pt x="4" y="195"/>
                    <a:pt x="0" y="189"/>
                    <a:pt x="11" y="175"/>
                  </a:cubicBezTo>
                  <a:cubicBezTo>
                    <a:pt x="21" y="161"/>
                    <a:pt x="27" y="159"/>
                    <a:pt x="38"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3" name="图片 2"/>
          <p:cNvPicPr>
            <a:picLocks noChangeAspect="1"/>
          </p:cNvPicPr>
          <p:nvPr/>
        </p:nvPicPr>
        <p:blipFill>
          <a:blip r:embed="rId4"/>
          <a:stretch>
            <a:fillRect/>
          </a:stretch>
        </p:blipFill>
        <p:spPr>
          <a:xfrm>
            <a:off x="639110" y="-8977"/>
            <a:ext cx="7946089" cy="5152997"/>
          </a:xfrm>
          <a:prstGeom prst="rect">
            <a:avLst/>
          </a:prstGeom>
        </p:spPr>
      </p:pic>
    </p:spTree>
    <p:extLst>
      <p:ext uri="{BB962C8B-B14F-4D97-AF65-F5344CB8AC3E}">
        <p14:creationId xmlns:p14="http://schemas.microsoft.com/office/powerpoint/2010/main" val="227764854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项目</a:t>
            </a:r>
            <a:r>
              <a:rPr lang="zh-CN" altLang="en-US" sz="1600" dirty="0" smtClean="0">
                <a:solidFill>
                  <a:schemeClr val="accent1"/>
                </a:solidFill>
                <a:latin typeface="方正兰亭黑_GBK"/>
                <a:ea typeface="方正兰亭黑_GBK"/>
              </a:rPr>
              <a:t>简介</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项目目标</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40" name="矩形 39"/>
          <p:cNvSpPr/>
          <p:nvPr/>
        </p:nvSpPr>
        <p:spPr>
          <a:xfrm>
            <a:off x="1270145" y="1353206"/>
            <a:ext cx="3019447" cy="1079206"/>
          </a:xfrm>
          <a:prstGeom prst="rect">
            <a:avLst/>
          </a:prstGeom>
        </p:spPr>
        <p:txBody>
          <a:bodyPr wrap="square">
            <a:spAutoFit/>
          </a:bodyPr>
          <a:lstStyle/>
          <a:p>
            <a:pPr>
              <a:lnSpc>
                <a:spcPct val="150000"/>
              </a:lnSpc>
            </a:pPr>
            <a:r>
              <a:rPr lang="zh-CN" altLang="en-US" sz="1100" dirty="0">
                <a:solidFill>
                  <a:schemeClr val="tx1">
                    <a:lumMod val="85000"/>
                    <a:lumOff val="15000"/>
                  </a:schemeClr>
                </a:solidFill>
                <a:latin typeface="+mn-ea"/>
              </a:rPr>
              <a:t>根据</a:t>
            </a:r>
            <a:r>
              <a:rPr lang="en-US" altLang="zh-CN" sz="1100" dirty="0" err="1">
                <a:solidFill>
                  <a:schemeClr val="tx1">
                    <a:lumMod val="85000"/>
                    <a:lumOff val="15000"/>
                  </a:schemeClr>
                </a:solidFill>
                <a:latin typeface="+mn-ea"/>
              </a:rPr>
              <a:t>Kaggle</a:t>
            </a:r>
            <a:r>
              <a:rPr lang="zh-CN" altLang="en-US" sz="1100" dirty="0">
                <a:solidFill>
                  <a:schemeClr val="tx1">
                    <a:lumMod val="85000"/>
                    <a:lumOff val="15000"/>
                  </a:schemeClr>
                </a:solidFill>
                <a:latin typeface="+mn-ea"/>
              </a:rPr>
              <a:t>比赛</a:t>
            </a:r>
            <a:r>
              <a:rPr lang="en-US" altLang="zh-CN" sz="1100" dirty="0" err="1">
                <a:solidFill>
                  <a:schemeClr val="tx1">
                    <a:lumMod val="85000"/>
                    <a:lumOff val="15000"/>
                  </a:schemeClr>
                </a:solidFill>
                <a:latin typeface="+mn-ea"/>
              </a:rPr>
              <a:t>Crowdflower</a:t>
            </a:r>
            <a:r>
              <a:rPr lang="en-US" altLang="zh-CN" sz="1100" dirty="0">
                <a:solidFill>
                  <a:schemeClr val="tx1">
                    <a:lumMod val="85000"/>
                    <a:lumOff val="15000"/>
                  </a:schemeClr>
                </a:solidFill>
                <a:latin typeface="+mn-ea"/>
              </a:rPr>
              <a:t> Search Results Relevance</a:t>
            </a:r>
            <a:r>
              <a:rPr lang="zh-CN" altLang="en-US" sz="1100" dirty="0">
                <a:solidFill>
                  <a:schemeClr val="tx1">
                    <a:lumMod val="85000"/>
                    <a:lumOff val="15000"/>
                  </a:schemeClr>
                </a:solidFill>
                <a:latin typeface="+mn-ea"/>
              </a:rPr>
              <a:t>的数据集训练模型，使得模型能对用户输入的关键字和搜索引擎搜索结果的相关度进行评估。</a:t>
            </a:r>
            <a:endParaRPr lang="en-US" altLang="zh-CN" sz="1100" dirty="0">
              <a:solidFill>
                <a:schemeClr val="tx1">
                  <a:lumMod val="85000"/>
                  <a:lumOff val="15000"/>
                </a:schemeClr>
              </a:solidFill>
              <a:latin typeface="+mn-ea"/>
            </a:endParaRPr>
          </a:p>
        </p:txBody>
      </p:sp>
      <p:sp>
        <p:nvSpPr>
          <p:cNvPr id="32" name="矩形 31"/>
          <p:cNvSpPr/>
          <p:nvPr/>
        </p:nvSpPr>
        <p:spPr>
          <a:xfrm>
            <a:off x="1270149" y="2512959"/>
            <a:ext cx="3019447" cy="37741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搭建</a:t>
            </a:r>
            <a:r>
              <a:rPr lang="zh-CN" altLang="en-US" sz="1400" dirty="0" smtClean="0">
                <a:solidFill>
                  <a:schemeClr val="tx1">
                    <a:lumMod val="85000"/>
                    <a:lumOff val="15000"/>
                  </a:schemeClr>
                </a:solidFill>
                <a:latin typeface="+mj-ea"/>
                <a:ea typeface="+mj-ea"/>
              </a:rPr>
              <a:t>和</a:t>
            </a:r>
            <a:r>
              <a:rPr lang="zh-CN" altLang="en-US" sz="1400" b="1" dirty="0" smtClean="0">
                <a:solidFill>
                  <a:schemeClr val="tx1">
                    <a:lumMod val="85000"/>
                    <a:lumOff val="15000"/>
                  </a:schemeClr>
                </a:solidFill>
                <a:latin typeface="+mj-ea"/>
                <a:ea typeface="+mj-ea"/>
              </a:rPr>
              <a:t>训练模型</a:t>
            </a:r>
            <a:endParaRPr lang="en-US" altLang="zh-CN" sz="1400" b="1" dirty="0">
              <a:solidFill>
                <a:schemeClr val="tx1">
                  <a:lumMod val="85000"/>
                  <a:lumOff val="15000"/>
                </a:schemeClr>
              </a:solidFill>
              <a:latin typeface="+mj-ea"/>
              <a:ea typeface="+mj-ea"/>
            </a:endParaRPr>
          </a:p>
        </p:txBody>
      </p:sp>
      <p:sp>
        <p:nvSpPr>
          <p:cNvPr id="34" name="矩形 33"/>
          <p:cNvSpPr/>
          <p:nvPr/>
        </p:nvSpPr>
        <p:spPr>
          <a:xfrm>
            <a:off x="1270146" y="2853522"/>
            <a:ext cx="3019447" cy="1061829"/>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a:solidFill>
                  <a:schemeClr val="tx1">
                    <a:lumMod val="85000"/>
                    <a:lumOff val="15000"/>
                  </a:schemeClr>
                </a:solidFill>
                <a:latin typeface="+mj-ea"/>
                <a:ea typeface="+mj-ea"/>
              </a:rPr>
              <a:t>预测</a:t>
            </a:r>
            <a:r>
              <a:rPr lang="zh-CN" altLang="en-US" sz="1400" smtClean="0">
                <a:solidFill>
                  <a:schemeClr val="tx1">
                    <a:lumMod val="85000"/>
                    <a:lumOff val="15000"/>
                  </a:schemeClr>
                </a:solidFill>
                <a:latin typeface="+mj-ea"/>
                <a:ea typeface="+mj-ea"/>
              </a:rPr>
              <a:t>搜索</a:t>
            </a:r>
            <a:r>
              <a:rPr lang="zh-CN" altLang="en-US" sz="1400" dirty="0" smtClean="0">
                <a:solidFill>
                  <a:schemeClr val="tx1">
                    <a:lumMod val="85000"/>
                    <a:lumOff val="15000"/>
                  </a:schemeClr>
                </a:solidFill>
                <a:latin typeface="+mj-ea"/>
                <a:ea typeface="+mj-ea"/>
              </a:rPr>
              <a:t>关键词和搜索</a:t>
            </a:r>
            <a:r>
              <a:rPr lang="zh-CN" altLang="en-US" sz="1400" dirty="0">
                <a:solidFill>
                  <a:schemeClr val="tx1">
                    <a:lumMod val="85000"/>
                    <a:lumOff val="15000"/>
                  </a:schemeClr>
                </a:solidFill>
                <a:latin typeface="+mj-ea"/>
                <a:ea typeface="+mj-ea"/>
              </a:rPr>
              <a:t>结果的</a:t>
            </a:r>
            <a:r>
              <a:rPr lang="zh-CN" altLang="en-US" sz="1400" b="1" dirty="0">
                <a:solidFill>
                  <a:schemeClr val="tx1">
                    <a:lumMod val="85000"/>
                    <a:lumOff val="15000"/>
                  </a:schemeClr>
                </a:solidFill>
                <a:latin typeface="+mj-ea"/>
                <a:ea typeface="+mj-ea"/>
              </a:rPr>
              <a:t>相关</a:t>
            </a:r>
            <a:r>
              <a:rPr lang="zh-CN" altLang="en-US" sz="1400" b="1" dirty="0" smtClean="0">
                <a:solidFill>
                  <a:schemeClr val="tx1">
                    <a:lumMod val="85000"/>
                    <a:lumOff val="15000"/>
                  </a:schemeClr>
                </a:solidFill>
                <a:latin typeface="+mj-ea"/>
                <a:ea typeface="+mj-ea"/>
              </a:rPr>
              <a:t>度</a:t>
            </a:r>
            <a:r>
              <a:rPr lang="zh-CN" altLang="en-US" sz="1400" dirty="0" smtClean="0">
                <a:solidFill>
                  <a:schemeClr val="tx1">
                    <a:lumMod val="85000"/>
                    <a:lumOff val="15000"/>
                  </a:schemeClr>
                </a:solidFill>
                <a:latin typeface="+mj-ea"/>
                <a:ea typeface="+mj-ea"/>
              </a:rPr>
              <a:t>（整数，范围</a:t>
            </a:r>
            <a:r>
              <a:rPr lang="en-US" altLang="zh-CN" sz="1400" dirty="0" smtClean="0">
                <a:solidFill>
                  <a:schemeClr val="tx1">
                    <a:lumMod val="85000"/>
                    <a:lumOff val="15000"/>
                  </a:schemeClr>
                </a:solidFill>
                <a:latin typeface="+mj-ea"/>
                <a:ea typeface="+mj-ea"/>
              </a:rPr>
              <a:t>1</a:t>
            </a:r>
            <a:r>
              <a:rPr lang="zh-CN" altLang="en-US" sz="1400" dirty="0" smtClean="0">
                <a:solidFill>
                  <a:schemeClr val="tx1">
                    <a:lumMod val="85000"/>
                    <a:lumOff val="15000"/>
                  </a:schemeClr>
                </a:solidFill>
                <a:latin typeface="+mj-ea"/>
                <a:ea typeface="+mj-ea"/>
              </a:rPr>
              <a:t>至</a:t>
            </a:r>
            <a:r>
              <a:rPr lang="en-US" altLang="zh-CN" sz="1400" dirty="0" smtClean="0">
                <a:solidFill>
                  <a:schemeClr val="tx1">
                    <a:lumMod val="85000"/>
                    <a:lumOff val="15000"/>
                  </a:schemeClr>
                </a:solidFill>
                <a:latin typeface="+mj-ea"/>
                <a:ea typeface="+mj-ea"/>
              </a:rPr>
              <a:t>4</a:t>
            </a:r>
            <a:r>
              <a:rPr lang="zh-CN" altLang="en-US" sz="1400" dirty="0" smtClean="0">
                <a:solidFill>
                  <a:schemeClr val="tx1">
                    <a:lumMod val="85000"/>
                    <a:lumOff val="15000"/>
                  </a:schemeClr>
                </a:solidFill>
                <a:latin typeface="+mj-ea"/>
                <a:ea typeface="+mj-ea"/>
              </a:rPr>
              <a:t>，越高越相关）</a:t>
            </a:r>
            <a:endParaRPr lang="en-US" altLang="zh-CN" sz="1400" dirty="0">
              <a:solidFill>
                <a:schemeClr val="tx1">
                  <a:lumMod val="85000"/>
                  <a:lumOff val="15000"/>
                </a:schemeClr>
              </a:solidFill>
              <a:latin typeface="+mj-ea"/>
              <a:ea typeface="+mj-ea"/>
            </a:endParaRPr>
          </a:p>
        </p:txBody>
      </p:sp>
      <p:graphicFrame>
        <p:nvGraphicFramePr>
          <p:cNvPr id="2" name="表格 1"/>
          <p:cNvGraphicFramePr>
            <a:graphicFrameLocks noGrp="1"/>
          </p:cNvGraphicFramePr>
          <p:nvPr>
            <p:extLst/>
          </p:nvPr>
        </p:nvGraphicFramePr>
        <p:xfrm>
          <a:off x="4343065" y="1396848"/>
          <a:ext cx="4224162" cy="2459414"/>
        </p:xfrm>
        <a:graphic>
          <a:graphicData uri="http://schemas.openxmlformats.org/drawingml/2006/table">
            <a:tbl>
              <a:tblPr firstRow="1" bandRow="1">
                <a:tableStyleId>{5C22544A-7EE6-4342-B048-85BDC9FD1C3A}</a:tableStyleId>
              </a:tblPr>
              <a:tblGrid>
                <a:gridCol w="567988">
                  <a:extLst>
                    <a:ext uri="{9D8B030D-6E8A-4147-A177-3AD203B41FA5}">
                      <a16:colId xmlns:a16="http://schemas.microsoft.com/office/drawing/2014/main" val="3202829785"/>
                    </a:ext>
                  </a:extLst>
                </a:gridCol>
                <a:gridCol w="906052">
                  <a:extLst>
                    <a:ext uri="{9D8B030D-6E8A-4147-A177-3AD203B41FA5}">
                      <a16:colId xmlns:a16="http://schemas.microsoft.com/office/drawing/2014/main" val="641579099"/>
                    </a:ext>
                  </a:extLst>
                </a:gridCol>
                <a:gridCol w="973899">
                  <a:extLst>
                    <a:ext uri="{9D8B030D-6E8A-4147-A177-3AD203B41FA5}">
                      <a16:colId xmlns:a16="http://schemas.microsoft.com/office/drawing/2014/main" val="2822315800"/>
                    </a:ext>
                  </a:extLst>
                </a:gridCol>
                <a:gridCol w="850450">
                  <a:extLst>
                    <a:ext uri="{9D8B030D-6E8A-4147-A177-3AD203B41FA5}">
                      <a16:colId xmlns:a16="http://schemas.microsoft.com/office/drawing/2014/main" val="232978103"/>
                    </a:ext>
                  </a:extLst>
                </a:gridCol>
                <a:gridCol w="925773">
                  <a:extLst>
                    <a:ext uri="{9D8B030D-6E8A-4147-A177-3AD203B41FA5}">
                      <a16:colId xmlns:a16="http://schemas.microsoft.com/office/drawing/2014/main" val="3775978409"/>
                    </a:ext>
                  </a:extLst>
                </a:gridCol>
              </a:tblGrid>
              <a:tr h="684635">
                <a:tc>
                  <a:txBody>
                    <a:bodyPr/>
                    <a:lstStyle/>
                    <a:p>
                      <a:pPr algn="ctr"/>
                      <a:r>
                        <a:rPr lang="en-US" altLang="zh-CN" sz="1100" i="0" dirty="0" smtClean="0"/>
                        <a:t>ID</a:t>
                      </a:r>
                      <a:endParaRPr lang="zh-CN" altLang="en-US" sz="1100" i="0" dirty="0"/>
                    </a:p>
                  </a:txBody>
                  <a:tcPr anchor="ctr"/>
                </a:tc>
                <a:tc>
                  <a:txBody>
                    <a:bodyPr/>
                    <a:lstStyle/>
                    <a:p>
                      <a:pPr algn="ctr"/>
                      <a:r>
                        <a:rPr lang="en-US" altLang="zh-CN" sz="1100" i="0" dirty="0" smtClean="0"/>
                        <a:t>Query</a:t>
                      </a:r>
                      <a:endParaRPr lang="zh-CN" altLang="en-US" sz="1100" i="0" dirty="0"/>
                    </a:p>
                  </a:txBody>
                  <a:tcPr anchor="ctr"/>
                </a:tc>
                <a:tc>
                  <a:txBody>
                    <a:bodyPr/>
                    <a:lstStyle/>
                    <a:p>
                      <a:pPr algn="ctr"/>
                      <a:r>
                        <a:rPr lang="en-US" altLang="zh-CN" sz="1100" i="0" dirty="0" smtClean="0"/>
                        <a:t>Product Title</a:t>
                      </a:r>
                      <a:endParaRPr lang="zh-CN" altLang="en-US" sz="1100" i="0" dirty="0"/>
                    </a:p>
                  </a:txBody>
                  <a:tcPr anchor="ctr"/>
                </a:tc>
                <a:tc>
                  <a:txBody>
                    <a:bodyPr/>
                    <a:lstStyle/>
                    <a:p>
                      <a:pPr algn="ctr"/>
                      <a:r>
                        <a:rPr lang="en-US" altLang="zh-CN" sz="1100" i="0" dirty="0" smtClean="0"/>
                        <a:t>Product Description</a:t>
                      </a:r>
                      <a:endParaRPr lang="zh-CN" altLang="en-US" sz="1100" i="0" dirty="0"/>
                    </a:p>
                  </a:txBody>
                  <a:tcPr anchor="ctr"/>
                </a:tc>
                <a:tc>
                  <a:txBody>
                    <a:bodyPr/>
                    <a:lstStyle/>
                    <a:p>
                      <a:pPr algn="ctr"/>
                      <a:r>
                        <a:rPr lang="en-US" altLang="zh-CN" sz="1100" i="0" dirty="0" smtClean="0"/>
                        <a:t>Relevance</a:t>
                      </a:r>
                      <a:endParaRPr lang="zh-CN" altLang="en-US" sz="1100" i="0" dirty="0"/>
                    </a:p>
                  </a:txBody>
                  <a:tcPr anchor="ctr"/>
                </a:tc>
                <a:extLst>
                  <a:ext uri="{0D108BD9-81ED-4DB2-BD59-A6C34878D82A}">
                    <a16:rowId xmlns:a16="http://schemas.microsoft.com/office/drawing/2014/main" val="959305114"/>
                  </a:ext>
                </a:extLst>
              </a:tr>
              <a:tr h="591593">
                <a:tc>
                  <a:txBody>
                    <a:bodyPr/>
                    <a:lstStyle/>
                    <a:p>
                      <a:pPr algn="ctr"/>
                      <a:r>
                        <a:rPr lang="en-US" altLang="zh-CN" sz="1050" dirty="0" smtClean="0"/>
                        <a:t>1</a:t>
                      </a:r>
                      <a:endParaRPr lang="zh-CN" altLang="en-US" sz="1050" dirty="0"/>
                    </a:p>
                  </a:txBody>
                  <a:tcPr anchor="ctr"/>
                </a:tc>
                <a:tc>
                  <a:txBody>
                    <a:bodyPr/>
                    <a:lstStyle/>
                    <a:p>
                      <a:pPr algn="ctr"/>
                      <a:r>
                        <a:rPr lang="en-US" altLang="zh-CN" sz="1050" dirty="0" smtClean="0"/>
                        <a:t>wall clocks</a:t>
                      </a:r>
                      <a:endParaRPr lang="zh-CN" altLang="en-US" sz="1050" dirty="0"/>
                    </a:p>
                  </a:txBody>
                  <a:tcPr anchor="ctr"/>
                </a:tc>
                <a:tc>
                  <a:txBody>
                    <a:bodyPr/>
                    <a:lstStyle/>
                    <a:p>
                      <a:pPr algn="ctr"/>
                      <a:r>
                        <a:rPr lang="en-US" altLang="zh-CN" sz="1050" dirty="0" err="1" smtClean="0"/>
                        <a:t>Lorell</a:t>
                      </a:r>
                      <a:r>
                        <a:rPr lang="en-US" altLang="zh-CN" sz="1050" dirty="0" smtClean="0"/>
                        <a:t> Controlled Wall Clock</a:t>
                      </a:r>
                      <a:endParaRPr lang="zh-CN" altLang="en-US" sz="1050" dirty="0"/>
                    </a:p>
                  </a:txBody>
                  <a:tcPr anchor="ctr"/>
                </a:tc>
                <a:tc>
                  <a:txBody>
                    <a:bodyPr/>
                    <a:lstStyle/>
                    <a:p>
                      <a:pPr algn="ctr"/>
                      <a:r>
                        <a:rPr lang="en-US" altLang="zh-CN" sz="1050" dirty="0" err="1" smtClean="0"/>
                        <a:t>Lorell</a:t>
                      </a:r>
                      <a:r>
                        <a:rPr lang="en-US" altLang="zh-CN" sz="1050" dirty="0" smtClean="0"/>
                        <a:t> Round Profile…</a:t>
                      </a:r>
                      <a:endParaRPr lang="zh-CN" altLang="en-US" sz="1050" dirty="0"/>
                    </a:p>
                  </a:txBody>
                  <a:tcPr anchor="ctr"/>
                </a:tc>
                <a:tc>
                  <a:txBody>
                    <a:bodyPr/>
                    <a:lstStyle/>
                    <a:p>
                      <a:pPr algn="ctr"/>
                      <a:r>
                        <a:rPr lang="en-US" altLang="zh-CN" sz="1050" dirty="0" smtClean="0"/>
                        <a:t>3</a:t>
                      </a:r>
                      <a:endParaRPr lang="zh-CN" altLang="en-US" sz="1050" dirty="0"/>
                    </a:p>
                  </a:txBody>
                  <a:tcPr anchor="ctr"/>
                </a:tc>
                <a:extLst>
                  <a:ext uri="{0D108BD9-81ED-4DB2-BD59-A6C34878D82A}">
                    <a16:rowId xmlns:a16="http://schemas.microsoft.com/office/drawing/2014/main" val="2326318741"/>
                  </a:ext>
                </a:extLst>
              </a:tr>
              <a:tr h="591593">
                <a:tc>
                  <a:txBody>
                    <a:bodyPr/>
                    <a:lstStyle/>
                    <a:p>
                      <a:pPr algn="ctr"/>
                      <a:r>
                        <a:rPr lang="en-US" altLang="zh-CN" sz="1050" dirty="0" smtClean="0"/>
                        <a:t>2</a:t>
                      </a:r>
                      <a:endParaRPr lang="zh-CN" altLang="en-US" sz="1050" dirty="0"/>
                    </a:p>
                  </a:txBody>
                  <a:tcPr anchor="ctr"/>
                </a:tc>
                <a:tc>
                  <a:txBody>
                    <a:bodyPr/>
                    <a:lstStyle/>
                    <a:p>
                      <a:pPr algn="ctr"/>
                      <a:r>
                        <a:rPr lang="en-US" altLang="zh-CN" sz="1050" dirty="0" smtClean="0"/>
                        <a:t>coffee maker</a:t>
                      </a:r>
                      <a:endParaRPr lang="zh-CN" altLang="en-US" sz="1050" dirty="0"/>
                    </a:p>
                  </a:txBody>
                  <a:tcPr anchor="ctr"/>
                </a:tc>
                <a:tc>
                  <a:txBody>
                    <a:bodyPr/>
                    <a:lstStyle/>
                    <a:p>
                      <a:pPr algn="ctr"/>
                      <a:r>
                        <a:rPr lang="en-US" altLang="zh-CN" sz="1050" dirty="0" smtClean="0"/>
                        <a:t>DCC</a:t>
                      </a:r>
                    </a:p>
                    <a:p>
                      <a:pPr algn="ctr"/>
                      <a:r>
                        <a:rPr lang="en-US" altLang="zh-CN" sz="1050" dirty="0" smtClean="0"/>
                        <a:t>Coffeemaker</a:t>
                      </a:r>
                      <a:endParaRPr lang="zh-CN" altLang="en-US" sz="1050" dirty="0"/>
                    </a:p>
                  </a:txBody>
                  <a:tcPr anchor="ctr"/>
                </a:tc>
                <a:tc>
                  <a:txBody>
                    <a:bodyPr/>
                    <a:lstStyle/>
                    <a:p>
                      <a:pPr algn="ctr"/>
                      <a:r>
                        <a:rPr lang="en-US" altLang="zh-CN" sz="1050" dirty="0" smtClean="0"/>
                        <a:t>The Cuisinart 14-Cup…</a:t>
                      </a:r>
                      <a:endParaRPr lang="zh-CN" altLang="en-US" sz="1050" dirty="0"/>
                    </a:p>
                  </a:txBody>
                  <a:tcPr anchor="ctr"/>
                </a:tc>
                <a:tc>
                  <a:txBody>
                    <a:bodyPr/>
                    <a:lstStyle/>
                    <a:p>
                      <a:pPr algn="ctr"/>
                      <a:r>
                        <a:rPr lang="en-US" altLang="zh-CN" sz="1050" dirty="0" smtClean="0"/>
                        <a:t>4</a:t>
                      </a:r>
                      <a:endParaRPr lang="zh-CN" altLang="en-US" sz="1050" dirty="0"/>
                    </a:p>
                  </a:txBody>
                  <a:tcPr anchor="ctr"/>
                </a:tc>
                <a:extLst>
                  <a:ext uri="{0D108BD9-81ED-4DB2-BD59-A6C34878D82A}">
                    <a16:rowId xmlns:a16="http://schemas.microsoft.com/office/drawing/2014/main" val="3634976865"/>
                  </a:ext>
                </a:extLst>
              </a:tr>
              <a:tr h="591593">
                <a:tc>
                  <a:txBody>
                    <a:bodyPr/>
                    <a:lstStyle/>
                    <a:p>
                      <a:pPr algn="ctr"/>
                      <a:r>
                        <a:rPr lang="en-US" altLang="zh-CN" sz="1050" dirty="0" smtClean="0"/>
                        <a:t>3</a:t>
                      </a:r>
                      <a:endParaRPr lang="zh-CN" altLang="en-US" sz="1050" dirty="0"/>
                    </a:p>
                  </a:txBody>
                  <a:tcPr anchor="ctr"/>
                </a:tc>
                <a:tc>
                  <a:txBody>
                    <a:bodyPr/>
                    <a:lstStyle/>
                    <a:p>
                      <a:pPr algn="ctr"/>
                      <a:r>
                        <a:rPr lang="en-US" altLang="zh-CN" sz="1050" dirty="0" smtClean="0"/>
                        <a:t>silver necklace</a:t>
                      </a:r>
                      <a:endParaRPr lang="zh-CN" altLang="en-US" sz="1050" dirty="0"/>
                    </a:p>
                  </a:txBody>
                  <a:tcPr anchor="ctr"/>
                </a:tc>
                <a:tc>
                  <a:txBody>
                    <a:bodyPr/>
                    <a:lstStyle/>
                    <a:p>
                      <a:pPr algn="ctr"/>
                      <a:r>
                        <a:rPr lang="en-US" altLang="zh-CN" sz="1050" dirty="0" err="1" smtClean="0"/>
                        <a:t>Fremada</a:t>
                      </a:r>
                      <a:r>
                        <a:rPr lang="en-US" altLang="zh-CN" sz="1050" dirty="0" smtClean="0"/>
                        <a:t> Silver Necklace </a:t>
                      </a:r>
                      <a:endParaRPr lang="zh-CN" altLang="en-US" sz="1050" dirty="0"/>
                    </a:p>
                  </a:txBody>
                  <a:tcPr anchor="ctr"/>
                </a:tc>
                <a:tc>
                  <a:txBody>
                    <a:bodyPr/>
                    <a:lstStyle/>
                    <a:p>
                      <a:pPr algn="ctr"/>
                      <a:r>
                        <a:rPr lang="en-US" altLang="zh-CN" sz="1050" dirty="0" smtClean="0"/>
                        <a:t>Crafted with sterling…</a:t>
                      </a:r>
                      <a:endParaRPr lang="zh-CN" altLang="en-US" sz="1050" dirty="0"/>
                    </a:p>
                  </a:txBody>
                  <a:tcPr anchor="ctr"/>
                </a:tc>
                <a:tc>
                  <a:txBody>
                    <a:bodyPr/>
                    <a:lstStyle/>
                    <a:p>
                      <a:pPr algn="ctr"/>
                      <a:r>
                        <a:rPr lang="en-US" altLang="zh-CN" sz="1050" dirty="0" smtClean="0"/>
                        <a:t>1</a:t>
                      </a:r>
                      <a:endParaRPr lang="zh-CN" altLang="en-US" sz="1050" dirty="0"/>
                    </a:p>
                  </a:txBody>
                  <a:tcPr anchor="ctr"/>
                </a:tc>
                <a:extLst>
                  <a:ext uri="{0D108BD9-81ED-4DB2-BD59-A6C34878D82A}">
                    <a16:rowId xmlns:a16="http://schemas.microsoft.com/office/drawing/2014/main" val="2778427764"/>
                  </a:ext>
                </a:extLst>
              </a:tr>
            </a:tbl>
          </a:graphicData>
        </a:graphic>
      </p:graphicFrame>
      <p:sp>
        <p:nvSpPr>
          <p:cNvPr id="56" name="矩形 55"/>
          <p:cNvSpPr/>
          <p:nvPr/>
        </p:nvSpPr>
        <p:spPr>
          <a:xfrm>
            <a:off x="1270145" y="3788213"/>
            <a:ext cx="3019447" cy="37741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b="1" dirty="0" smtClean="0">
                <a:solidFill>
                  <a:schemeClr val="tx1">
                    <a:lumMod val="85000"/>
                    <a:lumOff val="15000"/>
                  </a:schemeClr>
                </a:solidFill>
                <a:latin typeface="+mj-ea"/>
                <a:ea typeface="+mj-ea"/>
              </a:rPr>
              <a:t>文本四分类</a:t>
            </a:r>
            <a:endParaRPr lang="en-US" altLang="zh-CN" sz="1400" b="1"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06705185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2"/>
          <a:stretch>
            <a:fillRect/>
          </a:stretch>
        </p:blipFill>
        <p:spPr>
          <a:xfrm>
            <a:off x="1830656" y="0"/>
            <a:ext cx="5152694" cy="5205327"/>
          </a:xfrm>
          <a:prstGeom prst="rect">
            <a:avLst/>
          </a:prstGeom>
        </p:spPr>
      </p:pic>
    </p:spTree>
    <p:extLst>
      <p:ext uri="{BB962C8B-B14F-4D97-AF65-F5344CB8AC3E}">
        <p14:creationId xmlns:p14="http://schemas.microsoft.com/office/powerpoint/2010/main" val="324016273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stretch>
            <a:fillRect/>
          </a:stretch>
        </p:blipFill>
        <p:spPr>
          <a:xfrm>
            <a:off x="2034137" y="0"/>
            <a:ext cx="5122655" cy="5143500"/>
          </a:xfrm>
          <a:prstGeom prst="rect">
            <a:avLst/>
          </a:prstGeom>
        </p:spPr>
      </p:pic>
    </p:spTree>
    <p:extLst>
      <p:ext uri="{BB962C8B-B14F-4D97-AF65-F5344CB8AC3E}">
        <p14:creationId xmlns:p14="http://schemas.microsoft.com/office/powerpoint/2010/main" val="49153558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3391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项目</a:t>
            </a:r>
            <a:r>
              <a:rPr lang="zh-CN" altLang="en-US" sz="1600" dirty="0" smtClean="0">
                <a:solidFill>
                  <a:schemeClr val="accent1"/>
                </a:solidFill>
                <a:latin typeface="方正兰亭黑_GBK"/>
                <a:ea typeface="方正兰亭黑_GBK"/>
              </a:rPr>
              <a:t>简介</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模型性能衡量</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01</a:t>
            </a:r>
            <a:endParaRPr lang="zh-CN" altLang="en-US" sz="1200" dirty="0">
              <a:solidFill>
                <a:schemeClr val="bg1"/>
              </a:solidFill>
              <a:latin typeface="方正兰亭黑_GBK"/>
              <a:ea typeface="方正兰亭黑_GBK"/>
            </a:endParaRPr>
          </a:p>
        </p:txBody>
      </p:sp>
      <p:sp>
        <p:nvSpPr>
          <p:cNvPr id="36" name="矩形 35"/>
          <p:cNvSpPr/>
          <p:nvPr/>
        </p:nvSpPr>
        <p:spPr>
          <a:xfrm>
            <a:off x="4364984" y="1850961"/>
            <a:ext cx="2818814" cy="1015663"/>
          </a:xfrm>
          <a:prstGeom prst="rect">
            <a:avLst/>
          </a:prstGeom>
        </p:spPr>
        <p:txBody>
          <a:bodyPr wrap="square">
            <a:spAutoFit/>
          </a:bodyPr>
          <a:lstStyle/>
          <a:p>
            <a:pPr>
              <a:lnSpc>
                <a:spcPct val="150000"/>
              </a:lnSpc>
            </a:pPr>
            <a:r>
              <a:rPr lang="zh-CN" altLang="en-US" sz="2000" dirty="0" smtClean="0">
                <a:solidFill>
                  <a:schemeClr val="tx1">
                    <a:lumMod val="85000"/>
                    <a:lumOff val="15000"/>
                  </a:schemeClr>
                </a:solidFill>
              </a:rPr>
              <a:t>（基于</a:t>
            </a:r>
            <a:r>
              <a:rPr lang="zh-CN" altLang="en-US" sz="2000" dirty="0">
                <a:solidFill>
                  <a:schemeClr val="tx1">
                    <a:lumMod val="85000"/>
                    <a:lumOff val="15000"/>
                  </a:schemeClr>
                </a:solidFill>
              </a:rPr>
              <a:t>混淆</a:t>
            </a:r>
            <a:r>
              <a:rPr lang="zh-CN" altLang="en-US" sz="2000" dirty="0" smtClean="0">
                <a:solidFill>
                  <a:schemeClr val="tx1">
                    <a:lumMod val="85000"/>
                    <a:lumOff val="15000"/>
                  </a:schemeClr>
                </a:solidFill>
              </a:rPr>
              <a:t>矩阵计算而来，用于衡量</a:t>
            </a:r>
            <a:r>
              <a:rPr lang="zh-CN" altLang="en-US" sz="2000" dirty="0">
                <a:solidFill>
                  <a:schemeClr val="tx1">
                    <a:lumMod val="85000"/>
                    <a:lumOff val="15000"/>
                  </a:schemeClr>
                </a:solidFill>
              </a:rPr>
              <a:t>分类</a:t>
            </a:r>
            <a:r>
              <a:rPr lang="zh-CN" altLang="en-US" sz="2000" dirty="0" smtClean="0">
                <a:solidFill>
                  <a:schemeClr val="tx1">
                    <a:lumMod val="85000"/>
                    <a:lumOff val="15000"/>
                  </a:schemeClr>
                </a:solidFill>
              </a:rPr>
              <a:t>精度）</a:t>
            </a:r>
            <a:endParaRPr lang="en-US" altLang="zh-CN" sz="2000" dirty="0">
              <a:solidFill>
                <a:schemeClr val="tx1">
                  <a:lumMod val="85000"/>
                  <a:lumOff val="15000"/>
                </a:schemeClr>
              </a:solidFill>
            </a:endParaRPr>
          </a:p>
        </p:txBody>
      </p:sp>
      <p:sp>
        <p:nvSpPr>
          <p:cNvPr id="61" name="矩形 60"/>
          <p:cNvSpPr/>
          <p:nvPr/>
        </p:nvSpPr>
        <p:spPr>
          <a:xfrm>
            <a:off x="2301345" y="2968463"/>
            <a:ext cx="4720344" cy="830997"/>
          </a:xfrm>
          <a:prstGeom prst="rect">
            <a:avLst/>
          </a:prstGeom>
        </p:spPr>
        <p:txBody>
          <a:bodyPr wrap="square">
            <a:spAutoFit/>
          </a:bodyPr>
          <a:lstStyle/>
          <a:p>
            <a:pPr>
              <a:lnSpc>
                <a:spcPct val="150000"/>
              </a:lnSpc>
            </a:pPr>
            <a:r>
              <a:rPr lang="zh-CN" altLang="en-US" sz="3200" b="1" dirty="0" smtClean="0">
                <a:solidFill>
                  <a:schemeClr val="tx1">
                    <a:lumMod val="85000"/>
                    <a:lumOff val="15000"/>
                  </a:schemeClr>
                </a:solidFill>
              </a:rPr>
              <a:t>直观体验</a:t>
            </a:r>
            <a:r>
              <a:rPr lang="zh-CN" altLang="en-US" sz="3200" dirty="0" smtClean="0">
                <a:solidFill>
                  <a:schemeClr val="tx1">
                    <a:lumMod val="85000"/>
                    <a:lumOff val="15000"/>
                  </a:schemeClr>
                </a:solidFill>
              </a:rPr>
              <a:t>：搜索展示系统</a:t>
            </a:r>
            <a:endParaRPr lang="en-US" altLang="zh-CN" sz="3200" dirty="0">
              <a:solidFill>
                <a:schemeClr val="tx1">
                  <a:lumMod val="85000"/>
                  <a:lumOff val="15000"/>
                </a:schemeClr>
              </a:solidFill>
            </a:endParaRPr>
          </a:p>
        </p:txBody>
      </p:sp>
      <p:sp>
        <p:nvSpPr>
          <p:cNvPr id="14" name="矩形 13"/>
          <p:cNvSpPr/>
          <p:nvPr/>
        </p:nvSpPr>
        <p:spPr>
          <a:xfrm>
            <a:off x="2301344" y="1187941"/>
            <a:ext cx="4882453" cy="753091"/>
          </a:xfrm>
          <a:prstGeom prst="rect">
            <a:avLst/>
          </a:prstGeom>
        </p:spPr>
        <p:txBody>
          <a:bodyPr wrap="square">
            <a:spAutoFit/>
          </a:bodyPr>
          <a:lstStyle/>
          <a:p>
            <a:pPr>
              <a:lnSpc>
                <a:spcPct val="150000"/>
              </a:lnSpc>
            </a:pPr>
            <a:r>
              <a:rPr lang="zh-CN" altLang="en-US" sz="3200" b="1" dirty="0">
                <a:solidFill>
                  <a:schemeClr val="tx1">
                    <a:lumMod val="85000"/>
                    <a:lumOff val="15000"/>
                  </a:schemeClr>
                </a:solidFill>
              </a:rPr>
              <a:t>度量</a:t>
            </a:r>
            <a:r>
              <a:rPr lang="zh-CN" altLang="en-US" sz="3200" b="1" dirty="0" smtClean="0">
                <a:solidFill>
                  <a:schemeClr val="tx1">
                    <a:lumMod val="85000"/>
                    <a:lumOff val="15000"/>
                  </a:schemeClr>
                </a:solidFill>
              </a:rPr>
              <a:t>指标</a:t>
            </a:r>
            <a:r>
              <a:rPr lang="zh-CN" altLang="en-US" sz="3200" dirty="0" smtClean="0">
                <a:solidFill>
                  <a:schemeClr val="tx1">
                    <a:lumMod val="85000"/>
                    <a:lumOff val="15000"/>
                  </a:schemeClr>
                </a:solidFill>
              </a:rPr>
              <a:t>：</a:t>
            </a:r>
            <a:r>
              <a:rPr lang="en-US" altLang="zh-CN" sz="3200" dirty="0" smtClean="0">
                <a:solidFill>
                  <a:schemeClr val="tx1">
                    <a:lumMod val="85000"/>
                    <a:lumOff val="15000"/>
                  </a:schemeClr>
                </a:solidFill>
              </a:rPr>
              <a:t>Kappa</a:t>
            </a:r>
            <a:r>
              <a:rPr lang="zh-CN" altLang="en-US" sz="3200" dirty="0" smtClean="0">
                <a:solidFill>
                  <a:schemeClr val="tx1">
                    <a:lumMod val="85000"/>
                    <a:lumOff val="15000"/>
                  </a:schemeClr>
                </a:solidFill>
              </a:rPr>
              <a:t>系数</a:t>
            </a:r>
            <a:endParaRPr lang="en-US" altLang="zh-CN" sz="3200" dirty="0">
              <a:solidFill>
                <a:schemeClr val="tx1">
                  <a:lumMod val="85000"/>
                  <a:lumOff val="15000"/>
                </a:schemeClr>
              </a:solidFill>
            </a:endParaRPr>
          </a:p>
        </p:txBody>
      </p:sp>
    </p:spTree>
    <p:extLst>
      <p:ext uri="{BB962C8B-B14F-4D97-AF65-F5344CB8AC3E}">
        <p14:creationId xmlns:p14="http://schemas.microsoft.com/office/powerpoint/2010/main" val="380280864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133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计划及执行情况</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后端</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8" name="矩形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88885" y="545226"/>
            <a:ext cx="1833584" cy="1985159"/>
          </a:xfrm>
          <a:prstGeom prst="rect">
            <a:avLst/>
          </a:prstGeom>
        </p:spPr>
        <p:txBody>
          <a:bodyPr wrap="square">
            <a:spAutoFit/>
          </a:bodyPr>
          <a:lstStyle/>
          <a:p>
            <a:pPr algn="ctr" defTabSz="914400">
              <a:lnSpc>
                <a:spcPct val="150000"/>
              </a:lnSpc>
              <a:defRPr/>
            </a:pPr>
            <a:r>
              <a:rPr lang="zh-CN" altLang="en-US"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搭建、训练</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与</a:t>
            </a:r>
            <a:r>
              <a:rPr lang="zh-CN" altLang="en-US"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评估</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Linear Regression</a:t>
            </a:r>
          </a:p>
          <a:p>
            <a:pPr algn="ctr" defTabSz="914400">
              <a:lnSpc>
                <a:spcPct val="150000"/>
              </a:lnSpc>
              <a:defRPr/>
            </a:pPr>
            <a:r>
              <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Ridge Regression</a:t>
            </a:r>
          </a:p>
          <a:p>
            <a:pPr algn="ctr" defTabSz="914400">
              <a:lnSpc>
                <a:spcPct val="150000"/>
              </a:lnSpc>
              <a:defRPr/>
            </a:pPr>
            <a:r>
              <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SVR</a:t>
            </a:r>
            <a:endPar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2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柴增</a:t>
            </a:r>
            <a:r>
              <a:rPr lang="zh-CN" altLang="en-US"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豪，何钺</a:t>
            </a:r>
            <a:endParaRPr lang="en-US" altLang="zh-CN" sz="12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9" name="直接连接符 8"/>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1</a:t>
            </a:r>
            <a:endParaRPr lang="zh-CN" altLang="en-US" sz="1600">
              <a:solidFill>
                <a:prstClr val="white"/>
              </a:solidFill>
              <a:latin typeface="+mj-lt"/>
            </a:endParaRPr>
          </a:p>
        </p:txBody>
      </p:sp>
      <p:sp>
        <p:nvSpPr>
          <p:cNvPr id="17" name="椭圆 1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2</a:t>
            </a:r>
            <a:endParaRPr lang="zh-CN" altLang="en-US" sz="1600">
              <a:solidFill>
                <a:prstClr val="white"/>
              </a:solidFill>
              <a:latin typeface="+mj-lt"/>
            </a:endParaRPr>
          </a:p>
        </p:txBody>
      </p:sp>
      <p:sp>
        <p:nvSpPr>
          <p:cNvPr id="18" name="椭圆 17"/>
          <p:cNvSpPr/>
          <p:nvPr/>
        </p:nvSpPr>
        <p:spPr>
          <a:xfrm>
            <a:off x="5541771" y="253994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prstClr val="white"/>
                </a:solidFill>
                <a:latin typeface="+mj-lt"/>
              </a:rPr>
              <a:t>3</a:t>
            </a:r>
            <a:endParaRPr lang="zh-CN" altLang="en-US" sz="1600" dirty="0">
              <a:solidFill>
                <a:prstClr val="white"/>
              </a:solidFill>
              <a:latin typeface="+mj-lt"/>
            </a:endParaRPr>
          </a:p>
        </p:txBody>
      </p:sp>
      <p:sp>
        <p:nvSpPr>
          <p:cNvPr id="19" name="椭圆 1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prstClr val="white"/>
                </a:solidFill>
                <a:latin typeface="+mj-lt"/>
              </a:rPr>
              <a:t>4</a:t>
            </a:r>
            <a:endParaRPr lang="zh-CN" altLang="en-US" sz="1600">
              <a:solidFill>
                <a:prstClr val="white"/>
              </a:solidFill>
              <a:latin typeface="+mj-lt"/>
            </a:endParaRPr>
          </a:p>
        </p:txBody>
      </p:sp>
      <p:sp>
        <p:nvSpPr>
          <p:cNvPr id="20" name="矩形 1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50277" y="1347990"/>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STEP1</a:t>
            </a:r>
            <a:endParaRPr lang="zh-CN" altLang="en-US" sz="1600">
              <a:solidFill>
                <a:schemeClr val="accent1"/>
              </a:solidFill>
              <a:latin typeface="+mj-lt"/>
              <a:ea typeface="微软雅黑" panose="020B0503020204020204" pitchFamily="34" charset="-122"/>
            </a:endParaRPr>
          </a:p>
        </p:txBody>
      </p:sp>
      <p:cxnSp>
        <p:nvCxnSpPr>
          <p:cNvPr id="22" name="直接连接符 2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961767" y="1627304"/>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1073564"/>
          </a:xfrm>
          <a:prstGeom prst="rect">
            <a:avLst/>
          </a:prstGeom>
        </p:spPr>
        <p:txBody>
          <a:bodyPr wrap="square">
            <a:spAutoFit/>
          </a:bodyPr>
          <a:lstStyle/>
          <a:p>
            <a:pPr algn="ctr" defTabSz="914400">
              <a:lnSpc>
                <a:spcPct val="150000"/>
              </a:lnSpc>
              <a:defRPr/>
            </a:pPr>
            <a:r>
              <a:rPr lang="zh-CN" altLang="en-US"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特征工程</a:t>
            </a:r>
            <a:endParaRPr lang="en-US" altLang="zh-CN" sz="14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代雨洁</a:t>
            </a:r>
            <a:endPar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何钺</a:t>
            </a:r>
            <a:endPar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24" name="矩形 2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338554"/>
          </a:xfrm>
          <a:prstGeom prst="rect">
            <a:avLst/>
          </a:prstGeom>
        </p:spPr>
        <p:txBody>
          <a:bodyPr wrap="square">
            <a:spAutoFit/>
          </a:bodyPr>
          <a:lstStyle/>
          <a:p>
            <a:pPr algn="ctr"/>
            <a:r>
              <a:rPr lang="en-US" altLang="zh-CN" sz="1600" smtClean="0">
                <a:solidFill>
                  <a:schemeClr val="accent1"/>
                </a:solidFill>
                <a:latin typeface="+mj-lt"/>
                <a:ea typeface="微软雅黑" panose="020B0503020204020204" pitchFamily="34" charset="-122"/>
              </a:rPr>
              <a:t>STEP2</a:t>
            </a:r>
            <a:endParaRPr lang="zh-CN" altLang="en-US" sz="1600">
              <a:solidFill>
                <a:schemeClr val="accent1"/>
              </a:solidFill>
              <a:latin typeface="+mj-lt"/>
              <a:ea typeface="微软雅黑" panose="020B0503020204020204" pitchFamily="34" charset="-122"/>
            </a:endParaRPr>
          </a:p>
        </p:txBody>
      </p:sp>
      <p:cxnSp>
        <p:nvCxnSpPr>
          <p:cNvPr id="25" name="直接连接符 2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矩形 2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4957" y="268137"/>
            <a:ext cx="1415143" cy="338554"/>
          </a:xfrm>
          <a:prstGeom prst="rect">
            <a:avLst/>
          </a:prstGeom>
        </p:spPr>
        <p:txBody>
          <a:bodyPr wrap="square">
            <a:spAutoFit/>
          </a:bodyPr>
          <a:lstStyle/>
          <a:p>
            <a:pPr algn="ctr"/>
            <a:r>
              <a:rPr lang="en-US" altLang="zh-CN" sz="1600" dirty="0" smtClean="0">
                <a:solidFill>
                  <a:schemeClr val="accent1"/>
                </a:solidFill>
                <a:latin typeface="+mj-lt"/>
                <a:ea typeface="微软雅黑" panose="020B0503020204020204" pitchFamily="34" charset="-122"/>
              </a:rPr>
              <a:t>STEP3</a:t>
            </a:r>
            <a:endParaRPr lang="zh-CN" altLang="en-US" sz="1600" dirty="0">
              <a:solidFill>
                <a:schemeClr val="accent1"/>
              </a:solidFill>
              <a:latin typeface="+mj-lt"/>
              <a:ea typeface="微软雅黑" panose="020B0503020204020204" pitchFamily="34" charset="-122"/>
            </a:endParaRPr>
          </a:p>
        </p:txBody>
      </p:sp>
      <p:cxnSp>
        <p:nvCxnSpPr>
          <p:cNvPr id="30" name="直接连接符 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499939" y="58783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54350" y="3117035"/>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3" name="椭圆 32"/>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34" name="Group 85"/>
          <p:cNvGrpSpPr/>
          <p:nvPr/>
        </p:nvGrpSpPr>
        <p:grpSpPr>
          <a:xfrm>
            <a:off x="7826979" y="1238101"/>
            <a:ext cx="371503" cy="371503"/>
            <a:chOff x="1200150" y="3768725"/>
            <a:chExt cx="446088" cy="446088"/>
          </a:xfrm>
          <a:solidFill>
            <a:schemeClr val="accent1"/>
          </a:solidFill>
        </p:grpSpPr>
        <p:sp>
          <p:nvSpPr>
            <p:cNvPr id="35"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6"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37"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38" name="Group 213"/>
          <p:cNvGrpSpPr/>
          <p:nvPr/>
        </p:nvGrpSpPr>
        <p:grpSpPr>
          <a:xfrm>
            <a:off x="5570385" y="3899109"/>
            <a:ext cx="364892" cy="337129"/>
            <a:chOff x="2900363" y="5486400"/>
            <a:chExt cx="438150" cy="404813"/>
          </a:xfrm>
          <a:solidFill>
            <a:schemeClr val="accent1"/>
          </a:solidFill>
        </p:grpSpPr>
        <p:sp>
          <p:nvSpPr>
            <p:cNvPr id="39"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0"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41" name="Group 231"/>
          <p:cNvGrpSpPr/>
          <p:nvPr/>
        </p:nvGrpSpPr>
        <p:grpSpPr>
          <a:xfrm>
            <a:off x="960605" y="3838486"/>
            <a:ext cx="350350" cy="392656"/>
            <a:chOff x="4608513" y="6291263"/>
            <a:chExt cx="420688" cy="471488"/>
          </a:xfrm>
          <a:solidFill>
            <a:schemeClr val="accent1"/>
          </a:solidFill>
        </p:grpSpPr>
        <p:sp>
          <p:nvSpPr>
            <p:cNvPr id="42"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3"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4"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grpSp>
        <p:nvGrpSpPr>
          <p:cNvPr id="45" name="Group 268"/>
          <p:cNvGrpSpPr/>
          <p:nvPr/>
        </p:nvGrpSpPr>
        <p:grpSpPr>
          <a:xfrm>
            <a:off x="3308649" y="1220433"/>
            <a:ext cx="256482" cy="407198"/>
            <a:chOff x="3824288" y="5486400"/>
            <a:chExt cx="307975" cy="488950"/>
          </a:xfrm>
          <a:solidFill>
            <a:schemeClr val="accent1"/>
          </a:solidFill>
        </p:grpSpPr>
        <p:sp>
          <p:nvSpPr>
            <p:cNvPr id="46"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7"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8"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49"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sp>
          <p:nvSpPr>
            <p:cNvPr id="50"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2400" kern="0">
                <a:solidFill>
                  <a:srgbClr val="000000"/>
                </a:solidFill>
                <a:latin typeface="微软雅黑" panose="020B0503020204020204" pitchFamily="34" charset="-122"/>
                <a:ea typeface="Microsoft YaHei UI" panose="020B0503020204020204" charset="-122"/>
              </a:endParaRPr>
            </a:p>
          </p:txBody>
        </p:sp>
      </p:grpSp>
      <p:sp>
        <p:nvSpPr>
          <p:cNvPr id="51" name="矩形 5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42955" y="1596186"/>
            <a:ext cx="1833584" cy="1107996"/>
          </a:xfrm>
          <a:prstGeom prst="rect">
            <a:avLst/>
          </a:prstGeom>
        </p:spPr>
        <p:txBody>
          <a:bodyPr wrap="square">
            <a:spAutoFit/>
          </a:bodyPr>
          <a:lstStyle/>
          <a:p>
            <a:pPr algn="ctr" defTabSz="914400">
              <a:lnSpc>
                <a:spcPct val="150000"/>
              </a:lnSpc>
              <a:defRPr/>
            </a:pPr>
            <a:r>
              <a:rPr lang="zh-CN" altLang="en-US"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数据预处理</a:t>
            </a:r>
            <a:endPar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代雨洁</a:t>
            </a:r>
            <a:endParaRPr lang="en-US" altLang="zh-CN"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endParaRPr lang="zh-CN" altLang="en-US" sz="1400" kern="0" dirty="0">
              <a:solidFill>
                <a:prstClr val="black">
                  <a:lumMod val="85000"/>
                  <a:lumOff val="15000"/>
                </a:prstClr>
              </a:solidFill>
              <a:ea typeface="微软雅黑" panose="020B0503020204020204" pitchFamily="34" charset="-122"/>
            </a:endParaRPr>
          </a:p>
        </p:txBody>
      </p:sp>
      <p:sp>
        <p:nvSpPr>
          <p:cNvPr id="52" name="矩形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151980" y="3117035"/>
            <a:ext cx="1833584" cy="784830"/>
          </a:xfrm>
          <a:prstGeom prst="rect">
            <a:avLst/>
          </a:prstGeom>
        </p:spPr>
        <p:txBody>
          <a:bodyPr wrap="square">
            <a:spAutoFit/>
          </a:bodyPr>
          <a:lstStyle/>
          <a:p>
            <a:pPr algn="ctr" defTabSz="914400">
              <a:lnSpc>
                <a:spcPct val="150000"/>
              </a:lnSpc>
              <a:defRPr/>
            </a:pPr>
            <a:r>
              <a:rPr lang="zh-CN" altLang="en-US"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生成</a:t>
            </a:r>
            <a:r>
              <a:rPr lang="zh-CN" altLang="en-US"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预测结果</a:t>
            </a:r>
          </a:p>
          <a:p>
            <a:pPr algn="ctr" defTabSz="914400">
              <a:lnSpc>
                <a:spcPct val="150000"/>
              </a:lnSpc>
              <a:defRPr/>
            </a:pPr>
            <a:r>
              <a:rPr lang="zh-CN" altLang="en-US" sz="14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柴增豪</a:t>
            </a:r>
            <a:endParaRPr lang="zh-CN" altLang="en-US" sz="1400" kern="0" dirty="0">
              <a:solidFill>
                <a:prstClr val="black">
                  <a:lumMod val="85000"/>
                  <a:lumOff val="15000"/>
                </a:prstClr>
              </a:solidFill>
              <a:ea typeface="微软雅黑" panose="020B0503020204020204" pitchFamily="34" charset="-122"/>
            </a:endParaRPr>
          </a:p>
        </p:txBody>
      </p:sp>
    </p:spTree>
    <p:extLst>
      <p:ext uri="{BB962C8B-B14F-4D97-AF65-F5344CB8AC3E}">
        <p14:creationId xmlns:p14="http://schemas.microsoft.com/office/powerpoint/2010/main" val="2366667046"/>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76548"/>
            <a:ext cx="2133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计划及执行情况</a:t>
            </a:r>
            <a:r>
              <a:rPr lang="en-US" altLang="zh-CN" sz="1600" dirty="0" smtClean="0">
                <a:solidFill>
                  <a:schemeClr val="accent1"/>
                </a:solidFill>
                <a:latin typeface="方正兰亭黑_GBK"/>
                <a:ea typeface="方正兰亭黑_GBK"/>
              </a:rPr>
              <a:t>-</a:t>
            </a:r>
            <a:r>
              <a:rPr lang="zh-CN" altLang="en-US" sz="1600" dirty="0" smtClean="0">
                <a:solidFill>
                  <a:schemeClr val="accent1"/>
                </a:solidFill>
                <a:latin typeface="方正兰亭黑_GBK"/>
                <a:ea typeface="方正兰亭黑_GBK"/>
              </a:rPr>
              <a:t>前端</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grpSp>
        <p:nvGrpSpPr>
          <p:cNvPr id="16" name="组合 15"/>
          <p:cNvGrpSpPr/>
          <p:nvPr/>
        </p:nvGrpSpPr>
        <p:grpSpPr>
          <a:xfrm>
            <a:off x="758578" y="1038577"/>
            <a:ext cx="7135814" cy="3560190"/>
            <a:chOff x="1706901" y="1223629"/>
            <a:chExt cx="6279653" cy="3133035"/>
          </a:xfrm>
        </p:grpSpPr>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1706901" y="1811709"/>
              <a:ext cx="1833584" cy="365646"/>
            </a:xfrm>
            <a:prstGeom prst="rect">
              <a:avLst/>
            </a:prstGeom>
          </p:spPr>
          <p:txBody>
            <a:bodyPr wrap="square">
              <a:spAutoFit/>
            </a:bodyPr>
            <a:lstStyle/>
            <a:p>
              <a:pPr algn="ctr" defTabSz="914400">
                <a:lnSpc>
                  <a:spcPct val="150000"/>
                </a:lnSpc>
                <a:defRPr/>
              </a:pPr>
              <a:r>
                <a:rPr lang="zh-CN" altLang="en-US"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关键词</a:t>
              </a:r>
              <a:endParaRPr lang="en-US" altLang="zh-CN" sz="14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1691" y="1301711"/>
              <a:ext cx="492159" cy="49215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1560" y="1347808"/>
              <a:ext cx="451827" cy="451827"/>
            </a:xfrm>
            <a:prstGeom prst="rect">
              <a:avLst/>
            </a:prstGeom>
          </p:spPr>
        </p:pic>
        <p:sp>
          <p:nvSpPr>
            <p:cNvPr id="52" name="矩形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997476" y="1799635"/>
              <a:ext cx="939994" cy="406274"/>
            </a:xfrm>
            <a:prstGeom prst="rect">
              <a:avLst/>
            </a:prstGeom>
          </p:spPr>
          <p:txBody>
            <a:bodyPr wrap="square">
              <a:spAutoFit/>
            </a:bodyPr>
            <a:lstStyle/>
            <a:p>
              <a:pPr algn="ctr" defTabSz="914400">
                <a:lnSpc>
                  <a:spcPct val="150000"/>
                </a:lnSpc>
                <a:defRPr/>
              </a:pPr>
              <a:r>
                <a:rPr lang="zh-CN" altLang="en-US"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资料库</a:t>
              </a:r>
              <a:endParaRPr lang="en-US" altLang="zh-CN"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888" y="1303466"/>
              <a:ext cx="450072" cy="450072"/>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216" y="3451615"/>
              <a:ext cx="451827" cy="451827"/>
            </a:xfrm>
            <a:prstGeom prst="rect">
              <a:avLst/>
            </a:prstGeom>
          </p:spPr>
        </p:pic>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838927" y="1798211"/>
              <a:ext cx="939994" cy="406274"/>
            </a:xfrm>
            <a:prstGeom prst="rect">
              <a:avLst/>
            </a:prstGeom>
          </p:spPr>
          <p:txBody>
            <a:bodyPr wrap="square">
              <a:spAutoFit/>
            </a:bodyPr>
            <a:lstStyle/>
            <a:p>
              <a:pPr algn="ctr" defTabSz="914400">
                <a:lnSpc>
                  <a:spcPct val="150000"/>
                </a:lnSpc>
                <a:defRPr/>
              </a:pPr>
              <a:r>
                <a:rPr lang="zh-CN" altLang="en-US"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前端</a:t>
              </a:r>
              <a:endParaRPr lang="en-US" altLang="zh-CN"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062132" y="3933641"/>
              <a:ext cx="939994" cy="406274"/>
            </a:xfrm>
            <a:prstGeom prst="rect">
              <a:avLst/>
            </a:prstGeom>
          </p:spPr>
          <p:txBody>
            <a:bodyPr wrap="square">
              <a:spAutoFit/>
            </a:bodyPr>
            <a:lstStyle/>
            <a:p>
              <a:pPr algn="ctr" defTabSz="914400">
                <a:lnSpc>
                  <a:spcPct val="150000"/>
                </a:lnSpc>
                <a:defRPr/>
              </a:pPr>
              <a:r>
                <a:rPr lang="zh-CN" altLang="en-US"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模型</a:t>
              </a:r>
              <a:endParaRPr lang="en-US" altLang="zh-CN"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1" name="直接箭头连接符 10"/>
            <p:cNvCxnSpPr/>
            <p:nvPr/>
          </p:nvCxnSpPr>
          <p:spPr>
            <a:xfrm>
              <a:off x="3041701" y="1547790"/>
              <a:ext cx="870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989363" y="1228535"/>
              <a:ext cx="939994" cy="406274"/>
            </a:xfrm>
            <a:prstGeom prst="rect">
              <a:avLst/>
            </a:prstGeom>
          </p:spPr>
          <p:txBody>
            <a:bodyPr wrap="square">
              <a:spAutoFit/>
            </a:bodyPr>
            <a:lstStyle/>
            <a:p>
              <a:pPr algn="ctr" defTabSz="914400">
                <a:lnSpc>
                  <a:spcPct val="150000"/>
                </a:lnSpc>
                <a:defRPr/>
              </a:pPr>
              <a:r>
                <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2.</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选择</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95" name="直接箭头连接符 94"/>
            <p:cNvCxnSpPr/>
            <p:nvPr/>
          </p:nvCxnSpPr>
          <p:spPr>
            <a:xfrm>
              <a:off x="4671209" y="1547790"/>
              <a:ext cx="1390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flipV="1">
              <a:off x="6478763" y="2284854"/>
              <a:ext cx="21037" cy="98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587004" y="1223629"/>
              <a:ext cx="1410472" cy="406274"/>
            </a:xfrm>
            <a:prstGeom prst="rect">
              <a:avLst/>
            </a:prstGeom>
          </p:spPr>
          <p:txBody>
            <a:bodyPr wrap="square">
              <a:spAutoFit/>
            </a:bodyPr>
            <a:lstStyle/>
            <a:p>
              <a:pPr algn="ctr" defTabSz="914400">
                <a:lnSpc>
                  <a:spcPct val="150000"/>
                </a:lnSpc>
                <a:defRPr/>
              </a:pPr>
              <a:r>
                <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3.</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查询</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306216" y="2392711"/>
              <a:ext cx="1680338" cy="1056313"/>
            </a:xfrm>
            <a:prstGeom prst="rect">
              <a:avLst/>
            </a:prstGeom>
          </p:spPr>
          <p:txBody>
            <a:bodyPr wrap="square">
              <a:spAutoFit/>
            </a:bodyPr>
            <a:lstStyle/>
            <a:p>
              <a:pPr algn="ctr" defTabSz="914400">
                <a:lnSpc>
                  <a:spcPct val="150000"/>
                </a:lnSpc>
                <a:defRPr/>
              </a:pPr>
              <a:r>
                <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1.</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评估</a:t>
              </a:r>
              <a:r>
                <a:rPr lang="zh-CN" altLang="en-US"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测试</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集中</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关键词与产品</a:t>
              </a:r>
              <a:endParaRPr lang="en-US" altLang="zh-CN"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的相关度</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sp>
          <p:nvSpPr>
            <p:cNvPr id="99" name="矩形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615303" y="1638522"/>
              <a:ext cx="1446829" cy="731293"/>
            </a:xfrm>
            <a:prstGeom prst="rect">
              <a:avLst/>
            </a:prstGeom>
          </p:spPr>
          <p:txBody>
            <a:bodyPr wrap="square">
              <a:spAutoFit/>
            </a:bodyPr>
            <a:lstStyle/>
            <a:p>
              <a:pPr algn="ctr" defTabSz="914400">
                <a:lnSpc>
                  <a:spcPct val="150000"/>
                </a:lnSpc>
                <a:defRPr/>
              </a:pPr>
              <a:r>
                <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4.</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返回相关度</a:t>
              </a:r>
              <a:endParaRPr lang="en-US" altLang="zh-CN"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结果</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100" name="直接箭头连接符 99"/>
            <p:cNvCxnSpPr/>
            <p:nvPr/>
          </p:nvCxnSpPr>
          <p:spPr>
            <a:xfrm flipH="1">
              <a:off x="4666232" y="1652081"/>
              <a:ext cx="1395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93119" y="3451615"/>
              <a:ext cx="541814" cy="541814"/>
            </a:xfrm>
            <a:prstGeom prst="rect">
              <a:avLst/>
            </a:prstGeom>
          </p:spPr>
        </p:pic>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894029" y="3950390"/>
              <a:ext cx="939994" cy="406274"/>
            </a:xfrm>
            <a:prstGeom prst="rect">
              <a:avLst/>
            </a:prstGeom>
          </p:spPr>
          <p:txBody>
            <a:bodyPr wrap="square">
              <a:spAutoFit/>
            </a:bodyPr>
            <a:lstStyle/>
            <a:p>
              <a:pPr algn="ctr" defTabSz="914400">
                <a:lnSpc>
                  <a:spcPct val="150000"/>
                </a:lnSpc>
                <a:defRPr/>
              </a:pPr>
              <a:r>
                <a:rPr lang="zh-CN" altLang="en-US"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搜索结果</a:t>
              </a:r>
              <a:endParaRPr lang="en-US" altLang="zh-CN" sz="1600" b="1"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cxnSp>
          <p:nvCxnSpPr>
            <p:cNvPr id="20" name="直接箭头连接符 19"/>
            <p:cNvCxnSpPr/>
            <p:nvPr/>
          </p:nvCxnSpPr>
          <p:spPr>
            <a:xfrm>
              <a:off x="4319781" y="2257713"/>
              <a:ext cx="0" cy="105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96235" y="2348148"/>
              <a:ext cx="939994" cy="1056312"/>
            </a:xfrm>
            <a:prstGeom prst="rect">
              <a:avLst/>
            </a:prstGeom>
          </p:spPr>
          <p:txBody>
            <a:bodyPr wrap="square">
              <a:spAutoFit/>
            </a:bodyPr>
            <a:lstStyle/>
            <a:p>
              <a:pPr algn="ctr" defTabSz="914400">
                <a:lnSpc>
                  <a:spcPct val="150000"/>
                </a:lnSpc>
                <a:defRPr/>
              </a:pPr>
              <a:r>
                <a:rPr lang="en-US" altLang="zh-CN" sz="1600" b="1"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5.</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相关度</a:t>
              </a:r>
              <a:endParaRPr lang="en-US" altLang="zh-CN"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从</a:t>
              </a:r>
              <a:r>
                <a:rPr lang="zh-CN" altLang="en-US"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高到低</a:t>
              </a:r>
              <a:endParaRPr lang="en-US" altLang="zh-CN" sz="1600" kern="0" dirty="0" smtClea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a:p>
              <a:pPr algn="ctr" defTabSz="914400">
                <a:lnSpc>
                  <a:spcPct val="150000"/>
                </a:lnSpc>
                <a:defRPr/>
              </a:pPr>
              <a:r>
                <a:rPr lang="zh-CN" altLang="en-US"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排序</a:t>
              </a:r>
              <a:endParaRPr lang="en-US" altLang="zh-CN" sz="1600" kern="0" dirty="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endParaRPr>
            </a:p>
          </p:txBody>
        </p:sp>
      </p:grpSp>
      <p:sp>
        <p:nvSpPr>
          <p:cNvPr id="4" name="文本框 3"/>
          <p:cNvSpPr txBox="1"/>
          <p:nvPr/>
        </p:nvSpPr>
        <p:spPr>
          <a:xfrm>
            <a:off x="581186" y="790414"/>
            <a:ext cx="1514805" cy="300082"/>
          </a:xfrm>
          <a:prstGeom prst="rect">
            <a:avLst/>
          </a:prstGeom>
          <a:noFill/>
        </p:spPr>
        <p:txBody>
          <a:bodyPr wrap="square" rtlCol="0">
            <a:spAutoFit/>
          </a:bodyPr>
          <a:lstStyle/>
          <a:p>
            <a:r>
              <a:rPr lang="zh-CN" altLang="en-US" dirty="0" smtClean="0"/>
              <a:t>负责人</a:t>
            </a:r>
            <a:r>
              <a:rPr lang="zh-CN" altLang="en-US" dirty="0"/>
              <a:t>：</a:t>
            </a:r>
            <a:r>
              <a:rPr lang="zh-CN" altLang="en-US" dirty="0" smtClean="0"/>
              <a:t>张洛汐</a:t>
            </a:r>
            <a:endParaRPr lang="zh-CN" altLang="en-US" dirty="0"/>
          </a:p>
        </p:txBody>
      </p:sp>
    </p:spTree>
    <p:extLst>
      <p:ext uri="{BB962C8B-B14F-4D97-AF65-F5344CB8AC3E}">
        <p14:creationId xmlns:p14="http://schemas.microsoft.com/office/powerpoint/2010/main" val="289281941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计划及执行情况</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938985" y="735380"/>
            <a:ext cx="2031325" cy="338554"/>
          </a:xfrm>
          <a:prstGeom prst="rect">
            <a:avLst/>
          </a:prstGeom>
        </p:spPr>
        <p:txBody>
          <a:bodyPr wrap="none">
            <a:spAutoFit/>
          </a:bodyPr>
          <a:lstStyle/>
          <a:p>
            <a:r>
              <a:rPr lang="zh-CN" altLang="en-US" sz="1600" dirty="0" smtClean="0">
                <a:solidFill>
                  <a:srgbClr val="27506E"/>
                </a:solidFill>
                <a:latin typeface="微软雅黑" panose="020B0503020204020204" pitchFamily="34" charset="-122"/>
                <a:ea typeface="微软雅黑" panose="020B0503020204020204" pitchFamily="34" charset="-122"/>
              </a:rPr>
              <a:t>前端负责人：张洛汐</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12254273"/>
              </p:ext>
            </p:extLst>
          </p:nvPr>
        </p:nvGraphicFramePr>
        <p:xfrm>
          <a:off x="1342914" y="1287095"/>
          <a:ext cx="6591373" cy="3234566"/>
        </p:xfrm>
        <a:graphic>
          <a:graphicData uri="http://schemas.openxmlformats.org/drawingml/2006/table">
            <a:tbl>
              <a:tblPr firstRow="1" bandRow="1">
                <a:tableStyleId>{5C22544A-7EE6-4342-B048-85BDC9FD1C3A}</a:tableStyleId>
              </a:tblPr>
              <a:tblGrid>
                <a:gridCol w="1300595">
                  <a:extLst>
                    <a:ext uri="{9D8B030D-6E8A-4147-A177-3AD203B41FA5}">
                      <a16:colId xmlns:a16="http://schemas.microsoft.com/office/drawing/2014/main" val="3810657008"/>
                    </a:ext>
                  </a:extLst>
                </a:gridCol>
                <a:gridCol w="1995092">
                  <a:extLst>
                    <a:ext uri="{9D8B030D-6E8A-4147-A177-3AD203B41FA5}">
                      <a16:colId xmlns:a16="http://schemas.microsoft.com/office/drawing/2014/main" val="3371466308"/>
                    </a:ext>
                  </a:extLst>
                </a:gridCol>
                <a:gridCol w="1647843">
                  <a:extLst>
                    <a:ext uri="{9D8B030D-6E8A-4147-A177-3AD203B41FA5}">
                      <a16:colId xmlns:a16="http://schemas.microsoft.com/office/drawing/2014/main" val="741921496"/>
                    </a:ext>
                  </a:extLst>
                </a:gridCol>
                <a:gridCol w="1647843">
                  <a:extLst>
                    <a:ext uri="{9D8B030D-6E8A-4147-A177-3AD203B41FA5}">
                      <a16:colId xmlns:a16="http://schemas.microsoft.com/office/drawing/2014/main" val="921461111"/>
                    </a:ext>
                  </a:extLst>
                </a:gridCol>
              </a:tblGrid>
              <a:tr h="362709">
                <a:tc>
                  <a:txBody>
                    <a:bodyPr/>
                    <a:lstStyle/>
                    <a:p>
                      <a:r>
                        <a:rPr lang="zh-CN" altLang="en-US" b="0" dirty="0" smtClean="0"/>
                        <a:t>任务类别</a:t>
                      </a:r>
                      <a:endParaRPr lang="zh-CN" altLang="en-US" b="0" dirty="0"/>
                    </a:p>
                  </a:txBody>
                  <a:tcPr/>
                </a:tc>
                <a:tc>
                  <a:txBody>
                    <a:bodyPr/>
                    <a:lstStyle/>
                    <a:p>
                      <a:r>
                        <a:rPr lang="zh-CN" altLang="en-US" b="0" dirty="0" smtClean="0"/>
                        <a:t>任务说明</a:t>
                      </a:r>
                      <a:endParaRPr lang="zh-CN" altLang="en-US" b="0" dirty="0"/>
                    </a:p>
                  </a:txBody>
                  <a:tcPr/>
                </a:tc>
                <a:tc>
                  <a:txBody>
                    <a:bodyPr/>
                    <a:lstStyle/>
                    <a:p>
                      <a:r>
                        <a:rPr lang="zh-CN" altLang="en-US" b="0" dirty="0" smtClean="0"/>
                        <a:t>时间安排</a:t>
                      </a:r>
                      <a:endParaRPr lang="zh-CN" altLang="en-US" b="0" dirty="0"/>
                    </a:p>
                  </a:txBody>
                  <a:tcPr/>
                </a:tc>
                <a:tc>
                  <a:txBody>
                    <a:bodyPr/>
                    <a:lstStyle/>
                    <a:p>
                      <a:r>
                        <a:rPr lang="zh-CN" altLang="en-US" b="0" dirty="0" smtClean="0"/>
                        <a:t>完成情况</a:t>
                      </a:r>
                      <a:endParaRPr lang="zh-CN" altLang="en-US" b="0" dirty="0"/>
                    </a:p>
                  </a:txBody>
                  <a:tcPr/>
                </a:tc>
                <a:extLst>
                  <a:ext uri="{0D108BD9-81ED-4DB2-BD59-A6C34878D82A}">
                    <a16:rowId xmlns:a16="http://schemas.microsoft.com/office/drawing/2014/main" val="2420185747"/>
                  </a:ext>
                </a:extLst>
              </a:tr>
              <a:tr h="498812">
                <a:tc>
                  <a:txBody>
                    <a:bodyPr/>
                    <a:lstStyle/>
                    <a:p>
                      <a:r>
                        <a:rPr lang="zh-CN" altLang="en-US" dirty="0" smtClean="0"/>
                        <a:t>搜索概览页</a:t>
                      </a:r>
                      <a:endParaRPr lang="zh-CN" altLang="en-US" dirty="0"/>
                    </a:p>
                  </a:txBody>
                  <a:tcPr/>
                </a:tc>
                <a:tc>
                  <a:txBody>
                    <a:bodyPr/>
                    <a:lstStyle/>
                    <a:p>
                      <a:r>
                        <a:rPr lang="zh-CN" altLang="en-US" dirty="0" smtClean="0"/>
                        <a:t>搜索概览页的布局设计及开发及</a:t>
                      </a:r>
                      <a:r>
                        <a:rPr lang="en-US" altLang="zh-CN" dirty="0" smtClean="0"/>
                        <a:t>UI</a:t>
                      </a:r>
                      <a:r>
                        <a:rPr lang="zh-CN" altLang="en-US" dirty="0" smtClean="0"/>
                        <a:t>触发事件等</a:t>
                      </a:r>
                      <a:endParaRPr lang="zh-CN" altLang="en-US" dirty="0"/>
                    </a:p>
                  </a:txBody>
                  <a:tcPr/>
                </a:tc>
                <a:tc>
                  <a:txBody>
                    <a:bodyPr/>
                    <a:lstStyle/>
                    <a:p>
                      <a:r>
                        <a:rPr lang="en-US" altLang="zh-CN" dirty="0" smtClean="0"/>
                        <a:t>9.1-9.5</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2611740950"/>
                  </a:ext>
                </a:extLst>
              </a:tr>
              <a:tr h="367811">
                <a:tc>
                  <a:txBody>
                    <a:bodyPr/>
                    <a:lstStyle/>
                    <a:p>
                      <a:r>
                        <a:rPr lang="zh-CN" altLang="en-US" dirty="0" smtClean="0"/>
                        <a:t>详情页</a:t>
                      </a:r>
                      <a:endParaRPr lang="zh-CN" altLang="en-US" dirty="0"/>
                    </a:p>
                  </a:txBody>
                  <a:tcPr/>
                </a:tc>
                <a:tc>
                  <a:txBody>
                    <a:bodyPr/>
                    <a:lstStyle/>
                    <a:p>
                      <a:r>
                        <a:rPr lang="zh-CN" altLang="en-US" dirty="0" smtClean="0"/>
                        <a:t>详情页的布局设计及开发以及</a:t>
                      </a:r>
                      <a:r>
                        <a:rPr lang="en-US" altLang="zh-CN" dirty="0" smtClean="0"/>
                        <a:t>UI</a:t>
                      </a:r>
                      <a:r>
                        <a:rPr lang="zh-CN" altLang="en-US" dirty="0" smtClean="0"/>
                        <a:t>触发事件等</a:t>
                      </a:r>
                      <a:endParaRPr lang="zh-CN" altLang="en-US" dirty="0"/>
                    </a:p>
                  </a:txBody>
                  <a:tcPr/>
                </a:tc>
                <a:tc>
                  <a:txBody>
                    <a:bodyPr/>
                    <a:lstStyle/>
                    <a:p>
                      <a:r>
                        <a:rPr lang="en-US" altLang="zh-CN" dirty="0" smtClean="0"/>
                        <a:t>9.1-9.5</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已完成</a:t>
                      </a:r>
                    </a:p>
                    <a:p>
                      <a:endParaRPr lang="zh-CN" altLang="en-US" dirty="0"/>
                    </a:p>
                  </a:txBody>
                  <a:tcPr/>
                </a:tc>
                <a:extLst>
                  <a:ext uri="{0D108BD9-81ED-4DB2-BD59-A6C34878D82A}">
                    <a16:rowId xmlns:a16="http://schemas.microsoft.com/office/drawing/2014/main" val="4060012489"/>
                  </a:ext>
                </a:extLst>
              </a:tr>
              <a:tr h="367811">
                <a:tc>
                  <a:txBody>
                    <a:bodyPr/>
                    <a:lstStyle/>
                    <a:p>
                      <a:r>
                        <a:rPr lang="zh-CN" altLang="en-US" dirty="0" smtClean="0"/>
                        <a:t>界面跳转</a:t>
                      </a:r>
                      <a:endParaRPr lang="zh-CN" altLang="en-US" dirty="0"/>
                    </a:p>
                  </a:txBody>
                  <a:tcPr/>
                </a:tc>
                <a:tc>
                  <a:txBody>
                    <a:bodyPr/>
                    <a:lstStyle/>
                    <a:p>
                      <a:r>
                        <a:rPr lang="zh-CN" altLang="en-US" dirty="0" smtClean="0"/>
                        <a:t>两个页面间的数据传输和使用</a:t>
                      </a:r>
                      <a:endParaRPr lang="zh-CN" altLang="en-US" dirty="0"/>
                    </a:p>
                  </a:txBody>
                  <a:tcPr/>
                </a:tc>
                <a:tc>
                  <a:txBody>
                    <a:bodyPr/>
                    <a:lstStyle/>
                    <a:p>
                      <a:r>
                        <a:rPr lang="en-US" altLang="zh-CN" dirty="0" smtClean="0"/>
                        <a:t>9.6</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已完成</a:t>
                      </a:r>
                    </a:p>
                    <a:p>
                      <a:endParaRPr lang="zh-CN" altLang="en-US" dirty="0"/>
                    </a:p>
                  </a:txBody>
                  <a:tcPr/>
                </a:tc>
                <a:extLst>
                  <a:ext uri="{0D108BD9-81ED-4DB2-BD59-A6C34878D82A}">
                    <a16:rowId xmlns:a16="http://schemas.microsoft.com/office/drawing/2014/main" val="3858870385"/>
                  </a:ext>
                </a:extLst>
              </a:tr>
              <a:tr h="367811">
                <a:tc>
                  <a:txBody>
                    <a:bodyPr/>
                    <a:lstStyle/>
                    <a:p>
                      <a:r>
                        <a:rPr lang="zh-CN" altLang="en-US" dirty="0" smtClean="0"/>
                        <a:t>模块间数据传输</a:t>
                      </a:r>
                      <a:endParaRPr lang="zh-CN" altLang="en-US" dirty="0"/>
                    </a:p>
                  </a:txBody>
                  <a:tcPr/>
                </a:tc>
                <a:tc>
                  <a:txBody>
                    <a:bodyPr/>
                    <a:lstStyle/>
                    <a:p>
                      <a:r>
                        <a:rPr lang="zh-CN" altLang="en-US" dirty="0" smtClean="0"/>
                        <a:t>不同文件间变量和函数的引用</a:t>
                      </a:r>
                      <a:endParaRPr lang="zh-CN" altLang="en-US" dirty="0"/>
                    </a:p>
                  </a:txBody>
                  <a:tcPr/>
                </a:tc>
                <a:tc>
                  <a:txBody>
                    <a:bodyPr/>
                    <a:lstStyle/>
                    <a:p>
                      <a:r>
                        <a:rPr lang="en-US" altLang="zh-CN" dirty="0" smtClean="0"/>
                        <a:t>9.7</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smtClean="0"/>
                        <a:t>已完成</a:t>
                      </a:r>
                    </a:p>
                    <a:p>
                      <a:endParaRPr lang="zh-CN" altLang="en-US" dirty="0"/>
                    </a:p>
                  </a:txBody>
                  <a:tcPr/>
                </a:tc>
                <a:extLst>
                  <a:ext uri="{0D108BD9-81ED-4DB2-BD59-A6C34878D82A}">
                    <a16:rowId xmlns:a16="http://schemas.microsoft.com/office/drawing/2014/main" val="3360213566"/>
                  </a:ext>
                </a:extLst>
              </a:tr>
              <a:tr h="251460">
                <a:tc>
                  <a:txBody>
                    <a:bodyPr/>
                    <a:lstStyle/>
                    <a:p>
                      <a:r>
                        <a:rPr lang="zh-CN" altLang="en-US" dirty="0" smtClean="0"/>
                        <a:t>前端完善和修改</a:t>
                      </a:r>
                      <a:endParaRPr lang="zh-CN" altLang="en-US" dirty="0"/>
                    </a:p>
                  </a:txBody>
                  <a:tcPr/>
                </a:tc>
                <a:tc>
                  <a:txBody>
                    <a:bodyPr/>
                    <a:lstStyle/>
                    <a:p>
                      <a:r>
                        <a:rPr lang="zh-CN" altLang="en-US" dirty="0" smtClean="0"/>
                        <a:t>主要依赖测试结果的前端</a:t>
                      </a:r>
                      <a:r>
                        <a:rPr lang="en-US" altLang="zh-CN" dirty="0" smtClean="0"/>
                        <a:t>bug</a:t>
                      </a:r>
                      <a:r>
                        <a:rPr lang="zh-CN" altLang="en-US" dirty="0" smtClean="0"/>
                        <a:t>修改</a:t>
                      </a:r>
                      <a:endParaRPr lang="zh-CN" altLang="en-US" dirty="0"/>
                    </a:p>
                  </a:txBody>
                  <a:tcPr/>
                </a:tc>
                <a:tc>
                  <a:txBody>
                    <a:bodyPr/>
                    <a:lstStyle/>
                    <a:p>
                      <a:r>
                        <a:rPr lang="en-US" altLang="zh-CN" dirty="0" smtClean="0"/>
                        <a:t>9.7-9.9</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3305884058"/>
                  </a:ext>
                </a:extLst>
              </a:tr>
              <a:tr h="357257">
                <a:tc>
                  <a:txBody>
                    <a:bodyPr/>
                    <a:lstStyle/>
                    <a:p>
                      <a:pPr algn="l">
                        <a:defRPr sz="1300"/>
                      </a:pPr>
                      <a:r>
                        <a:rPr lang="zh-CN" altLang="en-US" dirty="0" smtClean="0">
                          <a:latin typeface="+mn-ea"/>
                          <a:ea typeface="+mn-ea"/>
                          <a:cs typeface="微软雅黑 Light"/>
                          <a:sym typeface="微软雅黑 Light"/>
                        </a:rPr>
                        <a:t>用户手册</a:t>
                      </a:r>
                      <a:endParaRPr dirty="0">
                        <a:latin typeface="+mn-ea"/>
                        <a:ea typeface="+mn-ea"/>
                        <a:cs typeface="微软雅黑 Light"/>
                        <a:sym typeface="微软雅黑 Light"/>
                      </a:endParaRP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参与撰写用户手册</a:t>
                      </a:r>
                      <a:endParaRPr dirty="0">
                        <a:latin typeface="+mn-ea"/>
                        <a:ea typeface="+mn-ea"/>
                        <a:cs typeface="微软雅黑 Light"/>
                        <a:sym typeface="微软雅黑 Light"/>
                      </a:endParaRPr>
                    </a:p>
                  </a:txBody>
                  <a:tcPr marL="45720" marR="45720" horzOverflow="overflow"/>
                </a:tc>
                <a:tc>
                  <a:txBody>
                    <a:bodyPr/>
                    <a:lstStyle/>
                    <a:p>
                      <a:pPr marL="0" marR="0" indent="0" algn="l" defTabSz="685800" rtl="0" eaLnBrk="1" fontAlgn="auto" latinLnBrk="0" hangingPunct="1">
                        <a:lnSpc>
                          <a:spcPct val="100000"/>
                        </a:lnSpc>
                        <a:spcBef>
                          <a:spcPts val="0"/>
                        </a:spcBef>
                        <a:spcAft>
                          <a:spcPts val="0"/>
                        </a:spcAft>
                        <a:buClrTx/>
                        <a:buSzTx/>
                        <a:buFontTx/>
                        <a:buNone/>
                        <a:tabLst/>
                        <a:defRPr sz="1800"/>
                      </a:pPr>
                      <a:r>
                        <a:rPr lang="en-US" altLang="zh-CN" sz="1300" dirty="0" smtClean="0">
                          <a:latin typeface="+mn-ea"/>
                          <a:ea typeface="+mn-ea"/>
                        </a:rPr>
                        <a:t>9.10-9.11</a:t>
                      </a: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已完成</a:t>
                      </a:r>
                      <a:endParaRPr dirty="0">
                        <a:latin typeface="+mn-ea"/>
                        <a:ea typeface="+mn-ea"/>
                        <a:cs typeface="微软雅黑 Light"/>
                        <a:sym typeface="微软雅黑 Light"/>
                      </a:endParaRPr>
                    </a:p>
                  </a:txBody>
                  <a:tcPr marL="45720" marR="45720" horzOverflow="overflow"/>
                </a:tc>
                <a:extLst>
                  <a:ext uri="{0D108BD9-81ED-4DB2-BD59-A6C34878D82A}">
                    <a16:rowId xmlns:a16="http://schemas.microsoft.com/office/drawing/2014/main" val="535863146"/>
                  </a:ext>
                </a:extLst>
              </a:tr>
            </a:tbl>
          </a:graphicData>
        </a:graphic>
      </p:graphicFrame>
    </p:spTree>
    <p:extLst>
      <p:ext uri="{BB962C8B-B14F-4D97-AF65-F5344CB8AC3E}">
        <p14:creationId xmlns:p14="http://schemas.microsoft.com/office/powerpoint/2010/main" val="175386676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计划及执行情况</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938985" y="735380"/>
            <a:ext cx="2031325" cy="338554"/>
          </a:xfrm>
          <a:prstGeom prst="rect">
            <a:avLst/>
          </a:prstGeom>
        </p:spPr>
        <p:txBody>
          <a:bodyPr wrap="none">
            <a:spAutoFit/>
          </a:bodyPr>
          <a:lstStyle/>
          <a:p>
            <a:r>
              <a:rPr lang="zh-CN" altLang="en-US" sz="1600" dirty="0">
                <a:solidFill>
                  <a:srgbClr val="27506E"/>
                </a:solidFill>
                <a:latin typeface="微软雅黑" panose="020B0503020204020204" pitchFamily="34" charset="-122"/>
                <a:ea typeface="微软雅黑" panose="020B0503020204020204" pitchFamily="34" charset="-122"/>
              </a:rPr>
              <a:t>文档</a:t>
            </a:r>
            <a:r>
              <a:rPr lang="zh-CN" altLang="en-US" sz="1600" dirty="0" smtClean="0">
                <a:solidFill>
                  <a:srgbClr val="27506E"/>
                </a:solidFill>
                <a:latin typeface="微软雅黑" panose="020B0503020204020204" pitchFamily="34" charset="-122"/>
                <a:ea typeface="微软雅黑" panose="020B0503020204020204" pitchFamily="34" charset="-122"/>
              </a:rPr>
              <a:t>负责人：代雨洁</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aphicFrame>
        <p:nvGraphicFramePr>
          <p:cNvPr id="31" name="表格 30"/>
          <p:cNvGraphicFramePr>
            <a:graphicFrameLocks noGrp="1"/>
          </p:cNvGraphicFramePr>
          <p:nvPr>
            <p:extLst>
              <p:ext uri="{D42A27DB-BD31-4B8C-83A1-F6EECF244321}">
                <p14:modId xmlns:p14="http://schemas.microsoft.com/office/powerpoint/2010/main" val="3722147381"/>
              </p:ext>
            </p:extLst>
          </p:nvPr>
        </p:nvGraphicFramePr>
        <p:xfrm>
          <a:off x="1187851" y="1287095"/>
          <a:ext cx="6591373" cy="2827416"/>
        </p:xfrm>
        <a:graphic>
          <a:graphicData uri="http://schemas.openxmlformats.org/drawingml/2006/table">
            <a:tbl>
              <a:tblPr firstRow="1" bandRow="1">
                <a:tableStyleId>{5C22544A-7EE6-4342-B048-85BDC9FD1C3A}</a:tableStyleId>
              </a:tblPr>
              <a:tblGrid>
                <a:gridCol w="1300595">
                  <a:extLst>
                    <a:ext uri="{9D8B030D-6E8A-4147-A177-3AD203B41FA5}">
                      <a16:colId xmlns:a16="http://schemas.microsoft.com/office/drawing/2014/main" val="3810657008"/>
                    </a:ext>
                  </a:extLst>
                </a:gridCol>
                <a:gridCol w="1995092">
                  <a:extLst>
                    <a:ext uri="{9D8B030D-6E8A-4147-A177-3AD203B41FA5}">
                      <a16:colId xmlns:a16="http://schemas.microsoft.com/office/drawing/2014/main" val="3371466308"/>
                    </a:ext>
                  </a:extLst>
                </a:gridCol>
                <a:gridCol w="1647843">
                  <a:extLst>
                    <a:ext uri="{9D8B030D-6E8A-4147-A177-3AD203B41FA5}">
                      <a16:colId xmlns:a16="http://schemas.microsoft.com/office/drawing/2014/main" val="741921496"/>
                    </a:ext>
                  </a:extLst>
                </a:gridCol>
                <a:gridCol w="1647843">
                  <a:extLst>
                    <a:ext uri="{9D8B030D-6E8A-4147-A177-3AD203B41FA5}">
                      <a16:colId xmlns:a16="http://schemas.microsoft.com/office/drawing/2014/main" val="921461111"/>
                    </a:ext>
                  </a:extLst>
                </a:gridCol>
              </a:tblGrid>
              <a:tr h="362709">
                <a:tc>
                  <a:txBody>
                    <a:bodyPr/>
                    <a:lstStyle/>
                    <a:p>
                      <a:pPr algn="l">
                        <a:defRPr sz="1300" b="0"/>
                      </a:pPr>
                      <a:r>
                        <a:rPr dirty="0" err="1">
                          <a:latin typeface="+mn-ea"/>
                          <a:ea typeface="+mn-ea"/>
                          <a:cs typeface="微软雅黑 Light"/>
                          <a:sym typeface="微软雅黑 Light"/>
                        </a:rPr>
                        <a:t>任务类别</a:t>
                      </a:r>
                      <a:endParaRPr dirty="0">
                        <a:latin typeface="+mn-ea"/>
                        <a:ea typeface="+mn-ea"/>
                        <a:cs typeface="微软雅黑 Light"/>
                        <a:sym typeface="微软雅黑 Light"/>
                      </a:endParaRPr>
                    </a:p>
                  </a:txBody>
                  <a:tcPr marL="45720" marR="45720" horzOverflow="overflow"/>
                </a:tc>
                <a:tc>
                  <a:txBody>
                    <a:bodyPr/>
                    <a:lstStyle/>
                    <a:p>
                      <a:pPr algn="l">
                        <a:defRPr sz="1300" b="0"/>
                      </a:pPr>
                      <a:r>
                        <a:rPr>
                          <a:latin typeface="+mn-ea"/>
                          <a:ea typeface="+mn-ea"/>
                          <a:cs typeface="微软雅黑 Light"/>
                          <a:sym typeface="微软雅黑 Light"/>
                        </a:rPr>
                        <a:t>任务说明</a:t>
                      </a:r>
                    </a:p>
                  </a:txBody>
                  <a:tcPr marL="45720" marR="45720" horzOverflow="overflow"/>
                </a:tc>
                <a:tc>
                  <a:txBody>
                    <a:bodyPr/>
                    <a:lstStyle/>
                    <a:p>
                      <a:pPr algn="l">
                        <a:defRPr sz="1300" b="0"/>
                      </a:pPr>
                      <a:r>
                        <a:rPr dirty="0" err="1">
                          <a:latin typeface="+mn-ea"/>
                          <a:ea typeface="+mn-ea"/>
                          <a:cs typeface="微软雅黑 Light"/>
                          <a:sym typeface="微软雅黑 Light"/>
                        </a:rPr>
                        <a:t>时间安排</a:t>
                      </a:r>
                      <a:endParaRPr dirty="0">
                        <a:latin typeface="+mn-ea"/>
                        <a:ea typeface="+mn-ea"/>
                        <a:cs typeface="微软雅黑 Light"/>
                        <a:sym typeface="微软雅黑 Light"/>
                      </a:endParaRPr>
                    </a:p>
                  </a:txBody>
                  <a:tcPr marL="45720" marR="45720" horzOverflow="overflow"/>
                </a:tc>
                <a:tc>
                  <a:txBody>
                    <a:bodyPr/>
                    <a:lstStyle/>
                    <a:p>
                      <a:pPr algn="l">
                        <a:defRPr sz="1300" b="0"/>
                      </a:pPr>
                      <a:r>
                        <a:rPr>
                          <a:latin typeface="+mn-ea"/>
                          <a:ea typeface="+mn-ea"/>
                          <a:cs typeface="微软雅黑 Light"/>
                          <a:sym typeface="微软雅黑 Light"/>
                        </a:rPr>
                        <a:t>完成情况</a:t>
                      </a:r>
                    </a:p>
                  </a:txBody>
                  <a:tcPr marL="45720" marR="45720" horzOverflow="overflow"/>
                </a:tc>
                <a:extLst>
                  <a:ext uri="{0D108BD9-81ED-4DB2-BD59-A6C34878D82A}">
                    <a16:rowId xmlns:a16="http://schemas.microsoft.com/office/drawing/2014/main" val="2420185747"/>
                  </a:ext>
                </a:extLst>
              </a:tr>
              <a:tr h="372725">
                <a:tc>
                  <a:txBody>
                    <a:bodyPr/>
                    <a:lstStyle/>
                    <a:p>
                      <a:pPr algn="l">
                        <a:defRPr sz="1800"/>
                      </a:pPr>
                      <a:r>
                        <a:rPr sz="1300" dirty="0" err="1">
                          <a:latin typeface="+mn-ea"/>
                          <a:ea typeface="+mn-ea"/>
                          <a:cs typeface="微软雅黑 Light"/>
                          <a:sym typeface="微软雅黑 Light"/>
                        </a:rPr>
                        <a:t>需求文档</a:t>
                      </a:r>
                      <a:endParaRPr sz="1300" dirty="0">
                        <a:latin typeface="+mn-ea"/>
                        <a:ea typeface="+mn-ea"/>
                        <a:cs typeface="微软雅黑 Light"/>
                        <a:sym typeface="微软雅黑 Light"/>
                      </a:endParaRPr>
                    </a:p>
                  </a:txBody>
                  <a:tcPr marL="45720" marR="45720" horzOverflow="overflow"/>
                </a:tc>
                <a:tc>
                  <a:txBody>
                    <a:bodyPr/>
                    <a:lstStyle/>
                    <a:p>
                      <a:pPr algn="l">
                        <a:defRPr sz="1800"/>
                      </a:pPr>
                      <a:r>
                        <a:rPr sz="1300" dirty="0" err="1">
                          <a:latin typeface="+mn-ea"/>
                          <a:ea typeface="+mn-ea"/>
                          <a:cs typeface="微软雅黑 Light"/>
                          <a:sym typeface="微软雅黑 Light"/>
                        </a:rPr>
                        <a:t>撰写、汇总需求文档</a:t>
                      </a:r>
                      <a:endParaRPr sz="1300" dirty="0">
                        <a:latin typeface="+mn-ea"/>
                        <a:ea typeface="+mn-ea"/>
                        <a:cs typeface="微软雅黑 Light"/>
                        <a:sym typeface="微软雅黑 Light"/>
                      </a:endParaRPr>
                    </a:p>
                  </a:txBody>
                  <a:tcPr marL="45720" marR="45720" horzOverflow="overflow"/>
                </a:tc>
                <a:tc>
                  <a:txBody>
                    <a:bodyPr/>
                    <a:lstStyle/>
                    <a:p>
                      <a:pPr algn="l">
                        <a:defRPr sz="1800"/>
                      </a:pPr>
                      <a:r>
                        <a:rPr sz="1300" dirty="0" smtClean="0">
                          <a:latin typeface="+mn-ea"/>
                          <a:ea typeface="+mn-ea"/>
                        </a:rPr>
                        <a:t>8</a:t>
                      </a:r>
                      <a:r>
                        <a:rPr lang="en-US" altLang="zh-CN" sz="1300" dirty="0" smtClean="0">
                          <a:latin typeface="+mn-ea"/>
                          <a:ea typeface="+mn-ea"/>
                        </a:rPr>
                        <a:t>.</a:t>
                      </a:r>
                      <a:r>
                        <a:rPr sz="1300" dirty="0" smtClean="0">
                          <a:latin typeface="+mn-ea"/>
                          <a:ea typeface="+mn-ea"/>
                        </a:rPr>
                        <a:t>26</a:t>
                      </a:r>
                      <a:endParaRPr sz="1300" dirty="0">
                        <a:latin typeface="+mn-ea"/>
                        <a:ea typeface="+mn-ea"/>
                      </a:endParaRPr>
                    </a:p>
                  </a:txBody>
                  <a:tcPr marL="45720" marR="45720" horzOverflow="overflow"/>
                </a:tc>
                <a:tc>
                  <a:txBody>
                    <a:bodyPr/>
                    <a:lstStyle/>
                    <a:p>
                      <a:pPr algn="l">
                        <a:defRPr sz="1800"/>
                      </a:pPr>
                      <a:r>
                        <a:rPr sz="1300" dirty="0" err="1">
                          <a:latin typeface="+mn-ea"/>
                          <a:ea typeface="+mn-ea"/>
                        </a:rPr>
                        <a:t>已完成</a:t>
                      </a:r>
                      <a:endParaRPr sz="1300" dirty="0">
                        <a:latin typeface="+mn-ea"/>
                        <a:ea typeface="+mn-ea"/>
                      </a:endParaRPr>
                    </a:p>
                  </a:txBody>
                  <a:tcPr marL="45720" marR="45720" horzOverflow="overflow"/>
                </a:tc>
                <a:extLst>
                  <a:ext uri="{0D108BD9-81ED-4DB2-BD59-A6C34878D82A}">
                    <a16:rowId xmlns:a16="http://schemas.microsoft.com/office/drawing/2014/main" val="2611740950"/>
                  </a:ext>
                </a:extLst>
              </a:tr>
              <a:tr h="367811">
                <a:tc>
                  <a:txBody>
                    <a:bodyPr/>
                    <a:lstStyle/>
                    <a:p>
                      <a:pPr algn="l">
                        <a:defRPr sz="1800"/>
                      </a:pPr>
                      <a:r>
                        <a:rPr sz="1300" dirty="0" err="1">
                          <a:latin typeface="+mn-ea"/>
                          <a:ea typeface="+mn-ea"/>
                          <a:cs typeface="微软雅黑 Light"/>
                          <a:sym typeface="微软雅黑 Light"/>
                        </a:rPr>
                        <a:t>概要设计文档</a:t>
                      </a:r>
                      <a:endParaRPr sz="1300" dirty="0">
                        <a:latin typeface="+mn-ea"/>
                        <a:ea typeface="+mn-ea"/>
                        <a:cs typeface="微软雅黑 Light"/>
                        <a:sym typeface="微软雅黑 Light"/>
                      </a:endParaRPr>
                    </a:p>
                  </a:txBody>
                  <a:tcPr marL="45720" marR="45720" horzOverflow="overflow"/>
                </a:tc>
                <a:tc>
                  <a:txBody>
                    <a:bodyPr/>
                    <a:lstStyle/>
                    <a:p>
                      <a:pPr algn="l">
                        <a:defRPr sz="1800"/>
                      </a:pPr>
                      <a:r>
                        <a:rPr sz="1300" dirty="0" err="1">
                          <a:latin typeface="+mn-ea"/>
                          <a:ea typeface="+mn-ea"/>
                          <a:cs typeface="微软雅黑 Light"/>
                          <a:sym typeface="微软雅黑 Light"/>
                        </a:rPr>
                        <a:t>撰写、汇总概要设计文档</a:t>
                      </a:r>
                      <a:endParaRPr sz="1300" dirty="0">
                        <a:latin typeface="+mn-ea"/>
                        <a:ea typeface="+mn-ea"/>
                        <a:cs typeface="微软雅黑 Light"/>
                        <a:sym typeface="微软雅黑 Light"/>
                      </a:endParaRPr>
                    </a:p>
                  </a:txBody>
                  <a:tcPr marL="45720" marR="45720" horzOverflow="overflow"/>
                </a:tc>
                <a:tc>
                  <a:txBody>
                    <a:bodyPr/>
                    <a:lstStyle/>
                    <a:p>
                      <a:pPr algn="l">
                        <a:defRPr sz="1800"/>
                      </a:pPr>
                      <a:r>
                        <a:rPr sz="1300" dirty="0" smtClean="0">
                          <a:latin typeface="+mn-ea"/>
                          <a:ea typeface="+mn-ea"/>
                        </a:rPr>
                        <a:t>8</a:t>
                      </a:r>
                      <a:r>
                        <a:rPr lang="en-US" altLang="zh-CN" sz="1300" dirty="0" smtClean="0">
                          <a:latin typeface="+mn-ea"/>
                          <a:ea typeface="+mn-ea"/>
                        </a:rPr>
                        <a:t>.</a:t>
                      </a:r>
                      <a:r>
                        <a:rPr sz="1300" dirty="0" smtClean="0">
                          <a:latin typeface="+mn-ea"/>
                          <a:ea typeface="+mn-ea"/>
                        </a:rPr>
                        <a:t>27</a:t>
                      </a:r>
                      <a:r>
                        <a:rPr lang="en-US" altLang="zh-CN" sz="1300" dirty="0" smtClean="0">
                          <a:latin typeface="+mn-ea"/>
                          <a:ea typeface="+mn-ea"/>
                        </a:rPr>
                        <a:t>-</a:t>
                      </a:r>
                      <a:r>
                        <a:rPr sz="1300" dirty="0" smtClean="0">
                          <a:latin typeface="+mn-ea"/>
                          <a:ea typeface="+mn-ea"/>
                        </a:rPr>
                        <a:t>8</a:t>
                      </a:r>
                      <a:r>
                        <a:rPr lang="en-US" altLang="zh-CN" sz="1300" dirty="0" smtClean="0">
                          <a:latin typeface="+mn-ea"/>
                          <a:ea typeface="+mn-ea"/>
                        </a:rPr>
                        <a:t>.</a:t>
                      </a:r>
                      <a:r>
                        <a:rPr sz="1300" dirty="0" smtClean="0">
                          <a:latin typeface="+mn-ea"/>
                          <a:ea typeface="+mn-ea"/>
                        </a:rPr>
                        <a:t>28</a:t>
                      </a:r>
                      <a:endParaRPr sz="1300" dirty="0">
                        <a:latin typeface="+mn-ea"/>
                        <a:ea typeface="+mn-ea"/>
                      </a:endParaRPr>
                    </a:p>
                  </a:txBody>
                  <a:tcPr marL="45720" marR="45720" horzOverflow="overflow"/>
                </a:tc>
                <a:tc>
                  <a:txBody>
                    <a:bodyPr/>
                    <a:lstStyle/>
                    <a:p>
                      <a:pPr algn="l">
                        <a:defRPr sz="1800"/>
                      </a:pPr>
                      <a:r>
                        <a:rPr sz="1300" dirty="0" err="1">
                          <a:latin typeface="+mn-ea"/>
                          <a:ea typeface="+mn-ea"/>
                        </a:rPr>
                        <a:t>已完成</a:t>
                      </a:r>
                      <a:endParaRPr sz="1300" dirty="0">
                        <a:latin typeface="+mn-ea"/>
                        <a:ea typeface="+mn-ea"/>
                      </a:endParaRPr>
                    </a:p>
                  </a:txBody>
                  <a:tcPr marL="45720" marR="45720" horzOverflow="overflow"/>
                </a:tc>
                <a:extLst>
                  <a:ext uri="{0D108BD9-81ED-4DB2-BD59-A6C34878D82A}">
                    <a16:rowId xmlns:a16="http://schemas.microsoft.com/office/drawing/2014/main" val="4060012489"/>
                  </a:ext>
                </a:extLst>
              </a:tr>
              <a:tr h="367811">
                <a:tc>
                  <a:txBody>
                    <a:bodyPr/>
                    <a:lstStyle/>
                    <a:p>
                      <a:pPr algn="l">
                        <a:defRPr sz="1800"/>
                      </a:pPr>
                      <a:r>
                        <a:rPr sz="1300">
                          <a:latin typeface="+mn-ea"/>
                          <a:ea typeface="+mn-ea"/>
                          <a:cs typeface="微软雅黑 Light"/>
                          <a:sym typeface="微软雅黑 Light"/>
                        </a:rPr>
                        <a:t>详细设计文档</a:t>
                      </a:r>
                    </a:p>
                  </a:txBody>
                  <a:tcPr marL="45720" marR="45720" horzOverflow="overflow"/>
                </a:tc>
                <a:tc>
                  <a:txBody>
                    <a:bodyPr/>
                    <a:lstStyle/>
                    <a:p>
                      <a:pPr algn="l">
                        <a:defRPr sz="1800"/>
                      </a:pPr>
                      <a:r>
                        <a:rPr sz="1300" dirty="0" err="1">
                          <a:latin typeface="+mn-ea"/>
                          <a:ea typeface="+mn-ea"/>
                          <a:cs typeface="微软雅黑 Light"/>
                          <a:sym typeface="微软雅黑 Light"/>
                        </a:rPr>
                        <a:t>撰写、汇总详细设计文档</a:t>
                      </a:r>
                      <a:endParaRPr sz="1300" dirty="0">
                        <a:latin typeface="+mn-ea"/>
                        <a:ea typeface="+mn-ea"/>
                        <a:cs typeface="微软雅黑 Light"/>
                        <a:sym typeface="微软雅黑 Light"/>
                      </a:endParaRPr>
                    </a:p>
                  </a:txBody>
                  <a:tcPr marL="45720" marR="45720" horzOverflow="overflow"/>
                </a:tc>
                <a:tc>
                  <a:txBody>
                    <a:bodyPr/>
                    <a:lstStyle/>
                    <a:p>
                      <a:pPr algn="l">
                        <a:defRPr sz="1800"/>
                      </a:pPr>
                      <a:r>
                        <a:rPr sz="1300" dirty="0" smtClean="0">
                          <a:latin typeface="+mn-ea"/>
                          <a:ea typeface="+mn-ea"/>
                        </a:rPr>
                        <a:t>8</a:t>
                      </a:r>
                      <a:r>
                        <a:rPr lang="en-US" altLang="zh-CN" sz="1300" dirty="0" smtClean="0">
                          <a:latin typeface="+mn-ea"/>
                          <a:ea typeface="+mn-ea"/>
                        </a:rPr>
                        <a:t>.</a:t>
                      </a:r>
                      <a:r>
                        <a:rPr sz="1300" dirty="0" smtClean="0">
                          <a:latin typeface="+mn-ea"/>
                          <a:ea typeface="+mn-ea"/>
                        </a:rPr>
                        <a:t>29</a:t>
                      </a:r>
                      <a:r>
                        <a:rPr lang="en-US" altLang="zh-CN" sz="1300" dirty="0" smtClean="0">
                          <a:latin typeface="+mn-ea"/>
                          <a:ea typeface="+mn-ea"/>
                        </a:rPr>
                        <a:t>-</a:t>
                      </a:r>
                      <a:r>
                        <a:rPr sz="1300" dirty="0" smtClean="0">
                          <a:latin typeface="+mn-ea"/>
                          <a:ea typeface="+mn-ea"/>
                        </a:rPr>
                        <a:t>8</a:t>
                      </a:r>
                      <a:r>
                        <a:rPr lang="en-US" altLang="zh-CN" sz="1300" dirty="0" smtClean="0">
                          <a:latin typeface="+mn-ea"/>
                          <a:ea typeface="+mn-ea"/>
                        </a:rPr>
                        <a:t>.</a:t>
                      </a:r>
                      <a:r>
                        <a:rPr sz="1300" dirty="0" smtClean="0">
                          <a:latin typeface="+mn-ea"/>
                          <a:ea typeface="+mn-ea"/>
                        </a:rPr>
                        <a:t>31</a:t>
                      </a:r>
                      <a:endParaRPr sz="1300" dirty="0">
                        <a:latin typeface="+mn-ea"/>
                        <a:ea typeface="+mn-ea"/>
                      </a:endParaRPr>
                    </a:p>
                  </a:txBody>
                  <a:tcPr marL="45720" marR="45720" horzOverflow="overflow"/>
                </a:tc>
                <a:tc>
                  <a:txBody>
                    <a:bodyPr/>
                    <a:lstStyle/>
                    <a:p>
                      <a:pPr algn="l">
                        <a:defRPr sz="1800"/>
                      </a:pPr>
                      <a:r>
                        <a:rPr sz="1300" dirty="0" err="1">
                          <a:latin typeface="+mn-ea"/>
                          <a:ea typeface="+mn-ea"/>
                        </a:rPr>
                        <a:t>已完成</a:t>
                      </a:r>
                      <a:endParaRPr sz="1300" dirty="0">
                        <a:latin typeface="+mn-ea"/>
                        <a:ea typeface="+mn-ea"/>
                      </a:endParaRPr>
                    </a:p>
                  </a:txBody>
                  <a:tcPr marL="45720" marR="45720" horzOverflow="overflow"/>
                </a:tc>
                <a:extLst>
                  <a:ext uri="{0D108BD9-81ED-4DB2-BD59-A6C34878D82A}">
                    <a16:rowId xmlns:a16="http://schemas.microsoft.com/office/drawing/2014/main" val="3858870385"/>
                  </a:ext>
                </a:extLst>
              </a:tr>
              <a:tr h="367811">
                <a:tc>
                  <a:txBody>
                    <a:bodyPr/>
                    <a:lstStyle/>
                    <a:p>
                      <a:pPr algn="l">
                        <a:defRPr sz="1800"/>
                      </a:pPr>
                      <a:r>
                        <a:rPr sz="1300">
                          <a:latin typeface="+mn-ea"/>
                          <a:ea typeface="+mn-ea"/>
                        </a:rPr>
                        <a:t>数据清洗</a:t>
                      </a:r>
                    </a:p>
                  </a:txBody>
                  <a:tcPr marL="45720" marR="45720" horzOverflow="overflow"/>
                </a:tc>
                <a:tc>
                  <a:txBody>
                    <a:bodyPr/>
                    <a:lstStyle/>
                    <a:p>
                      <a:pPr algn="l">
                        <a:defRPr sz="1800"/>
                      </a:pPr>
                      <a:r>
                        <a:rPr sz="1300" dirty="0" err="1">
                          <a:latin typeface="+mn-ea"/>
                          <a:ea typeface="+mn-ea"/>
                        </a:rPr>
                        <a:t>将原始数据进行去html标签、</a:t>
                      </a:r>
                      <a:r>
                        <a:rPr sz="1300" dirty="0" err="1" smtClean="0">
                          <a:latin typeface="+mn-ea"/>
                          <a:ea typeface="+mn-ea"/>
                        </a:rPr>
                        <a:t>同义词替换等</a:t>
                      </a:r>
                      <a:endParaRPr sz="1300" dirty="0">
                        <a:latin typeface="+mn-ea"/>
                        <a:ea typeface="+mn-ea"/>
                      </a:endParaRPr>
                    </a:p>
                  </a:txBody>
                  <a:tcPr marL="45720" marR="45720" horzOverflow="overflow"/>
                </a:tc>
                <a:tc>
                  <a:txBody>
                    <a:bodyPr/>
                    <a:lstStyle/>
                    <a:p>
                      <a:pPr algn="l">
                        <a:defRPr sz="1800"/>
                      </a:pPr>
                      <a:r>
                        <a:rPr sz="1300" dirty="0" smtClean="0">
                          <a:latin typeface="+mn-ea"/>
                          <a:ea typeface="+mn-ea"/>
                        </a:rPr>
                        <a:t>9</a:t>
                      </a:r>
                      <a:r>
                        <a:rPr lang="en-US" altLang="zh-CN" sz="1300" dirty="0" smtClean="0">
                          <a:latin typeface="+mn-ea"/>
                          <a:ea typeface="+mn-ea"/>
                        </a:rPr>
                        <a:t>.</a:t>
                      </a:r>
                      <a:r>
                        <a:rPr sz="1300" dirty="0" smtClean="0">
                          <a:latin typeface="+mn-ea"/>
                          <a:ea typeface="+mn-ea"/>
                        </a:rPr>
                        <a:t>1</a:t>
                      </a:r>
                      <a:r>
                        <a:rPr lang="en-US" altLang="zh-CN" sz="1300" dirty="0" smtClean="0">
                          <a:latin typeface="+mn-ea"/>
                          <a:ea typeface="+mn-ea"/>
                        </a:rPr>
                        <a:t>-</a:t>
                      </a:r>
                      <a:r>
                        <a:rPr sz="1300" dirty="0" smtClean="0">
                          <a:latin typeface="+mn-ea"/>
                          <a:ea typeface="+mn-ea"/>
                        </a:rPr>
                        <a:t>9</a:t>
                      </a:r>
                      <a:r>
                        <a:rPr lang="en-US" altLang="zh-CN" sz="1300" dirty="0" smtClean="0">
                          <a:latin typeface="+mn-ea"/>
                          <a:ea typeface="+mn-ea"/>
                        </a:rPr>
                        <a:t>.</a:t>
                      </a:r>
                      <a:r>
                        <a:rPr sz="1300" dirty="0" smtClean="0">
                          <a:latin typeface="+mn-ea"/>
                          <a:ea typeface="+mn-ea"/>
                        </a:rPr>
                        <a:t>3</a:t>
                      </a:r>
                      <a:endParaRPr sz="1300" dirty="0">
                        <a:latin typeface="+mn-ea"/>
                        <a:ea typeface="+mn-ea"/>
                      </a:endParaRPr>
                    </a:p>
                  </a:txBody>
                  <a:tcPr marL="45720" marR="45720" horzOverflow="overflow"/>
                </a:tc>
                <a:tc>
                  <a:txBody>
                    <a:bodyPr/>
                    <a:lstStyle/>
                    <a:p>
                      <a:pPr algn="l">
                        <a:defRPr sz="1800"/>
                      </a:pPr>
                      <a:r>
                        <a:rPr sz="1300">
                          <a:latin typeface="+mn-ea"/>
                          <a:ea typeface="+mn-ea"/>
                        </a:rPr>
                        <a:t>已完成</a:t>
                      </a:r>
                    </a:p>
                  </a:txBody>
                  <a:tcPr marL="45720" marR="45720" horzOverflow="overflow"/>
                </a:tc>
                <a:extLst>
                  <a:ext uri="{0D108BD9-81ED-4DB2-BD59-A6C34878D82A}">
                    <a16:rowId xmlns:a16="http://schemas.microsoft.com/office/drawing/2014/main" val="3360213566"/>
                  </a:ext>
                </a:extLst>
              </a:tr>
              <a:tr h="122604">
                <a:tc>
                  <a:txBody>
                    <a:bodyPr/>
                    <a:lstStyle/>
                    <a:p>
                      <a:pPr algn="l">
                        <a:defRPr sz="1300"/>
                      </a:pPr>
                      <a:r>
                        <a:rPr dirty="0" err="1">
                          <a:latin typeface="+mn-ea"/>
                          <a:ea typeface="+mn-ea"/>
                          <a:cs typeface="微软雅黑 Light"/>
                          <a:sym typeface="微软雅黑 Light"/>
                        </a:rPr>
                        <a:t>特征工程</a:t>
                      </a:r>
                      <a:endParaRPr dirty="0">
                        <a:latin typeface="+mn-ea"/>
                        <a:ea typeface="+mn-ea"/>
                        <a:cs typeface="微软雅黑 Light"/>
                        <a:sym typeface="微软雅黑 Light"/>
                      </a:endParaRPr>
                    </a:p>
                  </a:txBody>
                  <a:tcPr marL="45720" marR="45720" horzOverflow="overflow"/>
                </a:tc>
                <a:tc>
                  <a:txBody>
                    <a:bodyPr/>
                    <a:lstStyle/>
                    <a:p>
                      <a:pPr algn="l">
                        <a:defRPr sz="1300"/>
                      </a:pPr>
                      <a:r>
                        <a:rPr dirty="0">
                          <a:latin typeface="+mn-ea"/>
                          <a:ea typeface="+mn-ea"/>
                        </a:rPr>
                        <a:t>19</a:t>
                      </a:r>
                      <a:r>
                        <a:rPr dirty="0">
                          <a:latin typeface="+mn-ea"/>
                          <a:ea typeface="+mn-ea"/>
                          <a:cs typeface="微软雅黑 Light"/>
                          <a:sym typeface="微软雅黑 Light"/>
                        </a:rPr>
                        <a:t>个特征的提取</a:t>
                      </a:r>
                    </a:p>
                  </a:txBody>
                  <a:tcPr marL="45720" marR="45720" horzOverflow="overflow"/>
                </a:tc>
                <a:tc>
                  <a:txBody>
                    <a:bodyPr/>
                    <a:lstStyle/>
                    <a:p>
                      <a:pPr algn="l">
                        <a:defRPr sz="1800"/>
                      </a:pPr>
                      <a:r>
                        <a:rPr sz="1300" dirty="0" smtClean="0">
                          <a:latin typeface="+mn-ea"/>
                          <a:ea typeface="+mn-ea"/>
                        </a:rPr>
                        <a:t>9</a:t>
                      </a:r>
                      <a:r>
                        <a:rPr lang="en-US" altLang="zh-CN" sz="1300" dirty="0" smtClean="0">
                          <a:latin typeface="+mn-ea"/>
                          <a:ea typeface="+mn-ea"/>
                        </a:rPr>
                        <a:t>.</a:t>
                      </a:r>
                      <a:r>
                        <a:rPr sz="1300" dirty="0" smtClean="0">
                          <a:latin typeface="+mn-ea"/>
                          <a:ea typeface="+mn-ea"/>
                        </a:rPr>
                        <a:t>3</a:t>
                      </a:r>
                      <a:r>
                        <a:rPr lang="en-US" altLang="zh-CN" sz="1300" dirty="0" smtClean="0">
                          <a:latin typeface="+mn-ea"/>
                          <a:ea typeface="+mn-ea"/>
                        </a:rPr>
                        <a:t>-</a:t>
                      </a:r>
                      <a:r>
                        <a:rPr sz="1300" dirty="0" smtClean="0">
                          <a:latin typeface="+mn-ea"/>
                          <a:ea typeface="+mn-ea"/>
                        </a:rPr>
                        <a:t>9</a:t>
                      </a:r>
                      <a:r>
                        <a:rPr lang="en-US" altLang="zh-CN" sz="1300" dirty="0" smtClean="0">
                          <a:latin typeface="+mn-ea"/>
                          <a:ea typeface="+mn-ea"/>
                        </a:rPr>
                        <a:t>.</a:t>
                      </a:r>
                      <a:r>
                        <a:rPr sz="1300" dirty="0" smtClean="0">
                          <a:latin typeface="+mn-ea"/>
                          <a:ea typeface="+mn-ea"/>
                        </a:rPr>
                        <a:t>7</a:t>
                      </a:r>
                      <a:endParaRPr sz="1300" dirty="0">
                        <a:latin typeface="+mn-ea"/>
                        <a:ea typeface="+mn-ea"/>
                      </a:endParaRPr>
                    </a:p>
                  </a:txBody>
                  <a:tcPr marL="45720" marR="45720" horzOverflow="overflow"/>
                </a:tc>
                <a:tc>
                  <a:txBody>
                    <a:bodyPr/>
                    <a:lstStyle/>
                    <a:p>
                      <a:pPr algn="l">
                        <a:defRPr sz="1300"/>
                      </a:pPr>
                      <a:r>
                        <a:rPr dirty="0" err="1">
                          <a:latin typeface="+mn-ea"/>
                          <a:ea typeface="+mn-ea"/>
                          <a:cs typeface="微软雅黑 Light"/>
                          <a:sym typeface="微软雅黑 Light"/>
                        </a:rPr>
                        <a:t>已完成</a:t>
                      </a:r>
                      <a:endParaRPr dirty="0">
                        <a:latin typeface="+mn-ea"/>
                        <a:ea typeface="+mn-ea"/>
                        <a:cs typeface="微软雅黑 Light"/>
                        <a:sym typeface="微软雅黑 Light"/>
                      </a:endParaRPr>
                    </a:p>
                  </a:txBody>
                  <a:tcPr marL="45720" marR="45720" horzOverflow="overflow"/>
                </a:tc>
                <a:extLst>
                  <a:ext uri="{0D108BD9-81ED-4DB2-BD59-A6C34878D82A}">
                    <a16:rowId xmlns:a16="http://schemas.microsoft.com/office/drawing/2014/main" val="226682434"/>
                  </a:ext>
                </a:extLst>
              </a:tr>
              <a:tr h="166956">
                <a:tc>
                  <a:txBody>
                    <a:bodyPr/>
                    <a:lstStyle/>
                    <a:p>
                      <a:pPr algn="l">
                        <a:defRPr sz="1300"/>
                      </a:pPr>
                      <a:r>
                        <a:rPr lang="zh-CN" altLang="en-US" dirty="0" smtClean="0">
                          <a:latin typeface="+mn-ea"/>
                          <a:ea typeface="+mn-ea"/>
                          <a:cs typeface="微软雅黑 Light"/>
                          <a:sym typeface="微软雅黑 Light"/>
                        </a:rPr>
                        <a:t>测试文档</a:t>
                      </a:r>
                      <a:endParaRPr dirty="0">
                        <a:latin typeface="+mn-ea"/>
                        <a:ea typeface="+mn-ea"/>
                        <a:cs typeface="微软雅黑 Light"/>
                        <a:sym typeface="微软雅黑 Light"/>
                      </a:endParaRP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汇总测试方案、测试用例</a:t>
                      </a:r>
                      <a:endParaRPr dirty="0">
                        <a:latin typeface="+mn-ea"/>
                        <a:ea typeface="+mn-ea"/>
                        <a:cs typeface="微软雅黑 Light"/>
                        <a:sym typeface="微软雅黑 Light"/>
                      </a:endParaRPr>
                    </a:p>
                  </a:txBody>
                  <a:tcPr marL="45720" marR="45720" horzOverflow="overflow"/>
                </a:tc>
                <a:tc>
                  <a:txBody>
                    <a:bodyPr/>
                    <a:lstStyle/>
                    <a:p>
                      <a:pPr marL="0" marR="0" indent="0" algn="l" defTabSz="685800" rtl="0" eaLnBrk="1" fontAlgn="auto" latinLnBrk="0" hangingPunct="1">
                        <a:lnSpc>
                          <a:spcPct val="100000"/>
                        </a:lnSpc>
                        <a:spcBef>
                          <a:spcPts val="0"/>
                        </a:spcBef>
                        <a:spcAft>
                          <a:spcPts val="0"/>
                        </a:spcAft>
                        <a:buClrTx/>
                        <a:buSzTx/>
                        <a:buFontTx/>
                        <a:buNone/>
                        <a:tabLst/>
                        <a:defRPr sz="1800"/>
                      </a:pPr>
                      <a:r>
                        <a:rPr lang="en-US" altLang="zh-CN" sz="1300" dirty="0" smtClean="0">
                          <a:latin typeface="+mn-ea"/>
                          <a:ea typeface="+mn-ea"/>
                        </a:rPr>
                        <a:t>9.3-9.11</a:t>
                      </a: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已完成</a:t>
                      </a:r>
                      <a:endParaRPr dirty="0">
                        <a:latin typeface="+mn-ea"/>
                        <a:ea typeface="+mn-ea"/>
                        <a:cs typeface="微软雅黑 Light"/>
                        <a:sym typeface="微软雅黑 Light"/>
                      </a:endParaRPr>
                    </a:p>
                  </a:txBody>
                  <a:tcPr marL="45720" marR="45720" horzOverflow="overflow"/>
                </a:tc>
                <a:extLst>
                  <a:ext uri="{0D108BD9-81ED-4DB2-BD59-A6C34878D82A}">
                    <a16:rowId xmlns:a16="http://schemas.microsoft.com/office/drawing/2014/main" val="1605857154"/>
                  </a:ext>
                </a:extLst>
              </a:tr>
              <a:tr h="122604">
                <a:tc>
                  <a:txBody>
                    <a:bodyPr/>
                    <a:lstStyle/>
                    <a:p>
                      <a:pPr algn="l">
                        <a:defRPr sz="1300"/>
                      </a:pPr>
                      <a:r>
                        <a:rPr lang="zh-CN" altLang="en-US" dirty="0" smtClean="0">
                          <a:latin typeface="+mn-ea"/>
                          <a:ea typeface="+mn-ea"/>
                          <a:cs typeface="微软雅黑 Light"/>
                          <a:sym typeface="微软雅黑 Light"/>
                        </a:rPr>
                        <a:t>用户手册</a:t>
                      </a:r>
                      <a:endParaRPr dirty="0">
                        <a:latin typeface="+mn-ea"/>
                        <a:ea typeface="+mn-ea"/>
                        <a:cs typeface="微软雅黑 Light"/>
                        <a:sym typeface="微软雅黑 Light"/>
                      </a:endParaRP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撰写、汇总用户手册</a:t>
                      </a:r>
                      <a:endParaRPr dirty="0">
                        <a:latin typeface="+mn-ea"/>
                        <a:ea typeface="+mn-ea"/>
                        <a:cs typeface="微软雅黑 Light"/>
                        <a:sym typeface="微软雅黑 Light"/>
                      </a:endParaRPr>
                    </a:p>
                  </a:txBody>
                  <a:tcPr marL="45720" marR="45720" horzOverflow="overflow"/>
                </a:tc>
                <a:tc>
                  <a:txBody>
                    <a:bodyPr/>
                    <a:lstStyle/>
                    <a:p>
                      <a:pPr marL="0" marR="0" indent="0" algn="l" defTabSz="685800" rtl="0" eaLnBrk="1" fontAlgn="auto" latinLnBrk="0" hangingPunct="1">
                        <a:lnSpc>
                          <a:spcPct val="100000"/>
                        </a:lnSpc>
                        <a:spcBef>
                          <a:spcPts val="0"/>
                        </a:spcBef>
                        <a:spcAft>
                          <a:spcPts val="0"/>
                        </a:spcAft>
                        <a:buClrTx/>
                        <a:buSzTx/>
                        <a:buFontTx/>
                        <a:buNone/>
                        <a:tabLst/>
                        <a:defRPr sz="1800"/>
                      </a:pPr>
                      <a:r>
                        <a:rPr lang="en-US" altLang="zh-CN" sz="1300" dirty="0" smtClean="0">
                          <a:latin typeface="+mn-ea"/>
                          <a:ea typeface="+mn-ea"/>
                        </a:rPr>
                        <a:t>9.10-9.11</a:t>
                      </a:r>
                    </a:p>
                  </a:txBody>
                  <a:tcPr marL="45720" marR="45720" horzOverflow="overflow"/>
                </a:tc>
                <a:tc>
                  <a:txBody>
                    <a:bodyPr/>
                    <a:lstStyle/>
                    <a:p>
                      <a:pPr algn="l">
                        <a:defRPr sz="1300"/>
                      </a:pPr>
                      <a:r>
                        <a:rPr lang="zh-CN" altLang="en-US" dirty="0" smtClean="0">
                          <a:latin typeface="+mn-ea"/>
                          <a:ea typeface="+mn-ea"/>
                          <a:cs typeface="微软雅黑 Light"/>
                          <a:sym typeface="微软雅黑 Light"/>
                        </a:rPr>
                        <a:t>已完成</a:t>
                      </a:r>
                      <a:endParaRPr dirty="0">
                        <a:latin typeface="+mn-ea"/>
                        <a:ea typeface="+mn-ea"/>
                        <a:cs typeface="微软雅黑 Light"/>
                        <a:sym typeface="微软雅黑 Light"/>
                      </a:endParaRPr>
                    </a:p>
                  </a:txBody>
                  <a:tcPr marL="45720" marR="45720" horzOverflow="overflow"/>
                </a:tc>
                <a:extLst>
                  <a:ext uri="{0D108BD9-81ED-4DB2-BD59-A6C34878D82A}">
                    <a16:rowId xmlns:a16="http://schemas.microsoft.com/office/drawing/2014/main" val="3574727112"/>
                  </a:ext>
                </a:extLst>
              </a:tr>
            </a:tbl>
          </a:graphicData>
        </a:graphic>
      </p:graphicFrame>
    </p:spTree>
    <p:extLst>
      <p:ext uri="{BB962C8B-B14F-4D97-AF65-F5344CB8AC3E}">
        <p14:creationId xmlns:p14="http://schemas.microsoft.com/office/powerpoint/2010/main" val="423508159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计划及执行情况</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smtClean="0">
                <a:solidFill>
                  <a:schemeClr val="bg1"/>
                </a:solidFill>
                <a:latin typeface="方正兰亭黑_GBK"/>
                <a:ea typeface="方正兰亭黑_GBK"/>
              </a:rPr>
              <a:t>02</a:t>
            </a:r>
            <a:endParaRPr lang="zh-CN" altLang="en-US" sz="1200" dirty="0">
              <a:solidFill>
                <a:schemeClr val="bg1"/>
              </a:solidFill>
              <a:latin typeface="方正兰亭黑_GBK"/>
              <a:ea typeface="方正兰亭黑_GBK"/>
            </a:endParaRPr>
          </a:p>
        </p:txBody>
      </p:sp>
      <p:sp>
        <p:nvSpPr>
          <p:cNvPr id="29" name="矩形 28"/>
          <p:cNvSpPr/>
          <p:nvPr/>
        </p:nvSpPr>
        <p:spPr>
          <a:xfrm>
            <a:off x="938985" y="735380"/>
            <a:ext cx="2031325" cy="338554"/>
          </a:xfrm>
          <a:prstGeom prst="rect">
            <a:avLst/>
          </a:prstGeom>
        </p:spPr>
        <p:txBody>
          <a:bodyPr wrap="none">
            <a:spAutoFit/>
          </a:bodyPr>
          <a:lstStyle/>
          <a:p>
            <a:r>
              <a:rPr lang="zh-CN" altLang="en-US" sz="1600" dirty="0">
                <a:solidFill>
                  <a:srgbClr val="27506E"/>
                </a:solidFill>
                <a:latin typeface="微软雅黑" panose="020B0503020204020204" pitchFamily="34" charset="-122"/>
                <a:ea typeface="微软雅黑" panose="020B0503020204020204" pitchFamily="34" charset="-122"/>
              </a:rPr>
              <a:t>后端负责人：柴增豪</a:t>
            </a:r>
            <a:endParaRPr lang="en-US" altLang="zh-CN" sz="1600" dirty="0">
              <a:solidFill>
                <a:srgbClr val="27506E"/>
              </a:solidFill>
              <a:latin typeface="微软雅黑" panose="020B0503020204020204" pitchFamily="34" charset="-122"/>
              <a:ea typeface="微软雅黑" panose="020B0503020204020204" pitchFamily="34" charset="-122"/>
            </a:endParaRPr>
          </a:p>
        </p:txBody>
      </p:sp>
      <p:graphicFrame>
        <p:nvGraphicFramePr>
          <p:cNvPr id="31" name="表格 30"/>
          <p:cNvGraphicFramePr>
            <a:graphicFrameLocks noGrp="1"/>
          </p:cNvGraphicFramePr>
          <p:nvPr>
            <p:extLst>
              <p:ext uri="{D42A27DB-BD31-4B8C-83A1-F6EECF244321}">
                <p14:modId xmlns:p14="http://schemas.microsoft.com/office/powerpoint/2010/main" val="2827726375"/>
              </p:ext>
            </p:extLst>
          </p:nvPr>
        </p:nvGraphicFramePr>
        <p:xfrm>
          <a:off x="1187851" y="1473581"/>
          <a:ext cx="6591373" cy="2161029"/>
        </p:xfrm>
        <a:graphic>
          <a:graphicData uri="http://schemas.openxmlformats.org/drawingml/2006/table">
            <a:tbl>
              <a:tblPr firstRow="1" bandRow="1">
                <a:tableStyleId>{5C22544A-7EE6-4342-B048-85BDC9FD1C3A}</a:tableStyleId>
              </a:tblPr>
              <a:tblGrid>
                <a:gridCol w="1300595">
                  <a:extLst>
                    <a:ext uri="{9D8B030D-6E8A-4147-A177-3AD203B41FA5}">
                      <a16:colId xmlns:a16="http://schemas.microsoft.com/office/drawing/2014/main" val="3810657008"/>
                    </a:ext>
                  </a:extLst>
                </a:gridCol>
                <a:gridCol w="1995092">
                  <a:extLst>
                    <a:ext uri="{9D8B030D-6E8A-4147-A177-3AD203B41FA5}">
                      <a16:colId xmlns:a16="http://schemas.microsoft.com/office/drawing/2014/main" val="3371466308"/>
                    </a:ext>
                  </a:extLst>
                </a:gridCol>
                <a:gridCol w="1647843">
                  <a:extLst>
                    <a:ext uri="{9D8B030D-6E8A-4147-A177-3AD203B41FA5}">
                      <a16:colId xmlns:a16="http://schemas.microsoft.com/office/drawing/2014/main" val="741921496"/>
                    </a:ext>
                  </a:extLst>
                </a:gridCol>
                <a:gridCol w="1647843">
                  <a:extLst>
                    <a:ext uri="{9D8B030D-6E8A-4147-A177-3AD203B41FA5}">
                      <a16:colId xmlns:a16="http://schemas.microsoft.com/office/drawing/2014/main" val="921461111"/>
                    </a:ext>
                  </a:extLst>
                </a:gridCol>
              </a:tblGrid>
              <a:tr h="362709">
                <a:tc>
                  <a:txBody>
                    <a:bodyPr/>
                    <a:lstStyle/>
                    <a:p>
                      <a:r>
                        <a:rPr lang="zh-CN" altLang="en-US" b="0" dirty="0"/>
                        <a:t>任务类别</a:t>
                      </a:r>
                    </a:p>
                  </a:txBody>
                  <a:tcPr/>
                </a:tc>
                <a:tc>
                  <a:txBody>
                    <a:bodyPr/>
                    <a:lstStyle/>
                    <a:p>
                      <a:r>
                        <a:rPr lang="zh-CN" altLang="en-US" b="0" dirty="0"/>
                        <a:t>任务说明</a:t>
                      </a:r>
                    </a:p>
                  </a:txBody>
                  <a:tcPr/>
                </a:tc>
                <a:tc>
                  <a:txBody>
                    <a:bodyPr/>
                    <a:lstStyle/>
                    <a:p>
                      <a:r>
                        <a:rPr lang="zh-CN" altLang="en-US" b="0" dirty="0"/>
                        <a:t>时间安排</a:t>
                      </a:r>
                    </a:p>
                  </a:txBody>
                  <a:tcPr/>
                </a:tc>
                <a:tc>
                  <a:txBody>
                    <a:bodyPr/>
                    <a:lstStyle/>
                    <a:p>
                      <a:r>
                        <a:rPr lang="zh-CN" altLang="en-US" b="0" dirty="0"/>
                        <a:t>完成情况</a:t>
                      </a:r>
                    </a:p>
                  </a:txBody>
                  <a:tcPr/>
                </a:tc>
                <a:extLst>
                  <a:ext uri="{0D108BD9-81ED-4DB2-BD59-A6C34878D82A}">
                    <a16:rowId xmlns:a16="http://schemas.microsoft.com/office/drawing/2014/main" val="2420185747"/>
                  </a:ext>
                </a:extLst>
              </a:tr>
              <a:tr h="498812">
                <a:tc>
                  <a:txBody>
                    <a:bodyPr/>
                    <a:lstStyle/>
                    <a:p>
                      <a:r>
                        <a:rPr lang="zh-CN" altLang="en-US" dirty="0" smtClean="0"/>
                        <a:t>模型建立</a:t>
                      </a:r>
                      <a:endParaRPr lang="zh-CN" altLang="en-US" dirty="0"/>
                    </a:p>
                  </a:txBody>
                  <a:tcPr/>
                </a:tc>
                <a:tc>
                  <a:txBody>
                    <a:bodyPr/>
                    <a:lstStyle/>
                    <a:p>
                      <a:r>
                        <a:rPr lang="zh-CN" altLang="en-US" dirty="0" smtClean="0"/>
                        <a:t>初步建立起各个机器学习模型</a:t>
                      </a:r>
                      <a:endParaRPr lang="en-US" altLang="zh-CN" dirty="0" smtClean="0"/>
                    </a:p>
                  </a:txBody>
                  <a:tcPr/>
                </a:tc>
                <a:tc>
                  <a:txBody>
                    <a:bodyPr/>
                    <a:lstStyle/>
                    <a:p>
                      <a:r>
                        <a:rPr lang="en-US" altLang="zh-CN" dirty="0" smtClean="0"/>
                        <a:t>9.1-9.4</a:t>
                      </a:r>
                      <a:endParaRPr lang="zh-CN" altLang="en-US" dirty="0"/>
                    </a:p>
                  </a:txBody>
                  <a:tcPr/>
                </a:tc>
                <a:tc>
                  <a:txBody>
                    <a:bodyPr/>
                    <a:lstStyle/>
                    <a:p>
                      <a:r>
                        <a:rPr lang="zh-CN" altLang="en-US" dirty="0"/>
                        <a:t>已完成</a:t>
                      </a:r>
                    </a:p>
                  </a:txBody>
                  <a:tcPr/>
                </a:tc>
                <a:extLst>
                  <a:ext uri="{0D108BD9-81ED-4DB2-BD59-A6C34878D82A}">
                    <a16:rowId xmlns:a16="http://schemas.microsoft.com/office/drawing/2014/main" val="2611740950"/>
                  </a:ext>
                </a:extLst>
              </a:tr>
              <a:tr h="367811">
                <a:tc>
                  <a:txBody>
                    <a:bodyPr/>
                    <a:lstStyle/>
                    <a:p>
                      <a:r>
                        <a:rPr lang="zh-CN" altLang="en-US" dirty="0"/>
                        <a:t>与前端的数据连接</a:t>
                      </a:r>
                    </a:p>
                  </a:txBody>
                  <a:tcPr/>
                </a:tc>
                <a:tc>
                  <a:txBody>
                    <a:bodyPr/>
                    <a:lstStyle/>
                    <a:p>
                      <a:r>
                        <a:rPr lang="zh-CN" altLang="en-US" dirty="0" smtClean="0"/>
                        <a:t>建立与前端的数据接口</a:t>
                      </a:r>
                      <a:endParaRPr lang="zh-CN" altLang="en-US" dirty="0"/>
                    </a:p>
                  </a:txBody>
                  <a:tcPr/>
                </a:tc>
                <a:tc>
                  <a:txBody>
                    <a:bodyPr/>
                    <a:lstStyle/>
                    <a:p>
                      <a:r>
                        <a:rPr lang="en-US" altLang="zh-CN" dirty="0" smtClean="0"/>
                        <a:t>9.2-9.4</a:t>
                      </a:r>
                      <a:endParaRPr lang="zh-CN" altLang="en-US" dirty="0"/>
                    </a:p>
                  </a:txBody>
                  <a:tcPr/>
                </a:tc>
                <a:tc>
                  <a:txBody>
                    <a:bodyPr/>
                    <a:lstStyle/>
                    <a:p>
                      <a:r>
                        <a:rPr lang="zh-CN" altLang="en-US" dirty="0"/>
                        <a:t>已完成</a:t>
                      </a:r>
                    </a:p>
                  </a:txBody>
                  <a:tcPr/>
                </a:tc>
                <a:extLst>
                  <a:ext uri="{0D108BD9-81ED-4DB2-BD59-A6C34878D82A}">
                    <a16:rowId xmlns:a16="http://schemas.microsoft.com/office/drawing/2014/main" val="4060012489"/>
                  </a:ext>
                </a:extLst>
              </a:tr>
              <a:tr h="251460">
                <a:tc>
                  <a:txBody>
                    <a:bodyPr/>
                    <a:lstStyle/>
                    <a:p>
                      <a:r>
                        <a:rPr lang="zh-CN" altLang="en-US" dirty="0" smtClean="0"/>
                        <a:t>模型调参</a:t>
                      </a:r>
                      <a:endParaRPr lang="zh-CN" altLang="en-US" dirty="0"/>
                    </a:p>
                  </a:txBody>
                  <a:tcPr/>
                </a:tc>
                <a:tc>
                  <a:txBody>
                    <a:bodyPr/>
                    <a:lstStyle/>
                    <a:p>
                      <a:r>
                        <a:rPr lang="zh-CN" altLang="en-US" dirty="0" smtClean="0"/>
                        <a:t>利用</a:t>
                      </a:r>
                      <a:r>
                        <a:rPr lang="en-US" altLang="zh-CN" dirty="0" err="1" smtClean="0"/>
                        <a:t>Hyperopt</a:t>
                      </a:r>
                      <a:r>
                        <a:rPr lang="zh-CN" altLang="en-US" dirty="0" smtClean="0"/>
                        <a:t>工具进行模型参数的调整</a:t>
                      </a:r>
                      <a:endParaRPr lang="zh-CN" altLang="en-US" dirty="0"/>
                    </a:p>
                  </a:txBody>
                  <a:tcPr/>
                </a:tc>
                <a:tc>
                  <a:txBody>
                    <a:bodyPr/>
                    <a:lstStyle/>
                    <a:p>
                      <a:r>
                        <a:rPr lang="en-US" altLang="zh-CN" dirty="0" smtClean="0"/>
                        <a:t>9.5-9.9</a:t>
                      </a:r>
                      <a:endParaRPr lang="zh-CN" altLang="en-US" dirty="0"/>
                    </a:p>
                  </a:txBody>
                  <a:tcPr/>
                </a:tc>
                <a:tc>
                  <a:txBody>
                    <a:bodyPr/>
                    <a:lstStyle/>
                    <a:p>
                      <a:r>
                        <a:rPr lang="zh-CN" altLang="en-US" dirty="0" smtClean="0"/>
                        <a:t>已完成</a:t>
                      </a:r>
                      <a:endParaRPr lang="zh-CN" altLang="en-US" dirty="0"/>
                    </a:p>
                  </a:txBody>
                  <a:tcPr/>
                </a:tc>
                <a:extLst>
                  <a:ext uri="{0D108BD9-81ED-4DB2-BD59-A6C34878D82A}">
                    <a16:rowId xmlns:a16="http://schemas.microsoft.com/office/drawing/2014/main" val="3858870385"/>
                  </a:ext>
                </a:extLst>
              </a:tr>
              <a:tr h="251460">
                <a:tc>
                  <a:txBody>
                    <a:bodyPr/>
                    <a:lstStyle/>
                    <a:p>
                      <a:pPr algn="l">
                        <a:defRPr sz="1300"/>
                      </a:pPr>
                      <a:r>
                        <a:rPr lang="zh-CN" altLang="en-US" dirty="0" smtClean="0">
                          <a:latin typeface="微软雅黑 Light"/>
                          <a:ea typeface="微软雅黑 Light"/>
                          <a:cs typeface="微软雅黑 Light"/>
                          <a:sym typeface="微软雅黑 Light"/>
                        </a:rPr>
                        <a:t> 用户手册</a:t>
                      </a:r>
                      <a:endParaRPr dirty="0">
                        <a:latin typeface="微软雅黑 Light"/>
                        <a:ea typeface="微软雅黑 Light"/>
                        <a:cs typeface="微软雅黑 Light"/>
                        <a:sym typeface="微软雅黑 Light"/>
                      </a:endParaRPr>
                    </a:p>
                  </a:txBody>
                  <a:tcPr marL="45720" marR="45720" horzOverflow="overflow"/>
                </a:tc>
                <a:tc>
                  <a:txBody>
                    <a:bodyPr/>
                    <a:lstStyle/>
                    <a:p>
                      <a:pPr algn="l">
                        <a:defRPr sz="1300"/>
                      </a:pPr>
                      <a:r>
                        <a:rPr lang="zh-CN" altLang="en-US" dirty="0" smtClean="0">
                          <a:latin typeface="微软雅黑 Light"/>
                          <a:ea typeface="微软雅黑 Light"/>
                          <a:cs typeface="微软雅黑 Light"/>
                          <a:sym typeface="微软雅黑 Light"/>
                        </a:rPr>
                        <a:t>参与撰写用户手册</a:t>
                      </a:r>
                      <a:endParaRPr dirty="0">
                        <a:latin typeface="微软雅黑 Light"/>
                        <a:ea typeface="微软雅黑 Light"/>
                        <a:cs typeface="微软雅黑 Light"/>
                        <a:sym typeface="微软雅黑 Light"/>
                      </a:endParaRPr>
                    </a:p>
                  </a:txBody>
                  <a:tcPr marL="45720" marR="45720" horzOverflow="overflow"/>
                </a:tc>
                <a:tc>
                  <a:txBody>
                    <a:bodyPr/>
                    <a:lstStyle/>
                    <a:p>
                      <a:pPr marL="0" marR="0" indent="0" algn="l" defTabSz="685800" rtl="0" eaLnBrk="1" fontAlgn="auto" latinLnBrk="0" hangingPunct="1">
                        <a:lnSpc>
                          <a:spcPct val="100000"/>
                        </a:lnSpc>
                        <a:spcBef>
                          <a:spcPts val="0"/>
                        </a:spcBef>
                        <a:spcAft>
                          <a:spcPts val="0"/>
                        </a:spcAft>
                        <a:buClrTx/>
                        <a:buSzTx/>
                        <a:buFontTx/>
                        <a:buNone/>
                        <a:tabLst/>
                        <a:defRPr sz="1800"/>
                      </a:pPr>
                      <a:r>
                        <a:rPr lang="en-US" altLang="zh-CN" sz="1300" dirty="0" smtClean="0"/>
                        <a:t>9.10-9.11</a:t>
                      </a:r>
                    </a:p>
                  </a:txBody>
                  <a:tcPr marL="45720" marR="45720" horzOverflow="overflow"/>
                </a:tc>
                <a:tc>
                  <a:txBody>
                    <a:bodyPr/>
                    <a:lstStyle/>
                    <a:p>
                      <a:pPr algn="l">
                        <a:defRPr sz="1300"/>
                      </a:pPr>
                      <a:r>
                        <a:rPr lang="zh-CN" altLang="en-US" dirty="0" smtClean="0">
                          <a:latin typeface="微软雅黑 Light"/>
                          <a:ea typeface="微软雅黑 Light"/>
                          <a:cs typeface="微软雅黑 Light"/>
                          <a:sym typeface="微软雅黑 Light"/>
                        </a:rPr>
                        <a:t> 已完成</a:t>
                      </a:r>
                      <a:endParaRPr dirty="0">
                        <a:latin typeface="微软雅黑 Light"/>
                        <a:ea typeface="微软雅黑 Light"/>
                        <a:cs typeface="微软雅黑 Light"/>
                        <a:sym typeface="微软雅黑 Light"/>
                      </a:endParaRPr>
                    </a:p>
                  </a:txBody>
                  <a:tcPr marL="45720" marR="45720" horzOverflow="overflow"/>
                </a:tc>
                <a:extLst>
                  <a:ext uri="{0D108BD9-81ED-4DB2-BD59-A6C34878D82A}">
                    <a16:rowId xmlns:a16="http://schemas.microsoft.com/office/drawing/2014/main" val="2782148137"/>
                  </a:ext>
                </a:extLst>
              </a:tr>
            </a:tbl>
          </a:graphicData>
        </a:graphic>
      </p:graphicFrame>
    </p:spTree>
    <p:extLst>
      <p:ext uri="{BB962C8B-B14F-4D97-AF65-F5344CB8AC3E}">
        <p14:creationId xmlns:p14="http://schemas.microsoft.com/office/powerpoint/2010/main" val="60761111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1236</TotalTime>
  <Words>1615</Words>
  <Application>Microsoft Office PowerPoint</Application>
  <PresentationFormat>全屏显示(16:9)</PresentationFormat>
  <Paragraphs>648</Paragraphs>
  <Slides>31</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Microsoft YaHei UI</vt:lpstr>
      <vt:lpstr>等线</vt:lpstr>
      <vt:lpstr>方正兰亭黑_GBK</vt:lpstr>
      <vt:lpstr>方正宋刻本秀楷简体</vt:lpstr>
      <vt:lpstr>宋体</vt:lpstr>
      <vt:lpstr>微软雅黑</vt:lpstr>
      <vt:lpstr>微软雅黑 Light</vt:lpstr>
      <vt:lpstr>Arial</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何 钺</cp:lastModifiedBy>
  <cp:revision>1336</cp:revision>
  <dcterms:created xsi:type="dcterms:W3CDTF">2016-04-24T15:52:00Z</dcterms:created>
  <dcterms:modified xsi:type="dcterms:W3CDTF">2019-09-12T02:38:13Z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