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21"/>
  </p:notesMasterIdLst>
  <p:handoutMasterIdLst>
    <p:handoutMasterId r:id="rId22"/>
  </p:handoutMasterIdLst>
  <p:sldIdLst>
    <p:sldId id="361" r:id="rId3"/>
    <p:sldId id="432" r:id="rId4"/>
    <p:sldId id="363" r:id="rId5"/>
    <p:sldId id="455" r:id="rId6"/>
    <p:sldId id="441" r:id="rId7"/>
    <p:sldId id="437" r:id="rId8"/>
    <p:sldId id="447" r:id="rId9"/>
    <p:sldId id="460" r:id="rId10"/>
    <p:sldId id="462" r:id="rId11"/>
    <p:sldId id="466" r:id="rId12"/>
    <p:sldId id="467" r:id="rId13"/>
    <p:sldId id="463" r:id="rId14"/>
    <p:sldId id="434" r:id="rId15"/>
    <p:sldId id="457" r:id="rId16"/>
    <p:sldId id="458" r:id="rId17"/>
    <p:sldId id="459" r:id="rId18"/>
    <p:sldId id="445" r:id="rId19"/>
    <p:sldId id="452" r:id="rId2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p15:clr>
            <a:srgbClr val="A4A3A4"/>
          </p15:clr>
        </p15:guide>
        <p15:guide id="2" pos="317">
          <p15:clr>
            <a:srgbClr val="A4A3A4"/>
          </p15:clr>
        </p15:guide>
        <p15:guide id="3" orient="horz" pos="146">
          <p15:clr>
            <a:srgbClr val="A4A3A4"/>
          </p15:clr>
        </p15:guide>
        <p15:guide id="4" pos="2880">
          <p15:clr>
            <a:srgbClr val="A4A3A4"/>
          </p15:clr>
        </p15:guide>
        <p15:guide id="5" orient="horz" pos="1620">
          <p15:clr>
            <a:srgbClr val="A4A3A4"/>
          </p15:clr>
        </p15:guide>
        <p15:guide id="6" pos="544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EFEFEF"/>
    <a:srgbClr val="2E4864"/>
    <a:srgbClr val="10327B"/>
    <a:srgbClr val="000000"/>
    <a:srgbClr val="FAFAFA"/>
    <a:srgbClr val="FDFDFD"/>
    <a:srgbClr val="838E63"/>
    <a:srgbClr val="27506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autoAdjust="0"/>
    <p:restoredTop sz="94303" autoAdjust="0"/>
  </p:normalViewPr>
  <p:slideViewPr>
    <p:cSldViewPr snapToGrid="0" showGuides="1">
      <p:cViewPr varScale="1">
        <p:scale>
          <a:sx n="109" d="100"/>
          <a:sy n="109" d="100"/>
        </p:scale>
        <p:origin x="955" y="86"/>
      </p:cViewPr>
      <p:guideLst>
        <p:guide orient="horz" pos="3094"/>
        <p:guide pos="317"/>
        <p:guide orient="horz" pos="146"/>
        <p:guide pos="2880"/>
        <p:guide orient="horz" pos="1620"/>
        <p:guide pos="5443"/>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2019/9/1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64142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2019/9/1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extLst>
      <p:ext uri="{BB962C8B-B14F-4D97-AF65-F5344CB8AC3E}">
        <p14:creationId xmlns:p14="http://schemas.microsoft.com/office/powerpoint/2010/main" val="156660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a:t>
            </a:fld>
            <a:endParaRPr lang="zh-CN" altLang="en-US"/>
          </a:p>
        </p:txBody>
      </p:sp>
    </p:spTree>
    <p:extLst>
      <p:ext uri="{BB962C8B-B14F-4D97-AF65-F5344CB8AC3E}">
        <p14:creationId xmlns:p14="http://schemas.microsoft.com/office/powerpoint/2010/main" val="392832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extLst>
      <p:ext uri="{BB962C8B-B14F-4D97-AF65-F5344CB8AC3E}">
        <p14:creationId xmlns:p14="http://schemas.microsoft.com/office/powerpoint/2010/main" val="3610890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3332226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2988083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3894078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16</a:t>
            </a:fld>
            <a:endParaRPr lang="zh-CN" altLang="en-US"/>
          </a:p>
        </p:txBody>
      </p:sp>
    </p:spTree>
    <p:extLst>
      <p:ext uri="{BB962C8B-B14F-4D97-AF65-F5344CB8AC3E}">
        <p14:creationId xmlns:p14="http://schemas.microsoft.com/office/powerpoint/2010/main" val="3336813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17</a:t>
            </a:fld>
            <a:endParaRPr lang="zh-CN" altLang="en-US">
              <a:solidFill>
                <a:prstClr val="black"/>
              </a:solidFill>
            </a:endParaRPr>
          </a:p>
        </p:txBody>
      </p:sp>
    </p:spTree>
    <p:extLst>
      <p:ext uri="{BB962C8B-B14F-4D97-AF65-F5344CB8AC3E}">
        <p14:creationId xmlns:p14="http://schemas.microsoft.com/office/powerpoint/2010/main" val="157557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2296911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115796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6</a:t>
            </a:fld>
            <a:endParaRPr lang="zh-CN" altLang="en-US">
              <a:solidFill>
                <a:prstClr val="black"/>
              </a:solidFill>
            </a:endParaRPr>
          </a:p>
        </p:txBody>
      </p:sp>
    </p:spTree>
    <p:extLst>
      <p:ext uri="{BB962C8B-B14F-4D97-AF65-F5344CB8AC3E}">
        <p14:creationId xmlns:p14="http://schemas.microsoft.com/office/powerpoint/2010/main" val="1468121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extLst>
      <p:ext uri="{BB962C8B-B14F-4D97-AF65-F5344CB8AC3E}">
        <p14:creationId xmlns:p14="http://schemas.microsoft.com/office/powerpoint/2010/main" val="46528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extLst>
      <p:ext uri="{BB962C8B-B14F-4D97-AF65-F5344CB8AC3E}">
        <p14:creationId xmlns:p14="http://schemas.microsoft.com/office/powerpoint/2010/main" val="3444764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2756572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222802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3281950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4327620" y="4992118"/>
            <a:ext cx="519193" cy="94600"/>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10F7005-9383-42C0-A374-E507AD6B23EE}" type="datetimeFigureOut">
              <a:rPr lang="zh-CN" altLang="en-US" smtClean="0"/>
              <a:t>2019/9/1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0F7005-9383-42C0-A374-E507AD6B23EE}" type="datetimeFigureOut">
              <a:rPr lang="zh-CN" altLang="en-US" smtClean="0"/>
              <a:t>2019/9/1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t>2019/9/1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2019/9/1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2019/9/1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2019/9/1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2019/9/1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2019/9/1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2019/9/1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2019/9/1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t>2019/9/1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t>2019/9/1</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3787169" y="2901946"/>
            <a:ext cx="15696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dirty="0" err="1">
                <a:solidFill>
                  <a:schemeClr val="accent1"/>
                </a:solidFill>
                <a:latin typeface="+mn-lt"/>
                <a:ea typeface="方正兰亭黑_GBK"/>
              </a:rPr>
              <a:t>p</a:t>
            </a:r>
            <a:r>
              <a:rPr lang="en-US" altLang="zh-CN" sz="1800" dirty="0" err="1" smtClean="0">
                <a:solidFill>
                  <a:schemeClr val="accent1"/>
                </a:solidFill>
                <a:latin typeface="+mn-lt"/>
                <a:ea typeface="方正兰亭黑_GBK"/>
              </a:rPr>
              <a:t>addle_paddle</a:t>
            </a:r>
            <a:endParaRPr lang="en-US" altLang="zh-CN" sz="1800" dirty="0">
              <a:solidFill>
                <a:schemeClr val="accent1"/>
              </a:solidFill>
              <a:latin typeface="+mn-lt"/>
              <a:ea typeface="方正兰亭黑_GBK"/>
            </a:endParaRPr>
          </a:p>
        </p:txBody>
      </p:sp>
      <p:cxnSp>
        <p:nvCxnSpPr>
          <p:cNvPr id="8" name="直接连接符 7"/>
          <p:cNvCxnSpPr/>
          <p:nvPr/>
        </p:nvCxnSpPr>
        <p:spPr>
          <a:xfrm>
            <a:off x="4321922" y="2902694"/>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5"/>
          <p:cNvSpPr txBox="1">
            <a:spLocks noChangeArrowheads="1"/>
          </p:cNvSpPr>
          <p:nvPr/>
        </p:nvSpPr>
        <p:spPr bwMode="auto">
          <a:xfrm>
            <a:off x="1917270" y="1701617"/>
            <a:ext cx="53094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rgbClr val="2E4864"/>
                </a:solidFill>
                <a:latin typeface="+mn-ea"/>
              </a:rPr>
              <a:t>基于</a:t>
            </a:r>
            <a:r>
              <a:rPr lang="en-US" altLang="zh-CN" sz="3600" b="1" dirty="0" err="1">
                <a:solidFill>
                  <a:srgbClr val="2E4864"/>
                </a:solidFill>
                <a:latin typeface="+mn-ea"/>
              </a:rPr>
              <a:t>Kaggle</a:t>
            </a:r>
            <a:r>
              <a:rPr lang="zh-CN" altLang="en-US" sz="3600" b="1" dirty="0">
                <a:solidFill>
                  <a:srgbClr val="2E4864"/>
                </a:solidFill>
                <a:latin typeface="+mn-ea"/>
              </a:rPr>
              <a:t>数据集</a:t>
            </a:r>
            <a:r>
              <a:rPr lang="zh-CN" altLang="en-US" sz="3600" b="1" dirty="0" smtClean="0">
                <a:solidFill>
                  <a:srgbClr val="2E4864"/>
                </a:solidFill>
                <a:latin typeface="+mn-ea"/>
              </a:rPr>
              <a:t>的</a:t>
            </a:r>
            <a:endParaRPr lang="en-US" altLang="zh-CN" sz="3600" b="1" dirty="0" smtClean="0">
              <a:solidFill>
                <a:srgbClr val="2E4864"/>
              </a:solidFill>
              <a:latin typeface="+mn-ea"/>
            </a:endParaRPr>
          </a:p>
          <a:p>
            <a:pPr algn="ctr" fontAlgn="base">
              <a:spcBef>
                <a:spcPct val="0"/>
              </a:spcBef>
              <a:spcAft>
                <a:spcPct val="0"/>
              </a:spcAft>
              <a:defRPr/>
            </a:pPr>
            <a:r>
              <a:rPr lang="zh-CN" altLang="en-US" sz="3600" b="1" dirty="0" smtClean="0">
                <a:solidFill>
                  <a:srgbClr val="2E4864"/>
                </a:solidFill>
                <a:latin typeface="+mn-ea"/>
              </a:rPr>
              <a:t>数据分析</a:t>
            </a:r>
            <a:endParaRPr lang="en-US" altLang="zh-CN" sz="3600" b="1" dirty="0">
              <a:solidFill>
                <a:srgbClr val="2E4864"/>
              </a:solidFill>
              <a:latin typeface="+mn-ea"/>
            </a:endParaRPr>
          </a:p>
        </p:txBody>
      </p:sp>
      <p:sp>
        <p:nvSpPr>
          <p:cNvPr id="21" name="矩形 20"/>
          <p:cNvSpPr/>
          <p:nvPr/>
        </p:nvSpPr>
        <p:spPr>
          <a:xfrm>
            <a:off x="2887041" y="3197613"/>
            <a:ext cx="3416847" cy="257956"/>
          </a:xfrm>
          <a:prstGeom prst="rect">
            <a:avLst/>
          </a:prstGeom>
        </p:spPr>
        <p:txBody>
          <a:bodyPr wrap="square">
            <a:spAutoFit/>
          </a:bodyPr>
          <a:lstStyle/>
          <a:p>
            <a:pPr algn="ctr">
              <a:lnSpc>
                <a:spcPct val="150000"/>
              </a:lnSpc>
            </a:pPr>
            <a:r>
              <a:rPr lang="en-US" altLang="zh-CN" sz="800" dirty="0" smtClean="0">
                <a:solidFill>
                  <a:prstClr val="black">
                    <a:lumMod val="85000"/>
                    <a:lumOff val="15000"/>
                  </a:prstClr>
                </a:solidFill>
              </a:rPr>
              <a:t>Thanks for the support from team </a:t>
            </a:r>
            <a:r>
              <a:rPr lang="en-US" altLang="zh-CN" sz="800" dirty="0" err="1" smtClean="0">
                <a:solidFill>
                  <a:prstClr val="black">
                    <a:lumMod val="85000"/>
                    <a:lumOff val="15000"/>
                  </a:prstClr>
                </a:solidFill>
              </a:rPr>
              <a:t>paddle_paddle</a:t>
            </a:r>
            <a:r>
              <a:rPr lang="en-US" altLang="zh-CN" sz="800" dirty="0" smtClean="0">
                <a:solidFill>
                  <a:prstClr val="black">
                    <a:lumMod val="85000"/>
                    <a:lumOff val="15000"/>
                  </a:prstClr>
                </a:solidFill>
              </a:rPr>
              <a:t>. </a:t>
            </a:r>
            <a:endParaRPr lang="zh-CN" altLang="en-US" sz="105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7751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rgbClr val="27506E"/>
                </a:solidFill>
                <a:latin typeface="方正兰亭黑_GBK"/>
                <a:ea typeface="方正兰亭黑_GBK"/>
              </a:rPr>
              <a:t>概要设计</a:t>
            </a:r>
            <a:r>
              <a:rPr lang="en-US" altLang="zh-CN" sz="1600" dirty="0">
                <a:solidFill>
                  <a:srgbClr val="27506E"/>
                </a:solidFill>
                <a:latin typeface="方正兰亭黑_GBK"/>
                <a:ea typeface="方正兰亭黑_GBK"/>
              </a:rPr>
              <a:t>-</a:t>
            </a:r>
            <a:r>
              <a:rPr lang="zh-CN" altLang="en-US" sz="1600" dirty="0">
                <a:solidFill>
                  <a:srgbClr val="27506E"/>
                </a:solidFill>
                <a:latin typeface="方正兰亭黑_GBK"/>
                <a:ea typeface="方正兰亭黑_GBK"/>
              </a:rPr>
              <a:t>模型</a:t>
            </a:r>
            <a:r>
              <a:rPr lang="zh-CN" altLang="en-US" sz="1600" dirty="0" smtClean="0">
                <a:solidFill>
                  <a:srgbClr val="27506E"/>
                </a:solidFill>
                <a:latin typeface="方正兰亭黑_GBK"/>
                <a:ea typeface="方正兰亭黑_GBK"/>
              </a:rPr>
              <a:t>开发</a:t>
            </a:r>
            <a:r>
              <a:rPr lang="en-US" altLang="zh-CN" sz="1600" dirty="0" smtClean="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特征工程</a:t>
            </a:r>
            <a:endParaRPr lang="zh-CN" altLang="en-US" sz="1600" dirty="0">
              <a:solidFill>
                <a:srgbClr val="27506E"/>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37" name="组合 36"/>
          <p:cNvGrpSpPr/>
          <p:nvPr/>
        </p:nvGrpSpPr>
        <p:grpSpPr>
          <a:xfrm>
            <a:off x="2100791" y="1627557"/>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solidFill>
                    <a:prstClr val="white"/>
                  </a:solidFill>
                  <a:latin typeface="+mj-lt"/>
                </a:rPr>
                <a:t>1</a:t>
              </a:r>
              <a:endParaRPr lang="zh-CN" altLang="en-US" sz="1050">
                <a:solidFill>
                  <a:prstClr val="white"/>
                </a:solidFill>
                <a:latin typeface="+mj-lt"/>
              </a:endParaRPr>
            </a:p>
          </p:txBody>
        </p:sp>
      </p:grpSp>
      <p:sp>
        <p:nvSpPr>
          <p:cNvPr id="40" name="矩形 39"/>
          <p:cNvSpPr/>
          <p:nvPr/>
        </p:nvSpPr>
        <p:spPr>
          <a:xfrm>
            <a:off x="2621990" y="1917310"/>
            <a:ext cx="4924665" cy="830997"/>
          </a:xfrm>
          <a:prstGeom prst="rect">
            <a:avLst/>
          </a:prstGeom>
        </p:spPr>
        <p:txBody>
          <a:bodyPr wrap="square">
            <a:spAutoFit/>
          </a:bodyPr>
          <a:lstStyle/>
          <a:p>
            <a:pPr>
              <a:lnSpc>
                <a:spcPct val="150000"/>
              </a:lnSpc>
            </a:pPr>
            <a:r>
              <a:rPr lang="pt-BR" altLang="zh-CN" sz="1600" dirty="0">
                <a:solidFill>
                  <a:schemeClr val="tx1">
                    <a:lumMod val="85000"/>
                    <a:lumOff val="15000"/>
                  </a:schemeClr>
                </a:solidFill>
              </a:rPr>
              <a:t>TF-IDF f</a:t>
            </a:r>
            <a:r>
              <a:rPr lang="pt-BR" altLang="zh-CN" sz="1600" dirty="0" smtClean="0">
                <a:solidFill>
                  <a:schemeClr val="tx1">
                    <a:lumMod val="85000"/>
                    <a:lumOff val="15000"/>
                  </a:schemeClr>
                </a:solidFill>
              </a:rPr>
              <a:t>eatures for query, product_title and product_description</a:t>
            </a:r>
            <a:endParaRPr lang="pt-BR" altLang="zh-CN" sz="1600" dirty="0">
              <a:solidFill>
                <a:schemeClr val="tx1">
                  <a:lumMod val="85000"/>
                  <a:lumOff val="15000"/>
                </a:schemeClr>
              </a:solidFill>
            </a:endParaRPr>
          </a:p>
        </p:txBody>
      </p:sp>
      <p:cxnSp>
        <p:nvCxnSpPr>
          <p:cNvPr id="42" name="直接连接符 41"/>
          <p:cNvCxnSpPr/>
          <p:nvPr/>
        </p:nvCxnSpPr>
        <p:spPr>
          <a:xfrm>
            <a:off x="2725601" y="196123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2100791" y="3159655"/>
            <a:ext cx="514780" cy="514780"/>
            <a:chOff x="6357074" y="1008628"/>
            <a:chExt cx="1676757" cy="1676757"/>
          </a:xfrm>
        </p:grpSpPr>
        <p:sp>
          <p:nvSpPr>
            <p:cNvPr id="44" name="椭圆 43"/>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45" name="椭圆 44"/>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2</a:t>
              </a:r>
              <a:endParaRPr lang="zh-CN" altLang="en-US">
                <a:solidFill>
                  <a:prstClr val="white"/>
                </a:solidFill>
                <a:latin typeface="+mj-lt"/>
              </a:endParaRPr>
            </a:p>
          </p:txBody>
        </p:sp>
      </p:grpSp>
      <p:sp>
        <p:nvSpPr>
          <p:cNvPr id="46" name="矩形 45"/>
          <p:cNvSpPr/>
          <p:nvPr/>
        </p:nvSpPr>
        <p:spPr>
          <a:xfrm>
            <a:off x="2621696" y="3406194"/>
            <a:ext cx="4924959" cy="792781"/>
          </a:xfrm>
          <a:prstGeom prst="rect">
            <a:avLst/>
          </a:prstGeom>
        </p:spPr>
        <p:txBody>
          <a:bodyPr wrap="square">
            <a:spAutoFit/>
          </a:bodyPr>
          <a:lstStyle/>
          <a:p>
            <a:pPr>
              <a:lnSpc>
                <a:spcPct val="150000"/>
              </a:lnSpc>
            </a:pPr>
            <a:r>
              <a:rPr lang="en-US" altLang="zh-CN" sz="1600" dirty="0" smtClean="0"/>
              <a:t>basic cosine </a:t>
            </a:r>
            <a:r>
              <a:rPr lang="en-US" altLang="zh-CN" sz="1600" dirty="0"/>
              <a:t>s</a:t>
            </a:r>
            <a:r>
              <a:rPr lang="en-US" altLang="zh-CN" sz="1600" dirty="0" smtClean="0"/>
              <a:t>imilarity among </a:t>
            </a:r>
            <a:r>
              <a:rPr lang="pt-BR" altLang="zh-CN" sz="1600" dirty="0">
                <a:solidFill>
                  <a:schemeClr val="tx1">
                    <a:lumMod val="85000"/>
                    <a:lumOff val="15000"/>
                  </a:schemeClr>
                </a:solidFill>
              </a:rPr>
              <a:t>query</a:t>
            </a:r>
            <a:r>
              <a:rPr lang="en-US" altLang="zh-CN" sz="1600" dirty="0" smtClean="0"/>
              <a:t>, </a:t>
            </a:r>
            <a:r>
              <a:rPr lang="pt-BR" altLang="zh-CN" sz="1600" dirty="0" smtClean="0">
                <a:solidFill>
                  <a:schemeClr val="tx1">
                    <a:lumMod val="85000"/>
                    <a:lumOff val="15000"/>
                  </a:schemeClr>
                </a:solidFill>
              </a:rPr>
              <a:t>product_title</a:t>
            </a:r>
            <a:r>
              <a:rPr lang="en-US" altLang="zh-CN" sz="1600" dirty="0" smtClean="0"/>
              <a:t>, </a:t>
            </a:r>
            <a:r>
              <a:rPr lang="en-US" altLang="zh-CN" sz="1600" dirty="0"/>
              <a:t>and </a:t>
            </a:r>
            <a:r>
              <a:rPr lang="pt-BR" altLang="zh-CN" sz="1600" dirty="0" smtClean="0">
                <a:solidFill>
                  <a:schemeClr val="tx1">
                    <a:lumMod val="85000"/>
                    <a:lumOff val="15000"/>
                  </a:schemeClr>
                </a:solidFill>
              </a:rPr>
              <a:t>product_description.</a:t>
            </a:r>
            <a:endParaRPr lang="pt-BR" altLang="zh-CN" sz="1600" dirty="0">
              <a:solidFill>
                <a:schemeClr val="tx1">
                  <a:lumMod val="85000"/>
                  <a:lumOff val="15000"/>
                </a:schemeClr>
              </a:solidFill>
            </a:endParaRPr>
          </a:p>
        </p:txBody>
      </p:sp>
      <p:cxnSp>
        <p:nvCxnSpPr>
          <p:cNvPr id="48" name="直接连接符 47"/>
          <p:cNvCxnSpPr/>
          <p:nvPr/>
        </p:nvCxnSpPr>
        <p:spPr>
          <a:xfrm>
            <a:off x="2725308" y="345012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978654" y="540784"/>
            <a:ext cx="2363468" cy="338554"/>
          </a:xfrm>
          <a:prstGeom prst="rect">
            <a:avLst/>
          </a:prstGeom>
        </p:spPr>
        <p:txBody>
          <a:bodyPr wrap="none">
            <a:spAutoFit/>
          </a:bodyPr>
          <a:lstStyle/>
          <a:p>
            <a:r>
              <a:rPr lang="en-US" altLang="zh-CN" sz="1600" dirty="0">
                <a:solidFill>
                  <a:srgbClr val="27506E"/>
                </a:solidFill>
                <a:latin typeface="微软雅黑" panose="020B0503020204020204" pitchFamily="34" charset="-122"/>
                <a:ea typeface="微软雅黑" panose="020B0503020204020204" pitchFamily="34" charset="-122"/>
              </a:rPr>
              <a:t>TF-IDF Based Features</a:t>
            </a:r>
          </a:p>
        </p:txBody>
      </p:sp>
      <p:sp>
        <p:nvSpPr>
          <p:cNvPr id="66" name="矩形 65"/>
          <p:cNvSpPr/>
          <p:nvPr/>
        </p:nvSpPr>
        <p:spPr>
          <a:xfrm>
            <a:off x="2602733" y="1613851"/>
            <a:ext cx="2308965" cy="338554"/>
          </a:xfrm>
          <a:prstGeom prst="rect">
            <a:avLst/>
          </a:prstGeom>
        </p:spPr>
        <p:txBody>
          <a:bodyPr wrap="none">
            <a:spAutoFit/>
          </a:bodyPr>
          <a:lstStyle/>
          <a:p>
            <a:r>
              <a:rPr lang="en-US" altLang="zh-CN" sz="1600" dirty="0">
                <a:solidFill>
                  <a:srgbClr val="27506E"/>
                </a:solidFill>
                <a:latin typeface="微软雅黑" panose="020B0503020204020204" pitchFamily="34" charset="-122"/>
                <a:ea typeface="微软雅黑" panose="020B0503020204020204" pitchFamily="34" charset="-122"/>
              </a:rPr>
              <a:t>TF-IDF </a:t>
            </a:r>
            <a:r>
              <a:rPr lang="en-US" altLang="zh-CN" sz="1600" dirty="0" smtClean="0">
                <a:solidFill>
                  <a:srgbClr val="27506E"/>
                </a:solidFill>
                <a:latin typeface="微软雅黑" panose="020B0503020204020204" pitchFamily="34" charset="-122"/>
                <a:ea typeface="微软雅黑" panose="020B0503020204020204" pitchFamily="34" charset="-122"/>
              </a:rPr>
              <a:t>Features </a:t>
            </a:r>
            <a:r>
              <a:rPr lang="zh-CN" altLang="en-US" sz="1600" dirty="0" smtClean="0">
                <a:solidFill>
                  <a:srgbClr val="27506E"/>
                </a:solidFill>
                <a:latin typeface="微软雅黑" panose="020B0503020204020204" pitchFamily="34" charset="-122"/>
                <a:ea typeface="微软雅黑" panose="020B0503020204020204" pitchFamily="34" charset="-122"/>
              </a:rPr>
              <a:t>共</a:t>
            </a:r>
            <a:r>
              <a:rPr lang="en-US" altLang="zh-CN" sz="1600" dirty="0" smtClean="0">
                <a:solidFill>
                  <a:srgbClr val="27506E"/>
                </a:solidFill>
                <a:latin typeface="微软雅黑" panose="020B0503020204020204" pitchFamily="34" charset="-122"/>
                <a:ea typeface="微软雅黑" panose="020B0503020204020204" pitchFamily="34" charset="-122"/>
              </a:rPr>
              <a:t>3</a:t>
            </a:r>
            <a:r>
              <a:rPr lang="zh-CN" altLang="en-US" sz="1600" dirty="0" smtClean="0">
                <a:solidFill>
                  <a:srgbClr val="27506E"/>
                </a:solidFill>
                <a:latin typeface="微软雅黑" panose="020B0503020204020204" pitchFamily="34" charset="-122"/>
                <a:ea typeface="微软雅黑" panose="020B0503020204020204" pitchFamily="34" charset="-122"/>
              </a:rPr>
              <a:t>个</a:t>
            </a:r>
            <a:endParaRPr lang="en-US" altLang="zh-CN" sz="1600" dirty="0">
              <a:solidFill>
                <a:srgbClr val="27506E"/>
              </a:solidFill>
              <a:latin typeface="微软雅黑" panose="020B0503020204020204" pitchFamily="34" charset="-122"/>
              <a:ea typeface="微软雅黑" panose="020B0503020204020204" pitchFamily="34" charset="-122"/>
            </a:endParaRPr>
          </a:p>
        </p:txBody>
      </p:sp>
      <p:sp>
        <p:nvSpPr>
          <p:cNvPr id="67" name="矩形 66"/>
          <p:cNvSpPr/>
          <p:nvPr/>
        </p:nvSpPr>
        <p:spPr>
          <a:xfrm>
            <a:off x="2621697" y="3111566"/>
            <a:ext cx="2959465" cy="338554"/>
          </a:xfrm>
          <a:prstGeom prst="rect">
            <a:avLst/>
          </a:prstGeom>
        </p:spPr>
        <p:txBody>
          <a:bodyPr wrap="none">
            <a:spAutoFit/>
          </a:bodyPr>
          <a:lstStyle/>
          <a:p>
            <a:r>
              <a:rPr lang="en-US" altLang="zh-CN" sz="1600" dirty="0">
                <a:solidFill>
                  <a:srgbClr val="27506E"/>
                </a:solidFill>
                <a:latin typeface="微软雅黑" panose="020B0503020204020204" pitchFamily="34" charset="-122"/>
                <a:ea typeface="微软雅黑" panose="020B0503020204020204" pitchFamily="34" charset="-122"/>
              </a:rPr>
              <a:t>Basic Cosine </a:t>
            </a:r>
            <a:r>
              <a:rPr lang="en-US" altLang="zh-CN" sz="1600" dirty="0" smtClean="0">
                <a:solidFill>
                  <a:srgbClr val="27506E"/>
                </a:solidFill>
                <a:latin typeface="微软雅黑" panose="020B0503020204020204" pitchFamily="34" charset="-122"/>
                <a:ea typeface="微软雅黑" panose="020B0503020204020204" pitchFamily="34" charset="-122"/>
              </a:rPr>
              <a:t>Similarity </a:t>
            </a:r>
            <a:r>
              <a:rPr lang="zh-CN" altLang="en-US" sz="1600" dirty="0" smtClean="0">
                <a:solidFill>
                  <a:srgbClr val="27506E"/>
                </a:solidFill>
                <a:latin typeface="微软雅黑" panose="020B0503020204020204" pitchFamily="34" charset="-122"/>
                <a:ea typeface="微软雅黑" panose="020B0503020204020204" pitchFamily="34" charset="-122"/>
              </a:rPr>
              <a:t>共</a:t>
            </a:r>
            <a:r>
              <a:rPr lang="en-US" altLang="zh-CN" sz="1600" dirty="0" smtClean="0">
                <a:solidFill>
                  <a:srgbClr val="27506E"/>
                </a:solidFill>
                <a:latin typeface="微软雅黑" panose="020B0503020204020204" pitchFamily="34" charset="-122"/>
                <a:ea typeface="微软雅黑" panose="020B0503020204020204" pitchFamily="34" charset="-122"/>
              </a:rPr>
              <a:t>3</a:t>
            </a:r>
            <a:r>
              <a:rPr lang="zh-CN" altLang="en-US" sz="1600" dirty="0" smtClean="0">
                <a:solidFill>
                  <a:srgbClr val="27506E"/>
                </a:solidFill>
                <a:latin typeface="微软雅黑" panose="020B0503020204020204" pitchFamily="34" charset="-122"/>
                <a:ea typeface="微软雅黑" panose="020B0503020204020204" pitchFamily="34" charset="-122"/>
              </a:rPr>
              <a:t>个</a:t>
            </a:r>
            <a:endParaRPr lang="en-US" altLang="zh-CN" sz="1600" dirty="0">
              <a:solidFill>
                <a:srgbClr val="27506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8407475"/>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7751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rgbClr val="27506E"/>
                </a:solidFill>
                <a:latin typeface="方正兰亭黑_GBK"/>
                <a:ea typeface="方正兰亭黑_GBK"/>
              </a:rPr>
              <a:t>概要设计</a:t>
            </a:r>
            <a:r>
              <a:rPr lang="en-US" altLang="zh-CN" sz="1600" dirty="0">
                <a:solidFill>
                  <a:srgbClr val="27506E"/>
                </a:solidFill>
                <a:latin typeface="方正兰亭黑_GBK"/>
                <a:ea typeface="方正兰亭黑_GBK"/>
              </a:rPr>
              <a:t>-</a:t>
            </a:r>
            <a:r>
              <a:rPr lang="zh-CN" altLang="en-US" sz="1600" dirty="0">
                <a:solidFill>
                  <a:srgbClr val="27506E"/>
                </a:solidFill>
                <a:latin typeface="方正兰亭黑_GBK"/>
                <a:ea typeface="方正兰亭黑_GBK"/>
              </a:rPr>
              <a:t>模型</a:t>
            </a:r>
            <a:r>
              <a:rPr lang="zh-CN" altLang="en-US" sz="1600" dirty="0" smtClean="0">
                <a:solidFill>
                  <a:srgbClr val="27506E"/>
                </a:solidFill>
                <a:latin typeface="方正兰亭黑_GBK"/>
                <a:ea typeface="方正兰亭黑_GBK"/>
              </a:rPr>
              <a:t>开发</a:t>
            </a:r>
            <a:r>
              <a:rPr lang="en-US" altLang="zh-CN" sz="1600" dirty="0" smtClean="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特征工程</a:t>
            </a:r>
            <a:endParaRPr lang="zh-CN" altLang="en-US" sz="1600" dirty="0">
              <a:solidFill>
                <a:srgbClr val="27506E"/>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37" name="组合 36"/>
          <p:cNvGrpSpPr/>
          <p:nvPr/>
        </p:nvGrpSpPr>
        <p:grpSpPr>
          <a:xfrm>
            <a:off x="1066521" y="1002650"/>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solidFill>
                    <a:prstClr val="white"/>
                  </a:solidFill>
                  <a:latin typeface="+mj-lt"/>
                </a:rPr>
                <a:t>1</a:t>
              </a:r>
              <a:endParaRPr lang="zh-CN" altLang="en-US" sz="1050">
                <a:solidFill>
                  <a:prstClr val="white"/>
                </a:solidFill>
                <a:latin typeface="+mj-lt"/>
              </a:endParaRPr>
            </a:p>
          </p:txBody>
        </p:sp>
      </p:grpSp>
      <p:grpSp>
        <p:nvGrpSpPr>
          <p:cNvPr id="43" name="组合 42"/>
          <p:cNvGrpSpPr/>
          <p:nvPr/>
        </p:nvGrpSpPr>
        <p:grpSpPr>
          <a:xfrm>
            <a:off x="1073897" y="1599823"/>
            <a:ext cx="514780" cy="514780"/>
            <a:chOff x="6357074" y="1008628"/>
            <a:chExt cx="1676757" cy="1676757"/>
          </a:xfrm>
        </p:grpSpPr>
        <p:sp>
          <p:nvSpPr>
            <p:cNvPr id="44" name="椭圆 43"/>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45" name="椭圆 44"/>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2</a:t>
              </a:r>
              <a:endParaRPr lang="zh-CN" altLang="en-US">
                <a:solidFill>
                  <a:prstClr val="white"/>
                </a:solidFill>
                <a:latin typeface="+mj-lt"/>
              </a:endParaRPr>
            </a:p>
          </p:txBody>
        </p:sp>
      </p:grpSp>
      <p:sp>
        <p:nvSpPr>
          <p:cNvPr id="63" name="矩形 62"/>
          <p:cNvSpPr/>
          <p:nvPr/>
        </p:nvSpPr>
        <p:spPr>
          <a:xfrm>
            <a:off x="930123" y="526031"/>
            <a:ext cx="1919436" cy="338554"/>
          </a:xfrm>
          <a:prstGeom prst="rect">
            <a:avLst/>
          </a:prstGeom>
        </p:spPr>
        <p:txBody>
          <a:bodyPr wrap="none">
            <a:spAutoFit/>
          </a:bodyPr>
          <a:lstStyle/>
          <a:p>
            <a:r>
              <a:rPr lang="en-US" altLang="zh-CN" sz="1600" dirty="0">
                <a:solidFill>
                  <a:srgbClr val="27506E"/>
                </a:solidFill>
                <a:latin typeface="微软雅黑" panose="020B0503020204020204" pitchFamily="34" charset="-122"/>
                <a:ea typeface="微软雅黑" panose="020B0503020204020204" pitchFamily="34" charset="-122"/>
              </a:rPr>
              <a:t>Distance Features</a:t>
            </a:r>
          </a:p>
        </p:txBody>
      </p:sp>
      <p:sp>
        <p:nvSpPr>
          <p:cNvPr id="66" name="矩形 65"/>
          <p:cNvSpPr/>
          <p:nvPr/>
        </p:nvSpPr>
        <p:spPr>
          <a:xfrm>
            <a:off x="1595096" y="1088028"/>
            <a:ext cx="5168210" cy="338554"/>
          </a:xfrm>
          <a:prstGeom prst="rect">
            <a:avLst/>
          </a:prstGeom>
        </p:spPr>
        <p:txBody>
          <a:bodyPr wrap="none">
            <a:spAutoFit/>
          </a:bodyPr>
          <a:lstStyle/>
          <a:p>
            <a:r>
              <a:rPr lang="en-US" altLang="zh-CN" sz="1600" dirty="0" smtClean="0">
                <a:solidFill>
                  <a:srgbClr val="27506E"/>
                </a:solidFill>
                <a:latin typeface="微软雅黑" panose="020B0503020204020204" pitchFamily="34" charset="-122"/>
                <a:ea typeface="微软雅黑" panose="020B0503020204020204" pitchFamily="34" charset="-122"/>
              </a:rPr>
              <a:t>D(</a:t>
            </a:r>
            <a:r>
              <a:rPr lang="en-US" altLang="zh-CN" sz="1600" dirty="0" err="1" smtClean="0">
                <a:solidFill>
                  <a:srgbClr val="27506E"/>
                </a:solidFill>
                <a:latin typeface="微软雅黑" panose="020B0503020204020204" pitchFamily="34" charset="-122"/>
                <a:ea typeface="微软雅黑" panose="020B0503020204020204" pitchFamily="34" charset="-122"/>
              </a:rPr>
              <a:t>ngram</a:t>
            </a:r>
            <a:r>
              <a:rPr lang="en-US" altLang="zh-CN" sz="1600" dirty="0" smtClean="0">
                <a:solidFill>
                  <a:srgbClr val="27506E"/>
                </a:solidFill>
                <a:latin typeface="微软雅黑" panose="020B0503020204020204" pitchFamily="34" charset="-122"/>
                <a:ea typeface="微软雅黑" panose="020B0503020204020204" pitchFamily="34" charset="-122"/>
              </a:rPr>
              <a:t>(query, n), </a:t>
            </a:r>
            <a:r>
              <a:rPr lang="en-US" altLang="zh-CN" sz="1600" dirty="0" err="1" smtClean="0">
                <a:solidFill>
                  <a:srgbClr val="27506E"/>
                </a:solidFill>
                <a:latin typeface="微软雅黑" panose="020B0503020204020204" pitchFamily="34" charset="-122"/>
                <a:ea typeface="微软雅黑" panose="020B0503020204020204" pitchFamily="34" charset="-122"/>
              </a:rPr>
              <a:t>ngram</a:t>
            </a:r>
            <a:r>
              <a:rPr lang="en-US" altLang="zh-CN" sz="1600" dirty="0" smtClean="0">
                <a:solidFill>
                  <a:srgbClr val="27506E"/>
                </a:solidFill>
                <a:latin typeface="微软雅黑" panose="020B0503020204020204" pitchFamily="34" charset="-122"/>
                <a:ea typeface="微软雅黑" panose="020B0503020204020204" pitchFamily="34" charset="-122"/>
              </a:rPr>
              <a:t>(</a:t>
            </a:r>
            <a:r>
              <a:rPr lang="en-US" altLang="zh-CN" sz="1600" dirty="0" err="1" smtClean="0">
                <a:solidFill>
                  <a:srgbClr val="27506E"/>
                </a:solidFill>
                <a:latin typeface="微软雅黑" panose="020B0503020204020204" pitchFamily="34" charset="-122"/>
                <a:ea typeface="微软雅黑" panose="020B0503020204020204" pitchFamily="34" charset="-122"/>
              </a:rPr>
              <a:t>product_title</a:t>
            </a:r>
            <a:r>
              <a:rPr lang="en-US" altLang="zh-CN" sz="1600" dirty="0">
                <a:solidFill>
                  <a:srgbClr val="27506E"/>
                </a:solidFill>
                <a:latin typeface="微软雅黑" panose="020B0503020204020204" pitchFamily="34" charset="-122"/>
                <a:ea typeface="微软雅黑" panose="020B0503020204020204" pitchFamily="34" charset="-122"/>
              </a:rPr>
              <a:t>,</a:t>
            </a:r>
            <a:r>
              <a:rPr lang="en-US" altLang="zh-CN" sz="1600" dirty="0" smtClean="0">
                <a:solidFill>
                  <a:srgbClr val="27506E"/>
                </a:solidFill>
                <a:latin typeface="微软雅黑" panose="020B0503020204020204" pitchFamily="34" charset="-122"/>
                <a:ea typeface="微软雅黑" panose="020B0503020204020204" pitchFamily="34" charset="-122"/>
              </a:rPr>
              <a:t> </a:t>
            </a:r>
            <a:r>
              <a:rPr lang="en-US" altLang="zh-CN" sz="1600" dirty="0">
                <a:solidFill>
                  <a:srgbClr val="27506E"/>
                </a:solidFill>
                <a:latin typeface="微软雅黑" panose="020B0503020204020204" pitchFamily="34" charset="-122"/>
                <a:ea typeface="微软雅黑" panose="020B0503020204020204" pitchFamily="34" charset="-122"/>
              </a:rPr>
              <a:t>n</a:t>
            </a:r>
            <a:r>
              <a:rPr lang="en-US" altLang="zh-CN" sz="1600" dirty="0" smtClean="0">
                <a:solidFill>
                  <a:srgbClr val="27506E"/>
                </a:solidFill>
                <a:latin typeface="微软雅黑" panose="020B0503020204020204" pitchFamily="34" charset="-122"/>
                <a:ea typeface="微软雅黑" panose="020B0503020204020204" pitchFamily="34" charset="-122"/>
              </a:rPr>
              <a:t>))</a:t>
            </a:r>
            <a:r>
              <a:rPr lang="zh-CN" altLang="en-US" sz="1600" dirty="0" smtClean="0">
                <a:solidFill>
                  <a:srgbClr val="27506E"/>
                </a:solidFill>
                <a:latin typeface="微软雅黑" panose="020B0503020204020204" pitchFamily="34" charset="-122"/>
                <a:ea typeface="微软雅黑" panose="020B0503020204020204" pitchFamily="34" charset="-122"/>
              </a:rPr>
              <a:t>，共</a:t>
            </a:r>
            <a:r>
              <a:rPr lang="en-US" altLang="zh-CN" sz="1600" dirty="0" smtClean="0">
                <a:solidFill>
                  <a:srgbClr val="27506E"/>
                </a:solidFill>
                <a:latin typeface="微软雅黑" panose="020B0503020204020204" pitchFamily="34" charset="-122"/>
                <a:ea typeface="微软雅黑" panose="020B0503020204020204" pitchFamily="34" charset="-122"/>
              </a:rPr>
              <a:t>3</a:t>
            </a:r>
            <a:r>
              <a:rPr lang="zh-CN" altLang="en-US" sz="1600" dirty="0" smtClean="0">
                <a:solidFill>
                  <a:srgbClr val="27506E"/>
                </a:solidFill>
                <a:latin typeface="微软雅黑" panose="020B0503020204020204" pitchFamily="34" charset="-122"/>
                <a:ea typeface="微软雅黑" panose="020B0503020204020204" pitchFamily="34" charset="-122"/>
              </a:rPr>
              <a:t>种</a:t>
            </a:r>
            <a:endParaRPr lang="en-US" altLang="zh-CN" sz="1600" dirty="0">
              <a:solidFill>
                <a:srgbClr val="27506E"/>
              </a:solidFill>
              <a:latin typeface="微软雅黑" panose="020B0503020204020204" pitchFamily="34" charset="-122"/>
              <a:ea typeface="微软雅黑" panose="020B0503020204020204" pitchFamily="34" charset="-122"/>
            </a:endParaRPr>
          </a:p>
        </p:txBody>
      </p:sp>
      <p:sp>
        <p:nvSpPr>
          <p:cNvPr id="67" name="矩形 66"/>
          <p:cNvSpPr/>
          <p:nvPr/>
        </p:nvSpPr>
        <p:spPr>
          <a:xfrm>
            <a:off x="1595096" y="1673825"/>
            <a:ext cx="5886355" cy="338554"/>
          </a:xfrm>
          <a:prstGeom prst="rect">
            <a:avLst/>
          </a:prstGeom>
        </p:spPr>
        <p:txBody>
          <a:bodyPr wrap="none">
            <a:spAutoFit/>
          </a:bodyPr>
          <a:lstStyle/>
          <a:p>
            <a:r>
              <a:rPr lang="en-US" altLang="zh-CN" sz="1600" dirty="0" smtClean="0">
                <a:solidFill>
                  <a:srgbClr val="27506E"/>
                </a:solidFill>
                <a:latin typeface="微软雅黑" panose="020B0503020204020204" pitchFamily="34" charset="-122"/>
                <a:ea typeface="微软雅黑" panose="020B0503020204020204" pitchFamily="34" charset="-122"/>
              </a:rPr>
              <a:t>D(</a:t>
            </a:r>
            <a:r>
              <a:rPr lang="en-US" altLang="zh-CN" sz="1600" dirty="0" err="1" smtClean="0">
                <a:solidFill>
                  <a:srgbClr val="27506E"/>
                </a:solidFill>
                <a:latin typeface="微软雅黑" panose="020B0503020204020204" pitchFamily="34" charset="-122"/>
                <a:ea typeface="微软雅黑" panose="020B0503020204020204" pitchFamily="34" charset="-122"/>
              </a:rPr>
              <a:t>ngram</a:t>
            </a:r>
            <a:r>
              <a:rPr lang="en-US" altLang="zh-CN" sz="1600" dirty="0" smtClean="0">
                <a:solidFill>
                  <a:srgbClr val="27506E"/>
                </a:solidFill>
                <a:latin typeface="微软雅黑" panose="020B0503020204020204" pitchFamily="34" charset="-122"/>
                <a:ea typeface="微软雅黑" panose="020B0503020204020204" pitchFamily="34" charset="-122"/>
              </a:rPr>
              <a:t>(query, </a:t>
            </a:r>
            <a:r>
              <a:rPr lang="en-US" altLang="zh-CN" sz="1600" dirty="0">
                <a:solidFill>
                  <a:srgbClr val="27506E"/>
                </a:solidFill>
                <a:latin typeface="微软雅黑" panose="020B0503020204020204" pitchFamily="34" charset="-122"/>
                <a:ea typeface="微软雅黑" panose="020B0503020204020204" pitchFamily="34" charset="-122"/>
              </a:rPr>
              <a:t>n</a:t>
            </a:r>
            <a:r>
              <a:rPr lang="en-US" altLang="zh-CN" sz="1600" dirty="0" smtClean="0">
                <a:solidFill>
                  <a:srgbClr val="27506E"/>
                </a:solidFill>
                <a:latin typeface="微软雅黑" panose="020B0503020204020204" pitchFamily="34" charset="-122"/>
                <a:ea typeface="微软雅黑" panose="020B0503020204020204" pitchFamily="34" charset="-122"/>
              </a:rPr>
              <a:t>), </a:t>
            </a:r>
            <a:r>
              <a:rPr lang="en-US" altLang="zh-CN" sz="1600" dirty="0" err="1" smtClean="0">
                <a:solidFill>
                  <a:srgbClr val="27506E"/>
                </a:solidFill>
                <a:latin typeface="微软雅黑" panose="020B0503020204020204" pitchFamily="34" charset="-122"/>
                <a:ea typeface="微软雅黑" panose="020B0503020204020204" pitchFamily="34" charset="-122"/>
              </a:rPr>
              <a:t>ngram</a:t>
            </a:r>
            <a:r>
              <a:rPr lang="en-US" altLang="zh-CN" sz="1600" dirty="0" smtClean="0">
                <a:solidFill>
                  <a:srgbClr val="27506E"/>
                </a:solidFill>
                <a:latin typeface="微软雅黑" panose="020B0503020204020204" pitchFamily="34" charset="-122"/>
                <a:ea typeface="微软雅黑" panose="020B0503020204020204" pitchFamily="34" charset="-122"/>
              </a:rPr>
              <a:t>(</a:t>
            </a:r>
            <a:r>
              <a:rPr lang="en-US" altLang="zh-CN" sz="1600" dirty="0" err="1" smtClean="0">
                <a:solidFill>
                  <a:srgbClr val="27506E"/>
                </a:solidFill>
                <a:latin typeface="微软雅黑" panose="020B0503020204020204" pitchFamily="34" charset="-122"/>
                <a:ea typeface="微软雅黑" panose="020B0503020204020204" pitchFamily="34" charset="-122"/>
              </a:rPr>
              <a:t>product_description</a:t>
            </a:r>
            <a:r>
              <a:rPr lang="en-US" altLang="zh-CN" sz="1600" dirty="0" smtClean="0">
                <a:solidFill>
                  <a:srgbClr val="27506E"/>
                </a:solidFill>
                <a:latin typeface="微软雅黑" panose="020B0503020204020204" pitchFamily="34" charset="-122"/>
                <a:ea typeface="微软雅黑" panose="020B0503020204020204" pitchFamily="34" charset="-122"/>
              </a:rPr>
              <a:t>; </a:t>
            </a:r>
            <a:r>
              <a:rPr lang="en-US" altLang="zh-CN" sz="1600" dirty="0">
                <a:solidFill>
                  <a:srgbClr val="27506E"/>
                </a:solidFill>
                <a:latin typeface="微软雅黑" panose="020B0503020204020204" pitchFamily="34" charset="-122"/>
                <a:ea typeface="微软雅黑" panose="020B0503020204020204" pitchFamily="34" charset="-122"/>
              </a:rPr>
              <a:t>n</a:t>
            </a:r>
            <a:r>
              <a:rPr lang="en-US" altLang="zh-CN" sz="1600" dirty="0" smtClean="0">
                <a:solidFill>
                  <a:srgbClr val="27506E"/>
                </a:solidFill>
                <a:latin typeface="微软雅黑" panose="020B0503020204020204" pitchFamily="34" charset="-122"/>
                <a:ea typeface="微软雅黑" panose="020B0503020204020204" pitchFamily="34" charset="-122"/>
              </a:rPr>
              <a:t>))</a:t>
            </a:r>
            <a:r>
              <a:rPr lang="zh-CN" altLang="en-US" sz="1600" dirty="0" smtClean="0">
                <a:solidFill>
                  <a:srgbClr val="27506E"/>
                </a:solidFill>
                <a:latin typeface="微软雅黑" panose="020B0503020204020204" pitchFamily="34" charset="-122"/>
                <a:ea typeface="微软雅黑" panose="020B0503020204020204" pitchFamily="34" charset="-122"/>
              </a:rPr>
              <a:t>，共</a:t>
            </a:r>
            <a:r>
              <a:rPr lang="en-US" altLang="zh-CN" sz="1600" dirty="0" smtClean="0">
                <a:solidFill>
                  <a:srgbClr val="27506E"/>
                </a:solidFill>
                <a:latin typeface="微软雅黑" panose="020B0503020204020204" pitchFamily="34" charset="-122"/>
                <a:ea typeface="微软雅黑" panose="020B0503020204020204" pitchFamily="34" charset="-122"/>
              </a:rPr>
              <a:t>3</a:t>
            </a:r>
            <a:r>
              <a:rPr lang="zh-CN" altLang="en-US" sz="1600" dirty="0" smtClean="0">
                <a:solidFill>
                  <a:srgbClr val="27506E"/>
                </a:solidFill>
                <a:latin typeface="微软雅黑" panose="020B0503020204020204" pitchFamily="34" charset="-122"/>
                <a:ea typeface="微软雅黑" panose="020B0503020204020204" pitchFamily="34" charset="-122"/>
              </a:rPr>
              <a:t>种</a:t>
            </a:r>
            <a:endParaRPr lang="en-US" altLang="zh-CN" sz="1600" dirty="0">
              <a:solidFill>
                <a:srgbClr val="27506E"/>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1073897" y="2214024"/>
            <a:ext cx="514780" cy="514780"/>
            <a:chOff x="6357074" y="1008628"/>
            <a:chExt cx="1676757" cy="1676757"/>
          </a:xfrm>
        </p:grpSpPr>
        <p:sp>
          <p:nvSpPr>
            <p:cNvPr id="69" name="椭圆 6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70" name="椭圆 6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latin typeface="+mj-lt"/>
                </a:rPr>
                <a:t>3</a:t>
              </a:r>
              <a:endParaRPr lang="zh-CN" altLang="en-US" dirty="0">
                <a:solidFill>
                  <a:prstClr val="white"/>
                </a:solidFill>
                <a:latin typeface="+mj-lt"/>
              </a:endParaRPr>
            </a:p>
          </p:txBody>
        </p:sp>
      </p:grpSp>
      <p:sp>
        <p:nvSpPr>
          <p:cNvPr id="73" name="矩形 72"/>
          <p:cNvSpPr/>
          <p:nvPr/>
        </p:nvSpPr>
        <p:spPr>
          <a:xfrm>
            <a:off x="1588677" y="2291670"/>
            <a:ext cx="6571671" cy="338554"/>
          </a:xfrm>
          <a:prstGeom prst="rect">
            <a:avLst/>
          </a:prstGeom>
        </p:spPr>
        <p:txBody>
          <a:bodyPr wrap="none">
            <a:spAutoFit/>
          </a:bodyPr>
          <a:lstStyle/>
          <a:p>
            <a:r>
              <a:rPr lang="en-US" altLang="zh-CN" sz="1600" dirty="0" smtClean="0">
                <a:solidFill>
                  <a:srgbClr val="27506E"/>
                </a:solidFill>
                <a:latin typeface="微软雅黑" panose="020B0503020204020204" pitchFamily="34" charset="-122"/>
                <a:ea typeface="微软雅黑" panose="020B0503020204020204" pitchFamily="34" charset="-122"/>
              </a:rPr>
              <a:t>D(</a:t>
            </a:r>
            <a:r>
              <a:rPr lang="en-US" altLang="zh-CN" sz="1600" dirty="0" err="1" smtClean="0">
                <a:solidFill>
                  <a:srgbClr val="27506E"/>
                </a:solidFill>
                <a:latin typeface="微软雅黑" panose="020B0503020204020204" pitchFamily="34" charset="-122"/>
                <a:ea typeface="微软雅黑" panose="020B0503020204020204" pitchFamily="34" charset="-122"/>
              </a:rPr>
              <a:t>ngram</a:t>
            </a:r>
            <a:r>
              <a:rPr lang="en-US" altLang="zh-CN" sz="1600" dirty="0" smtClean="0">
                <a:solidFill>
                  <a:srgbClr val="27506E"/>
                </a:solidFill>
                <a:latin typeface="微软雅黑" panose="020B0503020204020204" pitchFamily="34" charset="-122"/>
                <a:ea typeface="微软雅黑" panose="020B0503020204020204" pitchFamily="34" charset="-122"/>
              </a:rPr>
              <a:t>(</a:t>
            </a:r>
            <a:r>
              <a:rPr lang="en-US" altLang="zh-CN" sz="1600" dirty="0" err="1" smtClean="0">
                <a:solidFill>
                  <a:srgbClr val="27506E"/>
                </a:solidFill>
                <a:latin typeface="微软雅黑" panose="020B0503020204020204" pitchFamily="34" charset="-122"/>
                <a:ea typeface="微软雅黑" panose="020B0503020204020204" pitchFamily="34" charset="-122"/>
              </a:rPr>
              <a:t>product_title</a:t>
            </a:r>
            <a:r>
              <a:rPr lang="en-US" altLang="zh-CN" sz="1600" dirty="0">
                <a:solidFill>
                  <a:srgbClr val="27506E"/>
                </a:solidFill>
                <a:latin typeface="微软雅黑" panose="020B0503020204020204" pitchFamily="34" charset="-122"/>
                <a:ea typeface="微软雅黑" panose="020B0503020204020204" pitchFamily="34" charset="-122"/>
              </a:rPr>
              <a:t>,</a:t>
            </a:r>
            <a:r>
              <a:rPr lang="en-US" altLang="zh-CN" sz="1600" dirty="0" smtClean="0">
                <a:solidFill>
                  <a:srgbClr val="27506E"/>
                </a:solidFill>
                <a:latin typeface="微软雅黑" panose="020B0503020204020204" pitchFamily="34" charset="-122"/>
                <a:ea typeface="微软雅黑" panose="020B0503020204020204" pitchFamily="34" charset="-122"/>
              </a:rPr>
              <a:t> </a:t>
            </a:r>
            <a:r>
              <a:rPr lang="en-US" altLang="zh-CN" sz="1600" dirty="0">
                <a:solidFill>
                  <a:srgbClr val="27506E"/>
                </a:solidFill>
                <a:latin typeface="微软雅黑" panose="020B0503020204020204" pitchFamily="34" charset="-122"/>
                <a:ea typeface="微软雅黑" panose="020B0503020204020204" pitchFamily="34" charset="-122"/>
              </a:rPr>
              <a:t>n</a:t>
            </a:r>
            <a:r>
              <a:rPr lang="en-US" altLang="zh-CN" sz="1600" dirty="0" smtClean="0">
                <a:solidFill>
                  <a:srgbClr val="27506E"/>
                </a:solidFill>
                <a:latin typeface="微软雅黑" panose="020B0503020204020204" pitchFamily="34" charset="-122"/>
                <a:ea typeface="微软雅黑" panose="020B0503020204020204" pitchFamily="34" charset="-122"/>
              </a:rPr>
              <a:t>), </a:t>
            </a:r>
            <a:r>
              <a:rPr lang="en-US" altLang="zh-CN" sz="1600" dirty="0" err="1" smtClean="0">
                <a:solidFill>
                  <a:srgbClr val="27506E"/>
                </a:solidFill>
                <a:latin typeface="微软雅黑" panose="020B0503020204020204" pitchFamily="34" charset="-122"/>
                <a:ea typeface="微软雅黑" panose="020B0503020204020204" pitchFamily="34" charset="-122"/>
              </a:rPr>
              <a:t>ngram</a:t>
            </a:r>
            <a:r>
              <a:rPr lang="en-US" altLang="zh-CN" sz="1600" dirty="0" smtClean="0">
                <a:solidFill>
                  <a:srgbClr val="27506E"/>
                </a:solidFill>
                <a:latin typeface="微软雅黑" panose="020B0503020204020204" pitchFamily="34" charset="-122"/>
                <a:ea typeface="微软雅黑" panose="020B0503020204020204" pitchFamily="34" charset="-122"/>
              </a:rPr>
              <a:t>(</a:t>
            </a:r>
            <a:r>
              <a:rPr lang="en-US" altLang="zh-CN" sz="1600" dirty="0" err="1" smtClean="0">
                <a:solidFill>
                  <a:srgbClr val="27506E"/>
                </a:solidFill>
                <a:latin typeface="微软雅黑" panose="020B0503020204020204" pitchFamily="34" charset="-122"/>
                <a:ea typeface="微软雅黑" panose="020B0503020204020204" pitchFamily="34" charset="-122"/>
              </a:rPr>
              <a:t>product_description</a:t>
            </a:r>
            <a:r>
              <a:rPr lang="en-US" altLang="zh-CN" sz="1600" dirty="0">
                <a:solidFill>
                  <a:srgbClr val="27506E"/>
                </a:solidFill>
                <a:latin typeface="微软雅黑" panose="020B0503020204020204" pitchFamily="34" charset="-122"/>
                <a:ea typeface="微软雅黑" panose="020B0503020204020204" pitchFamily="34" charset="-122"/>
              </a:rPr>
              <a:t>,</a:t>
            </a:r>
            <a:r>
              <a:rPr lang="en-US" altLang="zh-CN" sz="1600" dirty="0" smtClean="0">
                <a:solidFill>
                  <a:srgbClr val="27506E"/>
                </a:solidFill>
                <a:latin typeface="微软雅黑" panose="020B0503020204020204" pitchFamily="34" charset="-122"/>
                <a:ea typeface="微软雅黑" panose="020B0503020204020204" pitchFamily="34" charset="-122"/>
              </a:rPr>
              <a:t> </a:t>
            </a:r>
            <a:r>
              <a:rPr lang="en-US" altLang="zh-CN" sz="1600" dirty="0">
                <a:solidFill>
                  <a:srgbClr val="27506E"/>
                </a:solidFill>
                <a:latin typeface="微软雅黑" panose="020B0503020204020204" pitchFamily="34" charset="-122"/>
                <a:ea typeface="微软雅黑" panose="020B0503020204020204" pitchFamily="34" charset="-122"/>
              </a:rPr>
              <a:t>n</a:t>
            </a:r>
            <a:r>
              <a:rPr lang="en-US" altLang="zh-CN" sz="1600" dirty="0" smtClean="0">
                <a:solidFill>
                  <a:srgbClr val="27506E"/>
                </a:solidFill>
                <a:latin typeface="微软雅黑" panose="020B0503020204020204" pitchFamily="34" charset="-122"/>
                <a:ea typeface="微软雅黑" panose="020B0503020204020204" pitchFamily="34" charset="-122"/>
              </a:rPr>
              <a:t>))</a:t>
            </a:r>
            <a:r>
              <a:rPr lang="zh-CN" altLang="en-US" sz="1600" dirty="0" smtClean="0">
                <a:solidFill>
                  <a:srgbClr val="27506E"/>
                </a:solidFill>
                <a:latin typeface="微软雅黑" panose="020B0503020204020204" pitchFamily="34" charset="-122"/>
                <a:ea typeface="微软雅黑" panose="020B0503020204020204" pitchFamily="34" charset="-122"/>
              </a:rPr>
              <a:t>，共</a:t>
            </a:r>
            <a:r>
              <a:rPr lang="en-US" altLang="zh-CN" sz="1600" dirty="0" smtClean="0">
                <a:solidFill>
                  <a:srgbClr val="27506E"/>
                </a:solidFill>
                <a:latin typeface="微软雅黑" panose="020B0503020204020204" pitchFamily="34" charset="-122"/>
                <a:ea typeface="微软雅黑" panose="020B0503020204020204" pitchFamily="34" charset="-122"/>
              </a:rPr>
              <a:t>3</a:t>
            </a:r>
            <a:r>
              <a:rPr lang="zh-CN" altLang="en-US" sz="1600" dirty="0" smtClean="0">
                <a:solidFill>
                  <a:srgbClr val="27506E"/>
                </a:solidFill>
                <a:latin typeface="微软雅黑" panose="020B0503020204020204" pitchFamily="34" charset="-122"/>
                <a:ea typeface="微软雅黑" panose="020B0503020204020204" pitchFamily="34" charset="-122"/>
              </a:rPr>
              <a:t>种</a:t>
            </a:r>
            <a:endParaRPr lang="en-US" altLang="zh-CN" sz="1600" dirty="0">
              <a:solidFill>
                <a:srgbClr val="27506E"/>
              </a:solidFill>
              <a:latin typeface="微软雅黑" panose="020B0503020204020204" pitchFamily="34" charset="-122"/>
              <a:ea typeface="微软雅黑" panose="020B0503020204020204" pitchFamily="34" charset="-122"/>
            </a:endParaRPr>
          </a:p>
        </p:txBody>
      </p:sp>
      <p:sp>
        <p:nvSpPr>
          <p:cNvPr id="32" name="矩形 31"/>
          <p:cNvSpPr/>
          <p:nvPr/>
        </p:nvSpPr>
        <p:spPr>
          <a:xfrm>
            <a:off x="1546012" y="3198658"/>
            <a:ext cx="1857240" cy="338554"/>
          </a:xfrm>
          <a:prstGeom prst="rect">
            <a:avLst/>
          </a:prstGeom>
        </p:spPr>
        <p:txBody>
          <a:bodyPr wrap="none">
            <a:spAutoFit/>
          </a:bodyPr>
          <a:lstStyle/>
          <a:p>
            <a:pPr algn="r"/>
            <a:r>
              <a:rPr lang="en-US" altLang="zh-CN" sz="1600" dirty="0" err="1">
                <a:solidFill>
                  <a:srgbClr val="27506E"/>
                </a:solidFill>
                <a:latin typeface="微软雅黑" panose="020B0503020204020204" pitchFamily="34" charset="-122"/>
                <a:ea typeface="微软雅黑" panose="020B0503020204020204" pitchFamily="34" charset="-122"/>
              </a:rPr>
              <a:t>Jaccard</a:t>
            </a:r>
            <a:r>
              <a:rPr lang="en-US" altLang="zh-CN" sz="1600" dirty="0">
                <a:solidFill>
                  <a:srgbClr val="27506E"/>
                </a:solidFill>
                <a:latin typeface="微软雅黑" panose="020B0503020204020204" pitchFamily="34" charset="-122"/>
                <a:ea typeface="微软雅黑" panose="020B0503020204020204" pitchFamily="34" charset="-122"/>
              </a:rPr>
              <a:t> </a:t>
            </a:r>
            <a:r>
              <a:rPr lang="en-US" altLang="zh-CN" sz="1600" dirty="0" smtClean="0">
                <a:solidFill>
                  <a:srgbClr val="27506E"/>
                </a:solidFill>
                <a:latin typeface="微软雅黑" panose="020B0503020204020204" pitchFamily="34" charset="-122"/>
                <a:ea typeface="微软雅黑" panose="020B0503020204020204" pitchFamily="34" charset="-122"/>
              </a:rPr>
              <a:t>Distance:</a:t>
            </a:r>
            <a:endParaRPr lang="en-US" altLang="zh-CN" sz="1600" dirty="0">
              <a:solidFill>
                <a:srgbClr val="27506E"/>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511752" y="2930213"/>
            <a:ext cx="3910390" cy="953573"/>
          </a:xfrm>
          <a:prstGeom prst="rect">
            <a:avLst/>
          </a:prstGeom>
        </p:spPr>
      </p:pic>
      <p:sp>
        <p:nvSpPr>
          <p:cNvPr id="34" name="矩形 33"/>
          <p:cNvSpPr/>
          <p:nvPr/>
        </p:nvSpPr>
        <p:spPr>
          <a:xfrm>
            <a:off x="1546010" y="4222719"/>
            <a:ext cx="1857241" cy="338554"/>
          </a:xfrm>
          <a:prstGeom prst="rect">
            <a:avLst/>
          </a:prstGeom>
        </p:spPr>
        <p:txBody>
          <a:bodyPr wrap="square">
            <a:spAutoFit/>
          </a:bodyPr>
          <a:lstStyle/>
          <a:p>
            <a:pPr algn="r"/>
            <a:r>
              <a:rPr lang="en-US" altLang="zh-CN" sz="1600" dirty="0">
                <a:solidFill>
                  <a:srgbClr val="27506E"/>
                </a:solidFill>
                <a:latin typeface="微软雅黑" panose="020B0503020204020204" pitchFamily="34" charset="-122"/>
                <a:ea typeface="微软雅黑" panose="020B0503020204020204" pitchFamily="34" charset="-122"/>
              </a:rPr>
              <a:t>Dice </a:t>
            </a:r>
            <a:r>
              <a:rPr lang="en-US" altLang="zh-CN" sz="1600" dirty="0" smtClean="0">
                <a:solidFill>
                  <a:srgbClr val="27506E"/>
                </a:solidFill>
                <a:latin typeface="微软雅黑" panose="020B0503020204020204" pitchFamily="34" charset="-122"/>
                <a:ea typeface="微软雅黑" panose="020B0503020204020204" pitchFamily="34" charset="-122"/>
              </a:rPr>
              <a:t>Distance:</a:t>
            </a:r>
            <a:endParaRPr lang="en-US" altLang="zh-CN" sz="1600" dirty="0">
              <a:solidFill>
                <a:srgbClr val="27506E"/>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stretch>
            <a:fillRect/>
          </a:stretch>
        </p:blipFill>
        <p:spPr>
          <a:xfrm>
            <a:off x="3485266" y="4032514"/>
            <a:ext cx="1894366" cy="841941"/>
          </a:xfrm>
          <a:prstGeom prst="rect">
            <a:avLst/>
          </a:prstGeom>
        </p:spPr>
      </p:pic>
    </p:spTree>
    <p:extLst>
      <p:ext uri="{BB962C8B-B14F-4D97-AF65-F5344CB8AC3E}">
        <p14:creationId xmlns:p14="http://schemas.microsoft.com/office/powerpoint/2010/main" val="1137692003"/>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852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rgbClr val="27506E"/>
                </a:solidFill>
                <a:latin typeface="方正兰亭黑_GBK"/>
                <a:ea typeface="方正兰亭黑_GBK"/>
              </a:rPr>
              <a:t>概要设计</a:t>
            </a:r>
            <a:r>
              <a:rPr lang="en-US" altLang="zh-CN" sz="1600" dirty="0">
                <a:solidFill>
                  <a:srgbClr val="27506E"/>
                </a:solidFill>
                <a:latin typeface="方正兰亭黑_GBK"/>
                <a:ea typeface="方正兰亭黑_GBK"/>
              </a:rPr>
              <a:t>-</a:t>
            </a:r>
            <a:r>
              <a:rPr lang="zh-CN" altLang="en-US" sz="1600" dirty="0">
                <a:solidFill>
                  <a:srgbClr val="27506E"/>
                </a:solidFill>
                <a:latin typeface="方正兰亭黑_GBK"/>
                <a:ea typeface="方正兰亭黑_GBK"/>
              </a:rPr>
              <a:t>模型</a:t>
            </a:r>
            <a:r>
              <a:rPr lang="zh-CN" altLang="en-US" sz="1600" dirty="0" smtClean="0">
                <a:solidFill>
                  <a:srgbClr val="27506E"/>
                </a:solidFill>
                <a:latin typeface="方正兰亭黑_GBK"/>
                <a:ea typeface="方正兰亭黑_GBK"/>
              </a:rPr>
              <a:t>开发</a:t>
            </a:r>
            <a:r>
              <a:rPr lang="en-US" altLang="zh-CN" sz="1600" dirty="0" smtClean="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模型搭建</a:t>
            </a:r>
            <a:endParaRPr lang="zh-CN" altLang="en-US" sz="1600" dirty="0">
              <a:solidFill>
                <a:srgbClr val="27506E"/>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37" name="组合 36"/>
          <p:cNvGrpSpPr/>
          <p:nvPr/>
        </p:nvGrpSpPr>
        <p:grpSpPr>
          <a:xfrm>
            <a:off x="936705" y="1046198"/>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prstClr val="white"/>
                  </a:solidFill>
                  <a:latin typeface="+mj-lt"/>
                </a:rPr>
                <a:t>1</a:t>
              </a:r>
              <a:endParaRPr lang="zh-CN" altLang="en-US" sz="1600">
                <a:solidFill>
                  <a:prstClr val="white"/>
                </a:solidFill>
                <a:latin typeface="+mj-lt"/>
              </a:endParaRPr>
            </a:p>
          </p:txBody>
        </p:sp>
      </p:grpSp>
      <p:sp>
        <p:nvSpPr>
          <p:cNvPr id="40" name="矩形 39"/>
          <p:cNvSpPr/>
          <p:nvPr/>
        </p:nvSpPr>
        <p:spPr>
          <a:xfrm>
            <a:off x="1457903" y="1335951"/>
            <a:ext cx="3353247" cy="369332"/>
          </a:xfrm>
          <a:prstGeom prst="rect">
            <a:avLst/>
          </a:prstGeom>
        </p:spPr>
        <p:txBody>
          <a:bodyPr wrap="square">
            <a:spAutoFit/>
          </a:bodyPr>
          <a:lstStyle/>
          <a:p>
            <a:pPr>
              <a:lnSpc>
                <a:spcPct val="150000"/>
              </a:lnSpc>
            </a:pPr>
            <a:r>
              <a:rPr lang="zh-CN" altLang="en-US" sz="1200" dirty="0">
                <a:solidFill>
                  <a:schemeClr val="tx1">
                    <a:lumMod val="85000"/>
                    <a:lumOff val="15000"/>
                  </a:schemeClr>
                </a:solidFill>
              </a:rPr>
              <a:t>将许多弱分类器集成在一起形成一个强分类器</a:t>
            </a:r>
            <a:endParaRPr lang="en-US" altLang="zh-CN" sz="1200" dirty="0">
              <a:solidFill>
                <a:schemeClr val="tx1">
                  <a:lumMod val="85000"/>
                  <a:lumOff val="15000"/>
                </a:schemeClr>
              </a:solidFill>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462129" y="996348"/>
            <a:ext cx="3503766" cy="400110"/>
          </a:xfrm>
          <a:prstGeom prst="rect">
            <a:avLst/>
          </a:prstGeom>
        </p:spPr>
        <p:txBody>
          <a:bodyPr wrap="square">
            <a:spAutoFit/>
          </a:bodyPr>
          <a:lstStyle/>
          <a:p>
            <a:pPr fontAlgn="base">
              <a:spcBef>
                <a:spcPct val="0"/>
              </a:spcBef>
              <a:spcAft>
                <a:spcPct val="0"/>
              </a:spcAft>
              <a:defRPr/>
            </a:pPr>
            <a:r>
              <a:rPr lang="en-GB" altLang="zh-CN" sz="2000" dirty="0" err="1">
                <a:solidFill>
                  <a:schemeClr val="accent1"/>
                </a:solidFill>
                <a:latin typeface="方正兰亭黑_GBK"/>
                <a:ea typeface="方正兰亭黑_GBK"/>
              </a:rPr>
              <a:t>XGBoost</a:t>
            </a:r>
            <a:r>
              <a:rPr lang="en-GB" altLang="zh-CN" sz="2000" dirty="0">
                <a:solidFill>
                  <a:schemeClr val="accent1"/>
                </a:solidFill>
                <a:latin typeface="方正兰亭黑_GBK"/>
                <a:ea typeface="方正兰亭黑_GBK"/>
              </a:rPr>
              <a:t> Linear Regression</a:t>
            </a:r>
            <a:endParaRPr lang="en-US" altLang="zh-CN" sz="2000" dirty="0">
              <a:solidFill>
                <a:schemeClr val="accent1"/>
              </a:solidFill>
              <a:latin typeface="方正兰亭黑_GBK"/>
              <a:ea typeface="方正兰亭黑_GBK"/>
            </a:endParaRPr>
          </a:p>
        </p:txBody>
      </p:sp>
      <p:cxnSp>
        <p:nvCxnSpPr>
          <p:cNvPr id="42" name="直接连接符 41"/>
          <p:cNvCxnSpPr/>
          <p:nvPr/>
        </p:nvCxnSpPr>
        <p:spPr>
          <a:xfrm>
            <a:off x="1561515" y="137987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34511" y="2195764"/>
            <a:ext cx="514780" cy="514780"/>
            <a:chOff x="6357074" y="1008628"/>
            <a:chExt cx="1676757" cy="1676757"/>
          </a:xfrm>
        </p:grpSpPr>
        <p:sp>
          <p:nvSpPr>
            <p:cNvPr id="44" name="椭圆 43"/>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45" name="椭圆 44"/>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prstClr val="white"/>
                  </a:solidFill>
                  <a:latin typeface="+mj-lt"/>
                </a:rPr>
                <a:t>2</a:t>
              </a:r>
              <a:endParaRPr lang="zh-CN" altLang="en-US" sz="2000">
                <a:solidFill>
                  <a:prstClr val="white"/>
                </a:solidFill>
                <a:latin typeface="+mj-lt"/>
              </a:endParaRPr>
            </a:p>
          </p:txBody>
        </p:sp>
      </p:grpSp>
      <p:sp>
        <p:nvSpPr>
          <p:cNvPr id="46" name="矩形 45"/>
          <p:cNvSpPr/>
          <p:nvPr/>
        </p:nvSpPr>
        <p:spPr>
          <a:xfrm>
            <a:off x="1455416" y="2442303"/>
            <a:ext cx="3355733" cy="646331"/>
          </a:xfrm>
          <a:prstGeom prst="rect">
            <a:avLst/>
          </a:prstGeom>
        </p:spPr>
        <p:txBody>
          <a:bodyPr wrap="square">
            <a:spAutoFit/>
          </a:bodyPr>
          <a:lstStyle/>
          <a:p>
            <a:pPr>
              <a:lnSpc>
                <a:spcPct val="150000"/>
              </a:lnSpc>
            </a:pPr>
            <a:r>
              <a:rPr lang="zh-CN" altLang="en-US" sz="1200" dirty="0">
                <a:solidFill>
                  <a:schemeClr val="tx1">
                    <a:lumMod val="85000"/>
                    <a:lumOff val="15000"/>
                  </a:schemeClr>
                </a:solidFill>
              </a:rPr>
              <a:t>能处理高维特征，不容易产生过拟合，模型训练速度比较快，特别是对于大数据而言</a:t>
            </a:r>
            <a:endParaRPr lang="en-US" altLang="zh-CN" sz="1200" dirty="0">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474414" y="2116899"/>
            <a:ext cx="1736053" cy="400110"/>
          </a:xfrm>
          <a:prstGeom prst="rect">
            <a:avLst/>
          </a:prstGeom>
        </p:spPr>
        <p:txBody>
          <a:bodyPr wrap="square">
            <a:spAutoFit/>
          </a:bodyPr>
          <a:lstStyle/>
          <a:p>
            <a:pPr fontAlgn="base">
              <a:spcBef>
                <a:spcPct val="0"/>
              </a:spcBef>
              <a:spcAft>
                <a:spcPct val="0"/>
              </a:spcAft>
              <a:defRPr/>
            </a:pPr>
            <a:r>
              <a:rPr lang="en-GB" altLang="zh-CN" sz="2000" dirty="0" err="1">
                <a:solidFill>
                  <a:schemeClr val="accent1"/>
                </a:solidFill>
                <a:latin typeface="方正兰亭黑_GBK"/>
                <a:ea typeface="方正兰亭黑_GBK"/>
              </a:rPr>
              <a:t>RandomForest</a:t>
            </a:r>
            <a:endParaRPr lang="en-US" altLang="zh-CN" sz="2000" dirty="0">
              <a:solidFill>
                <a:schemeClr val="accent1"/>
              </a:solidFill>
              <a:latin typeface="方正兰亭黑_GBK"/>
              <a:ea typeface="方正兰亭黑_GBK"/>
            </a:endParaRPr>
          </a:p>
        </p:txBody>
      </p:sp>
      <p:cxnSp>
        <p:nvCxnSpPr>
          <p:cNvPr id="48" name="直接连接符 47"/>
          <p:cNvCxnSpPr/>
          <p:nvPr/>
        </p:nvCxnSpPr>
        <p:spPr>
          <a:xfrm>
            <a:off x="1559028" y="248623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934511" y="3265673"/>
            <a:ext cx="514780" cy="514780"/>
            <a:chOff x="6357074" y="1008628"/>
            <a:chExt cx="1676757" cy="1676757"/>
          </a:xfrm>
        </p:grpSpPr>
        <p:sp>
          <p:nvSpPr>
            <p:cNvPr id="50" name="椭圆 49"/>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51" name="椭圆 50"/>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prstClr val="white"/>
                  </a:solidFill>
                  <a:latin typeface="+mj-lt"/>
                </a:rPr>
                <a:t>3</a:t>
              </a:r>
              <a:endParaRPr lang="zh-CN" altLang="en-US" sz="2000">
                <a:solidFill>
                  <a:prstClr val="white"/>
                </a:solidFill>
                <a:latin typeface="+mj-lt"/>
              </a:endParaRPr>
            </a:p>
          </p:txBody>
        </p:sp>
      </p:grpSp>
      <p:sp>
        <p:nvSpPr>
          <p:cNvPr id="52" name="矩形 51"/>
          <p:cNvSpPr/>
          <p:nvPr/>
        </p:nvSpPr>
        <p:spPr>
          <a:xfrm>
            <a:off x="1462129" y="3517422"/>
            <a:ext cx="3349020" cy="646331"/>
          </a:xfrm>
          <a:prstGeom prst="rect">
            <a:avLst/>
          </a:prstGeom>
        </p:spPr>
        <p:txBody>
          <a:bodyPr wrap="square">
            <a:spAutoFit/>
          </a:bodyPr>
          <a:lstStyle/>
          <a:p>
            <a:pPr>
              <a:lnSpc>
                <a:spcPct val="150000"/>
              </a:lnSpc>
            </a:pPr>
            <a:r>
              <a:rPr lang="zh-CN" altLang="en-US" sz="1200" dirty="0" smtClean="0">
                <a:solidFill>
                  <a:schemeClr val="tx1">
                    <a:lumMod val="85000"/>
                    <a:lumOff val="15000"/>
                  </a:schemeClr>
                </a:solidFill>
              </a:rPr>
              <a:t>寻求最</a:t>
            </a:r>
            <a:r>
              <a:rPr lang="zh-CN" altLang="en-US" sz="1200" dirty="0">
                <a:solidFill>
                  <a:schemeClr val="tx1">
                    <a:lumMod val="85000"/>
                    <a:lumOff val="15000"/>
                  </a:schemeClr>
                </a:solidFill>
              </a:rPr>
              <a:t>优</a:t>
            </a:r>
            <a:r>
              <a:rPr lang="zh-CN" altLang="en-US" sz="1200" dirty="0" smtClean="0">
                <a:solidFill>
                  <a:schemeClr val="tx1">
                    <a:lumMod val="85000"/>
                    <a:lumOff val="15000"/>
                  </a:schemeClr>
                </a:solidFill>
              </a:rPr>
              <a:t>超平面使</a:t>
            </a:r>
            <a:r>
              <a:rPr lang="zh-CN" altLang="en-US" sz="1200" dirty="0">
                <a:solidFill>
                  <a:schemeClr val="tx1">
                    <a:lumMod val="85000"/>
                    <a:lumOff val="15000"/>
                  </a:schemeClr>
                </a:solidFill>
              </a:rPr>
              <a:t>所有的样本点离着超平面的总偏差</a:t>
            </a:r>
            <a:r>
              <a:rPr lang="zh-CN" altLang="en-US" sz="1200" dirty="0" smtClean="0">
                <a:solidFill>
                  <a:schemeClr val="tx1">
                    <a:lumMod val="85000"/>
                    <a:lumOff val="15000"/>
                  </a:schemeClr>
                </a:solidFill>
              </a:rPr>
              <a:t>最小</a:t>
            </a:r>
            <a:endParaRPr lang="en-US" altLang="zh-CN" sz="1200" dirty="0">
              <a:solidFill>
                <a:schemeClr val="tx1">
                  <a:lumMod val="85000"/>
                  <a:lumOff val="15000"/>
                </a:schemeClr>
              </a:solidFill>
            </a:endParaRPr>
          </a:p>
        </p:txBody>
      </p:sp>
      <p:sp>
        <p:nvSpPr>
          <p:cNvPr id="53" name="矩形 5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474413" y="3213983"/>
            <a:ext cx="1736053" cy="400110"/>
          </a:xfrm>
          <a:prstGeom prst="rect">
            <a:avLst/>
          </a:prstGeom>
        </p:spPr>
        <p:txBody>
          <a:bodyPr wrap="square">
            <a:spAutoFit/>
          </a:bodyPr>
          <a:lstStyle/>
          <a:p>
            <a:pPr fontAlgn="base">
              <a:spcBef>
                <a:spcPct val="0"/>
              </a:spcBef>
              <a:spcAft>
                <a:spcPct val="0"/>
              </a:spcAft>
              <a:defRPr/>
            </a:pPr>
            <a:r>
              <a:rPr lang="en-GB" altLang="zh-CN" sz="2000" dirty="0">
                <a:solidFill>
                  <a:schemeClr val="accent1"/>
                </a:solidFill>
                <a:latin typeface="方正兰亭黑_GBK"/>
                <a:ea typeface="方正兰亭黑_GBK"/>
              </a:rPr>
              <a:t>SVR</a:t>
            </a:r>
            <a:endParaRPr lang="en-US" altLang="zh-CN" sz="2000" dirty="0">
              <a:solidFill>
                <a:schemeClr val="accent1"/>
              </a:solidFill>
              <a:latin typeface="方正兰亭黑_GBK"/>
              <a:ea typeface="方正兰亭黑_GBK"/>
            </a:endParaRPr>
          </a:p>
        </p:txBody>
      </p:sp>
      <p:cxnSp>
        <p:nvCxnSpPr>
          <p:cNvPr id="54" name="直接连接符 53"/>
          <p:cNvCxnSpPr/>
          <p:nvPr/>
        </p:nvCxnSpPr>
        <p:spPr>
          <a:xfrm>
            <a:off x="1565740" y="356134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5513890" y="1764685"/>
            <a:ext cx="1746697" cy="423449"/>
          </a:xfrm>
          <a:prstGeom prst="rect">
            <a:avLst/>
          </a:prstGeom>
        </p:spPr>
        <p:txBody>
          <a:bodyPr wrap="square">
            <a:spAutoFit/>
          </a:bodyPr>
          <a:lstStyle/>
          <a:p>
            <a:pPr>
              <a:lnSpc>
                <a:spcPct val="150000"/>
              </a:lnSpc>
            </a:pPr>
            <a:r>
              <a:rPr lang="en-US" altLang="zh-CN" sz="1600" dirty="0" err="1">
                <a:solidFill>
                  <a:schemeClr val="tx1">
                    <a:lumMod val="85000"/>
                    <a:lumOff val="15000"/>
                  </a:schemeClr>
                </a:solidFill>
              </a:rPr>
              <a:t>hyperopt</a:t>
            </a:r>
            <a:endParaRPr lang="en-US" altLang="zh-CN" sz="1600" dirty="0">
              <a:solidFill>
                <a:schemeClr val="tx1">
                  <a:lumMod val="85000"/>
                  <a:lumOff val="15000"/>
                </a:schemeClr>
              </a:solidFill>
            </a:endParaRPr>
          </a:p>
        </p:txBody>
      </p:sp>
      <p:sp>
        <p:nvSpPr>
          <p:cNvPr id="36" name="矩形 3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467665" y="1453531"/>
            <a:ext cx="1736053" cy="400110"/>
          </a:xfrm>
          <a:prstGeom prst="rect">
            <a:avLst/>
          </a:prstGeom>
        </p:spPr>
        <p:txBody>
          <a:bodyPr wrap="square">
            <a:spAutoFit/>
          </a:bodyPr>
          <a:lstStyle/>
          <a:p>
            <a:pPr fontAlgn="base">
              <a:spcBef>
                <a:spcPct val="0"/>
              </a:spcBef>
              <a:spcAft>
                <a:spcPct val="0"/>
              </a:spcAft>
              <a:defRPr/>
            </a:pPr>
            <a:r>
              <a:rPr lang="zh-CN" altLang="en-US" sz="2000" dirty="0">
                <a:solidFill>
                  <a:schemeClr val="accent1"/>
                </a:solidFill>
                <a:latin typeface="方正兰亭黑_GBK"/>
                <a:ea typeface="方正兰亭黑_GBK"/>
              </a:rPr>
              <a:t>调</a:t>
            </a:r>
            <a:r>
              <a:rPr lang="zh-CN" altLang="en-US" sz="2000" dirty="0" smtClean="0">
                <a:solidFill>
                  <a:schemeClr val="accent1"/>
                </a:solidFill>
                <a:latin typeface="方正兰亭黑_GBK"/>
                <a:ea typeface="方正兰亭黑_GBK"/>
              </a:rPr>
              <a:t>参工具</a:t>
            </a:r>
            <a:endParaRPr lang="en-US" altLang="zh-CN" sz="2000" dirty="0">
              <a:solidFill>
                <a:schemeClr val="accent1"/>
              </a:solidFill>
              <a:latin typeface="方正兰亭黑_GBK"/>
              <a:ea typeface="方正兰亭黑_GBK"/>
            </a:endParaRPr>
          </a:p>
        </p:txBody>
      </p:sp>
      <p:cxnSp>
        <p:nvCxnSpPr>
          <p:cNvPr id="61" name="直接连接符 60"/>
          <p:cNvCxnSpPr/>
          <p:nvPr/>
        </p:nvCxnSpPr>
        <p:spPr>
          <a:xfrm>
            <a:off x="5596399" y="184378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5513890" y="3112906"/>
            <a:ext cx="1746697" cy="382092"/>
          </a:xfrm>
          <a:prstGeom prst="rect">
            <a:avLst/>
          </a:prstGeom>
        </p:spPr>
        <p:txBody>
          <a:bodyPr wrap="square">
            <a:spAutoFit/>
          </a:bodyPr>
          <a:lstStyle/>
          <a:p>
            <a:pPr>
              <a:lnSpc>
                <a:spcPct val="150000"/>
              </a:lnSpc>
            </a:pPr>
            <a:r>
              <a:rPr lang="en-US" altLang="zh-CN" sz="1400" dirty="0" smtClean="0">
                <a:solidFill>
                  <a:schemeClr val="tx1">
                    <a:lumMod val="85000"/>
                    <a:lumOff val="15000"/>
                  </a:schemeClr>
                </a:solidFill>
              </a:rPr>
              <a:t>Accuracy</a:t>
            </a:r>
            <a:endParaRPr lang="en-US" altLang="zh-CN" sz="1400" dirty="0">
              <a:solidFill>
                <a:schemeClr val="tx1">
                  <a:lumMod val="85000"/>
                  <a:lumOff val="15000"/>
                </a:schemeClr>
              </a:solidFill>
            </a:endParaRPr>
          </a:p>
        </p:txBody>
      </p:sp>
      <p:sp>
        <p:nvSpPr>
          <p:cNvPr id="66" name="矩形 6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467664" y="2768166"/>
            <a:ext cx="1736053" cy="400110"/>
          </a:xfrm>
          <a:prstGeom prst="rect">
            <a:avLst/>
          </a:prstGeom>
        </p:spPr>
        <p:txBody>
          <a:bodyPr wrap="square">
            <a:spAutoFit/>
          </a:bodyPr>
          <a:lstStyle/>
          <a:p>
            <a:pPr fontAlgn="base">
              <a:spcBef>
                <a:spcPct val="0"/>
              </a:spcBef>
              <a:spcAft>
                <a:spcPct val="0"/>
              </a:spcAft>
              <a:defRPr/>
            </a:pPr>
            <a:r>
              <a:rPr lang="zh-CN" altLang="en-US" sz="2000" dirty="0">
                <a:solidFill>
                  <a:schemeClr val="accent1"/>
                </a:solidFill>
                <a:latin typeface="方正兰亭黑_GBK"/>
                <a:ea typeface="方正兰亭黑_GBK"/>
              </a:rPr>
              <a:t>模型评判标准</a:t>
            </a:r>
            <a:endParaRPr lang="en-US" altLang="zh-CN" sz="2000" dirty="0">
              <a:solidFill>
                <a:schemeClr val="accent1"/>
              </a:solidFill>
              <a:latin typeface="方正兰亭黑_GBK"/>
              <a:ea typeface="方正兰亭黑_GBK"/>
            </a:endParaRPr>
          </a:p>
        </p:txBody>
      </p:sp>
      <p:cxnSp>
        <p:nvCxnSpPr>
          <p:cNvPr id="67" name="直接连接符 66"/>
          <p:cNvCxnSpPr/>
          <p:nvPr/>
        </p:nvCxnSpPr>
        <p:spPr>
          <a:xfrm>
            <a:off x="5585755" y="3168276"/>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6936" y="1621672"/>
            <a:ext cx="441989" cy="441989"/>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4981" y="2792161"/>
            <a:ext cx="725897" cy="725897"/>
          </a:xfrm>
          <a:prstGeom prst="rect">
            <a:avLst/>
          </a:prstGeom>
        </p:spPr>
      </p:pic>
    </p:spTree>
    <p:extLst>
      <p:ext uri="{BB962C8B-B14F-4D97-AF65-F5344CB8AC3E}">
        <p14:creationId xmlns:p14="http://schemas.microsoft.com/office/powerpoint/2010/main" val="298042858"/>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
            <a:ext cx="9144000" cy="5138928"/>
          </a:xfrm>
          <a:prstGeom prst="rect">
            <a:avLst/>
          </a:prstGeom>
        </p:spPr>
      </p:pic>
      <p:sp>
        <p:nvSpPr>
          <p:cNvPr id="12" name="矩形 11"/>
          <p:cNvSpPr/>
          <p:nvPr/>
        </p:nvSpPr>
        <p:spPr>
          <a:xfrm>
            <a:off x="1032787" y="1924709"/>
            <a:ext cx="4883089" cy="1938992"/>
          </a:xfrm>
          <a:prstGeom prst="rect">
            <a:avLst/>
          </a:prstGeom>
        </p:spPr>
        <p:txBody>
          <a:bodyPr wrap="square">
            <a:spAutoFit/>
          </a:bodyPr>
          <a:lstStyle/>
          <a:p>
            <a:pPr>
              <a:lnSpc>
                <a:spcPct val="150000"/>
              </a:lnSpc>
            </a:pPr>
            <a:r>
              <a:rPr lang="zh-CN" altLang="zh-CN" sz="1600" dirty="0"/>
              <a:t>用户输入关键字，系统根据模型对资料库中的所有产品进行相关度的评估，按照相关度从高到低返回搜索结果</a:t>
            </a:r>
            <a:r>
              <a:rPr lang="zh-CN" altLang="zh-CN" sz="1600" dirty="0" smtClean="0"/>
              <a:t>。</a:t>
            </a:r>
            <a:endParaRPr lang="en-US" altLang="zh-CN" sz="1600" dirty="0" smtClean="0"/>
          </a:p>
          <a:p>
            <a:pPr>
              <a:lnSpc>
                <a:spcPct val="150000"/>
              </a:lnSpc>
            </a:pPr>
            <a:endParaRPr lang="en-US" altLang="zh-CN" sz="1600" dirty="0"/>
          </a:p>
          <a:p>
            <a:pPr>
              <a:lnSpc>
                <a:spcPct val="150000"/>
              </a:lnSpc>
            </a:pPr>
            <a:r>
              <a:rPr lang="zh-CN" altLang="zh-CN" sz="1600" dirty="0" smtClean="0"/>
              <a:t>通过</a:t>
            </a:r>
            <a:r>
              <a:rPr lang="zh-CN" altLang="zh-CN" sz="1600" dirty="0"/>
              <a:t>这种方式，让用户直观地感受模型的性能。</a:t>
            </a:r>
            <a:endParaRPr lang="en-US" altLang="zh-CN" sz="1200" dirty="0">
              <a:solidFill>
                <a:schemeClr val="tx1">
                  <a:lumMod val="95000"/>
                  <a:lumOff val="5000"/>
                </a:schemeClr>
              </a:solidFill>
            </a:endParaRPr>
          </a:p>
        </p:txBody>
      </p:sp>
      <p:sp>
        <p:nvSpPr>
          <p:cNvPr id="10" name="文本框 5"/>
          <p:cNvSpPr txBox="1">
            <a:spLocks noChangeArrowheads="1"/>
          </p:cNvSpPr>
          <p:nvPr/>
        </p:nvSpPr>
        <p:spPr bwMode="auto">
          <a:xfrm>
            <a:off x="934511" y="183664"/>
            <a:ext cx="19287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rgbClr val="27506E"/>
                </a:solidFill>
                <a:latin typeface="方正兰亭黑_GBK"/>
                <a:ea typeface="方正兰亭黑_GBK"/>
              </a:rPr>
              <a:t>概要设计</a:t>
            </a:r>
            <a:r>
              <a:rPr lang="en-US" altLang="zh-CN" sz="1600" dirty="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模型</a:t>
            </a:r>
            <a:r>
              <a:rPr lang="zh-CN" altLang="en-US" sz="1600" dirty="0">
                <a:solidFill>
                  <a:srgbClr val="27506E"/>
                </a:solidFill>
                <a:latin typeface="方正兰亭黑_GBK"/>
                <a:ea typeface="方正兰亭黑_GBK"/>
              </a:rPr>
              <a:t>展示</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5"/>
          <p:cNvSpPr txBox="1">
            <a:spLocks noChangeArrowheads="1"/>
          </p:cNvSpPr>
          <p:nvPr/>
        </p:nvSpPr>
        <p:spPr bwMode="auto">
          <a:xfrm>
            <a:off x="1032787" y="140704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dirty="0">
                <a:solidFill>
                  <a:schemeClr val="accent1"/>
                </a:solidFill>
                <a:latin typeface="方正兰亭黑_GBK"/>
                <a:ea typeface="方正兰亭黑_GBK"/>
              </a:rPr>
              <a:t>搜索</a:t>
            </a:r>
            <a:r>
              <a:rPr lang="zh-CN" altLang="en-US" sz="2400" dirty="0" smtClean="0">
                <a:solidFill>
                  <a:schemeClr val="accent1"/>
                </a:solidFill>
                <a:latin typeface="方正兰亭黑_GBK"/>
                <a:ea typeface="方正兰亭黑_GBK"/>
              </a:rPr>
              <a:t>系统</a:t>
            </a:r>
            <a:endParaRPr lang="en-US" altLang="zh-CN" sz="2400" dirty="0">
              <a:solidFill>
                <a:schemeClr val="accent1"/>
              </a:solidFill>
              <a:latin typeface="方正兰亭黑_GBK"/>
              <a:ea typeface="方正兰亭黑_GBK"/>
            </a:endParaRPr>
          </a:p>
        </p:txBody>
      </p:sp>
      <p:cxnSp>
        <p:nvCxnSpPr>
          <p:cNvPr id="28" name="直接连接符 27"/>
          <p:cNvCxnSpPr/>
          <p:nvPr/>
        </p:nvCxnSpPr>
        <p:spPr>
          <a:xfrm>
            <a:off x="1136011" y="1896708"/>
            <a:ext cx="34978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Tree>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76548"/>
            <a:ext cx="19287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rgbClr val="27506E"/>
                </a:solidFill>
                <a:latin typeface="方正兰亭黑_GBK"/>
                <a:ea typeface="方正兰亭黑_GBK"/>
              </a:rPr>
              <a:t>概要设计</a:t>
            </a:r>
            <a:r>
              <a:rPr lang="en-US" altLang="zh-CN" sz="1600" dirty="0" smtClean="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模型展示</a:t>
            </a:r>
            <a:endParaRPr lang="zh-CN" altLang="en-US" sz="1600" dirty="0">
              <a:solidFill>
                <a:srgbClr val="27506E"/>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68" name="矩形 6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89301" y="1845576"/>
            <a:ext cx="1833584" cy="319255"/>
          </a:xfrm>
          <a:prstGeom prst="rect">
            <a:avLst/>
          </a:prstGeom>
        </p:spPr>
        <p:txBody>
          <a:bodyPr wrap="square">
            <a:spAutoFit/>
          </a:bodyPr>
          <a:lstStyle/>
          <a:p>
            <a:pPr algn="ctr" defTabSz="914400">
              <a:lnSpc>
                <a:spcPct val="150000"/>
              </a:lnSpc>
              <a:defRPr/>
            </a:pPr>
            <a:r>
              <a:rPr lang="zh-CN" altLang="en-US" sz="11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关键词</a:t>
            </a:r>
            <a:endParaRPr lang="en-US" altLang="zh-CN" sz="11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4091" y="1335578"/>
            <a:ext cx="492159" cy="492159"/>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8559" y="1344535"/>
            <a:ext cx="451827" cy="451827"/>
          </a:xfrm>
          <a:prstGeom prst="rect">
            <a:avLst/>
          </a:prstGeom>
        </p:spPr>
      </p:pic>
      <p:sp>
        <p:nvSpPr>
          <p:cNvPr id="52" name="矩形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714475" y="1796362"/>
            <a:ext cx="939994" cy="369332"/>
          </a:xfrm>
          <a:prstGeom prst="rect">
            <a:avLst/>
          </a:prstGeom>
        </p:spPr>
        <p:txBody>
          <a:bodyPr wrap="square">
            <a:spAutoFit/>
          </a:bodyPr>
          <a:lstStyle/>
          <a:p>
            <a:pPr algn="ctr" defTabSz="914400">
              <a:lnSpc>
                <a:spcPct val="150000"/>
              </a:lnSpc>
              <a:defRPr/>
            </a:pPr>
            <a:r>
              <a:rPr lang="zh-CN" altLang="en-US" sz="12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资料库</a:t>
            </a:r>
            <a:endParaRPr lang="en-US" altLang="zh-CN" sz="12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sp>
        <p:nvSpPr>
          <p:cNvPr id="4" name="左大括号 3"/>
          <p:cNvSpPr/>
          <p:nvPr/>
        </p:nvSpPr>
        <p:spPr>
          <a:xfrm>
            <a:off x="7541376" y="1030518"/>
            <a:ext cx="139557" cy="9746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dirty="0"/>
          </a:p>
        </p:txBody>
      </p:sp>
      <p:sp>
        <p:nvSpPr>
          <p:cNvPr id="58" name="矩形 5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7680933" y="993714"/>
            <a:ext cx="1163861" cy="369332"/>
          </a:xfrm>
          <a:prstGeom prst="rect">
            <a:avLst/>
          </a:prstGeom>
        </p:spPr>
        <p:txBody>
          <a:bodyPr wrap="square">
            <a:spAutoFit/>
          </a:bodyPr>
          <a:lstStyle/>
          <a:p>
            <a:pP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训练</a:t>
            </a:r>
            <a:r>
              <a:rPr lang="zh-CN" altLang="en-US"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集</a:t>
            </a:r>
            <a:endParaRPr lang="en-US" altLang="zh-CN"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sp>
        <p:nvSpPr>
          <p:cNvPr id="90" name="矩形 8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7680933" y="1685948"/>
            <a:ext cx="1163861" cy="369332"/>
          </a:xfrm>
          <a:prstGeom prst="rect">
            <a:avLst/>
          </a:prstGeom>
        </p:spPr>
        <p:txBody>
          <a:bodyPr wrap="square">
            <a:spAutoFit/>
          </a:bodyPr>
          <a:lstStyle/>
          <a:p>
            <a:pP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测试</a:t>
            </a:r>
            <a:r>
              <a:rPr lang="zh-CN" altLang="en-US"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集</a:t>
            </a:r>
            <a:endParaRPr lang="en-US" altLang="zh-CN"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66288" y="1337333"/>
            <a:ext cx="450072" cy="450072"/>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5274" y="1335578"/>
            <a:ext cx="451827" cy="451827"/>
          </a:xfrm>
          <a:prstGeom prst="rect">
            <a:avLst/>
          </a:prstGeom>
        </p:spPr>
      </p:pic>
      <p:sp>
        <p:nvSpPr>
          <p:cNvPr id="91" name="矩形 9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21327" y="1832078"/>
            <a:ext cx="939994" cy="369332"/>
          </a:xfrm>
          <a:prstGeom prst="rect">
            <a:avLst/>
          </a:prstGeom>
        </p:spPr>
        <p:txBody>
          <a:bodyPr wrap="square">
            <a:spAutoFit/>
          </a:bodyPr>
          <a:lstStyle/>
          <a:p>
            <a:pPr algn="ctr" defTabSz="914400">
              <a:lnSpc>
                <a:spcPct val="150000"/>
              </a:lnSpc>
              <a:defRPr/>
            </a:pPr>
            <a:r>
              <a:rPr lang="zh-CN" altLang="en-US" sz="12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系统</a:t>
            </a:r>
            <a:endParaRPr lang="en-US" altLang="zh-CN" sz="12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sp>
        <p:nvSpPr>
          <p:cNvPr id="9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261190" y="1817604"/>
            <a:ext cx="939994" cy="369332"/>
          </a:xfrm>
          <a:prstGeom prst="rect">
            <a:avLst/>
          </a:prstGeom>
        </p:spPr>
        <p:txBody>
          <a:bodyPr wrap="square">
            <a:spAutoFit/>
          </a:bodyPr>
          <a:lstStyle/>
          <a:p>
            <a:pPr algn="ctr" defTabSz="914400">
              <a:lnSpc>
                <a:spcPct val="150000"/>
              </a:lnSpc>
              <a:defRPr/>
            </a:pPr>
            <a:r>
              <a:rPr lang="zh-CN" altLang="en-US" sz="12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模型</a:t>
            </a:r>
            <a:endParaRPr lang="en-US" altLang="zh-CN" sz="12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cxnSp>
        <p:nvCxnSpPr>
          <p:cNvPr id="11" name="直接箭头连接符 10"/>
          <p:cNvCxnSpPr/>
          <p:nvPr/>
        </p:nvCxnSpPr>
        <p:spPr>
          <a:xfrm>
            <a:off x="1924101" y="1581657"/>
            <a:ext cx="870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矩形 9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1871763" y="1262402"/>
            <a:ext cx="939994" cy="369332"/>
          </a:xfrm>
          <a:prstGeom prst="rect">
            <a:avLst/>
          </a:prstGeom>
        </p:spPr>
        <p:txBody>
          <a:bodyPr wrap="square">
            <a:spAutoFit/>
          </a:bodyPr>
          <a:lstStyle/>
          <a:p>
            <a:pPr algn="ctr" defTabSz="914400">
              <a:lnSpc>
                <a:spcPct val="150000"/>
              </a:lnSpc>
              <a:defRPr/>
            </a:pPr>
            <a:r>
              <a:rPr lang="zh-CN" altLang="en-US"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输入</a:t>
            </a:r>
            <a:endParaRPr lang="en-US" altLang="zh-CN"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cxnSp>
        <p:nvCxnSpPr>
          <p:cNvPr id="95" name="直接箭头连接符 94"/>
          <p:cNvCxnSpPr/>
          <p:nvPr/>
        </p:nvCxnSpPr>
        <p:spPr>
          <a:xfrm>
            <a:off x="3553609" y="1581657"/>
            <a:ext cx="870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5038532" y="1564440"/>
            <a:ext cx="1785815" cy="12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矩形 9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469404" y="1257496"/>
            <a:ext cx="939994" cy="369332"/>
          </a:xfrm>
          <a:prstGeom prst="rect">
            <a:avLst/>
          </a:prstGeom>
        </p:spPr>
        <p:txBody>
          <a:bodyPr wrap="square">
            <a:spAutoFit/>
          </a:bodyPr>
          <a:lstStyle/>
          <a:p>
            <a:pPr algn="ctr" defTabSz="914400">
              <a:lnSpc>
                <a:spcPct val="150000"/>
              </a:lnSpc>
              <a:defRPr/>
            </a:pPr>
            <a:r>
              <a:rPr lang="zh-CN" altLang="en-US"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查询</a:t>
            </a:r>
            <a:endParaRPr lang="en-US" altLang="zh-CN"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sp>
        <p:nvSpPr>
          <p:cNvPr id="98" name="矩形 9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067045" y="970911"/>
            <a:ext cx="1680338" cy="616836"/>
          </a:xfrm>
          <a:prstGeom prst="rect">
            <a:avLst/>
          </a:prstGeom>
        </p:spPr>
        <p:txBody>
          <a:bodyPr wrap="square">
            <a:spAutoFit/>
          </a:bodyPr>
          <a:lstStyle/>
          <a:p>
            <a:pPr algn="ct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评估关键词与</a:t>
            </a:r>
            <a:endPar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每个产品的相关度</a:t>
            </a:r>
            <a:endParaRPr lang="en-US" altLang="zh-CN"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sp>
        <p:nvSpPr>
          <p:cNvPr id="99" name="矩形 9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497704" y="1672389"/>
            <a:ext cx="939994" cy="616836"/>
          </a:xfrm>
          <a:prstGeom prst="rect">
            <a:avLst/>
          </a:prstGeom>
        </p:spPr>
        <p:txBody>
          <a:bodyPr wrap="square">
            <a:spAutoFit/>
          </a:bodyPr>
          <a:lstStyle/>
          <a:p>
            <a:pPr algn="ct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相关度</a:t>
            </a:r>
            <a:endPar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结果</a:t>
            </a:r>
            <a:endParaRPr lang="en-US" altLang="zh-CN"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cxnSp>
        <p:nvCxnSpPr>
          <p:cNvPr id="100" name="直接箭头连接符 99"/>
          <p:cNvCxnSpPr/>
          <p:nvPr/>
        </p:nvCxnSpPr>
        <p:spPr>
          <a:xfrm flipH="1">
            <a:off x="3548632" y="1685948"/>
            <a:ext cx="860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75519" y="3485482"/>
            <a:ext cx="541814" cy="541814"/>
          </a:xfrm>
          <a:prstGeom prst="rect">
            <a:avLst/>
          </a:prstGeom>
        </p:spPr>
      </p:pic>
      <p:sp>
        <p:nvSpPr>
          <p:cNvPr id="101" name="矩形 10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76429" y="3984257"/>
            <a:ext cx="939994" cy="369332"/>
          </a:xfrm>
          <a:prstGeom prst="rect">
            <a:avLst/>
          </a:prstGeom>
        </p:spPr>
        <p:txBody>
          <a:bodyPr wrap="square">
            <a:spAutoFit/>
          </a:bodyPr>
          <a:lstStyle/>
          <a:p>
            <a:pPr algn="ctr" defTabSz="914400">
              <a:lnSpc>
                <a:spcPct val="150000"/>
              </a:lnSpc>
              <a:defRPr/>
            </a:pPr>
            <a:r>
              <a:rPr lang="zh-CN" altLang="en-US" sz="12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搜索结果</a:t>
            </a:r>
            <a:endParaRPr lang="en-US" altLang="zh-CN" sz="12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cxnSp>
        <p:nvCxnSpPr>
          <p:cNvPr id="20" name="直接箭头连接符 19"/>
          <p:cNvCxnSpPr/>
          <p:nvPr/>
        </p:nvCxnSpPr>
        <p:spPr>
          <a:xfrm>
            <a:off x="3202181" y="2291580"/>
            <a:ext cx="0" cy="1058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矩形 10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078635" y="2382015"/>
            <a:ext cx="939994" cy="923330"/>
          </a:xfrm>
          <a:prstGeom prst="rect">
            <a:avLst/>
          </a:prstGeom>
        </p:spPr>
        <p:txBody>
          <a:bodyPr wrap="square">
            <a:spAutoFit/>
          </a:bodyPr>
          <a:lstStyle/>
          <a:p>
            <a:pPr algn="ct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相关度</a:t>
            </a:r>
            <a:endPar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从</a:t>
            </a: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高到低</a:t>
            </a:r>
            <a:endPar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排序</a:t>
            </a:r>
            <a:endParaRPr lang="en-US" altLang="zh-CN"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34350005"/>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76548"/>
            <a:ext cx="2852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rgbClr val="27506E"/>
                </a:solidFill>
                <a:latin typeface="方正兰亭黑_GBK"/>
                <a:ea typeface="方正兰亭黑_GBK"/>
              </a:rPr>
              <a:t>概要设计</a:t>
            </a:r>
            <a:r>
              <a:rPr lang="en-US" altLang="zh-CN" sz="1600" dirty="0" smtClean="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模型展示</a:t>
            </a:r>
            <a:r>
              <a:rPr lang="en-US" altLang="zh-CN" sz="1600" dirty="0" smtClean="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界面设计</a:t>
            </a:r>
            <a:endParaRPr lang="zh-CN" altLang="en-US" sz="1600" dirty="0">
              <a:solidFill>
                <a:srgbClr val="27506E"/>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29" name="矩形 28"/>
          <p:cNvSpPr/>
          <p:nvPr/>
        </p:nvSpPr>
        <p:spPr>
          <a:xfrm>
            <a:off x="297478" y="3805477"/>
            <a:ext cx="4000984" cy="822582"/>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矩形 2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1164920" y="4018467"/>
            <a:ext cx="2037607" cy="381066"/>
          </a:xfrm>
          <a:prstGeom prst="rect">
            <a:avLst/>
          </a:prstGeom>
        </p:spPr>
        <p:txBody>
          <a:bodyPr wrap="square">
            <a:spAutoFit/>
          </a:bodyPr>
          <a:lstStyle/>
          <a:p>
            <a:pPr algn="ctr" defTabSz="914400">
              <a:lnSpc>
                <a:spcPct val="150000"/>
              </a:lnSpc>
              <a:defRPr/>
            </a:pPr>
            <a:r>
              <a:rPr lang="zh-CN" altLang="en-US" sz="1400" kern="0" dirty="0" smtClean="0">
                <a:solidFill>
                  <a:schemeClr val="bg1"/>
                </a:solidFill>
                <a:ea typeface="微软雅黑" panose="020B0503020204020204" pitchFamily="34" charset="-122"/>
                <a:cs typeface="Arial" panose="020B0604020202020204" pitchFamily="34" charset="0"/>
                <a:sym typeface="Arial" panose="020B0604020202020204" pitchFamily="34" charset="0"/>
              </a:rPr>
              <a:t>输入关键词</a:t>
            </a:r>
            <a:endParaRPr lang="zh-CN" altLang="en-US" sz="1400" kern="0" dirty="0">
              <a:solidFill>
                <a:schemeClr val="bg1"/>
              </a:solidFill>
              <a:ea typeface="微软雅黑" panose="020B0503020204020204" pitchFamily="34" charset="-122"/>
            </a:endParaRPr>
          </a:p>
        </p:txBody>
      </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78" y="871705"/>
            <a:ext cx="4000984" cy="2820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3095" y="871705"/>
            <a:ext cx="4137751" cy="2820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矩形 32"/>
          <p:cNvSpPr/>
          <p:nvPr/>
        </p:nvSpPr>
        <p:spPr>
          <a:xfrm>
            <a:off x="4693095" y="3791417"/>
            <a:ext cx="4137751" cy="850701"/>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4" name="矩形 3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708340" y="4032101"/>
            <a:ext cx="2107261" cy="381066"/>
          </a:xfrm>
          <a:prstGeom prst="rect">
            <a:avLst/>
          </a:prstGeom>
        </p:spPr>
        <p:txBody>
          <a:bodyPr wrap="square">
            <a:spAutoFit/>
          </a:bodyPr>
          <a:lstStyle/>
          <a:p>
            <a:pPr algn="ctr" defTabSz="914400">
              <a:lnSpc>
                <a:spcPct val="150000"/>
              </a:lnSpc>
              <a:defRPr/>
            </a:pPr>
            <a:r>
              <a:rPr lang="zh-CN" altLang="en-US" sz="1400" kern="0" dirty="0" smtClean="0">
                <a:solidFill>
                  <a:schemeClr val="bg1"/>
                </a:solidFill>
                <a:ea typeface="微软雅黑" panose="020B0503020204020204" pitchFamily="34" charset="-122"/>
                <a:cs typeface="Arial" panose="020B0604020202020204" pitchFamily="34" charset="0"/>
                <a:sym typeface="Arial" panose="020B0604020202020204" pitchFamily="34" charset="0"/>
              </a:rPr>
              <a:t>搜索结果概览</a:t>
            </a:r>
            <a:endParaRPr lang="zh-CN" altLang="en-US" sz="1400" kern="0"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129289213"/>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76548"/>
            <a:ext cx="2852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rgbClr val="27506E"/>
                </a:solidFill>
                <a:latin typeface="方正兰亭黑_GBK"/>
                <a:ea typeface="方正兰亭黑_GBK"/>
              </a:rPr>
              <a:t>概要设计</a:t>
            </a:r>
            <a:r>
              <a:rPr lang="en-US" altLang="zh-CN" sz="1600" dirty="0" smtClean="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模型展示</a:t>
            </a:r>
            <a:r>
              <a:rPr lang="en-US" altLang="zh-CN" sz="1600" dirty="0" smtClean="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界面设计</a:t>
            </a:r>
            <a:endParaRPr lang="zh-CN" altLang="en-US" sz="1600" dirty="0">
              <a:solidFill>
                <a:srgbClr val="27506E"/>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29" name="矩形 28"/>
          <p:cNvSpPr/>
          <p:nvPr/>
        </p:nvSpPr>
        <p:spPr>
          <a:xfrm>
            <a:off x="2501944" y="3915752"/>
            <a:ext cx="4000984" cy="718771"/>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矩形 2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483632" y="4059244"/>
            <a:ext cx="2037607" cy="381066"/>
          </a:xfrm>
          <a:prstGeom prst="rect">
            <a:avLst/>
          </a:prstGeom>
        </p:spPr>
        <p:txBody>
          <a:bodyPr wrap="square">
            <a:spAutoFit/>
          </a:bodyPr>
          <a:lstStyle/>
          <a:p>
            <a:pPr algn="ctr" defTabSz="914400">
              <a:lnSpc>
                <a:spcPct val="150000"/>
              </a:lnSpc>
              <a:defRPr/>
            </a:pPr>
            <a:r>
              <a:rPr lang="zh-CN" altLang="en-US" sz="1400" kern="0" dirty="0">
                <a:solidFill>
                  <a:schemeClr val="bg1"/>
                </a:solidFill>
                <a:ea typeface="微软雅黑" panose="020B0503020204020204" pitchFamily="34" charset="-122"/>
                <a:cs typeface="Arial" panose="020B0604020202020204" pitchFamily="34" charset="0"/>
                <a:sym typeface="Arial" panose="020B0604020202020204" pitchFamily="34" charset="0"/>
              </a:rPr>
              <a:t>相关</a:t>
            </a:r>
            <a:r>
              <a:rPr lang="zh-CN" altLang="en-US" sz="1400" kern="0" dirty="0" smtClean="0">
                <a:solidFill>
                  <a:schemeClr val="bg1"/>
                </a:solidFill>
                <a:ea typeface="微软雅黑" panose="020B0503020204020204" pitchFamily="34" charset="-122"/>
                <a:cs typeface="Arial" panose="020B0604020202020204" pitchFamily="34" charset="0"/>
                <a:sym typeface="Arial" panose="020B0604020202020204" pitchFamily="34" charset="0"/>
              </a:rPr>
              <a:t>度评分详情</a:t>
            </a:r>
            <a:endParaRPr lang="zh-CN" altLang="en-US" sz="1400" kern="0" dirty="0">
              <a:solidFill>
                <a:schemeClr val="bg1"/>
              </a:solidFill>
              <a:ea typeface="微软雅黑" panose="020B0503020204020204" pitchFamily="34" charset="-122"/>
            </a:endParaRPr>
          </a:p>
        </p:txBody>
      </p:sp>
      <p:pic>
        <p:nvPicPr>
          <p:cNvPr id="2050"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5784" y="840444"/>
            <a:ext cx="4033305" cy="289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6410390"/>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6550" y="2356549"/>
            <a:ext cx="936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03</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490093" y="1886878"/>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dirty="0">
                <a:solidFill>
                  <a:srgbClr val="27506E"/>
                </a:solidFill>
                <a:latin typeface="方正兰亭黑_GBK"/>
                <a:ea typeface="方正兰亭黑_GBK"/>
              </a:rPr>
              <a:t>项目</a:t>
            </a:r>
            <a:r>
              <a:rPr lang="zh-CN" altLang="en-US" sz="2400" dirty="0" smtClean="0">
                <a:solidFill>
                  <a:srgbClr val="27506E"/>
                </a:solidFill>
                <a:latin typeface="方正兰亭黑_GBK"/>
                <a:ea typeface="方正兰亭黑_GBK"/>
              </a:rPr>
              <a:t>风险预测</a:t>
            </a:r>
            <a:r>
              <a:rPr lang="zh-CN" altLang="en-US" sz="2400" dirty="0">
                <a:solidFill>
                  <a:srgbClr val="27506E"/>
                </a:solidFill>
                <a:latin typeface="方正兰亭黑_GBK"/>
                <a:ea typeface="方正兰亭黑_GBK"/>
              </a:rPr>
              <a:t>与对策</a:t>
            </a:r>
          </a:p>
        </p:txBody>
      </p:sp>
      <p:sp>
        <p:nvSpPr>
          <p:cNvPr id="20" name="矩形 19"/>
          <p:cNvSpPr/>
          <p:nvPr/>
        </p:nvSpPr>
        <p:spPr>
          <a:xfrm>
            <a:off x="3495177" y="2279235"/>
            <a:ext cx="5243487" cy="338554"/>
          </a:xfrm>
          <a:prstGeom prst="rect">
            <a:avLst/>
          </a:prstGeom>
        </p:spPr>
        <p:txBody>
          <a:bodyPr wrap="none">
            <a:spAutoFit/>
          </a:bodyPr>
          <a:lstStyle/>
          <a:p>
            <a:r>
              <a:rPr lang="en-US" altLang="zh-CN" sz="1600" dirty="0" smtClean="0">
                <a:solidFill>
                  <a:srgbClr val="27506E"/>
                </a:solidFill>
                <a:latin typeface="微软雅黑" panose="020B0503020204020204" pitchFamily="34" charset="-122"/>
                <a:ea typeface="微软雅黑" panose="020B0503020204020204" pitchFamily="34" charset="-122"/>
              </a:rPr>
              <a:t>PROJECT RISK PREDICTION &amp; COUNTERMEASURES</a:t>
            </a:r>
            <a:endParaRPr lang="en-US" altLang="zh-CN" sz="1600" dirty="0">
              <a:solidFill>
                <a:srgbClr val="27506E"/>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605703" y="2723485"/>
            <a:ext cx="1226965"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prstClr val="white"/>
                </a:solidFill>
                <a:latin typeface="Arial" panose="020B0604020202020204"/>
              </a:rPr>
              <a:t>PART THREE</a:t>
            </a:r>
            <a:endParaRPr lang="zh-CN" altLang="en-US" sz="1200" dirty="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85564" y="2573453"/>
            <a:ext cx="3019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smtClean="0">
                <a:solidFill>
                  <a:srgbClr val="2E4864"/>
                </a:solidFill>
                <a:latin typeface="+mn-ea"/>
                <a:ea typeface="+mn-ea"/>
              </a:rPr>
              <a:t>感谢聆听</a:t>
            </a:r>
            <a:endParaRPr lang="zh-CN" altLang="en-US" sz="2400" b="1" dirty="0">
              <a:solidFill>
                <a:srgbClr val="2E4864"/>
              </a:solidFill>
              <a:latin typeface="+mn-ea"/>
              <a:ea typeface="+mn-ea"/>
            </a:endParaRPr>
          </a:p>
        </p:txBody>
      </p:sp>
      <p:sp>
        <p:nvSpPr>
          <p:cNvPr id="26" name="文本框 6"/>
          <p:cNvSpPr txBox="1">
            <a:spLocks noChangeArrowheads="1"/>
          </p:cNvSpPr>
          <p:nvPr/>
        </p:nvSpPr>
        <p:spPr bwMode="auto">
          <a:xfrm>
            <a:off x="3171453" y="3035118"/>
            <a:ext cx="284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dirty="0">
                <a:solidFill>
                  <a:schemeClr val="accent1"/>
                </a:solidFill>
                <a:latin typeface="+mn-lt"/>
                <a:ea typeface="方正兰亭黑_GBK"/>
              </a:rPr>
              <a:t>THANK YOU FOR WATCHING</a:t>
            </a:r>
          </a:p>
        </p:txBody>
      </p:sp>
      <p:cxnSp>
        <p:nvCxnSpPr>
          <p:cNvPr id="27" name="直接连接符 26"/>
          <p:cNvCxnSpPr/>
          <p:nvPr/>
        </p:nvCxnSpPr>
        <p:spPr>
          <a:xfrm>
            <a:off x="4368853" y="3035118"/>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887042" y="3317559"/>
            <a:ext cx="3416847" cy="257956"/>
          </a:xfrm>
          <a:prstGeom prst="rect">
            <a:avLst/>
          </a:prstGeom>
        </p:spPr>
        <p:txBody>
          <a:bodyPr wrap="square">
            <a:spAutoFit/>
          </a:bodyPr>
          <a:lstStyle/>
          <a:p>
            <a:pPr algn="ctr">
              <a:lnSpc>
                <a:spcPct val="150000"/>
              </a:lnSpc>
            </a:pPr>
            <a:r>
              <a:rPr lang="en-US" altLang="zh-CN" sz="800" dirty="0" smtClean="0">
                <a:solidFill>
                  <a:prstClr val="black">
                    <a:lumMod val="85000"/>
                    <a:lumOff val="15000"/>
                  </a:prstClr>
                </a:solidFill>
              </a:rPr>
              <a:t>Thanks for the support from team </a:t>
            </a:r>
            <a:r>
              <a:rPr lang="en-US" altLang="zh-CN" sz="800" dirty="0" err="1" smtClean="0">
                <a:solidFill>
                  <a:prstClr val="black">
                    <a:lumMod val="85000"/>
                    <a:lumOff val="15000"/>
                  </a:prstClr>
                </a:solidFill>
              </a:rPr>
              <a:t>paddle_paddle</a:t>
            </a:r>
            <a:r>
              <a:rPr lang="en-US" altLang="zh-CN" sz="800" dirty="0" smtClean="0">
                <a:solidFill>
                  <a:prstClr val="black">
                    <a:lumMod val="85000"/>
                    <a:lumOff val="15000"/>
                  </a:prstClr>
                </a:solidFill>
              </a:rPr>
              <a:t>. </a:t>
            </a:r>
            <a:endParaRPr lang="zh-CN" altLang="en-US" sz="1050" dirty="0"/>
          </a:p>
        </p:txBody>
      </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5"/>
          <p:cNvSpPr txBox="1">
            <a:spLocks noChangeArrowheads="1"/>
          </p:cNvSpPr>
          <p:nvPr/>
        </p:nvSpPr>
        <p:spPr bwMode="auto">
          <a:xfrm>
            <a:off x="1893804" y="1373081"/>
            <a:ext cx="53094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rgbClr val="2E4864"/>
                </a:solidFill>
                <a:latin typeface="+mn-ea"/>
              </a:rPr>
              <a:t>基于</a:t>
            </a:r>
            <a:r>
              <a:rPr lang="en-US" altLang="zh-CN" sz="3600" b="1" dirty="0" err="1">
                <a:solidFill>
                  <a:srgbClr val="2E4864"/>
                </a:solidFill>
                <a:latin typeface="+mn-ea"/>
              </a:rPr>
              <a:t>Kaggle</a:t>
            </a:r>
            <a:r>
              <a:rPr lang="zh-CN" altLang="en-US" sz="3600" b="1" dirty="0">
                <a:solidFill>
                  <a:srgbClr val="2E4864"/>
                </a:solidFill>
                <a:latin typeface="+mn-ea"/>
              </a:rPr>
              <a:t>数据集</a:t>
            </a:r>
            <a:r>
              <a:rPr lang="zh-CN" altLang="en-US" sz="3600" b="1" dirty="0" smtClean="0">
                <a:solidFill>
                  <a:srgbClr val="2E4864"/>
                </a:solidFill>
                <a:latin typeface="+mn-ea"/>
              </a:rPr>
              <a:t>的</a:t>
            </a:r>
            <a:endParaRPr lang="en-US" altLang="zh-CN" sz="3600" b="1" dirty="0" smtClean="0">
              <a:solidFill>
                <a:srgbClr val="2E4864"/>
              </a:solidFill>
              <a:latin typeface="+mn-ea"/>
            </a:endParaRPr>
          </a:p>
          <a:p>
            <a:pPr algn="ctr" fontAlgn="base">
              <a:spcBef>
                <a:spcPct val="0"/>
              </a:spcBef>
              <a:spcAft>
                <a:spcPct val="0"/>
              </a:spcAft>
              <a:defRPr/>
            </a:pPr>
            <a:r>
              <a:rPr lang="zh-CN" altLang="en-US" sz="3600" b="1" dirty="0" smtClean="0">
                <a:solidFill>
                  <a:srgbClr val="2E4864"/>
                </a:solidFill>
                <a:latin typeface="+mn-ea"/>
              </a:rPr>
              <a:t>数据分析</a:t>
            </a:r>
            <a:endParaRPr lang="en-US" altLang="zh-CN" sz="3600" b="1" dirty="0">
              <a:solidFill>
                <a:srgbClr val="2E4864"/>
              </a:solidFill>
              <a:latin typeface="+mn-ea"/>
            </a:endParaRPr>
          </a:p>
        </p:txBody>
      </p:sp>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900924" y="2086455"/>
            <a:ext cx="18389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200" b="1" dirty="0" smtClean="0">
                <a:solidFill>
                  <a:schemeClr val="accent1"/>
                </a:solidFill>
                <a:latin typeface="方正兰亭黑_GBK"/>
                <a:ea typeface="方正兰亭黑_GBK"/>
              </a:rPr>
              <a:t>CONTENTS</a:t>
            </a:r>
            <a:endParaRPr lang="zh-CN" altLang="en-US" sz="3200" b="1" dirty="0">
              <a:solidFill>
                <a:schemeClr val="accent1"/>
              </a:solidFill>
              <a:latin typeface="方正兰亭黑_GBK"/>
              <a:ea typeface="方正兰亭黑_GBK"/>
            </a:endParaRPr>
          </a:p>
        </p:txBody>
      </p:sp>
      <p:cxnSp>
        <p:nvCxnSpPr>
          <p:cNvPr id="30" name="直接连接符 29"/>
          <p:cNvCxnSpPr/>
          <p:nvPr/>
        </p:nvCxnSpPr>
        <p:spPr>
          <a:xfrm>
            <a:off x="1623568" y="2574999"/>
            <a:ext cx="3540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270505" y="1232417"/>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椭圆 21"/>
          <p:cNvSpPr/>
          <p:nvPr/>
        </p:nvSpPr>
        <p:spPr>
          <a:xfrm>
            <a:off x="4270504" y="2292422"/>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2" name="矩形 41"/>
          <p:cNvSpPr/>
          <p:nvPr/>
        </p:nvSpPr>
        <p:spPr>
          <a:xfrm>
            <a:off x="4491238" y="1217289"/>
            <a:ext cx="1433406" cy="369332"/>
          </a:xfrm>
          <a:prstGeom prst="rect">
            <a:avLst/>
          </a:prstGeom>
        </p:spPr>
        <p:txBody>
          <a:bodyPr wrap="none">
            <a:spAutoFit/>
          </a:bodyPr>
          <a:lstStyle/>
          <a:p>
            <a:r>
              <a:rPr lang="en-US" altLang="zh-CN" sz="1800" dirty="0" smtClean="0">
                <a:solidFill>
                  <a:schemeClr val="accent1"/>
                </a:solidFill>
                <a:latin typeface="+mj-ea"/>
                <a:ea typeface="+mj-ea"/>
              </a:rPr>
              <a:t>01.</a:t>
            </a:r>
            <a:r>
              <a:rPr lang="zh-CN" altLang="en-US" sz="1800" dirty="0" smtClean="0">
                <a:solidFill>
                  <a:schemeClr val="accent1"/>
                </a:solidFill>
                <a:latin typeface="+mj-ea"/>
                <a:ea typeface="+mj-ea"/>
              </a:rPr>
              <a:t>需求分析</a:t>
            </a:r>
            <a:endParaRPr lang="zh-CN" altLang="en-US" sz="2400" dirty="0">
              <a:solidFill>
                <a:schemeClr val="accent1"/>
              </a:solidFill>
              <a:latin typeface="+mj-ea"/>
              <a:ea typeface="+mj-ea"/>
            </a:endParaRPr>
          </a:p>
        </p:txBody>
      </p:sp>
      <p:sp>
        <p:nvSpPr>
          <p:cNvPr id="43" name="矩形 42"/>
          <p:cNvSpPr/>
          <p:nvPr/>
        </p:nvSpPr>
        <p:spPr>
          <a:xfrm>
            <a:off x="4491697" y="1447592"/>
            <a:ext cx="2500798" cy="334707"/>
          </a:xfrm>
          <a:prstGeom prst="rect">
            <a:avLst/>
          </a:prstGeom>
        </p:spPr>
        <p:txBody>
          <a:bodyPr wrap="square">
            <a:spAutoFit/>
          </a:bodyPr>
          <a:lstStyle/>
          <a:p>
            <a:pPr>
              <a:lnSpc>
                <a:spcPct val="150000"/>
              </a:lnSpc>
            </a:pPr>
            <a:r>
              <a:rPr lang="en-US" altLang="zh-CN" sz="1050" dirty="0">
                <a:solidFill>
                  <a:prstClr val="black">
                    <a:lumMod val="85000"/>
                    <a:lumOff val="15000"/>
                  </a:prstClr>
                </a:solidFill>
              </a:rPr>
              <a:t>REQUIREMENTS ANALYSIS</a:t>
            </a:r>
          </a:p>
        </p:txBody>
      </p:sp>
      <p:sp>
        <p:nvSpPr>
          <p:cNvPr id="45" name="矩形 44"/>
          <p:cNvSpPr/>
          <p:nvPr/>
        </p:nvSpPr>
        <p:spPr>
          <a:xfrm>
            <a:off x="4491238" y="2266488"/>
            <a:ext cx="1433406" cy="369332"/>
          </a:xfrm>
          <a:prstGeom prst="rect">
            <a:avLst/>
          </a:prstGeom>
        </p:spPr>
        <p:txBody>
          <a:bodyPr wrap="none">
            <a:spAutoFit/>
          </a:bodyPr>
          <a:lstStyle/>
          <a:p>
            <a:r>
              <a:rPr lang="en-US" altLang="zh-CN" sz="1800" dirty="0" smtClean="0">
                <a:solidFill>
                  <a:schemeClr val="accent1"/>
                </a:solidFill>
                <a:latin typeface="+mj-ea"/>
                <a:ea typeface="+mj-ea"/>
              </a:rPr>
              <a:t>02.</a:t>
            </a:r>
            <a:r>
              <a:rPr lang="zh-CN" altLang="en-US" sz="1800" dirty="0" smtClean="0">
                <a:solidFill>
                  <a:schemeClr val="accent1"/>
                </a:solidFill>
                <a:latin typeface="+mj-ea"/>
                <a:ea typeface="+mj-ea"/>
              </a:rPr>
              <a:t>概要设计</a:t>
            </a:r>
            <a:endParaRPr lang="zh-CN" altLang="en-US" sz="2400" dirty="0">
              <a:solidFill>
                <a:schemeClr val="accent1"/>
              </a:solidFill>
              <a:latin typeface="+mj-ea"/>
              <a:ea typeface="+mj-ea"/>
            </a:endParaRPr>
          </a:p>
        </p:txBody>
      </p:sp>
      <p:sp>
        <p:nvSpPr>
          <p:cNvPr id="46" name="矩形 45"/>
          <p:cNvSpPr/>
          <p:nvPr/>
        </p:nvSpPr>
        <p:spPr>
          <a:xfrm>
            <a:off x="4491697" y="2496791"/>
            <a:ext cx="2500798" cy="309637"/>
          </a:xfrm>
          <a:prstGeom prst="rect">
            <a:avLst/>
          </a:prstGeom>
        </p:spPr>
        <p:txBody>
          <a:bodyPr wrap="square">
            <a:spAutoFit/>
          </a:bodyPr>
          <a:lstStyle/>
          <a:p>
            <a:pPr>
              <a:lnSpc>
                <a:spcPct val="150000"/>
              </a:lnSpc>
            </a:pPr>
            <a:r>
              <a:rPr lang="en-US" altLang="zh-CN" sz="1050" dirty="0" smtClean="0">
                <a:solidFill>
                  <a:prstClr val="black">
                    <a:lumMod val="85000"/>
                    <a:lumOff val="15000"/>
                  </a:prstClr>
                </a:solidFill>
              </a:rPr>
              <a:t>SUMMARY DESIGN</a:t>
            </a:r>
            <a:endParaRPr lang="zh-CN" altLang="en-US" sz="1400" dirty="0"/>
          </a:p>
        </p:txBody>
      </p:sp>
      <p:sp>
        <p:nvSpPr>
          <p:cNvPr id="47" name="椭圆 46"/>
          <p:cNvSpPr/>
          <p:nvPr/>
        </p:nvSpPr>
        <p:spPr>
          <a:xfrm>
            <a:off x="4270504" y="3299722"/>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矩形 48"/>
          <p:cNvSpPr/>
          <p:nvPr/>
        </p:nvSpPr>
        <p:spPr>
          <a:xfrm>
            <a:off x="4491238" y="3273788"/>
            <a:ext cx="2125903" cy="369332"/>
          </a:xfrm>
          <a:prstGeom prst="rect">
            <a:avLst/>
          </a:prstGeom>
        </p:spPr>
        <p:txBody>
          <a:bodyPr wrap="none">
            <a:spAutoFit/>
          </a:bodyPr>
          <a:lstStyle/>
          <a:p>
            <a:r>
              <a:rPr lang="en-US" altLang="zh-CN" sz="1800" dirty="0" smtClean="0">
                <a:solidFill>
                  <a:schemeClr val="accent1"/>
                </a:solidFill>
                <a:latin typeface="+mj-ea"/>
                <a:ea typeface="+mj-ea"/>
              </a:rPr>
              <a:t>03.</a:t>
            </a:r>
            <a:r>
              <a:rPr lang="zh-CN" altLang="en-US" sz="1800" dirty="0" smtClean="0">
                <a:solidFill>
                  <a:schemeClr val="accent1"/>
                </a:solidFill>
                <a:latin typeface="+mj-ea"/>
                <a:ea typeface="+mj-ea"/>
              </a:rPr>
              <a:t>项目管理与计划</a:t>
            </a:r>
            <a:endParaRPr lang="zh-CN" altLang="en-US" sz="2400" dirty="0">
              <a:solidFill>
                <a:schemeClr val="accent1"/>
              </a:solidFill>
              <a:latin typeface="+mj-ea"/>
              <a:ea typeface="+mj-ea"/>
            </a:endParaRPr>
          </a:p>
        </p:txBody>
      </p:sp>
      <p:sp>
        <p:nvSpPr>
          <p:cNvPr id="50" name="矩形 49"/>
          <p:cNvSpPr/>
          <p:nvPr/>
        </p:nvSpPr>
        <p:spPr>
          <a:xfrm>
            <a:off x="4491697" y="3504091"/>
            <a:ext cx="3597226" cy="253916"/>
          </a:xfrm>
          <a:prstGeom prst="rect">
            <a:avLst/>
          </a:prstGeom>
        </p:spPr>
        <p:txBody>
          <a:bodyPr wrap="square">
            <a:spAutoFit/>
          </a:bodyPr>
          <a:lstStyle/>
          <a:p>
            <a:r>
              <a:rPr lang="en-US" altLang="zh-CN" sz="1050" dirty="0">
                <a:solidFill>
                  <a:srgbClr val="27506E"/>
                </a:solidFill>
                <a:latin typeface="微软雅黑" panose="020B0503020204020204" pitchFamily="34" charset="-122"/>
                <a:ea typeface="微软雅黑" panose="020B0503020204020204" pitchFamily="34" charset="-122"/>
              </a:rPr>
              <a:t>PROJECT RISK PREDICTION &amp; COUNTERMEASURES</a:t>
            </a:r>
          </a:p>
        </p:txBody>
      </p:sp>
    </p:spTree>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schemeClr val="bg1"/>
                </a:solidFill>
                <a:latin typeface="方正兰亭黑_GBK"/>
                <a:ea typeface="方正兰亭黑_GBK"/>
              </a:rPr>
              <a:t>01</a:t>
            </a:r>
            <a:endParaRPr lang="zh-CN" altLang="en-US" sz="4800" b="1">
              <a:solidFill>
                <a:schemeClr val="bg1"/>
              </a:solidFill>
              <a:latin typeface="方正兰亭黑_GBK"/>
              <a:ea typeface="方正兰亭黑_GBK"/>
            </a:endParaRPr>
          </a:p>
        </p:txBody>
      </p:sp>
      <p:sp>
        <p:nvSpPr>
          <p:cNvPr id="16" name="文本框 5"/>
          <p:cNvSpPr txBox="1">
            <a:spLocks noChangeArrowheads="1"/>
          </p:cNvSpPr>
          <p:nvPr/>
        </p:nvSpPr>
        <p:spPr bwMode="auto">
          <a:xfrm>
            <a:off x="3500261" y="1943644"/>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accent1"/>
                </a:solidFill>
                <a:latin typeface="方正兰亭黑_GBK"/>
                <a:ea typeface="方正兰亭黑_GBK"/>
              </a:rPr>
              <a:t>需求分析</a:t>
            </a:r>
          </a:p>
        </p:txBody>
      </p:sp>
      <p:sp>
        <p:nvSpPr>
          <p:cNvPr id="20" name="矩形 19"/>
          <p:cNvSpPr/>
          <p:nvPr/>
        </p:nvSpPr>
        <p:spPr>
          <a:xfrm>
            <a:off x="3500261" y="2271839"/>
            <a:ext cx="2476640" cy="307777"/>
          </a:xfrm>
          <a:prstGeom prst="rect">
            <a:avLst/>
          </a:prstGeom>
        </p:spPr>
        <p:txBody>
          <a:bodyPr wrap="none">
            <a:spAutoFit/>
          </a:bodyPr>
          <a:lstStyle/>
          <a:p>
            <a:r>
              <a:rPr lang="en-US" altLang="zh-CN" sz="1400" dirty="0" smtClean="0">
                <a:solidFill>
                  <a:schemeClr val="accent1"/>
                </a:solidFill>
                <a:latin typeface="+mj-ea"/>
                <a:ea typeface="+mj-ea"/>
              </a:rPr>
              <a:t>REQUIREMENTS ANALYSIS</a:t>
            </a:r>
            <a:endParaRPr lang="zh-CN" altLang="en-US" sz="1400" dirty="0">
              <a:solidFill>
                <a:schemeClr val="accent1"/>
              </a:solidFill>
              <a:latin typeface="+mj-ea"/>
              <a:ea typeface="+mj-ea"/>
            </a:endParaRP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605703" y="2733275"/>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j-lt"/>
              </a:rPr>
              <a:t>PART ONE</a:t>
            </a:r>
            <a:endParaRPr lang="zh-CN" altLang="en-US" sz="1200" dirty="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需求分析</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01</a:t>
            </a:r>
            <a:endParaRPr lang="zh-CN" altLang="en-US" sz="1200" dirty="0">
              <a:solidFill>
                <a:schemeClr val="bg1"/>
              </a:solidFill>
              <a:latin typeface="方正兰亭黑_GBK"/>
              <a:ea typeface="方正兰亭黑_GBK"/>
            </a:endParaRPr>
          </a:p>
        </p:txBody>
      </p:sp>
      <p:grpSp>
        <p:nvGrpSpPr>
          <p:cNvPr id="37" name="组合 36"/>
          <p:cNvGrpSpPr/>
          <p:nvPr/>
        </p:nvGrpSpPr>
        <p:grpSpPr>
          <a:xfrm>
            <a:off x="755372" y="1002181"/>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smtClean="0">
                  <a:solidFill>
                    <a:prstClr val="white"/>
                  </a:solidFill>
                  <a:latin typeface="+mj-lt"/>
                </a:rPr>
                <a:t>1</a:t>
              </a:r>
              <a:endParaRPr lang="zh-CN" altLang="en-US" sz="1100">
                <a:solidFill>
                  <a:prstClr val="white"/>
                </a:solidFill>
                <a:latin typeface="+mj-lt"/>
              </a:endParaRPr>
            </a:p>
          </p:txBody>
        </p:sp>
      </p:grpSp>
      <p:sp>
        <p:nvSpPr>
          <p:cNvPr id="40" name="矩形 39"/>
          <p:cNvSpPr/>
          <p:nvPr/>
        </p:nvSpPr>
        <p:spPr>
          <a:xfrm>
            <a:off x="1270152" y="1439918"/>
            <a:ext cx="3019447" cy="1079206"/>
          </a:xfrm>
          <a:prstGeom prst="rect">
            <a:avLst/>
          </a:prstGeom>
        </p:spPr>
        <p:txBody>
          <a:bodyPr wrap="square">
            <a:spAutoFit/>
          </a:bodyPr>
          <a:lstStyle/>
          <a:p>
            <a:pPr>
              <a:lnSpc>
                <a:spcPct val="150000"/>
              </a:lnSpc>
            </a:pPr>
            <a:r>
              <a:rPr lang="zh-CN" altLang="en-US" sz="1100" dirty="0">
                <a:solidFill>
                  <a:schemeClr val="tx1">
                    <a:lumMod val="85000"/>
                    <a:lumOff val="15000"/>
                  </a:schemeClr>
                </a:solidFill>
                <a:latin typeface="+mn-ea"/>
              </a:rPr>
              <a:t>根据</a:t>
            </a:r>
            <a:r>
              <a:rPr lang="en-US" altLang="zh-CN" sz="1100" dirty="0" err="1">
                <a:solidFill>
                  <a:schemeClr val="tx1">
                    <a:lumMod val="85000"/>
                    <a:lumOff val="15000"/>
                  </a:schemeClr>
                </a:solidFill>
                <a:latin typeface="+mn-ea"/>
              </a:rPr>
              <a:t>Kaggle</a:t>
            </a:r>
            <a:r>
              <a:rPr lang="zh-CN" altLang="en-US" sz="1100" dirty="0">
                <a:solidFill>
                  <a:schemeClr val="tx1">
                    <a:lumMod val="85000"/>
                    <a:lumOff val="15000"/>
                  </a:schemeClr>
                </a:solidFill>
                <a:latin typeface="+mn-ea"/>
              </a:rPr>
              <a:t>比赛</a:t>
            </a:r>
            <a:r>
              <a:rPr lang="en-US" altLang="zh-CN" sz="1100" dirty="0" err="1">
                <a:solidFill>
                  <a:schemeClr val="tx1">
                    <a:lumMod val="85000"/>
                    <a:lumOff val="15000"/>
                  </a:schemeClr>
                </a:solidFill>
                <a:latin typeface="+mn-ea"/>
              </a:rPr>
              <a:t>Crowdflower</a:t>
            </a:r>
            <a:r>
              <a:rPr lang="en-US" altLang="zh-CN" sz="1100" dirty="0">
                <a:solidFill>
                  <a:schemeClr val="tx1">
                    <a:lumMod val="85000"/>
                    <a:lumOff val="15000"/>
                  </a:schemeClr>
                </a:solidFill>
                <a:latin typeface="+mn-ea"/>
              </a:rPr>
              <a:t> Search Results Relevance</a:t>
            </a:r>
            <a:r>
              <a:rPr lang="zh-CN" altLang="en-US" sz="1100" dirty="0">
                <a:solidFill>
                  <a:schemeClr val="tx1">
                    <a:lumMod val="85000"/>
                    <a:lumOff val="15000"/>
                  </a:schemeClr>
                </a:solidFill>
                <a:latin typeface="+mn-ea"/>
              </a:rPr>
              <a:t>的数据集训练模型，使得模型能对用户输入的关键字和搜索引擎搜索结果的相关度进行评估。</a:t>
            </a:r>
            <a:endParaRPr lang="en-US" altLang="zh-CN" sz="1100" dirty="0">
              <a:solidFill>
                <a:schemeClr val="tx1">
                  <a:lumMod val="85000"/>
                  <a:lumOff val="15000"/>
                </a:schemeClr>
              </a:solidFill>
              <a:latin typeface="+mn-ea"/>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80796" y="1058862"/>
            <a:ext cx="1736053" cy="369332"/>
          </a:xfrm>
          <a:prstGeom prst="rect">
            <a:avLst/>
          </a:prstGeom>
        </p:spPr>
        <p:txBody>
          <a:bodyPr wrap="square">
            <a:spAutoFit/>
          </a:bodyPr>
          <a:lstStyle/>
          <a:p>
            <a:pPr fontAlgn="base">
              <a:spcBef>
                <a:spcPct val="0"/>
              </a:spcBef>
              <a:spcAft>
                <a:spcPct val="0"/>
              </a:spcAft>
              <a:defRPr/>
            </a:pPr>
            <a:r>
              <a:rPr lang="zh-CN" altLang="en-US" sz="1800" dirty="0" smtClean="0">
                <a:solidFill>
                  <a:schemeClr val="accent1"/>
                </a:solidFill>
                <a:latin typeface="方正兰亭黑_GBK"/>
                <a:ea typeface="方正兰亭黑_GBK"/>
              </a:rPr>
              <a:t>模型开发</a:t>
            </a:r>
            <a:endParaRPr lang="en-US" altLang="zh-CN" sz="1800" dirty="0">
              <a:solidFill>
                <a:schemeClr val="accent1"/>
              </a:solidFill>
              <a:latin typeface="方正兰亭黑_GBK"/>
              <a:ea typeface="方正兰亭黑_GBK"/>
            </a:endParaRPr>
          </a:p>
        </p:txBody>
      </p:sp>
      <p:cxnSp>
        <p:nvCxnSpPr>
          <p:cNvPr id="42" name="直接连接符 41"/>
          <p:cNvCxnSpPr/>
          <p:nvPr/>
        </p:nvCxnSpPr>
        <p:spPr>
          <a:xfrm>
            <a:off x="1342914" y="139684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270149" y="3179005"/>
            <a:ext cx="3019447" cy="377411"/>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400" b="1" dirty="0" smtClean="0">
                <a:solidFill>
                  <a:schemeClr val="tx1">
                    <a:lumMod val="85000"/>
                    <a:lumOff val="15000"/>
                  </a:schemeClr>
                </a:solidFill>
                <a:latin typeface="+mj-ea"/>
                <a:ea typeface="+mj-ea"/>
              </a:rPr>
              <a:t>搭建</a:t>
            </a:r>
            <a:r>
              <a:rPr lang="zh-CN" altLang="en-US" sz="1400" dirty="0" smtClean="0">
                <a:solidFill>
                  <a:schemeClr val="tx1">
                    <a:lumMod val="85000"/>
                    <a:lumOff val="15000"/>
                  </a:schemeClr>
                </a:solidFill>
                <a:latin typeface="+mj-ea"/>
                <a:ea typeface="+mj-ea"/>
              </a:rPr>
              <a:t>和</a:t>
            </a:r>
            <a:r>
              <a:rPr lang="zh-CN" altLang="en-US" sz="1400" b="1" dirty="0" smtClean="0">
                <a:solidFill>
                  <a:schemeClr val="tx1">
                    <a:lumMod val="85000"/>
                    <a:lumOff val="15000"/>
                  </a:schemeClr>
                </a:solidFill>
                <a:latin typeface="+mj-ea"/>
                <a:ea typeface="+mj-ea"/>
              </a:rPr>
              <a:t>训练模型</a:t>
            </a:r>
            <a:endParaRPr lang="en-US" altLang="zh-CN" sz="1400" b="1" dirty="0">
              <a:solidFill>
                <a:schemeClr val="tx1">
                  <a:lumMod val="85000"/>
                  <a:lumOff val="15000"/>
                </a:schemeClr>
              </a:solidFill>
              <a:latin typeface="+mj-ea"/>
              <a:ea typeface="+mj-ea"/>
            </a:endParaRPr>
          </a:p>
        </p:txBody>
      </p:sp>
      <p:sp>
        <p:nvSpPr>
          <p:cNvPr id="33" name="矩形 32"/>
          <p:cNvSpPr/>
          <p:nvPr/>
        </p:nvSpPr>
        <p:spPr>
          <a:xfrm>
            <a:off x="1270152" y="2561272"/>
            <a:ext cx="3019447" cy="700576"/>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400" dirty="0" smtClean="0">
                <a:solidFill>
                  <a:schemeClr val="tx1">
                    <a:lumMod val="85000"/>
                    <a:lumOff val="15000"/>
                  </a:schemeClr>
                </a:solidFill>
                <a:latin typeface="+mj-ea"/>
                <a:ea typeface="+mj-ea"/>
              </a:rPr>
              <a:t>数据集来源</a:t>
            </a:r>
            <a:r>
              <a:rPr lang="en-US" altLang="zh-CN" sz="1400" dirty="0" err="1" smtClean="0">
                <a:solidFill>
                  <a:schemeClr val="tx1">
                    <a:lumMod val="85000"/>
                    <a:lumOff val="15000"/>
                  </a:schemeClr>
                </a:solidFill>
                <a:latin typeface="+mj-ea"/>
                <a:ea typeface="+mj-ea"/>
              </a:rPr>
              <a:t>Crowdflower</a:t>
            </a:r>
            <a:r>
              <a:rPr lang="en-US" altLang="zh-CN" sz="1400" dirty="0" smtClean="0">
                <a:solidFill>
                  <a:schemeClr val="tx1">
                    <a:lumMod val="85000"/>
                    <a:lumOff val="15000"/>
                  </a:schemeClr>
                </a:solidFill>
                <a:latin typeface="+mj-ea"/>
                <a:ea typeface="+mj-ea"/>
              </a:rPr>
              <a:t> </a:t>
            </a:r>
            <a:r>
              <a:rPr lang="en-US" altLang="zh-CN" sz="1400" dirty="0">
                <a:solidFill>
                  <a:schemeClr val="tx1">
                    <a:lumMod val="85000"/>
                    <a:lumOff val="15000"/>
                  </a:schemeClr>
                </a:solidFill>
                <a:latin typeface="+mj-ea"/>
                <a:ea typeface="+mj-ea"/>
              </a:rPr>
              <a:t>Search </a:t>
            </a:r>
            <a:r>
              <a:rPr lang="en-US" altLang="zh-CN" sz="1400" dirty="0" smtClean="0">
                <a:solidFill>
                  <a:schemeClr val="tx1">
                    <a:lumMod val="85000"/>
                    <a:lumOff val="15000"/>
                  </a:schemeClr>
                </a:solidFill>
                <a:latin typeface="+mj-ea"/>
                <a:ea typeface="+mj-ea"/>
              </a:rPr>
              <a:t>Results Relevance</a:t>
            </a:r>
            <a:endParaRPr lang="en-US" altLang="zh-CN" sz="1400" dirty="0">
              <a:solidFill>
                <a:schemeClr val="tx1">
                  <a:lumMod val="85000"/>
                  <a:lumOff val="15000"/>
                </a:schemeClr>
              </a:solidFill>
              <a:latin typeface="+mj-ea"/>
              <a:ea typeface="+mj-ea"/>
            </a:endParaRPr>
          </a:p>
        </p:txBody>
      </p:sp>
      <p:sp>
        <p:nvSpPr>
          <p:cNvPr id="34" name="矩形 33"/>
          <p:cNvSpPr/>
          <p:nvPr/>
        </p:nvSpPr>
        <p:spPr>
          <a:xfrm>
            <a:off x="1270146" y="3519568"/>
            <a:ext cx="3019447" cy="700576"/>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400" b="1" dirty="0" smtClean="0">
                <a:solidFill>
                  <a:schemeClr val="tx1">
                    <a:lumMod val="85000"/>
                    <a:lumOff val="15000"/>
                  </a:schemeClr>
                </a:solidFill>
                <a:latin typeface="+mj-ea"/>
                <a:ea typeface="+mj-ea"/>
              </a:rPr>
              <a:t>评估</a:t>
            </a:r>
            <a:r>
              <a:rPr lang="zh-CN" altLang="en-US" sz="1400" dirty="0" smtClean="0">
                <a:solidFill>
                  <a:schemeClr val="tx1">
                    <a:lumMod val="85000"/>
                    <a:lumOff val="15000"/>
                  </a:schemeClr>
                </a:solidFill>
                <a:latin typeface="+mj-ea"/>
                <a:ea typeface="+mj-ea"/>
              </a:rPr>
              <a:t>搜索关键词和搜索</a:t>
            </a:r>
            <a:r>
              <a:rPr lang="zh-CN" altLang="en-US" sz="1400" dirty="0">
                <a:solidFill>
                  <a:schemeClr val="tx1">
                    <a:lumMod val="85000"/>
                    <a:lumOff val="15000"/>
                  </a:schemeClr>
                </a:solidFill>
                <a:latin typeface="+mj-ea"/>
                <a:ea typeface="+mj-ea"/>
              </a:rPr>
              <a:t>结果的</a:t>
            </a:r>
            <a:r>
              <a:rPr lang="zh-CN" altLang="en-US" sz="1400" b="1" dirty="0">
                <a:solidFill>
                  <a:schemeClr val="tx1">
                    <a:lumMod val="85000"/>
                    <a:lumOff val="15000"/>
                  </a:schemeClr>
                </a:solidFill>
                <a:latin typeface="+mj-ea"/>
                <a:ea typeface="+mj-ea"/>
              </a:rPr>
              <a:t>相关</a:t>
            </a:r>
            <a:r>
              <a:rPr lang="zh-CN" altLang="en-US" sz="1400" b="1" dirty="0" smtClean="0">
                <a:solidFill>
                  <a:schemeClr val="tx1">
                    <a:lumMod val="85000"/>
                    <a:lumOff val="15000"/>
                  </a:schemeClr>
                </a:solidFill>
                <a:latin typeface="+mj-ea"/>
                <a:ea typeface="+mj-ea"/>
              </a:rPr>
              <a:t>度</a:t>
            </a:r>
            <a:endParaRPr lang="en-US" altLang="zh-CN" sz="1400" b="1" dirty="0">
              <a:solidFill>
                <a:schemeClr val="tx1">
                  <a:lumMod val="85000"/>
                  <a:lumOff val="15000"/>
                </a:schemeClr>
              </a:solidFill>
              <a:latin typeface="+mj-ea"/>
              <a:ea typeface="+mj-ea"/>
            </a:endParaRPr>
          </a:p>
        </p:txBody>
      </p:sp>
      <p:graphicFrame>
        <p:nvGraphicFramePr>
          <p:cNvPr id="2" name="表格 1"/>
          <p:cNvGraphicFramePr>
            <a:graphicFrameLocks noGrp="1"/>
          </p:cNvGraphicFramePr>
          <p:nvPr>
            <p:extLst>
              <p:ext uri="{D42A27DB-BD31-4B8C-83A1-F6EECF244321}">
                <p14:modId xmlns:p14="http://schemas.microsoft.com/office/powerpoint/2010/main" val="3699139380"/>
              </p:ext>
            </p:extLst>
          </p:nvPr>
        </p:nvGraphicFramePr>
        <p:xfrm>
          <a:off x="4343065" y="1396848"/>
          <a:ext cx="4224162" cy="2459414"/>
        </p:xfrm>
        <a:graphic>
          <a:graphicData uri="http://schemas.openxmlformats.org/drawingml/2006/table">
            <a:tbl>
              <a:tblPr firstRow="1" bandRow="1">
                <a:tableStyleId>{5C22544A-7EE6-4342-B048-85BDC9FD1C3A}</a:tableStyleId>
              </a:tblPr>
              <a:tblGrid>
                <a:gridCol w="567988">
                  <a:extLst>
                    <a:ext uri="{9D8B030D-6E8A-4147-A177-3AD203B41FA5}">
                      <a16:colId xmlns:a16="http://schemas.microsoft.com/office/drawing/2014/main" val="3202829785"/>
                    </a:ext>
                  </a:extLst>
                </a:gridCol>
                <a:gridCol w="906052">
                  <a:extLst>
                    <a:ext uri="{9D8B030D-6E8A-4147-A177-3AD203B41FA5}">
                      <a16:colId xmlns:a16="http://schemas.microsoft.com/office/drawing/2014/main" val="641579099"/>
                    </a:ext>
                  </a:extLst>
                </a:gridCol>
                <a:gridCol w="973899">
                  <a:extLst>
                    <a:ext uri="{9D8B030D-6E8A-4147-A177-3AD203B41FA5}">
                      <a16:colId xmlns:a16="http://schemas.microsoft.com/office/drawing/2014/main" val="2822315800"/>
                    </a:ext>
                  </a:extLst>
                </a:gridCol>
                <a:gridCol w="850450">
                  <a:extLst>
                    <a:ext uri="{9D8B030D-6E8A-4147-A177-3AD203B41FA5}">
                      <a16:colId xmlns:a16="http://schemas.microsoft.com/office/drawing/2014/main" val="232978103"/>
                    </a:ext>
                  </a:extLst>
                </a:gridCol>
                <a:gridCol w="925773">
                  <a:extLst>
                    <a:ext uri="{9D8B030D-6E8A-4147-A177-3AD203B41FA5}">
                      <a16:colId xmlns:a16="http://schemas.microsoft.com/office/drawing/2014/main" val="3775978409"/>
                    </a:ext>
                  </a:extLst>
                </a:gridCol>
              </a:tblGrid>
              <a:tr h="684635">
                <a:tc>
                  <a:txBody>
                    <a:bodyPr/>
                    <a:lstStyle/>
                    <a:p>
                      <a:pPr algn="ctr"/>
                      <a:r>
                        <a:rPr lang="en-US" altLang="zh-CN" sz="1100" i="0" dirty="0" smtClean="0"/>
                        <a:t>ID</a:t>
                      </a:r>
                      <a:endParaRPr lang="zh-CN" altLang="en-US" sz="1100" i="0" dirty="0"/>
                    </a:p>
                  </a:txBody>
                  <a:tcPr anchor="ctr"/>
                </a:tc>
                <a:tc>
                  <a:txBody>
                    <a:bodyPr/>
                    <a:lstStyle/>
                    <a:p>
                      <a:pPr algn="ctr"/>
                      <a:r>
                        <a:rPr lang="en-US" altLang="zh-CN" sz="1100" i="0" dirty="0" smtClean="0"/>
                        <a:t>Query</a:t>
                      </a:r>
                      <a:endParaRPr lang="zh-CN" altLang="en-US" sz="1100" i="0" dirty="0"/>
                    </a:p>
                  </a:txBody>
                  <a:tcPr anchor="ctr"/>
                </a:tc>
                <a:tc>
                  <a:txBody>
                    <a:bodyPr/>
                    <a:lstStyle/>
                    <a:p>
                      <a:pPr algn="ctr"/>
                      <a:r>
                        <a:rPr lang="en-US" altLang="zh-CN" sz="1100" i="0" dirty="0" smtClean="0"/>
                        <a:t>Product Title</a:t>
                      </a:r>
                      <a:endParaRPr lang="zh-CN" altLang="en-US" sz="1100" i="0" dirty="0"/>
                    </a:p>
                  </a:txBody>
                  <a:tcPr anchor="ctr"/>
                </a:tc>
                <a:tc>
                  <a:txBody>
                    <a:bodyPr/>
                    <a:lstStyle/>
                    <a:p>
                      <a:pPr algn="ctr"/>
                      <a:r>
                        <a:rPr lang="en-US" altLang="zh-CN" sz="1100" i="0" dirty="0" smtClean="0"/>
                        <a:t>Product Description</a:t>
                      </a:r>
                      <a:endParaRPr lang="zh-CN" altLang="en-US" sz="1100" i="0" dirty="0"/>
                    </a:p>
                  </a:txBody>
                  <a:tcPr anchor="ctr"/>
                </a:tc>
                <a:tc>
                  <a:txBody>
                    <a:bodyPr/>
                    <a:lstStyle/>
                    <a:p>
                      <a:pPr algn="ctr"/>
                      <a:r>
                        <a:rPr lang="en-US" altLang="zh-CN" sz="1100" i="0" dirty="0" smtClean="0"/>
                        <a:t>Relevance</a:t>
                      </a:r>
                      <a:endParaRPr lang="zh-CN" altLang="en-US" sz="1100" i="0" dirty="0"/>
                    </a:p>
                  </a:txBody>
                  <a:tcPr anchor="ctr"/>
                </a:tc>
                <a:extLst>
                  <a:ext uri="{0D108BD9-81ED-4DB2-BD59-A6C34878D82A}">
                    <a16:rowId xmlns:a16="http://schemas.microsoft.com/office/drawing/2014/main" val="959305114"/>
                  </a:ext>
                </a:extLst>
              </a:tr>
              <a:tr h="591593">
                <a:tc>
                  <a:txBody>
                    <a:bodyPr/>
                    <a:lstStyle/>
                    <a:p>
                      <a:pPr algn="ctr"/>
                      <a:r>
                        <a:rPr lang="en-US" altLang="zh-CN" sz="1050" dirty="0" smtClean="0"/>
                        <a:t>1</a:t>
                      </a:r>
                      <a:endParaRPr lang="zh-CN" altLang="en-US" sz="1050" dirty="0"/>
                    </a:p>
                  </a:txBody>
                  <a:tcPr anchor="ctr"/>
                </a:tc>
                <a:tc>
                  <a:txBody>
                    <a:bodyPr/>
                    <a:lstStyle/>
                    <a:p>
                      <a:pPr algn="ctr"/>
                      <a:r>
                        <a:rPr lang="en-US" altLang="zh-CN" sz="1050" dirty="0" smtClean="0"/>
                        <a:t>wall clocks</a:t>
                      </a:r>
                      <a:endParaRPr lang="zh-CN" altLang="en-US" sz="1050" dirty="0"/>
                    </a:p>
                  </a:txBody>
                  <a:tcPr anchor="ctr"/>
                </a:tc>
                <a:tc>
                  <a:txBody>
                    <a:bodyPr/>
                    <a:lstStyle/>
                    <a:p>
                      <a:pPr algn="ctr"/>
                      <a:r>
                        <a:rPr lang="en-US" altLang="zh-CN" sz="1050" dirty="0" err="1" smtClean="0"/>
                        <a:t>Lorell</a:t>
                      </a:r>
                      <a:r>
                        <a:rPr lang="en-US" altLang="zh-CN" sz="1050" dirty="0" smtClean="0"/>
                        <a:t> Controlled Wall Clock</a:t>
                      </a:r>
                      <a:endParaRPr lang="zh-CN" altLang="en-US" sz="1050" dirty="0"/>
                    </a:p>
                  </a:txBody>
                  <a:tcPr anchor="ctr"/>
                </a:tc>
                <a:tc>
                  <a:txBody>
                    <a:bodyPr/>
                    <a:lstStyle/>
                    <a:p>
                      <a:pPr algn="ctr"/>
                      <a:r>
                        <a:rPr lang="en-US" altLang="zh-CN" sz="1050" dirty="0" err="1" smtClean="0"/>
                        <a:t>Lorell</a:t>
                      </a:r>
                      <a:r>
                        <a:rPr lang="en-US" altLang="zh-CN" sz="1050" dirty="0" smtClean="0"/>
                        <a:t> Round Profile…</a:t>
                      </a:r>
                      <a:endParaRPr lang="zh-CN" altLang="en-US" sz="1050" dirty="0"/>
                    </a:p>
                  </a:txBody>
                  <a:tcPr anchor="ctr"/>
                </a:tc>
                <a:tc>
                  <a:txBody>
                    <a:bodyPr/>
                    <a:lstStyle/>
                    <a:p>
                      <a:pPr algn="ctr"/>
                      <a:r>
                        <a:rPr lang="en-US" altLang="zh-CN" sz="1050" dirty="0" smtClean="0"/>
                        <a:t>3</a:t>
                      </a:r>
                      <a:endParaRPr lang="zh-CN" altLang="en-US" sz="1050" dirty="0"/>
                    </a:p>
                  </a:txBody>
                  <a:tcPr anchor="ctr"/>
                </a:tc>
                <a:extLst>
                  <a:ext uri="{0D108BD9-81ED-4DB2-BD59-A6C34878D82A}">
                    <a16:rowId xmlns:a16="http://schemas.microsoft.com/office/drawing/2014/main" val="2326318741"/>
                  </a:ext>
                </a:extLst>
              </a:tr>
              <a:tr h="591593">
                <a:tc>
                  <a:txBody>
                    <a:bodyPr/>
                    <a:lstStyle/>
                    <a:p>
                      <a:pPr algn="ctr"/>
                      <a:r>
                        <a:rPr lang="en-US" altLang="zh-CN" sz="1050" dirty="0" smtClean="0"/>
                        <a:t>2</a:t>
                      </a:r>
                      <a:endParaRPr lang="zh-CN" altLang="en-US" sz="1050" dirty="0"/>
                    </a:p>
                  </a:txBody>
                  <a:tcPr anchor="ctr"/>
                </a:tc>
                <a:tc>
                  <a:txBody>
                    <a:bodyPr/>
                    <a:lstStyle/>
                    <a:p>
                      <a:pPr algn="ctr"/>
                      <a:r>
                        <a:rPr lang="en-US" altLang="zh-CN" sz="1050" dirty="0" smtClean="0"/>
                        <a:t>coffee maker</a:t>
                      </a:r>
                      <a:endParaRPr lang="zh-CN" altLang="en-US" sz="1050" dirty="0"/>
                    </a:p>
                  </a:txBody>
                  <a:tcPr anchor="ctr"/>
                </a:tc>
                <a:tc>
                  <a:txBody>
                    <a:bodyPr/>
                    <a:lstStyle/>
                    <a:p>
                      <a:pPr algn="ctr"/>
                      <a:r>
                        <a:rPr lang="en-US" altLang="zh-CN" sz="1050" dirty="0" smtClean="0"/>
                        <a:t>DCC</a:t>
                      </a:r>
                    </a:p>
                    <a:p>
                      <a:pPr algn="ctr"/>
                      <a:r>
                        <a:rPr lang="en-US" altLang="zh-CN" sz="1050" dirty="0" smtClean="0"/>
                        <a:t>Coffeemaker</a:t>
                      </a:r>
                      <a:endParaRPr lang="zh-CN" altLang="en-US" sz="1050" dirty="0"/>
                    </a:p>
                  </a:txBody>
                  <a:tcPr anchor="ctr"/>
                </a:tc>
                <a:tc>
                  <a:txBody>
                    <a:bodyPr/>
                    <a:lstStyle/>
                    <a:p>
                      <a:pPr algn="ctr"/>
                      <a:r>
                        <a:rPr lang="en-US" altLang="zh-CN" sz="1050" dirty="0" smtClean="0"/>
                        <a:t>The Cuisinart 14-Cup…</a:t>
                      </a:r>
                      <a:endParaRPr lang="zh-CN" altLang="en-US" sz="1050" dirty="0"/>
                    </a:p>
                  </a:txBody>
                  <a:tcPr anchor="ctr"/>
                </a:tc>
                <a:tc>
                  <a:txBody>
                    <a:bodyPr/>
                    <a:lstStyle/>
                    <a:p>
                      <a:pPr algn="ctr"/>
                      <a:r>
                        <a:rPr lang="en-US" altLang="zh-CN" sz="1050" dirty="0" smtClean="0"/>
                        <a:t>4</a:t>
                      </a:r>
                      <a:endParaRPr lang="zh-CN" altLang="en-US" sz="1050" dirty="0"/>
                    </a:p>
                  </a:txBody>
                  <a:tcPr anchor="ctr"/>
                </a:tc>
                <a:extLst>
                  <a:ext uri="{0D108BD9-81ED-4DB2-BD59-A6C34878D82A}">
                    <a16:rowId xmlns:a16="http://schemas.microsoft.com/office/drawing/2014/main" val="3634976865"/>
                  </a:ext>
                </a:extLst>
              </a:tr>
              <a:tr h="591593">
                <a:tc>
                  <a:txBody>
                    <a:bodyPr/>
                    <a:lstStyle/>
                    <a:p>
                      <a:pPr algn="ctr"/>
                      <a:r>
                        <a:rPr lang="en-US" altLang="zh-CN" sz="1050" dirty="0" smtClean="0"/>
                        <a:t>3</a:t>
                      </a:r>
                      <a:endParaRPr lang="zh-CN" altLang="en-US" sz="1050" dirty="0"/>
                    </a:p>
                  </a:txBody>
                  <a:tcPr anchor="ctr"/>
                </a:tc>
                <a:tc>
                  <a:txBody>
                    <a:bodyPr/>
                    <a:lstStyle/>
                    <a:p>
                      <a:pPr algn="ctr"/>
                      <a:r>
                        <a:rPr lang="en-US" altLang="zh-CN" sz="1050" dirty="0" smtClean="0"/>
                        <a:t>silver necklace</a:t>
                      </a:r>
                      <a:endParaRPr lang="zh-CN" altLang="en-US" sz="1050" dirty="0"/>
                    </a:p>
                  </a:txBody>
                  <a:tcPr anchor="ctr"/>
                </a:tc>
                <a:tc>
                  <a:txBody>
                    <a:bodyPr/>
                    <a:lstStyle/>
                    <a:p>
                      <a:pPr algn="ctr"/>
                      <a:r>
                        <a:rPr lang="en-US" altLang="zh-CN" sz="1050" dirty="0" err="1" smtClean="0"/>
                        <a:t>Fremada</a:t>
                      </a:r>
                      <a:r>
                        <a:rPr lang="en-US" altLang="zh-CN" sz="1050" dirty="0" smtClean="0"/>
                        <a:t> Silver Necklace </a:t>
                      </a:r>
                      <a:endParaRPr lang="zh-CN" altLang="en-US" sz="1050" dirty="0"/>
                    </a:p>
                  </a:txBody>
                  <a:tcPr anchor="ctr"/>
                </a:tc>
                <a:tc>
                  <a:txBody>
                    <a:bodyPr/>
                    <a:lstStyle/>
                    <a:p>
                      <a:pPr algn="ctr"/>
                      <a:r>
                        <a:rPr lang="en-US" altLang="zh-CN" sz="1050" dirty="0" smtClean="0"/>
                        <a:t>Crafted with sterling…</a:t>
                      </a:r>
                      <a:endParaRPr lang="zh-CN" altLang="en-US" sz="1050" dirty="0"/>
                    </a:p>
                  </a:txBody>
                  <a:tcPr anchor="ctr"/>
                </a:tc>
                <a:tc>
                  <a:txBody>
                    <a:bodyPr/>
                    <a:lstStyle/>
                    <a:p>
                      <a:pPr algn="ctr"/>
                      <a:r>
                        <a:rPr lang="en-US" altLang="zh-CN" sz="1050" dirty="0" smtClean="0"/>
                        <a:t>1</a:t>
                      </a:r>
                      <a:endParaRPr lang="zh-CN" altLang="en-US" sz="1050" dirty="0"/>
                    </a:p>
                  </a:txBody>
                  <a:tcPr anchor="ctr"/>
                </a:tc>
                <a:extLst>
                  <a:ext uri="{0D108BD9-81ED-4DB2-BD59-A6C34878D82A}">
                    <a16:rowId xmlns:a16="http://schemas.microsoft.com/office/drawing/2014/main" val="2778427764"/>
                  </a:ext>
                </a:extLst>
              </a:tr>
            </a:tbl>
          </a:graphicData>
        </a:graphic>
      </p:graphicFrame>
    </p:spTree>
    <p:extLst>
      <p:ext uri="{BB962C8B-B14F-4D97-AF65-F5344CB8AC3E}">
        <p14:creationId xmlns:p14="http://schemas.microsoft.com/office/powerpoint/2010/main" val="11302860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需求分析</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01</a:t>
            </a:r>
            <a:endParaRPr lang="zh-CN" altLang="en-US" sz="1200" dirty="0">
              <a:solidFill>
                <a:schemeClr val="bg1"/>
              </a:solidFill>
              <a:latin typeface="方正兰亭黑_GBK"/>
              <a:ea typeface="方正兰亭黑_GBK"/>
            </a:endParaRPr>
          </a:p>
        </p:txBody>
      </p:sp>
      <p:grpSp>
        <p:nvGrpSpPr>
          <p:cNvPr id="3" name="组合 2"/>
          <p:cNvGrpSpPr/>
          <p:nvPr/>
        </p:nvGrpSpPr>
        <p:grpSpPr>
          <a:xfrm>
            <a:off x="755372" y="1333039"/>
            <a:ext cx="2261184" cy="514780"/>
            <a:chOff x="755372" y="1213464"/>
            <a:chExt cx="2261184" cy="514780"/>
          </a:xfrm>
        </p:grpSpPr>
        <p:grpSp>
          <p:nvGrpSpPr>
            <p:cNvPr id="43" name="组合 42"/>
            <p:cNvGrpSpPr/>
            <p:nvPr/>
          </p:nvGrpSpPr>
          <p:grpSpPr>
            <a:xfrm>
              <a:off x="755372" y="1213464"/>
              <a:ext cx="514780" cy="514780"/>
              <a:chOff x="6357074" y="1008628"/>
              <a:chExt cx="1676757" cy="1676757"/>
            </a:xfrm>
          </p:grpSpPr>
          <p:sp>
            <p:nvSpPr>
              <p:cNvPr id="44" name="椭圆 43"/>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mj-lt"/>
                </a:endParaRPr>
              </a:p>
            </p:txBody>
          </p:sp>
          <p:sp>
            <p:nvSpPr>
              <p:cNvPr id="45" name="椭圆 44"/>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prstClr val="white"/>
                    </a:solidFill>
                    <a:latin typeface="+mj-lt"/>
                  </a:rPr>
                  <a:t>2</a:t>
                </a:r>
                <a:endParaRPr lang="zh-CN" altLang="en-US" sz="1400">
                  <a:solidFill>
                    <a:prstClr val="white"/>
                  </a:solidFill>
                  <a:latin typeface="+mj-lt"/>
                </a:endParaRPr>
              </a:p>
            </p:txBody>
          </p:sp>
        </p:gr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80503" y="1226931"/>
              <a:ext cx="1736053" cy="369332"/>
            </a:xfrm>
            <a:prstGeom prst="rect">
              <a:avLst/>
            </a:prstGeom>
          </p:spPr>
          <p:txBody>
            <a:bodyPr wrap="square">
              <a:spAutoFit/>
            </a:bodyPr>
            <a:lstStyle/>
            <a:p>
              <a:pPr fontAlgn="base">
                <a:spcBef>
                  <a:spcPct val="0"/>
                </a:spcBef>
                <a:spcAft>
                  <a:spcPct val="0"/>
                </a:spcAft>
                <a:defRPr/>
              </a:pPr>
              <a:r>
                <a:rPr lang="zh-CN" altLang="en-US" sz="1800" dirty="0" smtClean="0">
                  <a:solidFill>
                    <a:schemeClr val="accent1"/>
                  </a:solidFill>
                  <a:latin typeface="方正兰亭黑_GBK"/>
                  <a:ea typeface="方正兰亭黑_GBK"/>
                </a:rPr>
                <a:t>模型展示</a:t>
              </a:r>
              <a:endParaRPr lang="en-US" altLang="zh-CN" sz="1800" dirty="0">
                <a:solidFill>
                  <a:schemeClr val="accent1"/>
                </a:solidFill>
                <a:latin typeface="方正兰亭黑_GBK"/>
                <a:ea typeface="方正兰亭黑_GBK"/>
              </a:endParaRPr>
            </a:p>
          </p:txBody>
        </p:sp>
        <p:cxnSp>
          <p:nvCxnSpPr>
            <p:cNvPr id="48" name="直接连接符 47"/>
            <p:cNvCxnSpPr/>
            <p:nvPr/>
          </p:nvCxnSpPr>
          <p:spPr>
            <a:xfrm>
              <a:off x="1415058" y="157824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678931" y="2201141"/>
            <a:ext cx="4882453" cy="553998"/>
          </a:xfrm>
          <a:prstGeom prst="rect">
            <a:avLst/>
          </a:prstGeom>
        </p:spPr>
        <p:txBody>
          <a:bodyPr wrap="square">
            <a:spAutoFit/>
          </a:bodyPr>
          <a:lstStyle/>
          <a:p>
            <a:pPr>
              <a:lnSpc>
                <a:spcPct val="150000"/>
              </a:lnSpc>
            </a:pPr>
            <a:r>
              <a:rPr lang="zh-CN" altLang="en-US" sz="2000" b="1" dirty="0">
                <a:solidFill>
                  <a:schemeClr val="tx1">
                    <a:lumMod val="85000"/>
                    <a:lumOff val="15000"/>
                  </a:schemeClr>
                </a:solidFill>
              </a:rPr>
              <a:t>度量</a:t>
            </a:r>
            <a:r>
              <a:rPr lang="zh-CN" altLang="en-US" sz="2000" b="1" dirty="0" smtClean="0">
                <a:solidFill>
                  <a:schemeClr val="tx1">
                    <a:lumMod val="85000"/>
                    <a:lumOff val="15000"/>
                  </a:schemeClr>
                </a:solidFill>
              </a:rPr>
              <a:t>指标</a:t>
            </a:r>
            <a:r>
              <a:rPr lang="zh-CN" altLang="en-US" sz="2000" dirty="0" smtClean="0">
                <a:solidFill>
                  <a:schemeClr val="tx1">
                    <a:lumMod val="85000"/>
                    <a:lumOff val="15000"/>
                  </a:schemeClr>
                </a:solidFill>
              </a:rPr>
              <a:t>：</a:t>
            </a:r>
            <a:r>
              <a:rPr lang="en-US" altLang="zh-CN" sz="2000" dirty="0" smtClean="0">
                <a:solidFill>
                  <a:schemeClr val="tx1">
                    <a:lumMod val="85000"/>
                    <a:lumOff val="15000"/>
                  </a:schemeClr>
                </a:solidFill>
              </a:rPr>
              <a:t>Accuracy </a:t>
            </a:r>
            <a:endParaRPr lang="en-US" altLang="zh-CN" sz="2000" dirty="0">
              <a:solidFill>
                <a:schemeClr val="tx1">
                  <a:lumMod val="85000"/>
                  <a:lumOff val="15000"/>
                </a:schemeClr>
              </a:solidFill>
            </a:endParaRPr>
          </a:p>
        </p:txBody>
      </p:sp>
      <p:sp>
        <p:nvSpPr>
          <p:cNvPr id="61" name="矩形 60"/>
          <p:cNvSpPr/>
          <p:nvPr/>
        </p:nvSpPr>
        <p:spPr>
          <a:xfrm>
            <a:off x="2678932" y="2776552"/>
            <a:ext cx="4127278" cy="553998"/>
          </a:xfrm>
          <a:prstGeom prst="rect">
            <a:avLst/>
          </a:prstGeom>
        </p:spPr>
        <p:txBody>
          <a:bodyPr wrap="square">
            <a:spAutoFit/>
          </a:bodyPr>
          <a:lstStyle/>
          <a:p>
            <a:pPr>
              <a:lnSpc>
                <a:spcPct val="150000"/>
              </a:lnSpc>
            </a:pPr>
            <a:r>
              <a:rPr lang="zh-CN" altLang="en-US" sz="2000" b="1" dirty="0" smtClean="0">
                <a:solidFill>
                  <a:schemeClr val="tx1">
                    <a:lumMod val="85000"/>
                    <a:lumOff val="15000"/>
                  </a:schemeClr>
                </a:solidFill>
              </a:rPr>
              <a:t>直观体验</a:t>
            </a:r>
            <a:r>
              <a:rPr lang="zh-CN" altLang="en-US" sz="2000" dirty="0" smtClean="0">
                <a:solidFill>
                  <a:schemeClr val="tx1">
                    <a:lumMod val="85000"/>
                    <a:lumOff val="15000"/>
                  </a:schemeClr>
                </a:solidFill>
              </a:rPr>
              <a:t>：搜索系统</a:t>
            </a:r>
            <a:endParaRPr lang="en-US" altLang="zh-CN" sz="2000" dirty="0">
              <a:solidFill>
                <a:schemeClr val="tx1">
                  <a:lumMod val="85000"/>
                  <a:lumOff val="15000"/>
                </a:schemeClr>
              </a:solidFill>
            </a:endParaRPr>
          </a:p>
        </p:txBody>
      </p:sp>
    </p:spTree>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72264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190727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8955" y="2145529"/>
            <a:ext cx="9316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02</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427390" y="172201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dirty="0" smtClean="0">
                <a:solidFill>
                  <a:srgbClr val="27506E"/>
                </a:solidFill>
                <a:latin typeface="方正兰亭黑_GBK"/>
                <a:ea typeface="方正兰亭黑_GBK"/>
              </a:rPr>
              <a:t>概要设计</a:t>
            </a:r>
            <a:endParaRPr lang="zh-CN" altLang="en-US" sz="2400" dirty="0">
              <a:solidFill>
                <a:srgbClr val="27506E"/>
              </a:solidFill>
              <a:latin typeface="方正兰亭黑_GBK"/>
              <a:ea typeface="方正兰亭黑_GBK"/>
            </a:endParaRPr>
          </a:p>
        </p:txBody>
      </p:sp>
      <p:sp>
        <p:nvSpPr>
          <p:cNvPr id="20" name="矩形 19"/>
          <p:cNvSpPr/>
          <p:nvPr/>
        </p:nvSpPr>
        <p:spPr>
          <a:xfrm>
            <a:off x="3495177" y="2068215"/>
            <a:ext cx="2084801" cy="338554"/>
          </a:xfrm>
          <a:prstGeom prst="rect">
            <a:avLst/>
          </a:prstGeom>
        </p:spPr>
        <p:txBody>
          <a:bodyPr wrap="none">
            <a:spAutoFit/>
          </a:bodyPr>
          <a:lstStyle/>
          <a:p>
            <a:r>
              <a:rPr lang="en-US" altLang="zh-CN" sz="1600" dirty="0">
                <a:solidFill>
                  <a:srgbClr val="27506E"/>
                </a:solidFill>
                <a:latin typeface="微软雅黑" panose="020B0503020204020204" pitchFamily="34" charset="-122"/>
                <a:ea typeface="微软雅黑" panose="020B0503020204020204" pitchFamily="34" charset="-122"/>
              </a:rPr>
              <a:t>SUMMARY DESIGN</a:t>
            </a:r>
          </a:p>
        </p:txBody>
      </p:sp>
      <p:cxnSp>
        <p:nvCxnSpPr>
          <p:cNvPr id="3" name="直接连接符 2"/>
          <p:cNvCxnSpPr/>
          <p:nvPr/>
        </p:nvCxnSpPr>
        <p:spPr>
          <a:xfrm>
            <a:off x="3605703" y="238692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7" y="2499765"/>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173357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05037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43625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09718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76822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38847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76822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841029" y="1266239"/>
            <a:ext cx="1833584" cy="1015663"/>
          </a:xfrm>
          <a:prstGeom prst="rect">
            <a:avLst/>
          </a:prstGeom>
        </p:spPr>
        <p:txBody>
          <a:bodyPr wrap="square">
            <a:spAutoFit/>
          </a:bodyPr>
          <a:lstStyle/>
          <a:p>
            <a:pPr algn="ctr" defTabSz="914400">
              <a:lnSpc>
                <a:spcPct val="150000"/>
              </a:lnSpc>
              <a:defRPr/>
            </a:pPr>
            <a:r>
              <a:rPr lang="zh-CN" altLang="en-US" sz="14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模型</a:t>
            </a:r>
            <a:r>
              <a:rPr lang="zh-CN" altLang="en-US"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搭建、训练与评估</a:t>
            </a:r>
            <a:endParaRPr lang="en-US" altLang="zh-CN"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分类器</a:t>
            </a:r>
            <a:r>
              <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 SVR, </a:t>
            </a:r>
            <a:r>
              <a:rPr lang="en-US" altLang="zh-CN" sz="1200" kern="0" dirty="0" err="1"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XGBoost</a:t>
            </a:r>
            <a:r>
              <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a:t>
            </a:r>
          </a:p>
        </p:txBody>
      </p:sp>
      <p:cxnSp>
        <p:nvCxnSpPr>
          <p:cNvPr id="50" name="直接连接符 49"/>
          <p:cNvCxnSpPr/>
          <p:nvPr/>
        </p:nvCxnSpPr>
        <p:spPr>
          <a:xfrm>
            <a:off x="1147526" y="275557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26256" y="275557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436891" y="178386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015621" y="178386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文本框 5"/>
          <p:cNvSpPr txBox="1">
            <a:spLocks noChangeArrowheads="1"/>
          </p:cNvSpPr>
          <p:nvPr/>
        </p:nvSpPr>
        <p:spPr bwMode="auto">
          <a:xfrm>
            <a:off x="934511" y="176548"/>
            <a:ext cx="19287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rgbClr val="27506E"/>
                </a:solidFill>
                <a:latin typeface="方正兰亭黑_GBK"/>
                <a:ea typeface="方正兰亭黑_GBK"/>
              </a:rPr>
              <a:t>概要设计</a:t>
            </a:r>
            <a:r>
              <a:rPr lang="en-US" altLang="zh-CN" sz="1600" dirty="0" smtClean="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模型开发</a:t>
            </a:r>
            <a:endParaRPr lang="zh-CN" altLang="en-US" sz="1600" dirty="0">
              <a:solidFill>
                <a:srgbClr val="27506E"/>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cxnSp>
        <p:nvCxnSpPr>
          <p:cNvPr id="43" name="直接箭头连接符 42"/>
          <p:cNvCxnSpPr/>
          <p:nvPr/>
        </p:nvCxnSpPr>
        <p:spPr>
          <a:xfrm>
            <a:off x="507614" y="2761861"/>
            <a:ext cx="816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952268" y="2560314"/>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prstClr val="white"/>
                </a:solidFill>
                <a:latin typeface="+mj-lt"/>
              </a:rPr>
              <a:t>1</a:t>
            </a:r>
            <a:endParaRPr lang="zh-CN" altLang="en-US" sz="1600">
              <a:solidFill>
                <a:prstClr val="white"/>
              </a:solidFill>
              <a:latin typeface="+mj-lt"/>
            </a:endParaRPr>
          </a:p>
        </p:txBody>
      </p:sp>
      <p:sp>
        <p:nvSpPr>
          <p:cNvPr id="47" name="椭圆 46"/>
          <p:cNvSpPr/>
          <p:nvPr/>
        </p:nvSpPr>
        <p:spPr>
          <a:xfrm>
            <a:off x="3241633" y="2560313"/>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prstClr val="white"/>
                </a:solidFill>
                <a:latin typeface="+mj-lt"/>
              </a:rPr>
              <a:t>2</a:t>
            </a:r>
            <a:endParaRPr lang="zh-CN" altLang="en-US" sz="1600">
              <a:solidFill>
                <a:prstClr val="white"/>
              </a:solidFill>
              <a:latin typeface="+mj-lt"/>
            </a:endParaRPr>
          </a:p>
        </p:txBody>
      </p:sp>
      <p:sp>
        <p:nvSpPr>
          <p:cNvPr id="48" name="椭圆 47"/>
          <p:cNvSpPr/>
          <p:nvPr/>
        </p:nvSpPr>
        <p:spPr>
          <a:xfrm>
            <a:off x="5541771" y="253994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prstClr val="white"/>
                </a:solidFill>
                <a:latin typeface="+mj-lt"/>
              </a:rPr>
              <a:t>3</a:t>
            </a:r>
            <a:endParaRPr lang="zh-CN" altLang="en-US" sz="1600" dirty="0">
              <a:solidFill>
                <a:prstClr val="white"/>
              </a:solidFill>
              <a:latin typeface="+mj-lt"/>
            </a:endParaRPr>
          </a:p>
        </p:txBody>
      </p:sp>
      <p:sp>
        <p:nvSpPr>
          <p:cNvPr id="49" name="椭圆 48"/>
          <p:cNvSpPr/>
          <p:nvPr/>
        </p:nvSpPr>
        <p:spPr>
          <a:xfrm>
            <a:off x="7820363" y="2591345"/>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prstClr val="white"/>
                </a:solidFill>
                <a:latin typeface="+mj-lt"/>
              </a:rPr>
              <a:t>4</a:t>
            </a:r>
            <a:endParaRPr lang="zh-CN" altLang="en-US" sz="1600">
              <a:solidFill>
                <a:prstClr val="white"/>
              </a:solidFill>
              <a:latin typeface="+mj-lt"/>
            </a:endParaRPr>
          </a:p>
        </p:txBody>
      </p:sp>
      <p:sp>
        <p:nvSpPr>
          <p:cNvPr id="57" name="矩形 5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42955" y="1596186"/>
            <a:ext cx="1833584" cy="877163"/>
          </a:xfrm>
          <a:prstGeom prst="rect">
            <a:avLst/>
          </a:prstGeom>
        </p:spPr>
        <p:txBody>
          <a:bodyPr wrap="square">
            <a:spAutoFit/>
          </a:bodyPr>
          <a:lstStyle/>
          <a:p>
            <a:pPr algn="ctr" defTabSz="914400">
              <a:lnSpc>
                <a:spcPct val="150000"/>
              </a:lnSpc>
              <a:defRPr/>
            </a:pPr>
            <a:r>
              <a:rPr lang="zh-CN" altLang="en-US" sz="12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数据预处理</a:t>
            </a:r>
            <a:endParaRPr lang="en-US" altLang="zh-CN" sz="12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1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文本清洗</a:t>
            </a:r>
            <a:endParaRPr lang="en-US" altLang="zh-CN" sz="11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1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错</a:t>
            </a:r>
            <a:r>
              <a:rPr lang="zh-CN" altLang="en-US" sz="11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词替换</a:t>
            </a:r>
            <a:endParaRPr lang="zh-CN" altLang="en-US" sz="1100" kern="0" dirty="0">
              <a:solidFill>
                <a:prstClr val="black">
                  <a:lumMod val="85000"/>
                  <a:lumOff val="15000"/>
                </a:prstClr>
              </a:solidFill>
              <a:ea typeface="微软雅黑" panose="020B0503020204020204" pitchFamily="34" charset="-122"/>
            </a:endParaRPr>
          </a:p>
        </p:txBody>
      </p:sp>
      <p:sp>
        <p:nvSpPr>
          <p:cNvPr id="59" name="矩形 5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450277" y="1347990"/>
            <a:ext cx="1415143" cy="338554"/>
          </a:xfrm>
          <a:prstGeom prst="rect">
            <a:avLst/>
          </a:prstGeom>
        </p:spPr>
        <p:txBody>
          <a:bodyPr wrap="square">
            <a:spAutoFit/>
          </a:bodyPr>
          <a:lstStyle/>
          <a:p>
            <a:pPr algn="ctr"/>
            <a:r>
              <a:rPr lang="en-US" altLang="zh-CN" sz="1600" smtClean="0">
                <a:solidFill>
                  <a:schemeClr val="accent1"/>
                </a:solidFill>
                <a:latin typeface="+mj-lt"/>
                <a:ea typeface="微软雅黑" panose="020B0503020204020204" pitchFamily="34" charset="-122"/>
              </a:rPr>
              <a:t>STEP1</a:t>
            </a:r>
            <a:endParaRPr lang="zh-CN" altLang="en-US" sz="1600">
              <a:solidFill>
                <a:schemeClr val="accent1"/>
              </a:solidFill>
              <a:latin typeface="+mj-lt"/>
              <a:ea typeface="微软雅黑" panose="020B0503020204020204" pitchFamily="34" charset="-122"/>
            </a:endParaRPr>
          </a:p>
        </p:txBody>
      </p:sp>
      <p:cxnSp>
        <p:nvCxnSpPr>
          <p:cNvPr id="60" name="直接连接符 5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961767" y="1627304"/>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矩形 6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520099" y="3299809"/>
            <a:ext cx="1833584" cy="692497"/>
          </a:xfrm>
          <a:prstGeom prst="rect">
            <a:avLst/>
          </a:prstGeom>
        </p:spPr>
        <p:txBody>
          <a:bodyPr wrap="square">
            <a:spAutoFit/>
          </a:bodyPr>
          <a:lstStyle/>
          <a:p>
            <a:pPr algn="ctr" defTabSz="914400">
              <a:lnSpc>
                <a:spcPct val="150000"/>
              </a:lnSpc>
              <a:defRPr/>
            </a:pPr>
            <a:r>
              <a:rPr lang="zh-CN" altLang="en-US"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特征工程</a:t>
            </a:r>
            <a:endParaRPr lang="en-US" altLang="zh-CN" sz="12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特征提取</a:t>
            </a:r>
            <a:r>
              <a:rPr lang="en-US" altLang="zh-CN"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a:t>
            </a:r>
            <a:r>
              <a:rPr lang="en-US" altLang="zh-CN" sz="1200" kern="0" dirty="0" err="1"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tf</a:t>
            </a:r>
            <a:r>
              <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a:t>
            </a:r>
            <a:r>
              <a:rPr lang="en-US" altLang="zh-CN" sz="1200" kern="0" dirty="0" err="1"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idf,n</a:t>
            </a:r>
            <a:r>
              <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-gram</a:t>
            </a:r>
          </a:p>
        </p:txBody>
      </p:sp>
      <p:sp>
        <p:nvSpPr>
          <p:cNvPr id="62" name="矩形 6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686961" y="2994208"/>
            <a:ext cx="1415143" cy="338554"/>
          </a:xfrm>
          <a:prstGeom prst="rect">
            <a:avLst/>
          </a:prstGeom>
        </p:spPr>
        <p:txBody>
          <a:bodyPr wrap="square">
            <a:spAutoFit/>
          </a:bodyPr>
          <a:lstStyle/>
          <a:p>
            <a:pPr algn="ctr"/>
            <a:r>
              <a:rPr lang="en-US" altLang="zh-CN" sz="1600" smtClean="0">
                <a:solidFill>
                  <a:schemeClr val="accent1"/>
                </a:solidFill>
                <a:latin typeface="+mj-lt"/>
                <a:ea typeface="微软雅黑" panose="020B0503020204020204" pitchFamily="34" charset="-122"/>
              </a:rPr>
              <a:t>STEP2</a:t>
            </a:r>
            <a:endParaRPr lang="zh-CN" altLang="en-US" sz="1600">
              <a:solidFill>
                <a:schemeClr val="accent1"/>
              </a:solidFill>
              <a:latin typeface="+mj-lt"/>
              <a:ea typeface="微软雅黑" panose="020B0503020204020204" pitchFamily="34" charset="-122"/>
            </a:endParaRPr>
          </a:p>
        </p:txBody>
      </p:sp>
      <p:cxnSp>
        <p:nvCxnSpPr>
          <p:cNvPr id="63" name="直接连接符 6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3222469" y="329980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844667" y="3764027"/>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4" name="椭圆 63"/>
          <p:cNvSpPr/>
          <p:nvPr/>
        </p:nvSpPr>
        <p:spPr>
          <a:xfrm>
            <a:off x="3140618" y="1123680"/>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6" name="矩形 6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4972482" y="987833"/>
            <a:ext cx="1415143" cy="338554"/>
          </a:xfrm>
          <a:prstGeom prst="rect">
            <a:avLst/>
          </a:prstGeom>
        </p:spPr>
        <p:txBody>
          <a:bodyPr wrap="square">
            <a:spAutoFit/>
          </a:bodyPr>
          <a:lstStyle/>
          <a:p>
            <a:pPr algn="ctr"/>
            <a:r>
              <a:rPr lang="en-US" altLang="zh-CN" sz="1600" dirty="0" smtClean="0">
                <a:solidFill>
                  <a:schemeClr val="accent1"/>
                </a:solidFill>
                <a:latin typeface="+mj-lt"/>
                <a:ea typeface="微软雅黑" panose="020B0503020204020204" pitchFamily="34" charset="-122"/>
              </a:rPr>
              <a:t>STEP3</a:t>
            </a:r>
            <a:endParaRPr lang="zh-CN" altLang="en-US" sz="1600" dirty="0">
              <a:solidFill>
                <a:schemeClr val="accent1"/>
              </a:solidFill>
              <a:latin typeface="+mj-lt"/>
              <a:ea typeface="微软雅黑" panose="020B0503020204020204" pitchFamily="34" charset="-122"/>
            </a:endParaRPr>
          </a:p>
        </p:txBody>
      </p:sp>
      <p:cxnSp>
        <p:nvCxnSpPr>
          <p:cNvPr id="67" name="直接连接符 6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552083" y="1308846"/>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矩形 6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7183547" y="3353428"/>
            <a:ext cx="1833584" cy="830997"/>
          </a:xfrm>
          <a:prstGeom prst="rect">
            <a:avLst/>
          </a:prstGeom>
        </p:spPr>
        <p:txBody>
          <a:bodyPr wrap="square">
            <a:spAutoFit/>
          </a:bodyPr>
          <a:lstStyle/>
          <a:p>
            <a:pPr algn="ctr" defTabSz="914400">
              <a:lnSpc>
                <a:spcPct val="150000"/>
              </a:lnSpc>
              <a:defRPr/>
            </a:pPr>
            <a:r>
              <a:rPr lang="zh-CN" altLang="en-US" sz="11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结果预测</a:t>
            </a:r>
          </a:p>
          <a:p>
            <a:pPr algn="ctr" defTabSz="914400">
              <a:lnSpc>
                <a:spcPct val="150000"/>
              </a:lnSpc>
              <a:defRPr/>
            </a:pPr>
            <a:r>
              <a:rPr lang="zh-CN" altLang="en-US" sz="105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对多个模型的预测值</a:t>
            </a:r>
            <a:endParaRPr lang="en-US" altLang="zh-CN" sz="105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05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进行加权平均</a:t>
            </a:r>
            <a:endParaRPr lang="zh-CN" altLang="en-US" sz="1050" kern="0" dirty="0">
              <a:solidFill>
                <a:prstClr val="black">
                  <a:lumMod val="85000"/>
                  <a:lumOff val="15000"/>
                </a:prstClr>
              </a:solidFill>
              <a:ea typeface="微软雅黑" panose="020B0503020204020204" pitchFamily="34" charset="-122"/>
            </a:endParaRPr>
          </a:p>
        </p:txBody>
      </p:sp>
      <p:sp>
        <p:nvSpPr>
          <p:cNvPr id="69" name="矩形 6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7350409" y="3047827"/>
            <a:ext cx="1415143" cy="338554"/>
          </a:xfrm>
          <a:prstGeom prst="rect">
            <a:avLst/>
          </a:prstGeom>
        </p:spPr>
        <p:txBody>
          <a:bodyPr wrap="square">
            <a:spAutoFit/>
          </a:bodyPr>
          <a:lstStyle/>
          <a:p>
            <a:pPr algn="ctr"/>
            <a:r>
              <a:rPr lang="en-US" altLang="zh-CN" sz="1600" smtClean="0">
                <a:solidFill>
                  <a:schemeClr val="accent1"/>
                </a:solidFill>
                <a:latin typeface="+mj-lt"/>
                <a:ea typeface="微软雅黑" panose="020B0503020204020204" pitchFamily="34" charset="-122"/>
              </a:rPr>
              <a:t>STEP4</a:t>
            </a:r>
            <a:endParaRPr lang="zh-CN" altLang="en-US" sz="1600">
              <a:solidFill>
                <a:schemeClr val="accent1"/>
              </a:solidFill>
              <a:latin typeface="+mj-lt"/>
              <a:ea typeface="微软雅黑" panose="020B0503020204020204" pitchFamily="34" charset="-122"/>
            </a:endParaRPr>
          </a:p>
        </p:txBody>
      </p:sp>
      <p:cxnSp>
        <p:nvCxnSpPr>
          <p:cNvPr id="70" name="直接连接符 6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885917" y="3353428"/>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5456559" y="3764027"/>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2" name="椭圆 71"/>
          <p:cNvSpPr/>
          <p:nvPr/>
        </p:nvSpPr>
        <p:spPr>
          <a:xfrm>
            <a:off x="7716458" y="1123679"/>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73" name="Group 85"/>
          <p:cNvGrpSpPr/>
          <p:nvPr/>
        </p:nvGrpSpPr>
        <p:grpSpPr>
          <a:xfrm>
            <a:off x="7826979" y="1238101"/>
            <a:ext cx="371503" cy="371503"/>
            <a:chOff x="1200150" y="3768725"/>
            <a:chExt cx="446088" cy="446088"/>
          </a:xfrm>
          <a:solidFill>
            <a:schemeClr val="accent1"/>
          </a:solidFill>
        </p:grpSpPr>
        <p:sp>
          <p:nvSpPr>
            <p:cNvPr id="74"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75"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76"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grpSp>
      <p:grpSp>
        <p:nvGrpSpPr>
          <p:cNvPr id="77" name="Group 213"/>
          <p:cNvGrpSpPr/>
          <p:nvPr/>
        </p:nvGrpSpPr>
        <p:grpSpPr>
          <a:xfrm>
            <a:off x="5570385" y="3899109"/>
            <a:ext cx="364892" cy="337129"/>
            <a:chOff x="2900363" y="5486400"/>
            <a:chExt cx="438150" cy="404813"/>
          </a:xfrm>
          <a:solidFill>
            <a:schemeClr val="accent1"/>
          </a:solidFill>
        </p:grpSpPr>
        <p:sp>
          <p:nvSpPr>
            <p:cNvPr id="78"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79"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grpSp>
      <p:grpSp>
        <p:nvGrpSpPr>
          <p:cNvPr id="80" name="Group 231"/>
          <p:cNvGrpSpPr/>
          <p:nvPr/>
        </p:nvGrpSpPr>
        <p:grpSpPr>
          <a:xfrm>
            <a:off x="960605" y="3838486"/>
            <a:ext cx="350350" cy="392656"/>
            <a:chOff x="4608513" y="6291263"/>
            <a:chExt cx="420688" cy="471488"/>
          </a:xfrm>
          <a:solidFill>
            <a:schemeClr val="accent1"/>
          </a:solidFill>
        </p:grpSpPr>
        <p:sp>
          <p:nvSpPr>
            <p:cNvPr id="8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8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8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grpSp>
      <p:grpSp>
        <p:nvGrpSpPr>
          <p:cNvPr id="84" name="Group 268"/>
          <p:cNvGrpSpPr/>
          <p:nvPr/>
        </p:nvGrpSpPr>
        <p:grpSpPr>
          <a:xfrm>
            <a:off x="3308649" y="1220433"/>
            <a:ext cx="256482" cy="407198"/>
            <a:chOff x="3824288" y="5486400"/>
            <a:chExt cx="307975" cy="488950"/>
          </a:xfrm>
          <a:solidFill>
            <a:schemeClr val="accent1"/>
          </a:solidFill>
        </p:grpSpPr>
        <p:sp>
          <p:nvSpPr>
            <p:cNvPr id="85"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86"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87"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88"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89"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9803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rgbClr val="27506E"/>
                </a:solidFill>
                <a:latin typeface="方正兰亭黑_GBK"/>
                <a:ea typeface="方正兰亭黑_GBK"/>
              </a:rPr>
              <a:t>概要设计</a:t>
            </a:r>
            <a:r>
              <a:rPr lang="en-US" altLang="zh-CN" sz="1600" dirty="0">
                <a:solidFill>
                  <a:srgbClr val="27506E"/>
                </a:solidFill>
                <a:latin typeface="方正兰亭黑_GBK"/>
                <a:ea typeface="方正兰亭黑_GBK"/>
              </a:rPr>
              <a:t>-</a:t>
            </a:r>
            <a:r>
              <a:rPr lang="zh-CN" altLang="en-US" sz="1600" dirty="0">
                <a:solidFill>
                  <a:srgbClr val="27506E"/>
                </a:solidFill>
                <a:latin typeface="方正兰亭黑_GBK"/>
                <a:ea typeface="方正兰亭黑_GBK"/>
              </a:rPr>
              <a:t>模型</a:t>
            </a:r>
            <a:r>
              <a:rPr lang="zh-CN" altLang="en-US" sz="1600" dirty="0" smtClean="0">
                <a:solidFill>
                  <a:srgbClr val="27506E"/>
                </a:solidFill>
                <a:latin typeface="方正兰亭黑_GBK"/>
                <a:ea typeface="方正兰亭黑_GBK"/>
              </a:rPr>
              <a:t>开发</a:t>
            </a:r>
            <a:r>
              <a:rPr lang="en-US" altLang="zh-CN" sz="1600" dirty="0" smtClean="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数据预处理</a:t>
            </a:r>
            <a:endParaRPr lang="zh-CN" altLang="en-US" sz="1600" dirty="0">
              <a:solidFill>
                <a:srgbClr val="27506E"/>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37" name="组合 36"/>
          <p:cNvGrpSpPr/>
          <p:nvPr/>
        </p:nvGrpSpPr>
        <p:grpSpPr>
          <a:xfrm>
            <a:off x="2100498" y="1009684"/>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prstClr val="white"/>
                  </a:solidFill>
                  <a:latin typeface="+mj-lt"/>
                </a:rPr>
                <a:t>1</a:t>
              </a:r>
              <a:endParaRPr lang="zh-CN" altLang="en-US" sz="1600">
                <a:solidFill>
                  <a:prstClr val="white"/>
                </a:solidFill>
                <a:latin typeface="+mj-lt"/>
              </a:endParaRPr>
            </a:p>
          </p:txBody>
        </p:sp>
      </p:grpSp>
      <p:sp>
        <p:nvSpPr>
          <p:cNvPr id="40" name="矩形 39"/>
          <p:cNvSpPr/>
          <p:nvPr/>
        </p:nvSpPr>
        <p:spPr>
          <a:xfrm>
            <a:off x="2621697" y="1299437"/>
            <a:ext cx="2199685" cy="646331"/>
          </a:xfrm>
          <a:prstGeom prst="rect">
            <a:avLst/>
          </a:prstGeom>
        </p:spPr>
        <p:txBody>
          <a:bodyPr wrap="square">
            <a:spAutoFit/>
          </a:bodyPr>
          <a:lstStyle/>
          <a:p>
            <a:pPr>
              <a:lnSpc>
                <a:spcPct val="150000"/>
              </a:lnSpc>
            </a:pPr>
            <a:r>
              <a:rPr lang="en-US" altLang="zh-CN" sz="1200" dirty="0" smtClean="0">
                <a:solidFill>
                  <a:schemeClr val="tx1">
                    <a:lumMod val="85000"/>
                    <a:lumOff val="15000"/>
                  </a:schemeClr>
                </a:solidFill>
              </a:rPr>
              <a:t>&lt;head&gt; &lt;/head&gt;</a:t>
            </a:r>
          </a:p>
          <a:p>
            <a:pPr>
              <a:lnSpc>
                <a:spcPct val="150000"/>
              </a:lnSpc>
            </a:pPr>
            <a:r>
              <a:rPr lang="en-US" altLang="zh-CN" sz="1200" dirty="0" smtClean="0">
                <a:solidFill>
                  <a:schemeClr val="tx1">
                    <a:lumMod val="85000"/>
                    <a:lumOff val="15000"/>
                  </a:schemeClr>
                </a:solidFill>
              </a:rPr>
              <a:t>&lt;body&gt; &lt;/body&gt;</a:t>
            </a:r>
            <a:endParaRPr lang="en-US" altLang="zh-CN" sz="1200" dirty="0">
              <a:solidFill>
                <a:schemeClr val="tx1">
                  <a:lumMod val="85000"/>
                  <a:lumOff val="15000"/>
                </a:schemeClr>
              </a:solidFill>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619502" y="965524"/>
            <a:ext cx="1736053" cy="400110"/>
          </a:xfrm>
          <a:prstGeom prst="rect">
            <a:avLst/>
          </a:prstGeom>
        </p:spPr>
        <p:txBody>
          <a:bodyPr wrap="square">
            <a:spAutoFit/>
          </a:bodyPr>
          <a:lstStyle/>
          <a:p>
            <a:pPr fontAlgn="base">
              <a:spcBef>
                <a:spcPct val="0"/>
              </a:spcBef>
              <a:spcAft>
                <a:spcPct val="0"/>
              </a:spcAft>
              <a:defRPr/>
            </a:pPr>
            <a:r>
              <a:rPr lang="zh-CN" altLang="en-US" sz="2000" dirty="0">
                <a:solidFill>
                  <a:schemeClr val="accent1"/>
                </a:solidFill>
                <a:latin typeface="方正兰亭黑_GBK"/>
                <a:ea typeface="方正兰亭黑_GBK"/>
              </a:rPr>
              <a:t>去除</a:t>
            </a:r>
            <a:r>
              <a:rPr lang="en-GB" altLang="zh-CN" sz="2000" dirty="0">
                <a:solidFill>
                  <a:schemeClr val="accent1"/>
                </a:solidFill>
                <a:latin typeface="方正兰亭黑_GBK"/>
                <a:ea typeface="方正兰亭黑_GBK"/>
              </a:rPr>
              <a:t>HTML</a:t>
            </a:r>
            <a:r>
              <a:rPr lang="zh-CN" altLang="en-US" sz="2000" dirty="0" smtClean="0">
                <a:solidFill>
                  <a:schemeClr val="accent1"/>
                </a:solidFill>
                <a:latin typeface="方正兰亭黑_GBK"/>
                <a:ea typeface="方正兰亭黑_GBK"/>
              </a:rPr>
              <a:t>标签</a:t>
            </a:r>
            <a:endParaRPr lang="en-US" altLang="zh-CN" sz="2000" dirty="0">
              <a:solidFill>
                <a:schemeClr val="accent1"/>
              </a:solidFill>
              <a:latin typeface="方正兰亭黑_GBK"/>
              <a:ea typeface="方正兰亭黑_GBK"/>
            </a:endParaRPr>
          </a:p>
        </p:txBody>
      </p:sp>
      <p:cxnSp>
        <p:nvCxnSpPr>
          <p:cNvPr id="42" name="直接连接符 41"/>
          <p:cNvCxnSpPr/>
          <p:nvPr/>
        </p:nvCxnSpPr>
        <p:spPr>
          <a:xfrm>
            <a:off x="2725308" y="1343364"/>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5201438" y="1049462"/>
            <a:ext cx="514780" cy="514780"/>
            <a:chOff x="6357074" y="1008628"/>
            <a:chExt cx="1676757" cy="1676757"/>
          </a:xfrm>
        </p:grpSpPr>
        <p:sp>
          <p:nvSpPr>
            <p:cNvPr id="44" name="椭圆 43"/>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45" name="椭圆 44"/>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prstClr val="white"/>
                  </a:solidFill>
                  <a:latin typeface="+mj-lt"/>
                </a:rPr>
                <a:t>2</a:t>
              </a:r>
              <a:endParaRPr lang="zh-CN" altLang="en-US" sz="2000">
                <a:solidFill>
                  <a:prstClr val="white"/>
                </a:solidFill>
                <a:latin typeface="+mj-lt"/>
              </a:endParaRPr>
            </a:p>
          </p:txBody>
        </p:sp>
      </p:grpSp>
      <p:sp>
        <p:nvSpPr>
          <p:cNvPr id="46" name="矩形 45"/>
          <p:cNvSpPr/>
          <p:nvPr/>
        </p:nvSpPr>
        <p:spPr>
          <a:xfrm>
            <a:off x="5722344" y="1296001"/>
            <a:ext cx="2008492" cy="646331"/>
          </a:xfrm>
          <a:prstGeom prst="rect">
            <a:avLst/>
          </a:prstGeom>
        </p:spPr>
        <p:txBody>
          <a:bodyPr wrap="square">
            <a:spAutoFit/>
          </a:bodyPr>
          <a:lstStyle/>
          <a:p>
            <a:pPr>
              <a:lnSpc>
                <a:spcPct val="150000"/>
              </a:lnSpc>
            </a:pPr>
            <a:r>
              <a:rPr lang="en-US" altLang="zh-CN" sz="1200" dirty="0" smtClean="0">
                <a:solidFill>
                  <a:schemeClr val="tx1">
                    <a:lumMod val="85000"/>
                    <a:lumOff val="15000"/>
                  </a:schemeClr>
                </a:solidFill>
              </a:rPr>
              <a:t>Child -&gt; child</a:t>
            </a:r>
          </a:p>
          <a:p>
            <a:pPr>
              <a:lnSpc>
                <a:spcPct val="150000"/>
              </a:lnSpc>
            </a:pPr>
            <a:r>
              <a:rPr lang="en-US" altLang="zh-CN" sz="1200" dirty="0" smtClean="0">
                <a:solidFill>
                  <a:schemeClr val="tx1">
                    <a:lumMod val="85000"/>
                    <a:lumOff val="15000"/>
                  </a:schemeClr>
                </a:solidFill>
              </a:rPr>
              <a:t>Yes -&gt; yes</a:t>
            </a:r>
            <a:endParaRPr lang="en-US" altLang="zh-CN" sz="1200" dirty="0">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716217" y="939874"/>
            <a:ext cx="1736053" cy="400110"/>
          </a:xfrm>
          <a:prstGeom prst="rect">
            <a:avLst/>
          </a:prstGeom>
        </p:spPr>
        <p:txBody>
          <a:bodyPr wrap="square">
            <a:spAutoFit/>
          </a:bodyPr>
          <a:lstStyle/>
          <a:p>
            <a:pPr fontAlgn="base">
              <a:spcBef>
                <a:spcPct val="0"/>
              </a:spcBef>
              <a:spcAft>
                <a:spcPct val="0"/>
              </a:spcAft>
              <a:defRPr/>
            </a:pPr>
            <a:r>
              <a:rPr lang="zh-CN" altLang="en-US" sz="2000" dirty="0">
                <a:solidFill>
                  <a:schemeClr val="accent1"/>
                </a:solidFill>
                <a:latin typeface="方正兰亭黑_GBK"/>
                <a:ea typeface="方正兰亭黑_GBK"/>
              </a:rPr>
              <a:t>小写转换</a:t>
            </a:r>
            <a:endParaRPr lang="en-US" altLang="zh-CN" sz="2000" dirty="0">
              <a:solidFill>
                <a:schemeClr val="accent1"/>
              </a:solidFill>
              <a:latin typeface="方正兰亭黑_GBK"/>
              <a:ea typeface="方正兰亭黑_GBK"/>
            </a:endParaRPr>
          </a:p>
        </p:txBody>
      </p:sp>
      <p:cxnSp>
        <p:nvCxnSpPr>
          <p:cNvPr id="48" name="直接连接符 47"/>
          <p:cNvCxnSpPr/>
          <p:nvPr/>
        </p:nvCxnSpPr>
        <p:spPr>
          <a:xfrm>
            <a:off x="5825955" y="133992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2100498" y="2260314"/>
            <a:ext cx="514780" cy="514780"/>
            <a:chOff x="6357074" y="1008628"/>
            <a:chExt cx="1676757" cy="1676757"/>
          </a:xfrm>
        </p:grpSpPr>
        <p:sp>
          <p:nvSpPr>
            <p:cNvPr id="50" name="椭圆 49"/>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51" name="椭圆 50"/>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prstClr val="white"/>
                  </a:solidFill>
                  <a:latin typeface="+mj-lt"/>
                </a:rPr>
                <a:t>3</a:t>
              </a:r>
              <a:endParaRPr lang="zh-CN" altLang="en-US" sz="2000">
                <a:solidFill>
                  <a:prstClr val="white"/>
                </a:solidFill>
                <a:latin typeface="+mj-lt"/>
              </a:endParaRPr>
            </a:p>
          </p:txBody>
        </p:sp>
      </p:grpSp>
      <p:sp>
        <p:nvSpPr>
          <p:cNvPr id="52" name="矩形 51"/>
          <p:cNvSpPr/>
          <p:nvPr/>
        </p:nvSpPr>
        <p:spPr>
          <a:xfrm>
            <a:off x="2628116" y="2512063"/>
            <a:ext cx="2091619" cy="646331"/>
          </a:xfrm>
          <a:prstGeom prst="rect">
            <a:avLst/>
          </a:prstGeom>
        </p:spPr>
        <p:txBody>
          <a:bodyPr wrap="square">
            <a:spAutoFit/>
          </a:bodyPr>
          <a:lstStyle/>
          <a:p>
            <a:pPr>
              <a:lnSpc>
                <a:spcPct val="150000"/>
              </a:lnSpc>
            </a:pPr>
            <a:r>
              <a:rPr lang="en-US" altLang="zh-CN" sz="1200" dirty="0" err="1">
                <a:solidFill>
                  <a:schemeClr val="tx1">
                    <a:lumMod val="85000"/>
                    <a:lumOff val="15000"/>
                  </a:schemeClr>
                </a:solidFill>
              </a:rPr>
              <a:t>refrigrator</a:t>
            </a:r>
            <a:r>
              <a:rPr lang="en-US" altLang="zh-CN" sz="1200" dirty="0">
                <a:solidFill>
                  <a:schemeClr val="tx1">
                    <a:lumMod val="85000"/>
                    <a:lumOff val="15000"/>
                  </a:schemeClr>
                </a:solidFill>
              </a:rPr>
              <a:t>  -&gt; </a:t>
            </a:r>
            <a:r>
              <a:rPr lang="en-US" altLang="zh-CN" sz="1200" dirty="0" smtClean="0">
                <a:solidFill>
                  <a:schemeClr val="tx1">
                    <a:lumMod val="85000"/>
                    <a:lumOff val="15000"/>
                  </a:schemeClr>
                </a:solidFill>
              </a:rPr>
              <a:t>refrigerator</a:t>
            </a:r>
          </a:p>
          <a:p>
            <a:pPr>
              <a:lnSpc>
                <a:spcPct val="150000"/>
              </a:lnSpc>
            </a:pPr>
            <a:r>
              <a:rPr lang="en-US" altLang="zh-CN" sz="1200" dirty="0" err="1" smtClean="0">
                <a:solidFill>
                  <a:schemeClr val="tx1">
                    <a:lumMod val="85000"/>
                    <a:lumOff val="15000"/>
                  </a:schemeClr>
                </a:solidFill>
              </a:rPr>
              <a:t>extenal</a:t>
            </a:r>
            <a:r>
              <a:rPr lang="en-US" altLang="zh-CN" sz="1200" dirty="0" smtClean="0">
                <a:solidFill>
                  <a:schemeClr val="tx1">
                    <a:lumMod val="85000"/>
                    <a:lumOff val="15000"/>
                  </a:schemeClr>
                </a:solidFill>
              </a:rPr>
              <a:t> -&gt; external</a:t>
            </a:r>
            <a:endParaRPr lang="en-US" altLang="zh-CN" sz="1200" dirty="0">
              <a:solidFill>
                <a:schemeClr val="tx1">
                  <a:lumMod val="85000"/>
                  <a:lumOff val="15000"/>
                </a:schemeClr>
              </a:solidFill>
            </a:endParaRPr>
          </a:p>
        </p:txBody>
      </p:sp>
      <p:sp>
        <p:nvSpPr>
          <p:cNvPr id="53" name="矩形 5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632340" y="2165014"/>
            <a:ext cx="1736053" cy="400110"/>
          </a:xfrm>
          <a:prstGeom prst="rect">
            <a:avLst/>
          </a:prstGeom>
        </p:spPr>
        <p:txBody>
          <a:bodyPr wrap="square">
            <a:spAutoFit/>
          </a:bodyPr>
          <a:lstStyle/>
          <a:p>
            <a:pPr fontAlgn="base">
              <a:spcBef>
                <a:spcPct val="0"/>
              </a:spcBef>
              <a:spcAft>
                <a:spcPct val="0"/>
              </a:spcAft>
              <a:defRPr/>
            </a:pPr>
            <a:r>
              <a:rPr lang="zh-CN" altLang="en-US" sz="2000" dirty="0">
                <a:solidFill>
                  <a:schemeClr val="accent1"/>
                </a:solidFill>
                <a:latin typeface="方正兰亭黑_GBK"/>
                <a:ea typeface="方正兰亭黑_GBK"/>
              </a:rPr>
              <a:t>错词纠正</a:t>
            </a:r>
            <a:endParaRPr lang="en-US" altLang="zh-CN" sz="2000" dirty="0">
              <a:solidFill>
                <a:schemeClr val="accent1"/>
              </a:solidFill>
              <a:latin typeface="方正兰亭黑_GBK"/>
              <a:ea typeface="方正兰亭黑_GBK"/>
            </a:endParaRPr>
          </a:p>
        </p:txBody>
      </p:sp>
      <p:cxnSp>
        <p:nvCxnSpPr>
          <p:cNvPr id="54" name="直接连接符 53"/>
          <p:cNvCxnSpPr/>
          <p:nvPr/>
        </p:nvCxnSpPr>
        <p:spPr>
          <a:xfrm>
            <a:off x="2731727" y="255599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5214276" y="2216372"/>
            <a:ext cx="514780" cy="514780"/>
            <a:chOff x="6357074" y="1008628"/>
            <a:chExt cx="1676757" cy="1676757"/>
          </a:xfrm>
        </p:grpSpPr>
        <p:sp>
          <p:nvSpPr>
            <p:cNvPr id="56" name="椭圆 5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57" name="椭圆 5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latin typeface="+mj-lt"/>
                </a:rPr>
                <a:t>4</a:t>
              </a:r>
              <a:endParaRPr lang="zh-CN" altLang="en-US" sz="2000" dirty="0">
                <a:solidFill>
                  <a:prstClr val="white"/>
                </a:solidFill>
                <a:latin typeface="+mj-lt"/>
              </a:endParaRPr>
            </a:p>
          </p:txBody>
        </p:sp>
      </p:grpSp>
      <p:sp>
        <p:nvSpPr>
          <p:cNvPr id="58" name="矩形 57"/>
          <p:cNvSpPr/>
          <p:nvPr/>
        </p:nvSpPr>
        <p:spPr>
          <a:xfrm>
            <a:off x="5735475" y="2506125"/>
            <a:ext cx="1746697" cy="646331"/>
          </a:xfrm>
          <a:prstGeom prst="rect">
            <a:avLst/>
          </a:prstGeom>
        </p:spPr>
        <p:txBody>
          <a:bodyPr wrap="square">
            <a:spAutoFit/>
          </a:bodyPr>
          <a:lstStyle/>
          <a:p>
            <a:pPr>
              <a:lnSpc>
                <a:spcPct val="150000"/>
              </a:lnSpc>
            </a:pPr>
            <a:r>
              <a:rPr lang="en-US" altLang="zh-CN" sz="1200" dirty="0">
                <a:solidFill>
                  <a:schemeClr val="tx1">
                    <a:lumMod val="85000"/>
                    <a:lumOff val="15000"/>
                  </a:schemeClr>
                </a:solidFill>
              </a:rPr>
              <a:t>c</a:t>
            </a:r>
            <a:r>
              <a:rPr lang="en-US" altLang="zh-CN" sz="1200" dirty="0" smtClean="0">
                <a:solidFill>
                  <a:schemeClr val="tx1">
                    <a:lumMod val="85000"/>
                    <a:lumOff val="15000"/>
                  </a:schemeClr>
                </a:solidFill>
              </a:rPr>
              <a:t>hild, kid -&gt; kid</a:t>
            </a:r>
          </a:p>
          <a:p>
            <a:pPr>
              <a:lnSpc>
                <a:spcPct val="150000"/>
              </a:lnSpc>
            </a:pPr>
            <a:r>
              <a:rPr lang="en-US" altLang="zh-CN" sz="1200" dirty="0">
                <a:solidFill>
                  <a:schemeClr val="tx1">
                    <a:lumMod val="85000"/>
                    <a:lumOff val="15000"/>
                  </a:schemeClr>
                </a:solidFill>
              </a:rPr>
              <a:t>b</a:t>
            </a:r>
            <a:r>
              <a:rPr lang="en-US" altLang="zh-CN" sz="1200" dirty="0" smtClean="0">
                <a:solidFill>
                  <a:schemeClr val="tx1">
                    <a:lumMod val="85000"/>
                    <a:lumOff val="15000"/>
                  </a:schemeClr>
                </a:solidFill>
              </a:rPr>
              <a:t>icycle, bike -&gt; bike</a:t>
            </a:r>
            <a:endParaRPr lang="en-US" altLang="zh-CN" sz="1200" dirty="0">
              <a:solidFill>
                <a:schemeClr val="tx1">
                  <a:lumMod val="85000"/>
                  <a:lumOff val="15000"/>
                </a:schemeClr>
              </a:solidFill>
            </a:endParaRPr>
          </a:p>
        </p:txBody>
      </p:sp>
      <p:sp>
        <p:nvSpPr>
          <p:cNvPr id="59" name="矩形 5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729056" y="2150052"/>
            <a:ext cx="1736053" cy="400110"/>
          </a:xfrm>
          <a:prstGeom prst="rect">
            <a:avLst/>
          </a:prstGeom>
        </p:spPr>
        <p:txBody>
          <a:bodyPr wrap="square">
            <a:spAutoFit/>
          </a:bodyPr>
          <a:lstStyle/>
          <a:p>
            <a:pPr fontAlgn="base">
              <a:spcBef>
                <a:spcPct val="0"/>
              </a:spcBef>
              <a:spcAft>
                <a:spcPct val="0"/>
              </a:spcAft>
              <a:defRPr/>
            </a:pPr>
            <a:r>
              <a:rPr lang="zh-CN" altLang="en-US" sz="2000" dirty="0">
                <a:solidFill>
                  <a:schemeClr val="accent1"/>
                </a:solidFill>
                <a:latin typeface="方正兰亭黑_GBK"/>
                <a:ea typeface="方正兰亭黑_GBK"/>
              </a:rPr>
              <a:t>同义词替换</a:t>
            </a:r>
            <a:endParaRPr lang="en-US" altLang="zh-CN" sz="2000" dirty="0">
              <a:solidFill>
                <a:schemeClr val="accent1"/>
              </a:solidFill>
              <a:latin typeface="方正兰亭黑_GBK"/>
              <a:ea typeface="方正兰亭黑_GBK"/>
            </a:endParaRPr>
          </a:p>
        </p:txBody>
      </p:sp>
      <p:cxnSp>
        <p:nvCxnSpPr>
          <p:cNvPr id="60" name="直接连接符 59"/>
          <p:cNvCxnSpPr/>
          <p:nvPr/>
        </p:nvCxnSpPr>
        <p:spPr>
          <a:xfrm>
            <a:off x="5839086" y="25500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075920" y="3539068"/>
            <a:ext cx="514780" cy="514780"/>
            <a:chOff x="6357074" y="1008628"/>
            <a:chExt cx="1676757" cy="1676757"/>
          </a:xfrm>
        </p:grpSpPr>
        <p:sp>
          <p:nvSpPr>
            <p:cNvPr id="33" name="椭圆 3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34" name="椭圆 33"/>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latin typeface="+mj-lt"/>
                </a:rPr>
                <a:t>5</a:t>
              </a:r>
              <a:endParaRPr lang="zh-CN" altLang="en-US" sz="2000" dirty="0">
                <a:solidFill>
                  <a:prstClr val="white"/>
                </a:solidFill>
                <a:latin typeface="+mj-lt"/>
              </a:endParaRPr>
            </a:p>
          </p:txBody>
        </p:sp>
      </p:grpSp>
      <p:sp>
        <p:nvSpPr>
          <p:cNvPr id="35" name="矩形 34"/>
          <p:cNvSpPr/>
          <p:nvPr/>
        </p:nvSpPr>
        <p:spPr>
          <a:xfrm>
            <a:off x="2597119" y="3828821"/>
            <a:ext cx="1746697" cy="369332"/>
          </a:xfrm>
          <a:prstGeom prst="rect">
            <a:avLst/>
          </a:prstGeom>
        </p:spPr>
        <p:txBody>
          <a:bodyPr wrap="square">
            <a:spAutoFit/>
          </a:bodyPr>
          <a:lstStyle/>
          <a:p>
            <a:pPr>
              <a:lnSpc>
                <a:spcPct val="150000"/>
              </a:lnSpc>
            </a:pPr>
            <a:r>
              <a:rPr lang="en-US" altLang="zh-CN" sz="1200" dirty="0">
                <a:solidFill>
                  <a:schemeClr val="tx1">
                    <a:lumMod val="85000"/>
                    <a:lumOff val="15000"/>
                  </a:schemeClr>
                </a:solidFill>
              </a:rPr>
              <a:t>d</a:t>
            </a:r>
            <a:r>
              <a:rPr lang="en-US" altLang="zh-CN" sz="1200" dirty="0" smtClean="0">
                <a:solidFill>
                  <a:schemeClr val="tx1">
                    <a:lumMod val="85000"/>
                    <a:lumOff val="15000"/>
                  </a:schemeClr>
                </a:solidFill>
              </a:rPr>
              <a:t>rove, driving -&gt; drive</a:t>
            </a:r>
            <a:endParaRPr lang="en-US" altLang="zh-CN" sz="1200" dirty="0">
              <a:solidFill>
                <a:schemeClr val="tx1">
                  <a:lumMod val="85000"/>
                  <a:lumOff val="15000"/>
                </a:schemeClr>
              </a:solidFill>
            </a:endParaRPr>
          </a:p>
        </p:txBody>
      </p:sp>
      <p:sp>
        <p:nvSpPr>
          <p:cNvPr id="36" name="矩形 3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602440" y="3427318"/>
            <a:ext cx="1736053" cy="400110"/>
          </a:xfrm>
          <a:prstGeom prst="rect">
            <a:avLst/>
          </a:prstGeom>
        </p:spPr>
        <p:txBody>
          <a:bodyPr wrap="square">
            <a:spAutoFit/>
          </a:bodyPr>
          <a:lstStyle/>
          <a:p>
            <a:pPr fontAlgn="base">
              <a:spcBef>
                <a:spcPct val="0"/>
              </a:spcBef>
              <a:spcAft>
                <a:spcPct val="0"/>
              </a:spcAft>
              <a:defRPr/>
            </a:pPr>
            <a:r>
              <a:rPr lang="zh-CN" altLang="en-US" sz="2000" dirty="0">
                <a:solidFill>
                  <a:schemeClr val="accent1"/>
                </a:solidFill>
                <a:latin typeface="方正兰亭黑_GBK"/>
                <a:ea typeface="方正兰亭黑_GBK"/>
              </a:rPr>
              <a:t>词干提取</a:t>
            </a:r>
            <a:endParaRPr lang="en-US" altLang="zh-CN" sz="2000" dirty="0">
              <a:solidFill>
                <a:schemeClr val="accent1"/>
              </a:solidFill>
              <a:latin typeface="方正兰亭黑_GBK"/>
              <a:ea typeface="方正兰亭黑_GBK"/>
            </a:endParaRPr>
          </a:p>
        </p:txBody>
      </p:sp>
      <p:cxnSp>
        <p:nvCxnSpPr>
          <p:cNvPr id="61" name="直接连接符 60"/>
          <p:cNvCxnSpPr/>
          <p:nvPr/>
        </p:nvCxnSpPr>
        <p:spPr>
          <a:xfrm>
            <a:off x="2700730" y="387274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22529"/>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7751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rgbClr val="27506E"/>
                </a:solidFill>
                <a:latin typeface="方正兰亭黑_GBK"/>
                <a:ea typeface="方正兰亭黑_GBK"/>
              </a:rPr>
              <a:t>概要设计</a:t>
            </a:r>
            <a:r>
              <a:rPr lang="en-US" altLang="zh-CN" sz="1600" dirty="0">
                <a:solidFill>
                  <a:srgbClr val="27506E"/>
                </a:solidFill>
                <a:latin typeface="方正兰亭黑_GBK"/>
                <a:ea typeface="方正兰亭黑_GBK"/>
              </a:rPr>
              <a:t>-</a:t>
            </a:r>
            <a:r>
              <a:rPr lang="zh-CN" altLang="en-US" sz="1600" dirty="0">
                <a:solidFill>
                  <a:srgbClr val="27506E"/>
                </a:solidFill>
                <a:latin typeface="方正兰亭黑_GBK"/>
                <a:ea typeface="方正兰亭黑_GBK"/>
              </a:rPr>
              <a:t>模型</a:t>
            </a:r>
            <a:r>
              <a:rPr lang="zh-CN" altLang="en-US" sz="1600" dirty="0" smtClean="0">
                <a:solidFill>
                  <a:srgbClr val="27506E"/>
                </a:solidFill>
                <a:latin typeface="方正兰亭黑_GBK"/>
                <a:ea typeface="方正兰亭黑_GBK"/>
              </a:rPr>
              <a:t>开发</a:t>
            </a:r>
            <a:r>
              <a:rPr lang="en-US" altLang="zh-CN" sz="1600" dirty="0" smtClean="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特征工程</a:t>
            </a:r>
            <a:endParaRPr lang="zh-CN" altLang="en-US" sz="1600" dirty="0">
              <a:solidFill>
                <a:srgbClr val="27506E"/>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37" name="组合 36"/>
          <p:cNvGrpSpPr/>
          <p:nvPr/>
        </p:nvGrpSpPr>
        <p:grpSpPr>
          <a:xfrm>
            <a:off x="2167509" y="1272252"/>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solidFill>
                    <a:prstClr val="white"/>
                  </a:solidFill>
                  <a:latin typeface="+mj-lt"/>
                </a:rPr>
                <a:t>1</a:t>
              </a:r>
              <a:endParaRPr lang="zh-CN" altLang="en-US" sz="1050">
                <a:solidFill>
                  <a:prstClr val="white"/>
                </a:solidFill>
                <a:latin typeface="+mj-lt"/>
              </a:endParaRPr>
            </a:p>
          </p:txBody>
        </p:sp>
      </p:grpSp>
      <p:sp>
        <p:nvSpPr>
          <p:cNvPr id="40" name="矩形 39"/>
          <p:cNvSpPr/>
          <p:nvPr/>
        </p:nvSpPr>
        <p:spPr>
          <a:xfrm>
            <a:off x="2688708" y="1562005"/>
            <a:ext cx="4932041" cy="705258"/>
          </a:xfrm>
          <a:prstGeom prst="rect">
            <a:avLst/>
          </a:prstGeom>
        </p:spPr>
        <p:txBody>
          <a:bodyPr wrap="square">
            <a:spAutoFit/>
          </a:bodyPr>
          <a:lstStyle/>
          <a:p>
            <a:pPr>
              <a:lnSpc>
                <a:spcPct val="150000"/>
              </a:lnSpc>
            </a:pPr>
            <a:r>
              <a:rPr lang="pt-BR" altLang="zh-CN" sz="1400" dirty="0" smtClean="0">
                <a:solidFill>
                  <a:schemeClr val="tx1">
                    <a:lumMod val="85000"/>
                    <a:lumOff val="15000"/>
                  </a:schemeClr>
                </a:solidFill>
              </a:rPr>
              <a:t>count</a:t>
            </a:r>
            <a:r>
              <a:rPr lang="en-US" altLang="zh-CN" sz="1400" dirty="0" err="1" smtClean="0">
                <a:solidFill>
                  <a:schemeClr val="tx1">
                    <a:lumMod val="85000"/>
                    <a:lumOff val="15000"/>
                  </a:schemeClr>
                </a:solidFill>
              </a:rPr>
              <a:t>ing</a:t>
            </a:r>
            <a:r>
              <a:rPr lang="pt-BR" altLang="zh-CN" sz="1400" dirty="0" smtClean="0">
                <a:solidFill>
                  <a:schemeClr val="tx1">
                    <a:lumMod val="85000"/>
                    <a:lumOff val="15000"/>
                  </a:schemeClr>
                </a:solidFill>
              </a:rPr>
              <a:t> </a:t>
            </a:r>
            <a:r>
              <a:rPr lang="pt-BR" altLang="zh-CN" sz="1400" dirty="0">
                <a:solidFill>
                  <a:schemeClr val="tx1">
                    <a:lumMod val="85000"/>
                    <a:lumOff val="15000"/>
                  </a:schemeClr>
                </a:solidFill>
              </a:rPr>
              <a:t>of </a:t>
            </a:r>
            <a:r>
              <a:rPr lang="pt-BR" altLang="zh-CN" sz="1400" dirty="0" smtClean="0">
                <a:solidFill>
                  <a:schemeClr val="tx1">
                    <a:lumMod val="85000"/>
                    <a:lumOff val="15000"/>
                  </a:schemeClr>
                </a:solidFill>
              </a:rPr>
              <a:t>ngram(query; </a:t>
            </a:r>
            <a:r>
              <a:rPr lang="pt-BR" altLang="zh-CN" sz="1400" dirty="0">
                <a:solidFill>
                  <a:schemeClr val="tx1">
                    <a:lumMod val="85000"/>
                    <a:lumOff val="15000"/>
                  </a:schemeClr>
                </a:solidFill>
              </a:rPr>
              <a:t>n), </a:t>
            </a:r>
            <a:r>
              <a:rPr lang="pt-BR" altLang="zh-CN" sz="1400" dirty="0" smtClean="0">
                <a:solidFill>
                  <a:schemeClr val="tx1">
                    <a:lumMod val="85000"/>
                    <a:lumOff val="15000"/>
                  </a:schemeClr>
                </a:solidFill>
              </a:rPr>
              <a:t>ngram(product_title; </a:t>
            </a:r>
            <a:r>
              <a:rPr lang="pt-BR" altLang="zh-CN" sz="1400" dirty="0">
                <a:solidFill>
                  <a:schemeClr val="tx1">
                    <a:lumMod val="85000"/>
                    <a:lumOff val="15000"/>
                  </a:schemeClr>
                </a:solidFill>
              </a:rPr>
              <a:t>n), and </a:t>
            </a:r>
            <a:r>
              <a:rPr lang="pt-BR" altLang="zh-CN" sz="1400" dirty="0" smtClean="0">
                <a:solidFill>
                  <a:schemeClr val="tx1">
                    <a:lumMod val="85000"/>
                    <a:lumOff val="15000"/>
                  </a:schemeClr>
                </a:solidFill>
              </a:rPr>
              <a:t>ngram(product_description; </a:t>
            </a:r>
            <a:r>
              <a:rPr lang="pt-BR" altLang="zh-CN" sz="1400" dirty="0">
                <a:solidFill>
                  <a:schemeClr val="tx1">
                    <a:lumMod val="85000"/>
                    <a:lumOff val="15000"/>
                  </a:schemeClr>
                </a:solidFill>
              </a:rPr>
              <a:t>n).</a:t>
            </a:r>
            <a:endParaRPr lang="en-US" altLang="zh-CN" sz="1400" dirty="0">
              <a:solidFill>
                <a:schemeClr val="tx1">
                  <a:lumMod val="85000"/>
                  <a:lumOff val="15000"/>
                </a:schemeClr>
              </a:solidFill>
            </a:endParaRPr>
          </a:p>
        </p:txBody>
      </p:sp>
      <p:cxnSp>
        <p:nvCxnSpPr>
          <p:cNvPr id="42" name="直接连接符 41"/>
          <p:cNvCxnSpPr/>
          <p:nvPr/>
        </p:nvCxnSpPr>
        <p:spPr>
          <a:xfrm>
            <a:off x="2792319" y="160593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2167509" y="2499226"/>
            <a:ext cx="514780" cy="514780"/>
            <a:chOff x="6357074" y="1008628"/>
            <a:chExt cx="1676757" cy="1676757"/>
          </a:xfrm>
        </p:grpSpPr>
        <p:sp>
          <p:nvSpPr>
            <p:cNvPr id="44" name="椭圆 43"/>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45" name="椭圆 44"/>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2</a:t>
              </a:r>
              <a:endParaRPr lang="zh-CN" altLang="en-US">
                <a:solidFill>
                  <a:prstClr val="white"/>
                </a:solidFill>
                <a:latin typeface="+mj-lt"/>
              </a:endParaRPr>
            </a:p>
          </p:txBody>
        </p:sp>
      </p:grpSp>
      <p:sp>
        <p:nvSpPr>
          <p:cNvPr id="46" name="矩形 45"/>
          <p:cNvSpPr/>
          <p:nvPr/>
        </p:nvSpPr>
        <p:spPr>
          <a:xfrm>
            <a:off x="2688414" y="2745765"/>
            <a:ext cx="4924959" cy="727122"/>
          </a:xfrm>
          <a:prstGeom prst="rect">
            <a:avLst/>
          </a:prstGeom>
        </p:spPr>
        <p:txBody>
          <a:bodyPr wrap="square">
            <a:spAutoFit/>
          </a:bodyPr>
          <a:lstStyle/>
          <a:p>
            <a:pPr>
              <a:lnSpc>
                <a:spcPct val="150000"/>
              </a:lnSpc>
            </a:pPr>
            <a:r>
              <a:rPr lang="en-US" altLang="zh-CN" dirty="0"/>
              <a:t>count &amp; ratio of unique </a:t>
            </a:r>
            <a:r>
              <a:rPr lang="en-US" altLang="zh-CN" dirty="0" err="1"/>
              <a:t>ngram</a:t>
            </a:r>
            <a:r>
              <a:rPr lang="en-US" altLang="zh-CN" dirty="0"/>
              <a:t>(query; n), </a:t>
            </a:r>
            <a:r>
              <a:rPr lang="en-US" altLang="zh-CN" dirty="0" err="1"/>
              <a:t>ngram</a:t>
            </a:r>
            <a:r>
              <a:rPr lang="en-US" altLang="zh-CN" dirty="0"/>
              <a:t>(</a:t>
            </a:r>
            <a:r>
              <a:rPr lang="en-US" altLang="zh-CN" dirty="0" err="1"/>
              <a:t>product_title</a:t>
            </a:r>
            <a:r>
              <a:rPr lang="en-US" altLang="zh-CN" dirty="0"/>
              <a:t>; n), and </a:t>
            </a:r>
            <a:r>
              <a:rPr lang="en-US" altLang="zh-CN" sz="1400" dirty="0" err="1"/>
              <a:t>ngram</a:t>
            </a:r>
            <a:r>
              <a:rPr lang="en-US" altLang="zh-CN" sz="1400" dirty="0"/>
              <a:t>(</a:t>
            </a:r>
            <a:r>
              <a:rPr lang="en-US" altLang="zh-CN" sz="1400" dirty="0" err="1"/>
              <a:t>product_description</a:t>
            </a:r>
            <a:r>
              <a:rPr lang="en-US" altLang="zh-CN" dirty="0"/>
              <a:t>; n).</a:t>
            </a:r>
          </a:p>
        </p:txBody>
      </p:sp>
      <p:cxnSp>
        <p:nvCxnSpPr>
          <p:cNvPr id="48" name="直接连接符 47"/>
          <p:cNvCxnSpPr/>
          <p:nvPr/>
        </p:nvCxnSpPr>
        <p:spPr>
          <a:xfrm>
            <a:off x="2792026" y="278969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886272" y="608047"/>
            <a:ext cx="1986762" cy="338554"/>
          </a:xfrm>
          <a:prstGeom prst="rect">
            <a:avLst/>
          </a:prstGeom>
        </p:spPr>
        <p:txBody>
          <a:bodyPr wrap="none">
            <a:spAutoFit/>
          </a:bodyPr>
          <a:lstStyle/>
          <a:p>
            <a:r>
              <a:rPr lang="en-US" altLang="zh-CN" sz="1600" dirty="0" smtClean="0">
                <a:solidFill>
                  <a:srgbClr val="27506E"/>
                </a:solidFill>
                <a:latin typeface="微软雅黑" panose="020B0503020204020204" pitchFamily="34" charset="-122"/>
                <a:ea typeface="微软雅黑" panose="020B0503020204020204" pitchFamily="34" charset="-122"/>
              </a:rPr>
              <a:t>Counting Features</a:t>
            </a:r>
            <a:endParaRPr lang="en-US" altLang="zh-CN" sz="1600" dirty="0">
              <a:solidFill>
                <a:srgbClr val="27506E"/>
              </a:solidFill>
              <a:latin typeface="微软雅黑" panose="020B0503020204020204" pitchFamily="34" charset="-122"/>
              <a:ea typeface="微软雅黑" panose="020B0503020204020204" pitchFamily="34" charset="-122"/>
            </a:endParaRPr>
          </a:p>
        </p:txBody>
      </p:sp>
      <p:sp>
        <p:nvSpPr>
          <p:cNvPr id="66" name="矩形 65"/>
          <p:cNvSpPr/>
          <p:nvPr/>
        </p:nvSpPr>
        <p:spPr>
          <a:xfrm>
            <a:off x="2669451" y="1258546"/>
            <a:ext cx="2735814" cy="338554"/>
          </a:xfrm>
          <a:prstGeom prst="rect">
            <a:avLst/>
          </a:prstGeom>
        </p:spPr>
        <p:txBody>
          <a:bodyPr wrap="none">
            <a:spAutoFit/>
          </a:bodyPr>
          <a:lstStyle/>
          <a:p>
            <a:r>
              <a:rPr lang="en-US" altLang="zh-CN" sz="1600" dirty="0" smtClean="0">
                <a:solidFill>
                  <a:srgbClr val="27506E"/>
                </a:solidFill>
                <a:latin typeface="微软雅黑" panose="020B0503020204020204" pitchFamily="34" charset="-122"/>
                <a:ea typeface="微软雅黑" panose="020B0503020204020204" pitchFamily="34" charset="-122"/>
              </a:rPr>
              <a:t>Counting of n-gram </a:t>
            </a:r>
            <a:r>
              <a:rPr lang="zh-CN" altLang="en-US" sz="1600" dirty="0" smtClean="0">
                <a:solidFill>
                  <a:srgbClr val="27506E"/>
                </a:solidFill>
                <a:latin typeface="微软雅黑" panose="020B0503020204020204" pitchFamily="34" charset="-122"/>
                <a:ea typeface="微软雅黑" panose="020B0503020204020204" pitchFamily="34" charset="-122"/>
              </a:rPr>
              <a:t>共</a:t>
            </a:r>
            <a:r>
              <a:rPr lang="en-US" altLang="zh-CN" sz="1600" dirty="0" smtClean="0">
                <a:solidFill>
                  <a:srgbClr val="27506E"/>
                </a:solidFill>
                <a:latin typeface="微软雅黑" panose="020B0503020204020204" pitchFamily="34" charset="-122"/>
                <a:ea typeface="微软雅黑" panose="020B0503020204020204" pitchFamily="34" charset="-122"/>
              </a:rPr>
              <a:t>9</a:t>
            </a:r>
            <a:r>
              <a:rPr lang="zh-CN" altLang="en-US" sz="1600" dirty="0" smtClean="0">
                <a:solidFill>
                  <a:srgbClr val="27506E"/>
                </a:solidFill>
                <a:latin typeface="微软雅黑" panose="020B0503020204020204" pitchFamily="34" charset="-122"/>
                <a:ea typeface="微软雅黑" panose="020B0503020204020204" pitchFamily="34" charset="-122"/>
              </a:rPr>
              <a:t>个</a:t>
            </a:r>
            <a:endParaRPr lang="en-US" altLang="zh-CN" sz="1600" dirty="0">
              <a:solidFill>
                <a:srgbClr val="27506E"/>
              </a:solidFill>
              <a:latin typeface="微软雅黑" panose="020B0503020204020204" pitchFamily="34" charset="-122"/>
              <a:ea typeface="微软雅黑" panose="020B0503020204020204" pitchFamily="34" charset="-122"/>
            </a:endParaRPr>
          </a:p>
        </p:txBody>
      </p:sp>
      <p:sp>
        <p:nvSpPr>
          <p:cNvPr id="67" name="矩形 66"/>
          <p:cNvSpPr/>
          <p:nvPr/>
        </p:nvSpPr>
        <p:spPr>
          <a:xfrm>
            <a:off x="2688415" y="2451137"/>
            <a:ext cx="4003788" cy="338554"/>
          </a:xfrm>
          <a:prstGeom prst="rect">
            <a:avLst/>
          </a:prstGeom>
        </p:spPr>
        <p:txBody>
          <a:bodyPr wrap="none">
            <a:spAutoFit/>
          </a:bodyPr>
          <a:lstStyle/>
          <a:p>
            <a:r>
              <a:rPr lang="en-US" altLang="zh-CN" sz="1600" dirty="0">
                <a:solidFill>
                  <a:srgbClr val="27506E"/>
                </a:solidFill>
                <a:latin typeface="微软雅黑" panose="020B0503020204020204" pitchFamily="34" charset="-122"/>
                <a:ea typeface="微软雅黑" panose="020B0503020204020204" pitchFamily="34" charset="-122"/>
              </a:rPr>
              <a:t>Count &amp; Ratio of Unique </a:t>
            </a:r>
            <a:r>
              <a:rPr lang="en-US" altLang="zh-CN" sz="1600" dirty="0" smtClean="0">
                <a:solidFill>
                  <a:srgbClr val="27506E"/>
                </a:solidFill>
                <a:latin typeface="微软雅黑" panose="020B0503020204020204" pitchFamily="34" charset="-122"/>
                <a:ea typeface="微软雅黑" panose="020B0503020204020204" pitchFamily="34" charset="-122"/>
              </a:rPr>
              <a:t>n-gram </a:t>
            </a:r>
            <a:r>
              <a:rPr lang="zh-CN" altLang="en-US" sz="1600" dirty="0" smtClean="0">
                <a:solidFill>
                  <a:srgbClr val="27506E"/>
                </a:solidFill>
                <a:latin typeface="微软雅黑" panose="020B0503020204020204" pitchFamily="34" charset="-122"/>
                <a:ea typeface="微软雅黑" panose="020B0503020204020204" pitchFamily="34" charset="-122"/>
              </a:rPr>
              <a:t>共</a:t>
            </a:r>
            <a:r>
              <a:rPr lang="en-US" altLang="zh-CN" sz="1600" dirty="0" smtClean="0">
                <a:solidFill>
                  <a:srgbClr val="27506E"/>
                </a:solidFill>
                <a:latin typeface="微软雅黑" panose="020B0503020204020204" pitchFamily="34" charset="-122"/>
                <a:ea typeface="微软雅黑" panose="020B0503020204020204" pitchFamily="34" charset="-122"/>
              </a:rPr>
              <a:t>9</a:t>
            </a:r>
            <a:r>
              <a:rPr lang="zh-CN" altLang="en-US" sz="1600" dirty="0" smtClean="0">
                <a:solidFill>
                  <a:srgbClr val="27506E"/>
                </a:solidFill>
                <a:latin typeface="微软雅黑" panose="020B0503020204020204" pitchFamily="34" charset="-122"/>
                <a:ea typeface="微软雅黑" panose="020B0503020204020204" pitchFamily="34" charset="-122"/>
              </a:rPr>
              <a:t>个</a:t>
            </a:r>
            <a:endParaRPr lang="en-US" altLang="zh-CN" sz="1600" dirty="0">
              <a:solidFill>
                <a:srgbClr val="27506E"/>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2167509" y="3656760"/>
            <a:ext cx="514780" cy="514780"/>
            <a:chOff x="6357074" y="1008628"/>
            <a:chExt cx="1676757" cy="1676757"/>
          </a:xfrm>
        </p:grpSpPr>
        <p:sp>
          <p:nvSpPr>
            <p:cNvPr id="69" name="椭圆 6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70" name="椭圆 6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latin typeface="+mj-lt"/>
                </a:rPr>
                <a:t>3</a:t>
              </a:r>
              <a:endParaRPr lang="zh-CN" altLang="en-US" dirty="0">
                <a:solidFill>
                  <a:prstClr val="white"/>
                </a:solidFill>
                <a:latin typeface="+mj-lt"/>
              </a:endParaRPr>
            </a:p>
          </p:txBody>
        </p:sp>
      </p:grpSp>
      <p:sp>
        <p:nvSpPr>
          <p:cNvPr id="71" name="矩形 70"/>
          <p:cNvSpPr/>
          <p:nvPr/>
        </p:nvSpPr>
        <p:spPr>
          <a:xfrm>
            <a:off x="2688414" y="3903299"/>
            <a:ext cx="4859195" cy="415498"/>
          </a:xfrm>
          <a:prstGeom prst="rect">
            <a:avLst/>
          </a:prstGeom>
        </p:spPr>
        <p:txBody>
          <a:bodyPr wrap="square">
            <a:spAutoFit/>
          </a:bodyPr>
          <a:lstStyle/>
          <a:p>
            <a:pPr>
              <a:lnSpc>
                <a:spcPct val="150000"/>
              </a:lnSpc>
            </a:pPr>
            <a:r>
              <a:rPr lang="en-US" altLang="zh-CN" sz="1400" dirty="0">
                <a:solidFill>
                  <a:schemeClr val="tx1">
                    <a:lumMod val="85000"/>
                    <a:lumOff val="15000"/>
                  </a:schemeClr>
                </a:solidFill>
              </a:rPr>
              <a:t>binary indicator indicating whether </a:t>
            </a:r>
            <a:r>
              <a:rPr lang="en-US" altLang="zh-CN" sz="1400" dirty="0" err="1"/>
              <a:t>product_description</a:t>
            </a:r>
            <a:r>
              <a:rPr lang="en-US" altLang="zh-CN" sz="1400" dirty="0" smtClean="0">
                <a:solidFill>
                  <a:schemeClr val="tx1">
                    <a:lumMod val="85000"/>
                    <a:lumOff val="15000"/>
                  </a:schemeClr>
                </a:solidFill>
              </a:rPr>
              <a:t> </a:t>
            </a:r>
            <a:r>
              <a:rPr lang="en-US" altLang="zh-CN" sz="1400" dirty="0">
                <a:solidFill>
                  <a:schemeClr val="tx1">
                    <a:lumMod val="85000"/>
                    <a:lumOff val="15000"/>
                  </a:schemeClr>
                </a:solidFill>
              </a:rPr>
              <a:t>is empty.</a:t>
            </a:r>
          </a:p>
        </p:txBody>
      </p:sp>
      <p:cxnSp>
        <p:nvCxnSpPr>
          <p:cNvPr id="72" name="直接连接符 71"/>
          <p:cNvCxnSpPr/>
          <p:nvPr/>
        </p:nvCxnSpPr>
        <p:spPr>
          <a:xfrm>
            <a:off x="2792026" y="3947226"/>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2688415" y="3608671"/>
            <a:ext cx="3651834" cy="338554"/>
          </a:xfrm>
          <a:prstGeom prst="rect">
            <a:avLst/>
          </a:prstGeom>
        </p:spPr>
        <p:txBody>
          <a:bodyPr wrap="none">
            <a:spAutoFit/>
          </a:bodyPr>
          <a:lstStyle/>
          <a:p>
            <a:r>
              <a:rPr lang="en-US" altLang="zh-CN" sz="1600" dirty="0">
                <a:solidFill>
                  <a:srgbClr val="27506E"/>
                </a:solidFill>
                <a:latin typeface="微软雅黑" panose="020B0503020204020204" pitchFamily="34" charset="-122"/>
                <a:ea typeface="微软雅黑" panose="020B0503020204020204" pitchFamily="34" charset="-122"/>
              </a:rPr>
              <a:t>Description Missing </a:t>
            </a:r>
            <a:r>
              <a:rPr lang="en-US" altLang="zh-CN" sz="1600" dirty="0" smtClean="0">
                <a:solidFill>
                  <a:srgbClr val="27506E"/>
                </a:solidFill>
                <a:latin typeface="微软雅黑" panose="020B0503020204020204" pitchFamily="34" charset="-122"/>
                <a:ea typeface="微软雅黑" panose="020B0503020204020204" pitchFamily="34" charset="-122"/>
              </a:rPr>
              <a:t>Indicator </a:t>
            </a:r>
            <a:r>
              <a:rPr lang="zh-CN" altLang="en-US" sz="1600" dirty="0" smtClean="0">
                <a:solidFill>
                  <a:srgbClr val="27506E"/>
                </a:solidFill>
                <a:latin typeface="微软雅黑" panose="020B0503020204020204" pitchFamily="34" charset="-122"/>
                <a:ea typeface="微软雅黑" panose="020B0503020204020204" pitchFamily="34" charset="-122"/>
              </a:rPr>
              <a:t>共</a:t>
            </a:r>
            <a:r>
              <a:rPr lang="en-US" altLang="zh-CN" sz="1600" dirty="0" smtClean="0">
                <a:solidFill>
                  <a:srgbClr val="27506E"/>
                </a:solidFill>
                <a:latin typeface="微软雅黑" panose="020B0503020204020204" pitchFamily="34" charset="-122"/>
                <a:ea typeface="微软雅黑" panose="020B0503020204020204" pitchFamily="34" charset="-122"/>
              </a:rPr>
              <a:t>1</a:t>
            </a:r>
            <a:r>
              <a:rPr lang="zh-CN" altLang="en-US" sz="1600" dirty="0" smtClean="0">
                <a:solidFill>
                  <a:srgbClr val="27506E"/>
                </a:solidFill>
                <a:latin typeface="微软雅黑" panose="020B0503020204020204" pitchFamily="34" charset="-122"/>
                <a:ea typeface="微软雅黑" panose="020B0503020204020204" pitchFamily="34" charset="-122"/>
              </a:rPr>
              <a:t>个</a:t>
            </a:r>
            <a:endParaRPr lang="en-US" altLang="zh-CN" sz="1600" dirty="0">
              <a:solidFill>
                <a:srgbClr val="27506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7067614"/>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327</TotalTime>
  <Words>673</Words>
  <Application>Microsoft Office PowerPoint</Application>
  <PresentationFormat>全屏显示(16:9)</PresentationFormat>
  <Paragraphs>197</Paragraphs>
  <Slides>18</Slides>
  <Notes>15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18</vt:i4>
      </vt:variant>
    </vt:vector>
  </HeadingPairs>
  <TitlesOfParts>
    <vt:vector size="29" baseType="lpstr">
      <vt:lpstr>Microsoft YaHei UI</vt:lpstr>
      <vt:lpstr>方正兰亭黑_GBK</vt:lpstr>
      <vt:lpstr>方正宋刻本秀楷简体</vt:lpstr>
      <vt:lpstr>宋体</vt:lpstr>
      <vt:lpstr>微软雅黑</vt:lpstr>
      <vt:lpstr>微软雅黑 Light</vt:lpstr>
      <vt:lpstr>Arial</vt:lpstr>
      <vt:lpstr>Calibri</vt:lpstr>
      <vt:lpstr>Calibri Light</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何 钺</cp:lastModifiedBy>
  <cp:revision>1272</cp:revision>
  <dcterms:created xsi:type="dcterms:W3CDTF">2016-04-24T15:52:00Z</dcterms:created>
  <dcterms:modified xsi:type="dcterms:W3CDTF">2019-09-01T15:11:37Z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