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Development of Scales to Measure the Acceptance of Harm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Zach Budesa, Sarah Philips, Rithvik Kondai, Jennifer Lunceford, Lauren Green, Liz Connors, Katie Brown, Ryan Smith, Rashmi Ghonsagi, Rachel Winograd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Harm Reduction Principles</a:t>
            </a:r>
          </a:p>
        </p:txBody>
      </p:sp>
      <p:pic>
        <p:nvPicPr>
          <p:cNvPr descr="C:/Users/zrbxv2/OneDrive%20-%20University%20of%20Missouri/r_projs/Harm-Reduction-Scales/figs/sca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193800"/>
            <a:ext cx="6604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Psychometric Info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Reliability Statistics For Both 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Reliability.Statistic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Statistic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Strategies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Average Split Half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Alpha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Greatest Lower Bound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Principles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Average Split Half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Alpha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Greatest Lower Bound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Scale Scores</a:t>
            </a:r>
          </a:p>
        </p:txBody>
      </p:sp>
      <p:pic>
        <p:nvPicPr>
          <p:cNvPr descr="C:/Users/zrbxv2/OneDrive%20-%20University%20of%20Missouri/r_projs/Harm-Reduction-Scales/figs/sco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03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Validity &amp; Reliability Evidence</a:t>
            </a:r>
          </a:p>
          <a:p>
            <a:pPr lvl="1"/>
            <a:r>
              <a:rPr/>
              <a:t>Relationships with stigma, closeness with people who use drugs, experience with substance use diagnoses</a:t>
            </a:r>
          </a:p>
          <a:p>
            <a:pPr lvl="1"/>
            <a:r>
              <a:rPr/>
              <a:t>Test-retest reliability</a:t>
            </a:r>
          </a:p>
          <a:p>
            <a:pPr lvl="1"/>
            <a:r>
              <a:rPr/>
              <a:t>Amenability to intervention</a:t>
            </a:r>
          </a:p>
          <a:p>
            <a:pPr lvl="1"/>
            <a:r>
              <a:rPr/>
              <a:t>Measurement invariance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Harm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Substance Abuse and Mental Health Services Administration</a:t>
            </a:r>
          </a:p>
          <a:p>
            <a:pPr lvl="1"/>
            <a:r>
              <a:rPr/>
              <a:t>Evicenced-based approach to egaging with people who use drugs</a:t>
            </a:r>
          </a:p>
          <a:p>
            <a:pPr lvl="1"/>
            <a:r>
              <a:rPr/>
              <a:t>Equipping PWUD with life-saving tools</a:t>
            </a:r>
          </a:p>
          <a:p>
            <a:pPr lvl="1"/>
            <a:r>
              <a:rPr/>
              <a:t>Incorporates community-driven public health strategies</a:t>
            </a:r>
          </a:p>
          <a:p>
            <a:pPr lvl="0"/>
            <a:r>
              <a:rPr/>
              <a:t>Harm Reduction Coalition</a:t>
            </a:r>
          </a:p>
          <a:p>
            <a:pPr lvl="1"/>
            <a:r>
              <a:rPr/>
              <a:t>Practical stratigies &amp; ideas</a:t>
            </a:r>
          </a:p>
          <a:p>
            <a:pPr lvl="1"/>
            <a:r>
              <a:rPr/>
              <a:t>Reduce negative consequences associated with drug use</a:t>
            </a:r>
          </a:p>
          <a:p>
            <a:pPr lvl="1"/>
            <a:r>
              <a:rPr/>
              <a:t>Social justice movement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Measure Harm Reduction Orientation?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Measures Have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Single ordinal items (Wild et al., 2021)</a:t>
            </a:r>
          </a:p>
          <a:p>
            <a:pPr lvl="0"/>
            <a:r>
              <a:rPr/>
              <a:t>Focused on knowledge of harm reduction organizations (Baker et al., 2020)</a:t>
            </a:r>
          </a:p>
          <a:p>
            <a:pPr lvl="0"/>
            <a:r>
              <a:rPr/>
              <a:t>Single substance focus (Goddard, et al. 2023)</a:t>
            </a:r>
          </a:p>
          <a:p>
            <a:pPr lvl="0"/>
            <a:r>
              <a:rPr/>
              <a:t>Narrow definition of harm reduction (Bonar &amp; Rosenberg, 2010)</a:t>
            </a:r>
          </a:p>
          <a:p>
            <a:pPr lvl="0"/>
            <a:r>
              <a:rPr/>
              <a:t>Single population (Sulzer et al., 2021)</a:t>
            </a:r>
          </a:p>
          <a:p>
            <a:pPr lvl="0"/>
            <a:r>
              <a:rPr/>
              <a:t>Little validity evidence (Hofschulte, 2012)</a:t>
            </a:r>
          </a:p>
          <a:p>
            <a:pPr lvl="0"/>
            <a:r>
              <a:rPr/>
              <a:t>Survey methods (MacCoun, 2013)</a:t>
            </a:r>
          </a:p>
          <a:p>
            <a:pPr lvl="0"/>
            <a:r>
              <a:rPr/>
              <a:t>No one uses them!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Develop Items</a:t>
            </a:r>
          </a:p>
          <a:p>
            <a:pPr lvl="1"/>
            <a:r>
              <a:rPr/>
              <a:t>Do participants understand items? (3 Rounds)</a:t>
            </a:r>
          </a:p>
          <a:p>
            <a:pPr lvl="0"/>
            <a:r>
              <a:rPr/>
              <a:t>Refine items</a:t>
            </a:r>
          </a:p>
          <a:p>
            <a:pPr lvl="1"/>
            <a:r>
              <a:rPr/>
              <a:t>Repeat</a:t>
            </a:r>
          </a:p>
          <a:p>
            <a:pPr lvl="0"/>
            <a:r>
              <a:rPr/>
              <a:t>Collect data (EFA)</a:t>
            </a:r>
          </a:p>
          <a:p>
            <a:pPr lvl="1"/>
            <a:r>
              <a:rPr/>
              <a:t>Analyze</a:t>
            </a:r>
          </a:p>
          <a:p>
            <a:pPr lvl="0"/>
            <a:r>
              <a:rPr/>
              <a:t>Collect more data (CFA &amp; EFA)</a:t>
            </a:r>
          </a:p>
          <a:p>
            <a:pPr lvl="1"/>
            <a:r>
              <a:rPr/>
              <a:t>Analyze</a:t>
            </a:r>
          </a:p>
          <a:p>
            <a:pPr lvl="0"/>
            <a:r>
              <a:rPr/>
              <a:t>Collect more data (CFA)</a:t>
            </a:r>
          </a:p>
          <a:p>
            <a:pPr lvl="1"/>
            <a:r>
              <a:rPr/>
              <a:t>Analyze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Participants</a:t>
            </a:r>
          </a:p>
        </p:txBody>
      </p:sp>
      <p:pic>
        <p:nvPicPr>
          <p:cNvPr descr="C:/Users/zrbxv2/OneDrive%20-%20University%20of%20Missouri/r_projs/Harm-Reduction-Scales/figs/dem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193800"/>
            <a:ext cx="1968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Closely Related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Access to Naloxone</a:t>
            </a:r>
          </a:p>
          <a:p>
            <a:pPr lvl="1"/>
            <a:r>
              <a:rPr/>
              <a:t>People who use drugs should….</a:t>
            </a:r>
          </a:p>
          <a:p>
            <a:pPr lvl="1"/>
            <a:r>
              <a:rPr/>
              <a:t>The general public should….</a:t>
            </a:r>
          </a:p>
          <a:p>
            <a:pPr lvl="1"/>
            <a:r>
              <a:rPr/>
              <a:t>Police officers should….</a:t>
            </a:r>
          </a:p>
          <a:p>
            <a:pPr lvl="0"/>
            <a:r>
              <a:rPr/>
              <a:t>People who use drugs should have access to…</a:t>
            </a:r>
          </a:p>
          <a:p>
            <a:pPr lvl="1"/>
            <a:r>
              <a:rPr/>
              <a:t>People who use drugs should have access to safe injection supplies.</a:t>
            </a:r>
          </a:p>
          <a:p>
            <a:pPr lvl="1"/>
            <a:r>
              <a:rPr/>
              <a:t>People who use drugs should have access to safe inhalation supplies.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Closely Related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Medications for Opioid Use Disorder</a:t>
            </a:r>
          </a:p>
          <a:p>
            <a:pPr lvl="1"/>
            <a:r>
              <a:rPr/>
              <a:t>Medications used to treat addiction are an appropriate treatment option for people who use drugs.</a:t>
            </a:r>
          </a:p>
          <a:p>
            <a:pPr lvl="1"/>
            <a:r>
              <a:rPr/>
              <a:t>People who use drugs should be able to use medications used to treat addiction for any length of time.</a:t>
            </a:r>
          </a:p>
          <a:p>
            <a:pPr lvl="0"/>
            <a:r>
              <a:rPr/>
              <a:t>Involvement in Policy and Programs by Recovery Status</a:t>
            </a:r>
          </a:p>
          <a:p>
            <a:pPr lvl="1"/>
            <a:r>
              <a:rPr/>
              <a:t>People who use drugs should be involved….</a:t>
            </a:r>
          </a:p>
          <a:p>
            <a:pPr lvl="1"/>
            <a:r>
              <a:rPr/>
              <a:t>People in recovery from drug use should be involved….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Harm Reduction Strategies</a:t>
            </a:r>
          </a:p>
        </p:txBody>
      </p:sp>
      <p:pic>
        <p:nvPicPr>
          <p:cNvPr descr="C:/Users/zrbxv2/OneDrive%20-%20University%20of%20Missouri/r_projs/Harm-Reduction-Scales/figs/scal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193800"/>
            <a:ext cx="6604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Scales to Measure the Acceptance of Harm Reduction</dc:title>
  <dc:creator>Zach Budesa, Sarah Philips, Rithvik Kondai, Jennifer Lunceford, Lauren Green, Liz Connors, Katie Brown, Ryan Smith, Rashmi Ghonsagi, Rachel Winograd</dc:creator>
  <cp:keywords/>
  <dcterms:created xsi:type="dcterms:W3CDTF">2023-10-26T17:03:43Z</dcterms:created>
  <dcterms:modified xsi:type="dcterms:W3CDTF">2023-10-26T17:03:43Z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