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4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7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78BA-E498-40AD-A879-B17E484AE43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7B07-7244-46C3-9189-1791522A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Data Analytics Final Project </a:t>
            </a:r>
            <a:br>
              <a:rPr lang="en-US" dirty="0" smtClean="0"/>
            </a:br>
            <a:r>
              <a:rPr lang="en-US" dirty="0" smtClean="0"/>
              <a:t>Spring 2017, Option A</a:t>
            </a:r>
            <a:br>
              <a:rPr lang="en-US" dirty="0" smtClean="0"/>
            </a:br>
            <a:r>
              <a:rPr lang="en-US" dirty="0" smtClean="0"/>
              <a:t>Analyzing ACM Citation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938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Zack Burch</a:t>
            </a:r>
          </a:p>
          <a:p>
            <a:r>
              <a:rPr lang="en-US" dirty="0" smtClean="0"/>
              <a:t>zburc3</a:t>
            </a:r>
          </a:p>
          <a:p>
            <a:r>
              <a:rPr lang="en-US" dirty="0" smtClean="0"/>
              <a:t>May 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4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 – Building the Citation Network</a:t>
            </a:r>
          </a:p>
          <a:p>
            <a:r>
              <a:rPr lang="en-US" dirty="0" smtClean="0"/>
              <a:t>2.1 – In-Degree Distribution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2.2 – Implementing the Weighted Page Rank Algorithm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7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Implementing the Weighted Page Rank Algorithm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r>
              <a:rPr lang="en-US" dirty="0" smtClean="0"/>
              <a:t>First step – recreate the same links RDD from the 1</a:t>
            </a:r>
            <a:r>
              <a:rPr lang="en-US" baseline="30000" dirty="0" smtClean="0"/>
              <a:t>st</a:t>
            </a:r>
            <a:r>
              <a:rPr lang="en-US" dirty="0" smtClean="0"/>
              <a:t> objective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Create a second RDD to house titles and indices, for getting a count of pages and for joining titles back into the main RDD at the end.  Persist for later usage.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10" y="2097103"/>
            <a:ext cx="6134086" cy="118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082" y="4447341"/>
            <a:ext cx="5202868" cy="594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9017" y="5055327"/>
            <a:ext cx="128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006" y="5560392"/>
            <a:ext cx="8380086" cy="9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9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constants for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860" y="2033682"/>
            <a:ext cx="2931110" cy="879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154" y="3344090"/>
            <a:ext cx="7445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– the constant as defined in the Project Description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 – the number of titles in the dataset</a:t>
            </a:r>
          </a:p>
          <a:p>
            <a:endParaRPr lang="en-US" dirty="0"/>
          </a:p>
          <a:p>
            <a:r>
              <a:rPr lang="en-US" dirty="0" smtClean="0"/>
              <a:t>CONSTANT – the simple calculation added to a rank at each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0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 the Weighted In-Link Value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/>
          <a:lstStyle/>
          <a:p>
            <a:r>
              <a:rPr lang="en-US" sz="2000" dirty="0" smtClean="0"/>
              <a:t>Reverse the links RDD then count on the key (citation). This produces the number of in-links for each citation.  Join back into include the Paper and sum all counts of citation in-links per Paper.  Dividing a citation’s in-links by all of the in-links of all citations for a Paper produces the weighted in-link for a citation.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89" y="2650567"/>
            <a:ext cx="7244778" cy="269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23251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8788" y="5277394"/>
            <a:ext cx="102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636" y="5827091"/>
            <a:ext cx="6212066" cy="8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6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 the Weighted Out-Link Value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/>
          <a:lstStyle/>
          <a:p>
            <a:r>
              <a:rPr lang="en-US" sz="2000" dirty="0" smtClean="0"/>
              <a:t>First, sum the number of citations each Paper has. </a:t>
            </a:r>
            <a:r>
              <a:rPr lang="en-US" sz="2000" dirty="0" smtClean="0"/>
              <a:t>This produces an RDD where every citation has the number of out-links. </a:t>
            </a:r>
            <a:r>
              <a:rPr lang="en-US" sz="2000" dirty="0"/>
              <a:t>Join back </a:t>
            </a:r>
            <a:r>
              <a:rPr lang="en-US" sz="2000" dirty="0" smtClean="0"/>
              <a:t>in on Citation to </a:t>
            </a:r>
            <a:r>
              <a:rPr lang="en-US" sz="2000" dirty="0"/>
              <a:t>include the Paper and sum all counts of citation in-links per </a:t>
            </a:r>
            <a:r>
              <a:rPr lang="en-US" sz="2000" dirty="0" smtClean="0"/>
              <a:t>Paper.  </a:t>
            </a:r>
            <a:r>
              <a:rPr lang="en-US" sz="2000" dirty="0"/>
              <a:t>Dividing a citation’s </a:t>
            </a:r>
            <a:r>
              <a:rPr lang="en-US" sz="2000" dirty="0" smtClean="0"/>
              <a:t>out-links </a:t>
            </a:r>
            <a:r>
              <a:rPr lang="en-US" sz="2000" dirty="0"/>
              <a:t>by all of the </a:t>
            </a:r>
            <a:r>
              <a:rPr lang="en-US" sz="2000" dirty="0" smtClean="0"/>
              <a:t>out-links </a:t>
            </a:r>
            <a:r>
              <a:rPr lang="en-US" sz="2000" dirty="0"/>
              <a:t>of all citations for a Paper produces the weighted </a:t>
            </a:r>
            <a:r>
              <a:rPr lang="en-US" sz="2000" dirty="0" smtClean="0"/>
              <a:t>out-link </a:t>
            </a:r>
            <a:r>
              <a:rPr lang="en-US" sz="2000" dirty="0"/>
              <a:t>for a citation.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" y="23251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8788" y="5277394"/>
            <a:ext cx="102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9" y="2723518"/>
            <a:ext cx="8001282" cy="2514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567" y="5647475"/>
            <a:ext cx="6428365" cy="9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sz="3600" dirty="0" smtClean="0"/>
              <a:t>RDD</a:t>
            </a:r>
            <a:r>
              <a:rPr lang="en-US" dirty="0" smtClean="0"/>
              <a:t> for iterative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/>
          <a:lstStyle/>
          <a:p>
            <a:r>
              <a:rPr lang="en-US" dirty="0" smtClean="0"/>
              <a:t>Now that we have an RDD for in-links and an RDD for out-links, we need to combine the two and provide an initial rank for the algorithm to start with.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Form…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58" y="2739378"/>
            <a:ext cx="9735292" cy="552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27" y="4410861"/>
            <a:ext cx="11068761" cy="9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set a directory for </a:t>
            </a:r>
            <a:r>
              <a:rPr lang="en-US" dirty="0" err="1" smtClean="0"/>
              <a:t>checkpointing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err="1" smtClean="0"/>
              <a:t>Checkpointing</a:t>
            </a:r>
            <a:r>
              <a:rPr lang="en-US" dirty="0" smtClean="0"/>
              <a:t> throughout the iterative algorithm will help avoid memory issues due to RDD Lineage tracking</a:t>
            </a:r>
          </a:p>
          <a:p>
            <a:r>
              <a:rPr lang="en-US" dirty="0" smtClean="0"/>
              <a:t>I have chosen to checkpoint every 2nd time through the algorithm (implementation in slides to follow)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80" y="2416078"/>
            <a:ext cx="3948871" cy="3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 and Results on following slide…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44" y="2369174"/>
            <a:ext cx="8767647" cy="30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8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define a loop of 10 iterations</a:t>
            </a:r>
          </a:p>
          <a:p>
            <a:r>
              <a:rPr lang="en-US" sz="2400" dirty="0" smtClean="0"/>
              <a:t>For each citation, multiply the weighted in-links, weighted out-links, and </a:t>
            </a:r>
            <a:r>
              <a:rPr lang="en-US" sz="2400" dirty="0" err="1" smtClean="0"/>
              <a:t>pagerank</a:t>
            </a:r>
            <a:r>
              <a:rPr lang="en-US" sz="2400" dirty="0" smtClean="0"/>
              <a:t>.  Sum these all together for each citation, then multiply/add to constants.</a:t>
            </a:r>
          </a:p>
          <a:p>
            <a:r>
              <a:rPr lang="en-US" sz="2400" dirty="0" smtClean="0"/>
              <a:t>Join this new page rank value back into the original data set, and replace the old page rank value with the new one.</a:t>
            </a:r>
          </a:p>
          <a:p>
            <a:r>
              <a:rPr lang="en-US" sz="2400" dirty="0" smtClean="0"/>
              <a:t>Check point every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iteration</a:t>
            </a:r>
          </a:p>
          <a:p>
            <a:r>
              <a:rPr lang="en-US" sz="2400" dirty="0" smtClean="0"/>
              <a:t>Results after 10 iterations…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32" y="5190822"/>
            <a:ext cx="11175075" cy="9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6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the Top 10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Remove everything from the result RDD from the iterative algorithm except for paper and </a:t>
            </a:r>
            <a:r>
              <a:rPr lang="en-US" sz="2000" dirty="0" err="1" smtClean="0"/>
              <a:t>pagerank</a:t>
            </a:r>
            <a:r>
              <a:rPr lang="en-US" sz="2000" dirty="0" smtClean="0"/>
              <a:t>.  Reduce to one row for each.  Then, sort by the page rank descending.  Add an index to each rank, and take the top 10 from here.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Results (only 5 taken)…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07" y="2795415"/>
            <a:ext cx="8009225" cy="1214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97" y="4821251"/>
            <a:ext cx="6658862" cy="14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7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1.2 – Building the Citation Network</a:t>
            </a:r>
          </a:p>
          <a:p>
            <a:r>
              <a:rPr lang="en-US" dirty="0" smtClean="0"/>
              <a:t>2.1 – In-Degree Distribution</a:t>
            </a:r>
          </a:p>
          <a:p>
            <a:r>
              <a:rPr lang="en-US" dirty="0" smtClean="0"/>
              <a:t>2.2 – Implementing the Weighted Page Rank Algorithm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5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in form for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titles and in-links into the dataset, and return the form…</a:t>
            </a:r>
          </a:p>
          <a:p>
            <a:pPr marL="0" indent="0">
              <a:buNone/>
            </a:pPr>
            <a:r>
              <a:rPr lang="en-US" dirty="0"/>
              <a:t>	(title, </a:t>
            </a:r>
            <a:r>
              <a:rPr lang="en-US" dirty="0" err="1"/>
              <a:t>pagerank</a:t>
            </a:r>
            <a:r>
              <a:rPr lang="en-US" dirty="0"/>
              <a:t>, in-links)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(Actual Results in next slide)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Save this output to a text file and exit.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1" y="2896109"/>
            <a:ext cx="5747558" cy="12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6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my program, the top 10 pages the algorithm produced are…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24" y="2963030"/>
            <a:ext cx="10134902" cy="20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many papers had far more in-links/citations than those produced in the top 10, those in the top 10 were cited with more impact.  </a:t>
            </a:r>
          </a:p>
          <a:p>
            <a:r>
              <a:rPr lang="en-US" smtClean="0"/>
              <a:t>Taking </a:t>
            </a:r>
            <a:r>
              <a:rPr lang="en-US" dirty="0" smtClean="0"/>
              <a:t>into consideration the weight of each citation allows the ranks to be determined more appropriately, </a:t>
            </a:r>
            <a:r>
              <a:rPr lang="en-US" smtClean="0"/>
              <a:t>and account </a:t>
            </a:r>
            <a:r>
              <a:rPr lang="en-US" dirty="0" smtClean="0"/>
              <a:t>for situations where a paper cites many papers, and each citation bears little weight to the Paper citing it as a whole.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4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Citation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code provided in Project Description to read in file…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5" y="2514521"/>
            <a:ext cx="11146563" cy="29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Regular Expressions to create the link RDD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491" y="1985840"/>
            <a:ext cx="4147638" cy="1554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526" y="1476103"/>
            <a:ext cx="25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Regex Functions…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1" y="4650349"/>
            <a:ext cx="4938539" cy="888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1337" y="4193177"/>
            <a:ext cx="403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Regex Functions to build Links RDD…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113417" y="1410788"/>
            <a:ext cx="13063" cy="466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69234" y="1737360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86" y="2270697"/>
            <a:ext cx="5056686" cy="20139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66114" y="4624249"/>
            <a:ext cx="535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produces an RDD where the page on the left cites the page on the right.  This RDD is then saved to a text file to fulfill the project requirement.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9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 – Building the Citation Network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2.1 – In-Degree Distribution</a:t>
            </a:r>
          </a:p>
          <a:p>
            <a:r>
              <a:rPr lang="en-US" dirty="0" smtClean="0"/>
              <a:t>2.2 – Implementing the Weighted Page Rank Algorithm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3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9" y="325937"/>
            <a:ext cx="10515600" cy="1325563"/>
          </a:xfrm>
        </p:spPr>
        <p:txBody>
          <a:bodyPr/>
          <a:lstStyle/>
          <a:p>
            <a:r>
              <a:rPr lang="en-US" dirty="0" smtClean="0"/>
              <a:t>In-Degree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/>
          <a:lstStyle/>
          <a:p>
            <a:r>
              <a:rPr lang="en-US" dirty="0" smtClean="0"/>
              <a:t>Read in the text file created in the last section, and pre-process to remove punctuation and split into an RDD…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 – effectively the same RDD we left off with in the last section…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49" y="2883608"/>
            <a:ext cx="6731877" cy="797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89" y="4774988"/>
            <a:ext cx="6134086" cy="11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Creating the graph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 smtClean="0"/>
              <a:t>Build an Edges RDD of links between two documents.</a:t>
            </a:r>
          </a:p>
          <a:p>
            <a:pPr lvl="1"/>
            <a:r>
              <a:rPr lang="en-US" dirty="0" smtClean="0"/>
              <a:t>Implement a Hash code for each Doc Index, as the Graph package cannot handle the alpha characters in the Doc Indices…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Build the graph, retrieve the number of vertices, and define the in-degrees for each vertex…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72" y="2608742"/>
            <a:ext cx="7178132" cy="683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24" y="4878415"/>
            <a:ext cx="4361487" cy="6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Producing In-Degree Output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r>
              <a:rPr lang="en-US" dirty="0" smtClean="0"/>
              <a:t>Convert the </a:t>
            </a:r>
            <a:r>
              <a:rPr lang="en-US" dirty="0" err="1" smtClean="0"/>
              <a:t>inDegree</a:t>
            </a:r>
            <a:r>
              <a:rPr lang="en-US" dirty="0" smtClean="0"/>
              <a:t> RDD to a list of in-degrees and the counts of each one, then divide that by the number of vertices…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Results – Produces all in-degrees in the citation network, along with the probability that a given document has a particular in-degree…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69" y="2273464"/>
            <a:ext cx="6928353" cy="757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34" y="4339558"/>
            <a:ext cx="3386066" cy="16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1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chart to view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the ‘out’ RDD to a text file, importing it into Excel, and building a logarithmic scale chart produces the following trend…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7" y="2930305"/>
            <a:ext cx="5603987" cy="3392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686" y="3657599"/>
            <a:ext cx="4376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– this chart shows that there is a high likelihood that an arbitrary page has a very few number of citations.  The higher the number of citations, the lower the probability.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896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Big Data Analytics Final Project  Spring 2017, Option A Analyzing ACM Citation Network</vt:lpstr>
      <vt:lpstr>Overview</vt:lpstr>
      <vt:lpstr>Building the Citation Network</vt:lpstr>
      <vt:lpstr>Use Regular Expressions to create the link RDD</vt:lpstr>
      <vt:lpstr>Overview</vt:lpstr>
      <vt:lpstr>In-Degree Distribution</vt:lpstr>
      <vt:lpstr>Creating the graph</vt:lpstr>
      <vt:lpstr>Producing In-Degree Output</vt:lpstr>
      <vt:lpstr>Build chart to view trends</vt:lpstr>
      <vt:lpstr>Overview</vt:lpstr>
      <vt:lpstr>Implementing the Weighted Page Rank Algorithm </vt:lpstr>
      <vt:lpstr>Define constants for algorithm</vt:lpstr>
      <vt:lpstr>Get the Weighted In-Link Value</vt:lpstr>
      <vt:lpstr>Get the Weighted Out-Link Value</vt:lpstr>
      <vt:lpstr>Create RDD for iterative algorithm</vt:lpstr>
      <vt:lpstr>Checkpointing</vt:lpstr>
      <vt:lpstr>Iterative Algorithm</vt:lpstr>
      <vt:lpstr>Iterative Algorithm (cont’d)</vt:lpstr>
      <vt:lpstr>Retrieve the Top 10 Pages</vt:lpstr>
      <vt:lpstr>Put in form for output</vt:lpstr>
      <vt:lpstr>Results</vt:lpstr>
      <vt:lpstr>Conclusion</vt:lpstr>
    </vt:vector>
  </TitlesOfParts>
  <Company>Vanderbilt University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Project Spring 2017, Option A Analyzing ACM Citation Network</dc:title>
  <dc:creator>Burch, Zack</dc:creator>
  <cp:lastModifiedBy>Burch, Zack</cp:lastModifiedBy>
  <cp:revision>92</cp:revision>
  <dcterms:created xsi:type="dcterms:W3CDTF">2017-05-02T17:07:33Z</dcterms:created>
  <dcterms:modified xsi:type="dcterms:W3CDTF">2017-05-04T17:41:39Z</dcterms:modified>
</cp:coreProperties>
</file>