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2" r:id="rId3"/>
    <p:sldId id="273" r:id="rId4"/>
    <p:sldId id="257" r:id="rId5"/>
    <p:sldId id="283" r:id="rId6"/>
    <p:sldId id="284" r:id="rId7"/>
    <p:sldId id="285" r:id="rId8"/>
    <p:sldId id="288" r:id="rId9"/>
    <p:sldId id="289" r:id="rId10"/>
    <p:sldId id="290" r:id="rId11"/>
    <p:sldId id="281" r:id="rId12"/>
    <p:sldId id="282" r:id="rId13"/>
    <p:sldId id="265" r:id="rId14"/>
    <p:sldId id="274" r:id="rId15"/>
    <p:sldId id="270" r:id="rId16"/>
    <p:sldId id="271" r:id="rId17"/>
    <p:sldId id="276" r:id="rId18"/>
    <p:sldId id="277" r:id="rId19"/>
    <p:sldId id="286" r:id="rId20"/>
    <p:sldId id="279" r:id="rId21"/>
    <p:sldId id="287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A764C-7F36-2747-A165-C5F42F02E5C8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F7AE-E999-254E-938D-4614B3FD4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abroad.case.edu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ad.de/rise/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sf.gov/crssprgm/reu/reu_search.j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tudyabroad.case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Research Abroad Opportunities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47" y="4137656"/>
            <a:ext cx="5145944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Research Add-on to a Study Abroad</a:t>
            </a:r>
            <a:b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dirty="0" smtClean="0"/>
              <a:t>Select the program that interests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8" y="2599765"/>
            <a:ext cx="5964192" cy="3881459"/>
          </a:xfrm>
        </p:spPr>
      </p:pic>
      <p:sp>
        <p:nvSpPr>
          <p:cNvPr id="5" name="TextBox 4"/>
          <p:cNvSpPr txBox="1"/>
          <p:nvPr/>
        </p:nvSpPr>
        <p:spPr>
          <a:xfrm>
            <a:off x="6942967" y="3101472"/>
            <a:ext cx="1959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After you click on the program, the “Click to Visit” button provides even more information and the homepage of the program itself!</a:t>
            </a:r>
            <a:endParaRPr lang="en-US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18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Arcadia University: STEM Summer Research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195" y="2681176"/>
            <a:ext cx="5138443" cy="355778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Arcadia offers </a:t>
            </a:r>
            <a:r>
              <a:rPr lang="en-US" dirty="0" smtClean="0"/>
              <a:t>4 </a:t>
            </a:r>
            <a:r>
              <a:rPr lang="en-US" dirty="0" smtClean="0"/>
              <a:t>STEM summer research </a:t>
            </a:r>
            <a:r>
              <a:rPr lang="en-US" dirty="0" smtClean="0"/>
              <a:t>programs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Application deadline is February 1</a:t>
            </a:r>
            <a:r>
              <a:rPr lang="en-US" baseline="30000" dirty="0" smtClean="0"/>
              <a:t>st</a:t>
            </a:r>
            <a:r>
              <a:rPr lang="en-US" dirty="0" smtClean="0"/>
              <a:t>!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u="sng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u="sng" dirty="0" smtClean="0"/>
              <a:t>Biomedical Sciences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Royal </a:t>
            </a:r>
            <a:r>
              <a:rPr lang="en-US" dirty="0"/>
              <a:t>Veterinary </a:t>
            </a:r>
            <a:r>
              <a:rPr lang="en-US" dirty="0" smtClean="0"/>
              <a:t>College: London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6 </a:t>
            </a:r>
            <a:r>
              <a:rPr lang="en-US" dirty="0"/>
              <a:t>weeks, </a:t>
            </a:r>
            <a:r>
              <a:rPr lang="en-US" dirty="0" smtClean="0"/>
              <a:t>6 </a:t>
            </a:r>
            <a:r>
              <a:rPr lang="en-US" dirty="0"/>
              <a:t>research </a:t>
            </a:r>
            <a:r>
              <a:rPr lang="en-US" dirty="0" smtClean="0"/>
              <a:t>credits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u="sng" dirty="0"/>
              <a:t>Environmental Sciences, Physics &amp; Math</a:t>
            </a:r>
            <a:endParaRPr lang="en-US" b="1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CEAMA: Granada, Spain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8 weeks, 10 credits: </a:t>
            </a:r>
            <a:r>
              <a:rPr lang="en-US" dirty="0" smtClean="0"/>
              <a:t>6 </a:t>
            </a:r>
            <a:r>
              <a:rPr lang="en-US" dirty="0"/>
              <a:t>research, </a:t>
            </a:r>
            <a:r>
              <a:rPr lang="en-US" dirty="0" smtClean="0"/>
              <a:t>4    </a:t>
            </a:r>
            <a:r>
              <a:rPr lang="en-US" dirty="0"/>
              <a:t>language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95" y="3036978"/>
            <a:ext cx="3730428" cy="2448127"/>
          </a:xfrm>
        </p:spPr>
      </p:pic>
    </p:spTree>
    <p:extLst>
      <p:ext uri="{BB962C8B-B14F-4D97-AF65-F5344CB8AC3E}">
        <p14:creationId xmlns:p14="http://schemas.microsoft.com/office/powerpoint/2010/main" val="3196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Arcadia University: STEM Summer Research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483" y="2681176"/>
            <a:ext cx="8690845" cy="324193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Programs range from $6,500 - $10,000 including tuition, housing, and orientation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Scholarships </a:t>
            </a:r>
            <a:r>
              <a:rPr lang="en-US" dirty="0"/>
              <a:t>are available for  $250 – $</a:t>
            </a:r>
            <a:r>
              <a:rPr lang="en-US" dirty="0" smtClean="0"/>
              <a:t>1,000 from Arcadia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Additional scholarships available on the CWRU website</a:t>
            </a: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b="1" u="sng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b="1" u="sng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u="sng" dirty="0" smtClean="0"/>
              <a:t>Math/Statistics</a:t>
            </a:r>
            <a:r>
              <a:rPr lang="en-US" b="1" u="sng" dirty="0"/>
              <a:t>, </a:t>
            </a:r>
            <a:r>
              <a:rPr lang="en-US" b="1" u="sng" dirty="0" smtClean="0"/>
              <a:t>Biology, </a:t>
            </a:r>
            <a:r>
              <a:rPr lang="en-US" b="1" u="sng" dirty="0" smtClean="0"/>
              <a:t>Chemistry &amp; Physics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/>
              <a:t>University of </a:t>
            </a:r>
            <a:r>
              <a:rPr lang="en-US" dirty="0"/>
              <a:t>Glasgow: Scotland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6 </a:t>
            </a:r>
            <a:r>
              <a:rPr lang="en-US" dirty="0"/>
              <a:t>weeks, </a:t>
            </a:r>
            <a:r>
              <a:rPr lang="en-US" dirty="0" smtClean="0"/>
              <a:t>6 </a:t>
            </a:r>
            <a:r>
              <a:rPr lang="en-US" dirty="0"/>
              <a:t>research </a:t>
            </a:r>
            <a:r>
              <a:rPr lang="en-US" dirty="0" smtClean="0"/>
              <a:t>credits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b="1" u="sng" dirty="0" smtClean="0"/>
              <a:t>Biology</a:t>
            </a:r>
            <a:r>
              <a:rPr lang="en-US" sz="1700" b="1" u="sng" dirty="0" smtClean="0"/>
              <a:t>, Chemistry, </a:t>
            </a:r>
            <a:r>
              <a:rPr lang="en-US" sz="1700" b="1" u="sng" dirty="0" smtClean="0"/>
              <a:t>Computer Science, Math</a:t>
            </a:r>
            <a:r>
              <a:rPr lang="en-US" sz="1700" b="1" u="sng" dirty="0" smtClean="0"/>
              <a:t>, </a:t>
            </a:r>
            <a:r>
              <a:rPr lang="en-US" sz="1700" b="1" u="sng" dirty="0" smtClean="0"/>
              <a:t>Geological </a:t>
            </a:r>
            <a:r>
              <a:rPr lang="en-US" sz="1700" b="1" u="sng" dirty="0" smtClean="0"/>
              <a:t>Sciences, </a:t>
            </a:r>
            <a:r>
              <a:rPr lang="en-US" sz="1700" b="1" u="sng" dirty="0" smtClean="0"/>
              <a:t>Math &amp; Physics</a:t>
            </a:r>
            <a:endParaRPr lang="en-US" sz="1700" b="1" u="sng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University of College Dublin (UCD): Dublin, Ireland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8 </a:t>
            </a:r>
            <a:r>
              <a:rPr lang="en-US" dirty="0"/>
              <a:t>weeks,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 smtClean="0"/>
              <a:t>research credits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8577" y="5923107"/>
            <a:ext cx="411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Deadline </a:t>
            </a:r>
            <a:r>
              <a:rPr lang="en-US" sz="1200" dirty="0" smtClean="0"/>
              <a:t>is February </a:t>
            </a:r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: </a:t>
            </a:r>
            <a:r>
              <a:rPr lang="en-US" sz="1200" dirty="0" smtClean="0"/>
              <a:t>Apply soon!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https://studyabroad.case.edu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970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8" y="1197622"/>
            <a:ext cx="8949792" cy="1402144"/>
          </a:xfrm>
        </p:spPr>
        <p:txBody>
          <a:bodyPr/>
          <a:lstStyle/>
          <a:p>
            <a:pPr lvl="1"/>
            <a:r>
              <a:rPr lang="en-US" sz="3000" dirty="0" smtClean="0">
                <a:latin typeface="Baskerville Old Face" panose="02020602080505020303" pitchFamily="18" charset="0"/>
              </a:rPr>
              <a:t>DAAD - RISE: Research Internships in Science and Engineering </a:t>
            </a:r>
            <a:r>
              <a:rPr lang="en-US" sz="3000" dirty="0" smtClean="0">
                <a:latin typeface="Baskerville Old Face" panose="02020602080505020303" pitchFamily="18" charset="0"/>
                <a:hlinkClick r:id="rId2"/>
              </a:rPr>
              <a:t>https://www.daad.de/rise/en/</a:t>
            </a:r>
            <a:r>
              <a:rPr lang="en-US" sz="3000" dirty="0" smtClean="0"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RISE is a summer </a:t>
            </a:r>
            <a:r>
              <a:rPr lang="en-US" dirty="0" smtClean="0"/>
              <a:t>internship/research </a:t>
            </a:r>
            <a:r>
              <a:rPr lang="en-US" dirty="0"/>
              <a:t>program for undergraduate students </a:t>
            </a:r>
            <a:r>
              <a:rPr lang="en-US" dirty="0" smtClean="0"/>
              <a:t>in biology</a:t>
            </a:r>
            <a:r>
              <a:rPr lang="en-US" dirty="0"/>
              <a:t>, chemistry, physics, earth sciences and engineering.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Work </a:t>
            </a:r>
            <a:r>
              <a:rPr lang="en-US" dirty="0"/>
              <a:t>with research groups </a:t>
            </a:r>
            <a:r>
              <a:rPr lang="en-US" dirty="0" smtClean="0"/>
              <a:t>and </a:t>
            </a:r>
            <a:r>
              <a:rPr lang="en-US" dirty="0"/>
              <a:t>top research institutions across Germany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 period of 2 to 3 </a:t>
            </a:r>
            <a:r>
              <a:rPr lang="en-US" dirty="0" smtClean="0"/>
              <a:t>months, over the summer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RISE </a:t>
            </a:r>
            <a:r>
              <a:rPr lang="en-US" dirty="0"/>
              <a:t>interns are matched with doctoral students whom they assist and who serve as their mentors.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working language will be English.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scholarship holders receive stipends from the DAAD to help cover living </a:t>
            </a:r>
            <a:r>
              <a:rPr lang="en-US" dirty="0" smtClean="0"/>
              <a:t>expenses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Partner </a:t>
            </a:r>
            <a:r>
              <a:rPr lang="en-US" dirty="0"/>
              <a:t>universities &amp; research institutes provide housing </a:t>
            </a:r>
            <a:r>
              <a:rPr lang="en-US" dirty="0" smtClean="0"/>
              <a:t>assistance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/>
              <a:t>The database for students is </a:t>
            </a:r>
            <a:r>
              <a:rPr lang="en-US" sz="2100" dirty="0" smtClean="0"/>
              <a:t>open</a:t>
            </a:r>
            <a:r>
              <a:rPr lang="en-US" sz="2100" dirty="0"/>
              <a:t> from December </a:t>
            </a:r>
            <a:r>
              <a:rPr lang="en-US" sz="2100" dirty="0" smtClean="0"/>
              <a:t>to </a:t>
            </a:r>
            <a:r>
              <a:rPr lang="en-US" sz="2100" dirty="0" smtClean="0"/>
              <a:t>January, and students must register on the database in order to be able to apply to PhD </a:t>
            </a:r>
            <a:r>
              <a:rPr lang="en-US" sz="2100" smtClean="0"/>
              <a:t>student projects (up to 3)</a:t>
            </a:r>
            <a:endParaRPr lang="en-US" sz="21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 smtClean="0"/>
              <a:t>Applications are due by January 15</a:t>
            </a:r>
            <a:r>
              <a:rPr lang="en-US" sz="2100" baseline="30000" dirty="0" smtClean="0"/>
              <a:t>th</a:t>
            </a:r>
            <a:r>
              <a:rPr lang="en-US" sz="2100" dirty="0" smtClean="0"/>
              <a:t> 2016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639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NSF – </a:t>
            </a:r>
            <a:r>
              <a:rPr lang="en-US" sz="3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REU: National </a:t>
            </a:r>
            <a:r>
              <a:rPr lang="en-US" sz="3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Science Foundation – Research Experiences for </a:t>
            </a:r>
            <a:r>
              <a:rPr lang="en-US" sz="3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Undergraduates</a:t>
            </a:r>
            <a:endParaRPr lang="en-US" sz="3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056051"/>
            <a:ext cx="8308975" cy="349175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3500" dirty="0"/>
              <a:t>The National Science Foundation – Research Experiences for Undergraduates (NSF-REU) are summer research programs sponsored by Universities across the country.  </a:t>
            </a:r>
            <a:endParaRPr lang="en-US" sz="3500" dirty="0" smtClean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The research programs are typically 8-10 weeks in length.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With some exceptions, the international research programs are mostly in the sciences and engineering.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The programs typically cover international travel expenses, cost of room and board, and a stipend.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3500" dirty="0" smtClean="0"/>
              <a:t>The </a:t>
            </a:r>
            <a:r>
              <a:rPr lang="en-US" sz="3500" dirty="0"/>
              <a:t>NSF-REU site can be found at: </a:t>
            </a:r>
            <a:r>
              <a:rPr lang="en-US" sz="3500" dirty="0">
                <a:hlinkClick r:id="rId2"/>
              </a:rPr>
              <a:t>http://www.nsf.gov/crssprgm/reu/reu_search.jsp</a:t>
            </a:r>
            <a:endParaRPr lang="en-US" sz="3500" dirty="0"/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183805"/>
            <a:ext cx="8308975" cy="14159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NSF – REU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2800" dirty="0" smtClean="0"/>
              <a:t>From there choose the link below: </a:t>
            </a:r>
            <a:br>
              <a:rPr lang="en-US" sz="2800" dirty="0" smtClean="0"/>
            </a:br>
            <a:r>
              <a:rPr lang="en-US" sz="2800" dirty="0" smtClean="0"/>
              <a:t>“International Science and Engineering</a:t>
            </a:r>
            <a:endParaRPr lang="en-US" sz="2800" dirty="0"/>
          </a:p>
        </p:txBody>
      </p:sp>
      <p:pic>
        <p:nvPicPr>
          <p:cNvPr id="6" name="Content Placeholder 5" descr="NSF REU si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1" b="19671"/>
          <a:stretch>
            <a:fillRect/>
          </a:stretch>
        </p:blipFill>
        <p:spPr>
          <a:xfrm>
            <a:off x="286776" y="3120942"/>
            <a:ext cx="8308975" cy="3127457"/>
          </a:xfrm>
        </p:spPr>
      </p:pic>
    </p:spTree>
    <p:extLst>
      <p:ext uri="{BB962C8B-B14F-4D97-AF65-F5344CB8AC3E}">
        <p14:creationId xmlns:p14="http://schemas.microsoft.com/office/powerpoint/2010/main" val="14025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712054"/>
            <a:ext cx="8308975" cy="19480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NSF – REU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2800" dirty="0" smtClean="0"/>
              <a:t>Once you click on a field of research, different opportunities and contact information are provided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" y="2660069"/>
            <a:ext cx="7778132" cy="3740731"/>
          </a:xfrm>
        </p:spPr>
      </p:pic>
    </p:spTree>
    <p:extLst>
      <p:ext uri="{BB962C8B-B14F-4D97-AF65-F5344CB8AC3E}">
        <p14:creationId xmlns:p14="http://schemas.microsoft.com/office/powerpoint/2010/main" val="34020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Faculty Contacts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Students often use the faculty within their field to find out about research opportunities, as well.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is more self-driven, but SOURCE and the Office of Education Abroad can help formalize the process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Directing students to financial resources (SOURCE)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roviding emergency and medical insurance, and managing the risks (Education Abroad)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All faculty at CWRU are involved in research, and a lot of that is abroad. Stop by during office hours to see what your advisor or professor is doing!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Independent Research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Students sometimes find research abroad opportunities through other means: their own networking and contacts, online, previous work or intern experience,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is again more self-driven and SOURCE and the Office of Education Abroad can formalize and help support these endeavors.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Note that if you do find research abroad opportunities online or through even a somewhat distant contact, you should carefully review their work and reviews. </a:t>
            </a:r>
            <a:r>
              <a:rPr lang="en-US" i="1" dirty="0" smtClean="0"/>
              <a:t>We can help you ascertain this, too!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Student Testimonial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985961" y="2770188"/>
            <a:ext cx="5858633" cy="3464765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Eric </a:t>
            </a:r>
            <a:r>
              <a:rPr lang="en-US" dirty="0" smtClean="0"/>
              <a:t>Bruckner is a Junior majoring in Polymer </a:t>
            </a:r>
            <a:r>
              <a:rPr lang="en-US" dirty="0"/>
              <a:t>Science and </a:t>
            </a:r>
            <a:r>
              <a:rPr lang="en-US" dirty="0" smtClean="0"/>
              <a:t>Engineering  and he studied abroad </a:t>
            </a:r>
            <a:r>
              <a:rPr lang="en-US" dirty="0"/>
              <a:t>at the University of </a:t>
            </a:r>
            <a:r>
              <a:rPr lang="en-US" dirty="0" smtClean="0"/>
              <a:t>Hamburg.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Eric Bruckner </a:t>
            </a:r>
            <a:r>
              <a:rPr lang="en-US" dirty="0"/>
              <a:t>helped to develop an </a:t>
            </a:r>
            <a:r>
              <a:rPr lang="en-US" dirty="0" err="1"/>
              <a:t>electrospinning</a:t>
            </a:r>
            <a:r>
              <a:rPr lang="en-US" dirty="0"/>
              <a:t> process to create </a:t>
            </a:r>
            <a:r>
              <a:rPr lang="en-US" dirty="0" err="1"/>
              <a:t>crosslinked</a:t>
            </a:r>
            <a:r>
              <a:rPr lang="en-US" dirty="0"/>
              <a:t> polymer </a:t>
            </a:r>
            <a:r>
              <a:rPr lang="en-US" dirty="0" err="1"/>
              <a:t>nanofibers</a:t>
            </a:r>
            <a:r>
              <a:rPr lang="en-US" dirty="0"/>
              <a:t> with stable morphology. </a:t>
            </a:r>
            <a:r>
              <a:rPr lang="en-US" dirty="0" smtClean="0"/>
              <a:t>He </a:t>
            </a:r>
            <a:r>
              <a:rPr lang="en-US" dirty="0"/>
              <a:t>also synthesized UV and thermally responsive polymers, based on </a:t>
            </a:r>
            <a:r>
              <a:rPr lang="en-US" dirty="0" err="1"/>
              <a:t>spiropyran</a:t>
            </a:r>
            <a:r>
              <a:rPr lang="en-US" dirty="0"/>
              <a:t> and </a:t>
            </a:r>
            <a:r>
              <a:rPr lang="en-US" dirty="0" err="1"/>
              <a:t>polyNiPAM</a:t>
            </a:r>
            <a:r>
              <a:rPr lang="en-US" dirty="0"/>
              <a:t>, that can be </a:t>
            </a:r>
            <a:r>
              <a:rPr lang="en-US" dirty="0" err="1"/>
              <a:t>electrospun</a:t>
            </a:r>
            <a:r>
              <a:rPr lang="en-US" dirty="0"/>
              <a:t> into stimuli-responsive fibers.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He states, </a:t>
            </a:r>
            <a:r>
              <a:rPr lang="en-US" dirty="0"/>
              <a:t>“My experience abroad taught me that the global research community is closely-knit despite its size. I was able to network with fellow students and researchers around the world, while living in a different culture</a:t>
            </a:r>
            <a:r>
              <a:rPr lang="en-US" dirty="0" smtClean="0"/>
              <a:t>.”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1" y="2664991"/>
            <a:ext cx="2319759" cy="3775650"/>
          </a:xfrm>
        </p:spPr>
      </p:pic>
    </p:spTree>
    <p:extLst>
      <p:ext uri="{BB962C8B-B14F-4D97-AF65-F5344CB8AC3E}">
        <p14:creationId xmlns:p14="http://schemas.microsoft.com/office/powerpoint/2010/main" val="41833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Research Abroad Opportunities</a:t>
            </a:r>
            <a:br>
              <a:rPr lang="en-US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Table of Contents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Structured Research Abroad Options: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GlobalLinks</a:t>
            </a:r>
            <a:r>
              <a:rPr lang="en-US" dirty="0" smtClean="0"/>
              <a:t>: </a:t>
            </a:r>
            <a:r>
              <a:rPr lang="en-US" dirty="0" err="1" smtClean="0"/>
              <a:t>EuroScholars</a:t>
            </a:r>
            <a:r>
              <a:rPr lang="en-US" dirty="0" smtClean="0"/>
              <a:t> program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Research add-on to a study abroad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Arcadia University: STEM Summer Research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DAAD </a:t>
            </a:r>
            <a:r>
              <a:rPr lang="en-US" dirty="0" smtClean="0"/>
              <a:t>(RISE): Research Internships in Science and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NSF </a:t>
            </a:r>
            <a:r>
              <a:rPr lang="en-US" dirty="0" smtClean="0"/>
              <a:t>– REU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Unstructured Research Abroad Options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Faculty Contacts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Independent Research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Student Testimonials</a:t>
            </a:r>
          </a:p>
        </p:txBody>
      </p:sp>
    </p:spTree>
    <p:extLst>
      <p:ext uri="{BB962C8B-B14F-4D97-AF65-F5344CB8AC3E}">
        <p14:creationId xmlns:p14="http://schemas.microsoft.com/office/powerpoint/2010/main" val="3809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Student Testimonial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46019" y="2770188"/>
            <a:ext cx="4798576" cy="346476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Katie Rose </a:t>
            </a:r>
            <a:r>
              <a:rPr lang="en-US" dirty="0" smtClean="0"/>
              <a:t>is a Junior majoring in Polymer </a:t>
            </a:r>
            <a:r>
              <a:rPr lang="en-US" dirty="0"/>
              <a:t>Science and </a:t>
            </a:r>
            <a:r>
              <a:rPr lang="en-US" dirty="0" smtClean="0"/>
              <a:t>Engineering  with a minor in </a:t>
            </a:r>
            <a:r>
              <a:rPr lang="en-US" dirty="0"/>
              <a:t>Biomedical Engineering and </a:t>
            </a:r>
            <a:r>
              <a:rPr lang="en-US" dirty="0" smtClean="0"/>
              <a:t>Chemistry.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Along with </a:t>
            </a:r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Case </a:t>
            </a:r>
            <a:r>
              <a:rPr lang="en-US" dirty="0" smtClean="0"/>
              <a:t>student, Katie mixed </a:t>
            </a:r>
            <a:r>
              <a:rPr lang="en-US" dirty="0"/>
              <a:t>additives into PBS and PBS/PET systems to see the effect on flame </a:t>
            </a:r>
            <a:r>
              <a:rPr lang="en-US" dirty="0" err="1"/>
              <a:t>retardancy</a:t>
            </a:r>
            <a:r>
              <a:rPr lang="en-US" dirty="0"/>
              <a:t>. </a:t>
            </a:r>
            <a:r>
              <a:rPr lang="en-US" dirty="0" smtClean="0"/>
              <a:t>They </a:t>
            </a:r>
            <a:r>
              <a:rPr lang="en-US" dirty="0"/>
              <a:t>measured </a:t>
            </a:r>
            <a:r>
              <a:rPr lang="en-US" dirty="0" smtClean="0"/>
              <a:t>those </a:t>
            </a:r>
            <a:r>
              <a:rPr lang="en-US" dirty="0"/>
              <a:t>properties through DSC, TGA and cone </a:t>
            </a:r>
            <a:r>
              <a:rPr lang="en-US" dirty="0" err="1"/>
              <a:t>calorimetry</a:t>
            </a:r>
            <a:r>
              <a:rPr lang="en-US" dirty="0"/>
              <a:t> testing throughout the summer.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She states, “Researching </a:t>
            </a:r>
            <a:r>
              <a:rPr lang="en-US" dirty="0"/>
              <a:t>abroad was an eye opening experience. I was pushed out of my comfort zone with my </a:t>
            </a:r>
            <a:r>
              <a:rPr lang="en-US" dirty="0" smtClean="0"/>
              <a:t>research and </a:t>
            </a:r>
            <a:r>
              <a:rPr lang="en-US" dirty="0"/>
              <a:t>it allowed me to learn more about other cultures and traditions. I was able to travel to 11 different countries, meet people from all over the world, and I would go back in a heartbeat</a:t>
            </a:r>
            <a:r>
              <a:rPr lang="en-US" dirty="0" smtClean="0"/>
              <a:t>.”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05" y="2681176"/>
            <a:ext cx="3711532" cy="3711532"/>
          </a:xfrm>
        </p:spPr>
      </p:pic>
    </p:spTree>
    <p:extLst>
      <p:ext uri="{BB962C8B-B14F-4D97-AF65-F5344CB8AC3E}">
        <p14:creationId xmlns:p14="http://schemas.microsoft.com/office/powerpoint/2010/main" val="16034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Student Testimonial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46019" y="2770188"/>
            <a:ext cx="4798576" cy="34647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Daniel Watson is a Senior majoring in Polymer </a:t>
            </a:r>
            <a:r>
              <a:rPr lang="en-US" dirty="0"/>
              <a:t>Science and </a:t>
            </a:r>
            <a:r>
              <a:rPr lang="en-US" dirty="0" smtClean="0"/>
              <a:t>Engineering. He </a:t>
            </a:r>
            <a:r>
              <a:rPr lang="en-US" dirty="0"/>
              <a:t>conducted research at Sichuan </a:t>
            </a:r>
            <a:r>
              <a:rPr lang="en-US" dirty="0" smtClean="0"/>
              <a:t>University.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He worked with halogen-free flame </a:t>
            </a:r>
            <a:r>
              <a:rPr lang="en-US" dirty="0"/>
              <a:t>r</a:t>
            </a:r>
            <a:r>
              <a:rPr lang="en-US" dirty="0" smtClean="0"/>
              <a:t>etardation </a:t>
            </a:r>
            <a:r>
              <a:rPr lang="en-US" dirty="0"/>
              <a:t>of </a:t>
            </a:r>
            <a:r>
              <a:rPr lang="en-US" dirty="0" smtClean="0"/>
              <a:t>polypropylene. His research team compared  nine organically modified ammonium polyphosphate </a:t>
            </a:r>
            <a:r>
              <a:rPr lang="en-US" dirty="0"/>
              <a:t>additives at varying </a:t>
            </a:r>
            <a:r>
              <a:rPr lang="en-US" dirty="0" smtClean="0"/>
              <a:t>concentrations.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" r="13245"/>
          <a:stretch/>
        </p:blipFill>
        <p:spPr>
          <a:xfrm>
            <a:off x="242780" y="2880360"/>
            <a:ext cx="3803239" cy="3131820"/>
          </a:xfrm>
        </p:spPr>
      </p:pic>
    </p:spTree>
    <p:extLst>
      <p:ext uri="{BB962C8B-B14F-4D97-AF65-F5344CB8AC3E}">
        <p14:creationId xmlns:p14="http://schemas.microsoft.com/office/powerpoint/2010/main" val="20531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Questions??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09" y="2676214"/>
            <a:ext cx="3374378" cy="3709843"/>
          </a:xfrm>
        </p:spPr>
      </p:pic>
    </p:spTree>
    <p:extLst>
      <p:ext uri="{BB962C8B-B14F-4D97-AF65-F5344CB8AC3E}">
        <p14:creationId xmlns:p14="http://schemas.microsoft.com/office/powerpoint/2010/main" val="2465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GlobalLinks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EuroScholars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GlobalLinks</a:t>
            </a:r>
            <a:r>
              <a:rPr lang="en-US" dirty="0"/>
              <a:t>: </a:t>
            </a:r>
            <a:r>
              <a:rPr lang="en-US" dirty="0" err="1"/>
              <a:t>EuroScholars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Semester or year-long options in multiple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Students choose more or less </a:t>
            </a:r>
            <a:r>
              <a:rPr lang="en-US" dirty="0" smtClean="0"/>
              <a:t>research-intensive </a:t>
            </a:r>
            <a:r>
              <a:rPr lang="en-US" dirty="0" smtClean="0"/>
              <a:t>semester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choose from </a:t>
            </a:r>
            <a:r>
              <a:rPr lang="en-US" dirty="0" smtClean="0"/>
              <a:t>the many listed projects</a:t>
            </a:r>
            <a:r>
              <a:rPr lang="en-US" dirty="0"/>
              <a:t>, or create their 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Sponsored </a:t>
            </a:r>
            <a:r>
              <a:rPr lang="en-US" dirty="0"/>
              <a:t>by the Office of Education Abroad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Study Abroad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Students work with the Office of Education Abroad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Students pay CWRU tuition (Keeping your financial aid</a:t>
            </a:r>
            <a:r>
              <a:rPr lang="en-US" dirty="0" smtClean="0"/>
              <a:t>!); housing and meals to the overseas institution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 not need knowledge of a second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Students earn CWRU credits, using the Course Approval </a:t>
            </a:r>
            <a:r>
              <a:rPr lang="en-US" dirty="0" smtClean="0"/>
              <a:t>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027688"/>
            <a:ext cx="8308975" cy="1572077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GlobalLinks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EuroScholars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2400" dirty="0" smtClean="0"/>
              <a:t>From </a:t>
            </a:r>
            <a:r>
              <a:rPr lang="en-US" sz="2400" dirty="0" smtClean="0">
                <a:hlinkClick r:id="rId2"/>
              </a:rPr>
              <a:t>http://studyabroad.case.edu</a:t>
            </a:r>
            <a:r>
              <a:rPr lang="en-US" sz="2400" dirty="0" smtClean="0"/>
              <a:t>, click on Program Search</a:t>
            </a:r>
            <a:endParaRPr lang="en-US" sz="2400" dirty="0"/>
          </a:p>
        </p:txBody>
      </p:sp>
      <p:pic>
        <p:nvPicPr>
          <p:cNvPr id="4" name="Content Placeholder 3" descr="studyabroad program search photo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7" b="6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94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GlobalLinks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EuroScholars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2800" dirty="0" smtClean="0"/>
              <a:t>In the search engine, type in research</a:t>
            </a:r>
            <a:endParaRPr lang="en-US" dirty="0"/>
          </a:p>
        </p:txBody>
      </p:sp>
      <p:pic>
        <p:nvPicPr>
          <p:cNvPr id="4" name="Content Placeholder 3" descr="Program search research phot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" b="2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54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14004"/>
            <a:ext cx="8308975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GlobaLinks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EuroScholars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2800" dirty="0" smtClean="0"/>
              <a:t>A list of options will appear, select </a:t>
            </a:r>
            <a:r>
              <a:rPr lang="en-US" sz="2800" dirty="0" smtClean="0"/>
              <a:t>a “GlobaLinks” one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77" y="2617986"/>
            <a:ext cx="5138442" cy="3849516"/>
          </a:xfrm>
        </p:spPr>
      </p:pic>
    </p:spTree>
    <p:extLst>
      <p:ext uri="{BB962C8B-B14F-4D97-AF65-F5344CB8AC3E}">
        <p14:creationId xmlns:p14="http://schemas.microsoft.com/office/powerpoint/2010/main" val="139497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GlobalLinks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EuroScholars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sz="3200" dirty="0" smtClean="0"/>
              <a:t>Select an </a:t>
            </a:r>
            <a:r>
              <a:rPr lang="en-US" sz="3200" dirty="0"/>
              <a:t>I</a:t>
            </a:r>
            <a:r>
              <a:rPr lang="en-US" sz="3200" dirty="0" smtClean="0"/>
              <a:t>nstitution or Field of Interest</a:t>
            </a:r>
            <a:endParaRPr lang="en-US" sz="32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0" y="2713052"/>
            <a:ext cx="7857367" cy="3735619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4232135" y="3180170"/>
            <a:ext cx="335818" cy="78492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770134" y="4030826"/>
            <a:ext cx="1062078" cy="245791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Research Add-on to a Study Abroad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dirty="0" smtClean="0"/>
              <a:t>Complete research as part of study abroad!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Many different opportunities available via the Program Search engine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Semester or </a:t>
            </a:r>
            <a:r>
              <a:rPr lang="en-US" dirty="0" smtClean="0"/>
              <a:t>summer </a:t>
            </a:r>
            <a:r>
              <a:rPr lang="en-US" dirty="0"/>
              <a:t>options in multiple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Students choose </a:t>
            </a:r>
            <a:r>
              <a:rPr lang="en-US" dirty="0" smtClean="0"/>
              <a:t>institution and location based on research projects available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Sponsored by the Office of Education </a:t>
            </a:r>
            <a:r>
              <a:rPr lang="en-US" dirty="0" smtClean="0"/>
              <a:t>Abroad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Study Abroad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Students work with </a:t>
            </a:r>
            <a:r>
              <a:rPr lang="en-US" dirty="0" smtClean="0"/>
              <a:t>the </a:t>
            </a:r>
            <a:r>
              <a:rPr lang="en-US" dirty="0"/>
              <a:t>Office of Education Abroad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Students </a:t>
            </a:r>
            <a:r>
              <a:rPr lang="en-US" dirty="0" smtClean="0"/>
              <a:t>earn </a:t>
            </a:r>
            <a:r>
              <a:rPr lang="en-US" dirty="0"/>
              <a:t>CWRU </a:t>
            </a:r>
            <a:r>
              <a:rPr lang="en-US" dirty="0" smtClean="0"/>
              <a:t>credits, using the Course Approval Form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not need knowledge of a second </a:t>
            </a:r>
            <a:r>
              <a:rPr lang="en-US" dirty="0" smtClean="0"/>
              <a:t>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Finances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emester programs: students pay tuition to CWRU and housing, meals, and any fees overseas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Summer programs: students pay everything overseas (tuition, housing, fees,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69" y="1456765"/>
            <a:ext cx="8490231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Research Add-on to a Study Abroad</a:t>
            </a:r>
            <a:b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r>
              <a:rPr lang="en-US" dirty="0"/>
              <a:t>In the </a:t>
            </a:r>
            <a:r>
              <a:rPr lang="en-US" dirty="0" smtClean="0"/>
              <a:t>“courses offered” box, select research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15" y="2560851"/>
            <a:ext cx="4013650" cy="3959290"/>
          </a:xfrm>
        </p:spPr>
      </p:pic>
      <p:sp>
        <p:nvSpPr>
          <p:cNvPr id="6" name="Oval 5"/>
          <p:cNvSpPr/>
          <p:nvPr/>
        </p:nvSpPr>
        <p:spPr>
          <a:xfrm>
            <a:off x="2265770" y="5846495"/>
            <a:ext cx="1942088" cy="8496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4942" y="2931539"/>
            <a:ext cx="1959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Then, </a:t>
            </a:r>
            <a:r>
              <a:rPr lang="en-US" sz="3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click “Search” back at the 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top of the page…</a:t>
            </a:r>
            <a:endParaRPr 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33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818</TotalTime>
  <Words>1050</Words>
  <Application>Microsoft Office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Expo</vt:lpstr>
      <vt:lpstr>Research Abroad Opportunities</vt:lpstr>
      <vt:lpstr>Research Abroad Opportunities Table of Contents</vt:lpstr>
      <vt:lpstr> GlobalLinks: EuroScholars</vt:lpstr>
      <vt:lpstr>  GlobalLinks: EuroScholars From http://studyabroad.case.edu, click on Program Search</vt:lpstr>
      <vt:lpstr>GlobalLinks: EuroScholars In the search engine, type in research</vt:lpstr>
      <vt:lpstr>GlobaLinks: EuroScholars A list of options will appear, select a “GlobaLinks” one</vt:lpstr>
      <vt:lpstr>GlobalLinks: EuroScholars Select an Institution or Field of Interest</vt:lpstr>
      <vt:lpstr>Research Add-on to a Study Abroad Complete research as part of study abroad!</vt:lpstr>
      <vt:lpstr>Research Add-on to a Study Abroad In the “courses offered” box, select research</vt:lpstr>
      <vt:lpstr>Research Add-on to a Study Abroad Select the program that interests you!</vt:lpstr>
      <vt:lpstr>Arcadia University: STEM Summer Research Program</vt:lpstr>
      <vt:lpstr>Arcadia University: STEM Summer Research Program</vt:lpstr>
      <vt:lpstr>DAAD - RISE: Research Internships in Science and Engineering https://www.daad.de/rise/en/ </vt:lpstr>
      <vt:lpstr>NSF – REU: National Science Foundation – Research Experiences for Undergraduates</vt:lpstr>
      <vt:lpstr>NSF – REU  From there choose the link below:  “International Science and Engineering</vt:lpstr>
      <vt:lpstr>NSF – REU  Once you click on a field of research, different opportunities and contact information are provided</vt:lpstr>
      <vt:lpstr>Faculty Contacts</vt:lpstr>
      <vt:lpstr>Independent Research </vt:lpstr>
      <vt:lpstr>Student Testimonial</vt:lpstr>
      <vt:lpstr>Student Testimonial</vt:lpstr>
      <vt:lpstr>Student Testimonial</vt:lpstr>
      <vt:lpstr>Questions??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Abroad Programs</dc:title>
  <dc:creator>madelaine hirsch</dc:creator>
  <cp:lastModifiedBy>Autumn Beechler</cp:lastModifiedBy>
  <cp:revision>71</cp:revision>
  <dcterms:created xsi:type="dcterms:W3CDTF">2014-01-29T21:05:10Z</dcterms:created>
  <dcterms:modified xsi:type="dcterms:W3CDTF">2015-10-22T19:48:10Z</dcterms:modified>
</cp:coreProperties>
</file>