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91F8A1E-D8BE-47B7-9353-D96C24F7D810}" type="datetimeFigureOut">
              <a:rPr lang="en-GB" smtClean="0"/>
              <a:pPr/>
              <a:t>21/09/2015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614636-92CB-4822-B937-0F5D441C133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pd.cs.rhul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Final Year Projects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/>
          <a:lstStyle/>
          <a:p>
            <a:r>
              <a:rPr lang="en-GB" dirty="0" smtClean="0"/>
              <a:t>Guide to Success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611607"/>
            <a:ext cx="19704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00" dirty="0" smtClean="0"/>
              <a:t>Your other</a:t>
            </a:r>
            <a:endParaRPr lang="en-GB" sz="2700" dirty="0"/>
          </a:p>
        </p:txBody>
      </p:sp>
      <p:pic>
        <p:nvPicPr>
          <p:cNvPr id="1027" name="Picture 3" descr="C:\Users\dave\AppData\Local\Microsoft\Windows\Temporary Internet Files\Content.IE5\HEE45L0B\MC900439818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7152" y="41148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One Final Assessment</a:t>
            </a:r>
          </a:p>
          <a:p>
            <a:r>
              <a:rPr lang="en-GB" dirty="0" smtClean="0"/>
              <a:t>You will be judged on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A demonstration</a:t>
            </a:r>
          </a:p>
          <a:p>
            <a:pPr lvl="1"/>
            <a:r>
              <a:rPr lang="en-GB" dirty="0"/>
              <a:t>A final report</a:t>
            </a:r>
          </a:p>
          <a:p>
            <a:pPr lvl="1"/>
            <a:r>
              <a:rPr lang="en-GB" dirty="0"/>
              <a:t>Your behaviour</a:t>
            </a:r>
          </a:p>
          <a:p>
            <a:pPr lvl="1"/>
            <a:r>
              <a:rPr lang="en-GB" dirty="0"/>
              <a:t>Your programs or other deliverables</a:t>
            </a:r>
          </a:p>
          <a:p>
            <a:pPr lvl="1"/>
            <a:r>
              <a:rPr lang="en-GB" dirty="0"/>
              <a:t>Your technical achievements</a:t>
            </a:r>
          </a:p>
          <a:p>
            <a:pPr lvl="1"/>
            <a:r>
              <a:rPr lang="en-GB" dirty="0"/>
              <a:t>Your understanding of Professional </a:t>
            </a:r>
            <a:r>
              <a:rPr lang="en-GB" dirty="0" smtClean="0"/>
              <a:t>Issues</a:t>
            </a:r>
            <a:endParaRPr lang="en-GB" dirty="0" smtClean="0"/>
          </a:p>
          <a:p>
            <a:r>
              <a:rPr lang="en-GB" dirty="0" smtClean="0"/>
              <a:t>To avoid zero marks you must have</a:t>
            </a:r>
          </a:p>
          <a:p>
            <a:pPr lvl="1"/>
            <a:r>
              <a:rPr lang="en-GB" dirty="0" smtClean="0"/>
              <a:t>Completed your diary</a:t>
            </a:r>
          </a:p>
          <a:p>
            <a:pPr lvl="1"/>
            <a:r>
              <a:rPr lang="en-GB" dirty="0" smtClean="0"/>
              <a:t>Made professional use of  your repository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Submission</a:t>
            </a:r>
            <a:endParaRPr lang="en-GB" dirty="0"/>
          </a:p>
        </p:txBody>
      </p:sp>
      <p:pic>
        <p:nvPicPr>
          <p:cNvPr id="8195" name="Picture 3" descr="C:\Users\dave\AppData\Local\Microsoft\Windows\Temporary Internet Files\Content.IE5\ZM0AF389\MC90002346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628800"/>
            <a:ext cx="1934095" cy="1542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	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36076" y="2967335"/>
            <a:ext cx="4871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GB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 not be shy</a:t>
            </a:r>
            <a:endParaRPr lang="en-GB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219" name="Picture 3" descr="C:\Users\dave\AppData\Local\Microsoft\Windows\Temporary Internet Files\Content.IE5\63VESPAK\MC9004415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620688"/>
            <a:ext cx="1873250" cy="1600200"/>
          </a:xfrm>
          <a:prstGeom prst="rect">
            <a:avLst/>
          </a:prstGeom>
          <a:noFill/>
        </p:spPr>
      </p:pic>
      <p:pic>
        <p:nvPicPr>
          <p:cNvPr id="9220" name="Picture 4" descr="C:\Users\dave\AppData\Local\Microsoft\Windows\Temporary Internet Files\Content.IE5\MEM5NCY3\MC9004348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3645024"/>
            <a:ext cx="1714500" cy="1714500"/>
          </a:xfrm>
          <a:prstGeom prst="rect">
            <a:avLst/>
          </a:prstGeom>
          <a:noFill/>
        </p:spPr>
      </p:pic>
      <p:pic>
        <p:nvPicPr>
          <p:cNvPr id="9221" name="Picture 5" descr="C:\Users\dave\AppData\Local\Microsoft\Windows\Temporary Internet Files\Content.IE5\63VESPAK\MC90043440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4437112"/>
            <a:ext cx="1362075" cy="1908175"/>
          </a:xfrm>
          <a:prstGeom prst="rect">
            <a:avLst/>
          </a:prstGeom>
          <a:noFill/>
        </p:spPr>
      </p:pic>
      <p:pic>
        <p:nvPicPr>
          <p:cNvPr id="9222" name="Picture 6" descr="C:\Users\dave\AppData\Local\Microsoft\Windows\Temporary Internet Files\Content.IE5\MEM5NCY3\MC900304311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420888"/>
            <a:ext cx="1069975" cy="18097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483768" y="24208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Dates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123728" y="458112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Pdf</a:t>
            </a:r>
            <a:r>
              <a:rPr lang="en-GB" dirty="0" smtClean="0"/>
              <a:t> versus word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450912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templates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170080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plagiarism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184482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Diary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115616" y="551723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Employee/Employer Relationship</a:t>
            </a:r>
            <a:br>
              <a:rPr lang="en-GB" dirty="0" smtClean="0"/>
            </a:br>
            <a:r>
              <a:rPr lang="en-GB" dirty="0" smtClean="0"/>
              <a:t>They are not your teacher</a:t>
            </a:r>
          </a:p>
          <a:p>
            <a:r>
              <a:rPr lang="en-GB" dirty="0" smtClean="0"/>
              <a:t>Your supervisor will:</a:t>
            </a:r>
          </a:p>
          <a:p>
            <a:pPr lvl="1"/>
            <a:r>
              <a:rPr lang="en-GB" dirty="0" smtClean="0"/>
              <a:t>Guide you on reading</a:t>
            </a:r>
          </a:p>
          <a:p>
            <a:pPr lvl="1"/>
            <a:r>
              <a:rPr lang="en-GB" dirty="0" smtClean="0"/>
              <a:t>Evaluate your work</a:t>
            </a:r>
          </a:p>
          <a:p>
            <a:pPr lvl="1"/>
            <a:r>
              <a:rPr lang="en-GB" dirty="0" smtClean="0"/>
              <a:t>Help you with </a:t>
            </a:r>
            <a:r>
              <a:rPr lang="en-GB" dirty="0" smtClean="0"/>
              <a:t>difficulties</a:t>
            </a:r>
            <a:endParaRPr lang="en-GB" dirty="0" smtClean="0"/>
          </a:p>
          <a:p>
            <a:r>
              <a:rPr lang="en-GB" dirty="0" smtClean="0"/>
              <a:t>You will:</a:t>
            </a:r>
          </a:p>
          <a:p>
            <a:pPr lvl="1"/>
            <a:r>
              <a:rPr lang="en-GB" dirty="0" smtClean="0"/>
              <a:t>Attend </a:t>
            </a:r>
            <a:r>
              <a:rPr lang="en-GB" dirty="0" smtClean="0"/>
              <a:t>progress </a:t>
            </a:r>
            <a:r>
              <a:rPr lang="en-GB" dirty="0" smtClean="0"/>
              <a:t>meetings</a:t>
            </a:r>
            <a:endParaRPr lang="en-GB" dirty="0" smtClean="0"/>
          </a:p>
          <a:p>
            <a:pPr lvl="1"/>
            <a:r>
              <a:rPr lang="en-GB" dirty="0" smtClean="0"/>
              <a:t>Keep a diary</a:t>
            </a:r>
          </a:p>
          <a:p>
            <a:pPr lvl="1"/>
            <a:r>
              <a:rPr lang="en-GB" dirty="0" smtClean="0"/>
              <a:t>Write reports and </a:t>
            </a:r>
            <a:r>
              <a:rPr lang="en-GB" dirty="0" smtClean="0"/>
              <a:t>programs </a:t>
            </a:r>
            <a:endParaRPr lang="en-GB" dirty="0" smtClean="0"/>
          </a:p>
          <a:p>
            <a:pPr lvl="1"/>
            <a:r>
              <a:rPr lang="en-GB" dirty="0" smtClean="0"/>
              <a:t>Use </a:t>
            </a:r>
            <a:r>
              <a:rPr lang="en-GB" dirty="0" smtClean="0"/>
              <a:t>(private) GitHub or SVN </a:t>
            </a:r>
            <a:br>
              <a:rPr lang="en-GB" dirty="0" smtClean="0"/>
            </a:br>
            <a:r>
              <a:rPr lang="en-GB" dirty="0" smtClean="0"/>
              <a:t>as a professional software engineer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and your supervisor</a:t>
            </a:r>
            <a:endParaRPr lang="en-GB" dirty="0"/>
          </a:p>
        </p:txBody>
      </p:sp>
      <p:pic>
        <p:nvPicPr>
          <p:cNvPr id="2050" name="Picture 2" descr="C:\Users\dave\AppData\Local\Microsoft\Windows\Temporary Internet Files\Content.IE5\63VESPAK\MC91021633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988840"/>
            <a:ext cx="2520280" cy="2020538"/>
          </a:xfrm>
          <a:prstGeom prst="rect">
            <a:avLst/>
          </a:prstGeom>
          <a:noFill/>
        </p:spPr>
      </p:pic>
      <p:pic>
        <p:nvPicPr>
          <p:cNvPr id="2051" name="Picture 3" descr="C:\Users\dave\AppData\Local\Microsoft\Windows\Temporary Internet Files\Content.IE5\ZM0AF389\MC90005363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4524399"/>
            <a:ext cx="1720850" cy="1712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One progress meeting at the </a:t>
            </a:r>
            <a:br>
              <a:rPr lang="en-GB" dirty="0" smtClean="0"/>
            </a:br>
            <a:r>
              <a:rPr lang="en-GB" dirty="0" smtClean="0"/>
              <a:t>start of each term</a:t>
            </a:r>
          </a:p>
          <a:p>
            <a:r>
              <a:rPr lang="en-GB" dirty="0" smtClean="0"/>
              <a:t>Twenty </a:t>
            </a:r>
            <a:r>
              <a:rPr lang="en-GB" dirty="0" smtClean="0"/>
              <a:t>minutes to discuss</a:t>
            </a:r>
          </a:p>
          <a:p>
            <a:r>
              <a:rPr lang="en-GB" dirty="0" smtClean="0"/>
              <a:t>Perhaps</a:t>
            </a:r>
            <a:r>
              <a:rPr lang="en-GB" dirty="0" smtClean="0"/>
              <a:t>:</a:t>
            </a:r>
            <a:endParaRPr lang="en-GB" dirty="0" smtClean="0"/>
          </a:p>
          <a:p>
            <a:pPr lvl="1"/>
            <a:r>
              <a:rPr lang="en-GB" dirty="0" smtClean="0"/>
              <a:t>Decide the next priorities</a:t>
            </a:r>
          </a:p>
          <a:p>
            <a:pPr lvl="1"/>
            <a:r>
              <a:rPr lang="en-GB" dirty="0" smtClean="0"/>
              <a:t>Review a piece of work</a:t>
            </a:r>
          </a:p>
          <a:p>
            <a:pPr lvl="1"/>
            <a:r>
              <a:rPr lang="en-GB" dirty="0" smtClean="0"/>
              <a:t>Discuss some difficult theory</a:t>
            </a:r>
          </a:p>
          <a:p>
            <a:pPr lvl="1"/>
            <a:r>
              <a:rPr lang="en-GB" dirty="0" smtClean="0"/>
              <a:t>Debug a piece of code</a:t>
            </a:r>
          </a:p>
          <a:p>
            <a:r>
              <a:rPr lang="en-GB" dirty="0" smtClean="0"/>
              <a:t>Prepare for meetings</a:t>
            </a:r>
          </a:p>
          <a:p>
            <a:r>
              <a:rPr lang="en-GB" dirty="0" smtClean="0"/>
              <a:t>Bring your </a:t>
            </a:r>
            <a:r>
              <a:rPr lang="en-GB" dirty="0" smtClean="0"/>
              <a:t>day book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ProgressMeetings</a:t>
            </a:r>
            <a:endParaRPr lang="en-GB" dirty="0"/>
          </a:p>
        </p:txBody>
      </p:sp>
      <p:pic>
        <p:nvPicPr>
          <p:cNvPr id="1026" name="Picture 2" descr="C:\Users\dave\AppData\Local\Microsoft\Windows\Temporary Internet Files\Content.IE5\HEE45L0B\MC90035607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332656"/>
            <a:ext cx="1804988" cy="1857375"/>
          </a:xfrm>
          <a:prstGeom prst="rect">
            <a:avLst/>
          </a:prstGeom>
          <a:noFill/>
        </p:spPr>
      </p:pic>
      <p:pic>
        <p:nvPicPr>
          <p:cNvPr id="1027" name="Picture 3" descr="C:\Users\dave\AppData\Local\Microsoft\Windows\Temporary Internet Files\Content.IE5\MEM5NCY3\MC90043523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484784"/>
            <a:ext cx="1703549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-0.03007 C -0.00052 0.01711 0.0217 0.17368 0.00868 0.25115 C -0.00434 0.32863 -0.04722 0.37396 -0.08056 0.43547 C -0.11389 0.49699 -0.16823 0.58117 -0.19132 0.6195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0" y="3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Three hundred hours for a full unit</a:t>
            </a:r>
          </a:p>
          <a:p>
            <a:r>
              <a:rPr lang="en-GB" dirty="0" smtClean="0"/>
              <a:t>One hundred and fifty hours for a half unit</a:t>
            </a:r>
          </a:p>
          <a:p>
            <a:pPr lvl="1"/>
            <a:r>
              <a:rPr lang="en-GB" dirty="0" smtClean="0"/>
              <a:t>Ten hours per week in either case</a:t>
            </a:r>
          </a:p>
          <a:p>
            <a:r>
              <a:rPr lang="en-GB" dirty="0" smtClean="0"/>
              <a:t>Working to a plan</a:t>
            </a:r>
          </a:p>
          <a:p>
            <a:r>
              <a:rPr lang="en-GB" dirty="0" smtClean="0"/>
              <a:t>Writing up as you go</a:t>
            </a:r>
          </a:p>
          <a:p>
            <a:r>
              <a:rPr lang="en-GB" dirty="0" smtClean="0"/>
              <a:t>Saving your work on </a:t>
            </a:r>
            <a:r>
              <a:rPr lang="en-GB" dirty="0" smtClean="0"/>
              <a:t>your repository</a:t>
            </a:r>
            <a:endParaRPr lang="en-GB" dirty="0" smtClean="0"/>
          </a:p>
          <a:p>
            <a:r>
              <a:rPr lang="en-GB" dirty="0" smtClean="0"/>
              <a:t>Keeping your </a:t>
            </a:r>
            <a:r>
              <a:rPr lang="en-GB" dirty="0" smtClean="0"/>
              <a:t>diary up </a:t>
            </a:r>
            <a:r>
              <a:rPr lang="en-GB" dirty="0" smtClean="0"/>
              <a:t>to date</a:t>
            </a:r>
          </a:p>
          <a:p>
            <a:r>
              <a:rPr lang="en-GB" dirty="0" smtClean="0"/>
              <a:t>Using your supervisor meetings to best effect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on a Project</a:t>
            </a:r>
            <a:endParaRPr lang="en-GB" dirty="0"/>
          </a:p>
        </p:txBody>
      </p:sp>
      <p:pic>
        <p:nvPicPr>
          <p:cNvPr id="3074" name="Picture 2" descr="C:\Users\dave\AppData\Local\Microsoft\Windows\Temporary Internet Files\Content.IE5\HEE45L0B\MC90008894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846578"/>
            <a:ext cx="1703387" cy="1795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Professional Issues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1556792"/>
            <a:ext cx="7272808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I am amazed when I meet computer professionals in business and industry or </a:t>
            </a:r>
            <a:r>
              <a:rPr lang="en-GB" sz="2000" dirty="0" smtClean="0">
                <a:solidFill>
                  <a:schemeClr val="tx1"/>
                </a:solidFill>
              </a:rPr>
              <a:t>even computer </a:t>
            </a:r>
            <a:r>
              <a:rPr lang="en-GB" sz="2000" dirty="0">
                <a:solidFill>
                  <a:schemeClr val="tx1"/>
                </a:solidFill>
              </a:rPr>
              <a:t>science teachers in colleges and universities who fail to recognise </a:t>
            </a:r>
            <a:r>
              <a:rPr lang="en-GB" sz="2000" dirty="0" smtClean="0">
                <a:solidFill>
                  <a:schemeClr val="tx1"/>
                </a:solidFill>
              </a:rPr>
              <a:t>that their </a:t>
            </a:r>
            <a:r>
              <a:rPr lang="en-GB" sz="2000" dirty="0">
                <a:solidFill>
                  <a:schemeClr val="tx1"/>
                </a:solidFill>
              </a:rPr>
              <a:t>profession has social and ethical consequences </a:t>
            </a:r>
            <a:endParaRPr lang="en-GB" sz="2000" dirty="0" smtClean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Terrell </a:t>
            </a:r>
            <a:r>
              <a:rPr lang="en-GB" sz="2000" dirty="0">
                <a:solidFill>
                  <a:schemeClr val="tx1"/>
                </a:solidFill>
              </a:rPr>
              <a:t>Ward Bynum (2003 )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39752" y="4033480"/>
            <a:ext cx="5112568" cy="2247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GB" dirty="0"/>
              <a:t>Ethical behaviour is concerned with what is good or bad, with moral duty and obligation and</a:t>
            </a:r>
          </a:p>
          <a:p>
            <a:r>
              <a:rPr lang="en-GB" dirty="0"/>
              <a:t>as such deals with opinions and beliefs.</a:t>
            </a:r>
          </a:p>
          <a:p>
            <a:r>
              <a:rPr lang="en-GB" dirty="0"/>
              <a:t>Professionalism in computing is concerned with the societal impact of computer technology</a:t>
            </a:r>
          </a:p>
          <a:p>
            <a:r>
              <a:rPr lang="en-GB" dirty="0"/>
              <a:t>and the creation and understanding of policies for the ethical use of such technologies.</a:t>
            </a:r>
          </a:p>
        </p:txBody>
      </p:sp>
      <p:sp>
        <p:nvSpPr>
          <p:cNvPr id="6" name="TextBox 5"/>
          <p:cNvSpPr txBox="1"/>
          <p:nvPr/>
        </p:nvSpPr>
        <p:spPr>
          <a:xfrm rot="1906553">
            <a:off x="-5055" y="3369660"/>
            <a:ext cx="92751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 require that you complete a </a:t>
            </a:r>
            <a:r>
              <a:rPr lang="en-GB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short</a:t>
            </a:r>
          </a:p>
          <a:p>
            <a:r>
              <a:rPr lang="en-GB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GB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section </a:t>
            </a:r>
            <a:r>
              <a:rPr lang="en-GB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on </a:t>
            </a:r>
            <a:r>
              <a:rPr lang="en-GB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professional </a:t>
            </a:r>
            <a:r>
              <a:rPr lang="en-GB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issues</a:t>
            </a:r>
          </a:p>
          <a:p>
            <a:r>
              <a:rPr lang="en-GB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GB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 your </a:t>
            </a:r>
            <a:r>
              <a:rPr lang="en-GB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final </a:t>
            </a:r>
            <a:r>
              <a:rPr lang="en-GB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report</a:t>
            </a:r>
            <a:r>
              <a:rPr lang="en-GB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637384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/>
              <a:t>day </a:t>
            </a:r>
            <a:r>
              <a:rPr lang="en-GB" b="1" dirty="0" smtClean="0"/>
              <a:t>book</a:t>
            </a:r>
            <a:r>
              <a:rPr lang="en-GB" dirty="0" smtClean="0"/>
              <a:t>, </a:t>
            </a:r>
            <a:r>
              <a:rPr lang="en-GB" dirty="0" smtClean="0"/>
              <a:t>kept by professionals:</a:t>
            </a:r>
          </a:p>
          <a:p>
            <a:pPr lvl="1"/>
            <a:r>
              <a:rPr lang="en-GB" dirty="0" smtClean="0"/>
              <a:t>What you have done</a:t>
            </a:r>
          </a:p>
          <a:p>
            <a:pPr lvl="1"/>
            <a:r>
              <a:rPr lang="en-GB" dirty="0" smtClean="0"/>
              <a:t>Problems that need resolving</a:t>
            </a:r>
          </a:p>
          <a:p>
            <a:pPr lvl="1"/>
            <a:r>
              <a:rPr lang="en-GB" dirty="0" smtClean="0"/>
              <a:t>Notes of meetings</a:t>
            </a:r>
          </a:p>
          <a:p>
            <a:r>
              <a:rPr lang="en-GB" dirty="0" smtClean="0"/>
              <a:t>An online diary system at</a:t>
            </a:r>
            <a:br>
              <a:rPr lang="en-GB" dirty="0" smtClean="0"/>
            </a:br>
            <a:r>
              <a:rPr lang="en-GB" dirty="0" smtClean="0">
                <a:hlinkClick r:id="rId2" action="ppaction://hlinkfile"/>
              </a:rPr>
              <a:t>pd.cs.rhul.ac.uk</a:t>
            </a:r>
            <a:endParaRPr lang="en-GB" dirty="0" smtClean="0"/>
          </a:p>
          <a:p>
            <a:r>
              <a:rPr lang="en-GB" dirty="0" smtClean="0"/>
              <a:t>You can bookmark your own diary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Diary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4509120"/>
            <a:ext cx="18002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2276872"/>
            <a:ext cx="614366" cy="100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66327E-6 C 0.06354 -0.04718 0.12725 -0.09435 0.11545 -0.13737 C 0.10364 -0.18039 0.00781 -0.26757 -0.07066 -0.25832 C -0.14913 -0.24907 -0.33976 -0.14893 -0.35538 -0.0821 C -0.37101 -0.01526 -0.23056 0.07678 -0.16459 0.14339 C -0.09861 0.20999 0.02812 0.25602 0.0401 0.31753 C 0.05208 0.37905 -0.02535 0.4778 -0.09219 0.51226 C -0.15903 0.54672 -0.29653 0.53839 -0.36146 0.52452 C -0.42639 0.51064 -0.47761 0.45491 -0.48143 0.42831 C -0.48525 0.40171 -0.4349 0.38321 -0.38455 0.36471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Grading grids in the project booklet</a:t>
            </a:r>
          </a:p>
          <a:p>
            <a:r>
              <a:rPr lang="en-GB" dirty="0" smtClean="0"/>
              <a:t>Detailed assessment by:</a:t>
            </a:r>
          </a:p>
          <a:p>
            <a:pPr lvl="1"/>
            <a:r>
              <a:rPr lang="en-GB" dirty="0" smtClean="0"/>
              <a:t>Your Supervisor</a:t>
            </a:r>
          </a:p>
          <a:p>
            <a:pPr lvl="1"/>
            <a:r>
              <a:rPr lang="en-GB" dirty="0" smtClean="0"/>
              <a:t>A Second Marker</a:t>
            </a:r>
          </a:p>
          <a:p>
            <a:pPr lvl="1"/>
            <a:r>
              <a:rPr lang="en-GB" dirty="0" smtClean="0"/>
              <a:t>A Member of the Projects Committee</a:t>
            </a:r>
          </a:p>
          <a:p>
            <a:r>
              <a:rPr lang="en-GB" dirty="0" smtClean="0"/>
              <a:t>Three assessments</a:t>
            </a:r>
          </a:p>
          <a:p>
            <a:pPr lvl="1"/>
            <a:r>
              <a:rPr lang="en-GB" dirty="0" smtClean="0"/>
              <a:t>Made by judging a variety of deliverables:</a:t>
            </a:r>
          </a:p>
          <a:p>
            <a:pPr lvl="2"/>
            <a:r>
              <a:rPr lang="en-GB" dirty="0" smtClean="0"/>
              <a:t>Reports,  Programs, Effort,  Presentation, Behaviour, Planning, Technical Achievement, Professional Issues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Assessment</a:t>
            </a:r>
            <a:endParaRPr lang="en-GB" dirty="0"/>
          </a:p>
        </p:txBody>
      </p:sp>
      <p:pic>
        <p:nvPicPr>
          <p:cNvPr id="5122" name="Picture 2" descr="C:\Users\dave\AppData\Local\Microsoft\Windows\Temporary Internet Files\Content.IE5\63VESPAK\MC90004838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2204864"/>
            <a:ext cx="1565275" cy="1493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are you doing the project?</a:t>
            </a:r>
          </a:p>
          <a:p>
            <a:r>
              <a:rPr lang="en-GB" dirty="0" smtClean="0"/>
              <a:t>What have you read to help you understand the project?</a:t>
            </a:r>
          </a:p>
          <a:p>
            <a:r>
              <a:rPr lang="en-GB" dirty="0" smtClean="0"/>
              <a:t>What tasks will you do (in the first term)?</a:t>
            </a:r>
          </a:p>
          <a:p>
            <a:r>
              <a:rPr lang="en-GB" dirty="0" smtClean="0"/>
              <a:t>When will you start/finish the tasks?</a:t>
            </a:r>
          </a:p>
          <a:p>
            <a:r>
              <a:rPr lang="en-GB" dirty="0" smtClean="0"/>
              <a:t>Why will you do each task?</a:t>
            </a:r>
          </a:p>
          <a:p>
            <a:r>
              <a:rPr lang="en-GB" dirty="0" smtClean="0"/>
              <a:t>What are the risks associated with your project?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</a:t>
            </a:r>
            <a:endParaRPr lang="en-GB" dirty="0"/>
          </a:p>
        </p:txBody>
      </p:sp>
      <p:pic>
        <p:nvPicPr>
          <p:cNvPr id="2050" name="Picture 2" descr="C:\Program Files (x86)\Microsoft Office\MEDIA\CAGCAT10\j033236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88640"/>
            <a:ext cx="4645119" cy="37444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pic>
        <p:nvPicPr>
          <p:cNvPr id="2051" name="Picture 3" descr="C:\Program Files (x86)\Microsoft Office\MEDIA\CAGCAT10\j0304933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4725144"/>
            <a:ext cx="1819656" cy="1667866"/>
          </a:xfrm>
          <a:prstGeom prst="rect">
            <a:avLst/>
          </a:prstGeom>
          <a:noFill/>
        </p:spPr>
      </p:pic>
      <p:pic>
        <p:nvPicPr>
          <p:cNvPr id="8" name="MS900075028[1]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5652120" y="404664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02  E" pathEditMode="relative" ptsTypes="">
                                      <p:cBhvr>
                                        <p:cTn id="1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417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Ten Minute experience</a:t>
            </a:r>
          </a:p>
          <a:p>
            <a:pPr lvl="1"/>
            <a:r>
              <a:rPr lang="en-GB" dirty="0" smtClean="0"/>
              <a:t>... with </a:t>
            </a:r>
            <a:r>
              <a:rPr lang="en-GB" dirty="0" smtClean="0"/>
              <a:t>other students </a:t>
            </a:r>
            <a:r>
              <a:rPr lang="en-GB" dirty="0" smtClean="0"/>
              <a:t>and </a:t>
            </a:r>
            <a:r>
              <a:rPr lang="en-GB" dirty="0" smtClean="0"/>
              <a:t>a member </a:t>
            </a:r>
            <a:r>
              <a:rPr lang="en-GB" dirty="0" smtClean="0"/>
              <a:t>of the project committee</a:t>
            </a:r>
          </a:p>
          <a:p>
            <a:pPr lvl="1"/>
            <a:r>
              <a:rPr lang="en-GB" dirty="0" smtClean="0"/>
              <a:t>.... where you present your work:</a:t>
            </a:r>
          </a:p>
          <a:p>
            <a:pPr lvl="2"/>
            <a:r>
              <a:rPr lang="en-GB" dirty="0" smtClean="0"/>
              <a:t>Your technical achievements</a:t>
            </a:r>
          </a:p>
          <a:p>
            <a:pPr lvl="2"/>
            <a:r>
              <a:rPr lang="en-GB" dirty="0" smtClean="0"/>
              <a:t>Programs you have written</a:t>
            </a:r>
          </a:p>
          <a:p>
            <a:pPr lvl="2"/>
            <a:r>
              <a:rPr lang="en-GB" dirty="0" smtClean="0"/>
              <a:t>Important theory or algorithms</a:t>
            </a:r>
          </a:p>
          <a:p>
            <a:r>
              <a:rPr lang="en-GB" dirty="0" smtClean="0"/>
              <a:t>(Full Unit Only) An interim report your work </a:t>
            </a:r>
            <a:r>
              <a:rPr lang="en-GB" dirty="0" smtClean="0"/>
              <a:t>will </a:t>
            </a:r>
            <a:r>
              <a:rPr lang="en-GB" dirty="0" smtClean="0"/>
              <a:t>also be </a:t>
            </a:r>
            <a:r>
              <a:rPr lang="en-GB" dirty="0" smtClean="0"/>
              <a:t>assessed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December Review</a:t>
            </a:r>
            <a:endParaRPr lang="en-GB" dirty="0"/>
          </a:p>
        </p:txBody>
      </p:sp>
      <p:pic>
        <p:nvPicPr>
          <p:cNvPr id="3074" name="Picture 2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1047378" cy="1119949"/>
          </a:xfrm>
          <a:prstGeom prst="rect">
            <a:avLst/>
          </a:prstGeom>
          <a:noFill/>
        </p:spPr>
      </p:pic>
      <p:pic>
        <p:nvPicPr>
          <p:cNvPr id="3075" name="Picture 3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2564904"/>
            <a:ext cx="1296144" cy="1333577"/>
          </a:xfrm>
          <a:prstGeom prst="rect">
            <a:avLst/>
          </a:prstGeom>
          <a:noFill/>
        </p:spPr>
      </p:pic>
      <p:pic>
        <p:nvPicPr>
          <p:cNvPr id="7170" name="Picture 2" descr="C:\Users\dave\AppData\Local\Microsoft\Windows\Temporary Internet Files\Content.IE5\HEE45L0B\MC90036566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869160"/>
            <a:ext cx="1781175" cy="174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</TotalTime>
  <Words>422</Words>
  <Application>Microsoft Office PowerPoint</Application>
  <PresentationFormat>On-screen Show (4:3)</PresentationFormat>
  <Paragraphs>94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Lucida Sans Unicode</vt:lpstr>
      <vt:lpstr>Verdana</vt:lpstr>
      <vt:lpstr>Wingdings 2</vt:lpstr>
      <vt:lpstr>Wingdings 3</vt:lpstr>
      <vt:lpstr>Concourse</vt:lpstr>
      <vt:lpstr>Final Year Projects</vt:lpstr>
      <vt:lpstr>You and your supervisor</vt:lpstr>
      <vt:lpstr>ProgressMeetings</vt:lpstr>
      <vt:lpstr>Working on a Project</vt:lpstr>
      <vt:lpstr>Professional Issues</vt:lpstr>
      <vt:lpstr>Diary</vt:lpstr>
      <vt:lpstr>Assessment</vt:lpstr>
      <vt:lpstr>Plan</vt:lpstr>
      <vt:lpstr>December Review</vt:lpstr>
      <vt:lpstr>Final Submission</vt:lpstr>
      <vt:lpstr>Questions 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Projects</dc:title>
  <dc:creator>Cs</dc:creator>
  <cp:lastModifiedBy>Cs</cp:lastModifiedBy>
  <cp:revision>44</cp:revision>
  <dcterms:created xsi:type="dcterms:W3CDTF">2013-09-20T14:08:53Z</dcterms:created>
  <dcterms:modified xsi:type="dcterms:W3CDTF">2015-09-21T11:29:38Z</dcterms:modified>
</cp:coreProperties>
</file>