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AE8A9-6908-8149-8F5C-8B7909FC6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0BD2A-FECF-C14A-A3F9-AEDCDA35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1F3A9-00AC-714E-8E52-2DA1CF83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1D23A-AB79-D34B-B5BD-DA78833B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8A064-2BD0-124A-974A-0051E85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19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98A1D-2271-F445-B337-CA3D2F2B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F8612A-1D18-794B-A433-2C456F5AE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97294-4B6A-E648-8AF1-DC94C3B1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B9ED7-E653-2849-8563-4DB150AC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ACEFB-4247-9049-8CE2-E1641BE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0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C5ADA4-E1FE-0F44-9075-7A879584B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7253E-0539-554E-ACFD-0561DDA11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9CBDA-5D0B-6341-8B7E-0E1D2A4D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FF752-2053-C341-ABB9-3E90AB67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D8D93-E1A7-7144-8793-445F2F5B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39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28C7-5190-734E-889F-4E7645F3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E9CCD-FD28-4D4F-B726-1F9F52F5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FE5A3-2D11-F04D-97F2-B85DC1B6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3333E-40B2-C343-9E3D-D69CF296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1D9D5-D902-9D49-9198-E296A049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2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9CB72-CD0D-5544-9597-3CD3A028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9FC69-5731-1E4D-9FF2-F8BAE3C5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AF435-076D-3B4A-A659-12356F2D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1A037-3727-DF4B-84BF-EB8BFF66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1A762-61DE-4848-B05B-B388CC13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11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43655-63DC-F340-BAD7-9D44B80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90A13-B00E-4445-A020-EEC26E8E6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0C93E-4379-6C45-89A0-89C5A3E87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E5401-D4AA-2A4C-AF04-1367B7D8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273C8-7C25-B849-9A97-8F5525A7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74093-CEF1-CB45-869C-A206780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01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3141E-0A7E-244F-B09B-7B3368FF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E5072-644A-8844-9AA2-16B47F921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64867-7BBE-BA4B-BEE0-4B56F779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AF1586-EFBE-C94D-860E-4798EF81C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57A786-E8A9-554E-BAA4-547D3786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4DD08-DDF1-944E-85DD-C4F8ED3F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4FE222-BA4D-604E-A260-CE2052C0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BE2227-E1A3-1A40-8102-F8A564A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50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A1191-51E4-1442-B4CA-7B675E1C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B15C76-5E09-3445-8C29-5BF97F3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9CA45-FCA3-F64F-A7B1-985E645E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993ED-3EAE-734D-A291-E97028E9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77353-A775-6440-B932-E1727AF9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4B778C-98D1-8E4A-9103-B7FD3772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68D210-5734-D14F-8B7D-541F5E4F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57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FEE75-7F13-E24F-98BB-EE7C4DAB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A7F2E-66FF-F341-9E27-539F6086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6B1F1-4DB5-6B42-A9C4-F5242CE24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402DF-EAB5-E449-AE92-0C9F774A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142F5-83CB-2C4A-A01F-21618CA2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EE2E2-C97B-0340-900A-218395E0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99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D8C3E-6AD0-F848-9D09-19383961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C19513-95C6-5E42-8F2E-CF7C6FB77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922B82-8A9A-6443-A888-E68919840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70B68-071A-FC4D-B33D-D7B1B2FD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7F0B8-6662-1B4A-BDFE-67A35ABB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0FF44-3470-5342-8403-8185C125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06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DEE029-6C39-AE40-9CDC-631C4340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3B92F-31EF-D644-A0E2-ADCF58BC2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798-0790-F04F-A457-0F2EA6166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A77B0-DE47-3749-B78F-A4A68CC2F56C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BAA47-3EC3-584F-A353-A950EECCE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ABBD7-F97A-5B4A-8417-399DCB821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CF37-9D9A-D54D-B5BF-8CB55EFB5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79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6460D5-0B81-1549-B3A8-CEF3991831FA}"/>
              </a:ext>
            </a:extLst>
          </p:cNvPr>
          <p:cNvSpPr txBox="1"/>
          <p:nvPr/>
        </p:nvSpPr>
        <p:spPr>
          <a:xfrm>
            <a:off x="2669421" y="2049517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关于文本编辑的一些“小”事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8B6B3A4A-79C1-E547-A565-FA6EE689AD2D}"/>
              </a:ext>
            </a:extLst>
          </p:cNvPr>
          <p:cNvCxnSpPr/>
          <p:nvPr/>
        </p:nvCxnSpPr>
        <p:spPr>
          <a:xfrm>
            <a:off x="1786758" y="3321269"/>
            <a:ext cx="88917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848967C-67F0-784F-86F1-AACE10C06780}"/>
              </a:ext>
            </a:extLst>
          </p:cNvPr>
          <p:cNvSpPr txBox="1"/>
          <p:nvPr/>
        </p:nvSpPr>
        <p:spPr>
          <a:xfrm>
            <a:off x="3352800" y="419362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制作人：</a:t>
            </a:r>
            <a:r>
              <a:rPr kumimoji="1" lang="en-US" altLang="zh-CN" dirty="0" err="1"/>
              <a:t>zbw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1CF243-F8DD-9742-BF8F-5A7941348C33}"/>
              </a:ext>
            </a:extLst>
          </p:cNvPr>
          <p:cNvSpPr txBox="1"/>
          <p:nvPr/>
        </p:nvSpPr>
        <p:spPr>
          <a:xfrm>
            <a:off x="6532179" y="41936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讲述时间：</a:t>
            </a:r>
            <a:r>
              <a:rPr kumimoji="1" lang="en-US" altLang="zh-CN" dirty="0"/>
              <a:t>2020.12.04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17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95C64A-0E08-F044-B4D7-30A7DCC6528C}"/>
              </a:ext>
            </a:extLst>
          </p:cNvPr>
          <p:cNvSpPr txBox="1"/>
          <p:nvPr/>
        </p:nvSpPr>
        <p:spPr>
          <a:xfrm>
            <a:off x="891250" y="552525"/>
            <a:ext cx="415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3200" dirty="0"/>
              <a:t>头秃神器一 之 公式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AB9850-30AE-684F-BC51-8E4A58CCE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3"/>
          <a:stretch/>
        </p:blipFill>
        <p:spPr>
          <a:xfrm>
            <a:off x="2559269" y="1947468"/>
            <a:ext cx="7073462" cy="6928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A6E934-1190-3640-9403-6435C4E96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45"/>
          <a:stretch/>
        </p:blipFill>
        <p:spPr>
          <a:xfrm>
            <a:off x="3636578" y="3082585"/>
            <a:ext cx="5139559" cy="69283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1608A206-FE52-4048-963D-8A145CC83E32}"/>
              </a:ext>
            </a:extLst>
          </p:cNvPr>
          <p:cNvSpPr/>
          <p:nvPr/>
        </p:nvSpPr>
        <p:spPr>
          <a:xfrm>
            <a:off x="3132083" y="1799087"/>
            <a:ext cx="872358" cy="9441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2A515A-5D91-F441-9F13-2851CD51AC4E}"/>
              </a:ext>
            </a:extLst>
          </p:cNvPr>
          <p:cNvSpPr txBox="1"/>
          <p:nvPr/>
        </p:nvSpPr>
        <p:spPr>
          <a:xfrm>
            <a:off x="7577959" y="552525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Alt +“ =”</a:t>
            </a:r>
            <a:r>
              <a:rPr kumimoji="1" lang="zh-CN" altLang="en-US" sz="2400" dirty="0"/>
              <a:t>开始编辑公式</a:t>
            </a:r>
            <a:endParaRPr kumimoji="1"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48C352-32BA-EC4E-897F-5FA541901923}"/>
              </a:ext>
            </a:extLst>
          </p:cNvPr>
          <p:cNvSpPr txBox="1"/>
          <p:nvPr/>
        </p:nvSpPr>
        <p:spPr>
          <a:xfrm>
            <a:off x="4363795" y="4033036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支持：</a:t>
            </a:r>
            <a:r>
              <a:rPr lang="en" altLang="zh-CN" b="1" dirty="0" err="1"/>
              <a:t>UnicodeMath</a:t>
            </a:r>
            <a:r>
              <a:rPr lang="zh-CN" altLang="en-US" b="1" dirty="0"/>
              <a:t> </a:t>
            </a:r>
            <a:r>
              <a:rPr lang="en-US" altLang="zh-CN" b="1" dirty="0"/>
              <a:t>&amp;&amp;</a:t>
            </a:r>
            <a:r>
              <a:rPr lang="zh-CN" altLang="en-US" b="1" dirty="0"/>
              <a:t> </a:t>
            </a:r>
            <a:r>
              <a:rPr lang="en-US" altLang="zh-CN" b="1" dirty="0"/>
              <a:t>LaTeX</a:t>
            </a:r>
          </a:p>
        </p:txBody>
      </p:sp>
    </p:spTree>
    <p:extLst>
      <p:ext uri="{BB962C8B-B14F-4D97-AF65-F5344CB8AC3E}">
        <p14:creationId xmlns:p14="http://schemas.microsoft.com/office/powerpoint/2010/main" val="341727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98B05E6-8E48-3D49-BD63-6D662C94A00B}"/>
              </a:ext>
            </a:extLst>
          </p:cNvPr>
          <p:cNvSpPr txBox="1"/>
          <p:nvPr/>
        </p:nvSpPr>
        <p:spPr>
          <a:xfrm>
            <a:off x="891250" y="552525"/>
            <a:ext cx="5088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3200" dirty="0"/>
              <a:t>头秃神器一 之 </a:t>
            </a:r>
            <a:r>
              <a:rPr kumimoji="1" lang="en-US" altLang="zh-CN" sz="3200" dirty="0"/>
              <a:t>Reference</a:t>
            </a:r>
            <a:endParaRPr kumimoji="1"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39DEF4-37CF-BB4B-AA37-A5A1D043C575}"/>
              </a:ext>
            </a:extLst>
          </p:cNvPr>
          <p:cNvSpPr txBox="1"/>
          <p:nvPr/>
        </p:nvSpPr>
        <p:spPr>
          <a:xfrm>
            <a:off x="3509114" y="2659118"/>
            <a:ext cx="50545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见上一个</a:t>
            </a:r>
            <a:r>
              <a:rPr kumimoji="1" lang="en-US" altLang="zh-CN" sz="6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PPT</a:t>
            </a:r>
            <a:endParaRPr kumimoji="1" lang="zh-CN" altLang="en-US" sz="66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6E5DD8-BDFC-B842-9E2B-B537D2DAB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11"/>
          <a:stretch/>
        </p:blipFill>
        <p:spPr>
          <a:xfrm>
            <a:off x="8079451" y="4117141"/>
            <a:ext cx="3711294" cy="23435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599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9D116-286C-C241-BEDD-697A30E82BA5}"/>
              </a:ext>
            </a:extLst>
          </p:cNvPr>
          <p:cNvSpPr txBox="1"/>
          <p:nvPr/>
        </p:nvSpPr>
        <p:spPr>
          <a:xfrm>
            <a:off x="891250" y="552525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3200" dirty="0"/>
              <a:t>最后的最后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B136BA7-298D-AC40-A5E0-3A11AD770070}"/>
              </a:ext>
            </a:extLst>
          </p:cNvPr>
          <p:cNvSpPr/>
          <p:nvPr/>
        </p:nvSpPr>
        <p:spPr>
          <a:xfrm>
            <a:off x="1839310" y="2183525"/>
            <a:ext cx="1881352" cy="106154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/>
              <a:t>整体结构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B666CD4-B63E-6D4E-ABD0-710983AA1FFB}"/>
              </a:ext>
            </a:extLst>
          </p:cNvPr>
          <p:cNvSpPr/>
          <p:nvPr/>
        </p:nvSpPr>
        <p:spPr>
          <a:xfrm>
            <a:off x="5155324" y="2183524"/>
            <a:ext cx="1881352" cy="106154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</a:rPr>
              <a:t>标题结构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F41BCA7-9CBB-0C47-B08E-DED9CE92F081}"/>
              </a:ext>
            </a:extLst>
          </p:cNvPr>
          <p:cNvSpPr/>
          <p:nvPr/>
        </p:nvSpPr>
        <p:spPr>
          <a:xfrm>
            <a:off x="8471338" y="2183523"/>
            <a:ext cx="1881352" cy="106154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81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</a:rPr>
              <a:t>正文结构</a:t>
            </a:r>
          </a:p>
        </p:txBody>
      </p:sp>
      <p:sp>
        <p:nvSpPr>
          <p:cNvPr id="8" name="虚尾箭头 7">
            <a:extLst>
              <a:ext uri="{FF2B5EF4-FFF2-40B4-BE49-F238E27FC236}">
                <a16:creationId xmlns:a16="http://schemas.microsoft.com/office/drawing/2014/main" id="{8589B2AD-02CB-8544-8FE0-43A8F703E508}"/>
              </a:ext>
            </a:extLst>
          </p:cNvPr>
          <p:cNvSpPr/>
          <p:nvPr/>
        </p:nvSpPr>
        <p:spPr>
          <a:xfrm>
            <a:off x="4146473" y="2561898"/>
            <a:ext cx="614713" cy="304800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虚尾箭头 8">
            <a:extLst>
              <a:ext uri="{FF2B5EF4-FFF2-40B4-BE49-F238E27FC236}">
                <a16:creationId xmlns:a16="http://schemas.microsoft.com/office/drawing/2014/main" id="{0A29EC7E-1537-284F-B62A-01AB5EBBA939}"/>
              </a:ext>
            </a:extLst>
          </p:cNvPr>
          <p:cNvSpPr/>
          <p:nvPr/>
        </p:nvSpPr>
        <p:spPr>
          <a:xfrm>
            <a:off x="7430814" y="2572408"/>
            <a:ext cx="614713" cy="304800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17E8D0-B08E-EB48-93C7-6A17E7469505}"/>
              </a:ext>
            </a:extLst>
          </p:cNvPr>
          <p:cNvSpPr txBox="1"/>
          <p:nvPr/>
        </p:nvSpPr>
        <p:spPr>
          <a:xfrm>
            <a:off x="5155324" y="3626069"/>
            <a:ext cx="2089033" cy="78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标题层级关系</a:t>
            </a:r>
            <a:endParaRPr kumimoji="1"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各级序号及字体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5BDFFA-FF9C-0E44-A696-EA4BED2DF901}"/>
              </a:ext>
            </a:extLst>
          </p:cNvPr>
          <p:cNvSpPr txBox="1"/>
          <p:nvPr/>
        </p:nvSpPr>
        <p:spPr>
          <a:xfrm>
            <a:off x="8471338" y="3547241"/>
            <a:ext cx="1627369" cy="1504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字体、大小</a:t>
            </a:r>
            <a:endParaRPr kumimoji="1"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序列编号</a:t>
            </a:r>
            <a:endParaRPr kumimoji="1"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行间间隔</a:t>
            </a:r>
            <a:endParaRPr kumimoji="1"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缩进等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5C9B40-F751-DF44-A753-3B575540E4FD}"/>
              </a:ext>
            </a:extLst>
          </p:cNvPr>
          <p:cNvSpPr txBox="1"/>
          <p:nvPr/>
        </p:nvSpPr>
        <p:spPr>
          <a:xfrm>
            <a:off x="1845115" y="3626069"/>
            <a:ext cx="934871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目录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252142-05DF-2E41-A68D-9C3B69E778D9}"/>
              </a:ext>
            </a:extLst>
          </p:cNvPr>
          <p:cNvSpPr txBox="1"/>
          <p:nvPr/>
        </p:nvSpPr>
        <p:spPr>
          <a:xfrm>
            <a:off x="1876238" y="5591503"/>
            <a:ext cx="267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</a:rPr>
              <a:t>小四</a:t>
            </a:r>
            <a:r>
              <a:rPr kumimoji="1" lang="en-US" altLang="zh-CN" sz="2800" dirty="0">
                <a:solidFill>
                  <a:srgbClr val="FF0000"/>
                </a:solidFill>
              </a:rPr>
              <a:t>+1.5</a:t>
            </a:r>
            <a:r>
              <a:rPr kumimoji="1" lang="zh-CN" altLang="en-US" sz="2800" dirty="0">
                <a:solidFill>
                  <a:srgbClr val="FF0000"/>
                </a:solidFill>
              </a:rPr>
              <a:t>倍行距</a:t>
            </a:r>
          </a:p>
        </p:txBody>
      </p:sp>
    </p:spTree>
    <p:extLst>
      <p:ext uri="{BB962C8B-B14F-4D97-AF65-F5344CB8AC3E}">
        <p14:creationId xmlns:p14="http://schemas.microsoft.com/office/powerpoint/2010/main" val="19370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5A841E-5035-3D44-A058-06C147F6A67A}"/>
              </a:ext>
            </a:extLst>
          </p:cNvPr>
          <p:cNvSpPr txBox="1"/>
          <p:nvPr/>
        </p:nvSpPr>
        <p:spPr>
          <a:xfrm>
            <a:off x="3576297" y="1772290"/>
            <a:ext cx="5312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感 谢 观 看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7C56CEC-6841-3845-9B6A-40F6E0448D5C}"/>
              </a:ext>
            </a:extLst>
          </p:cNvPr>
          <p:cNvCxnSpPr/>
          <p:nvPr/>
        </p:nvCxnSpPr>
        <p:spPr>
          <a:xfrm>
            <a:off x="1786758" y="3321269"/>
            <a:ext cx="88917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0266059-4456-FA47-9F2A-750FDB547CB1}"/>
              </a:ext>
            </a:extLst>
          </p:cNvPr>
          <p:cNvSpPr txBox="1"/>
          <p:nvPr/>
        </p:nvSpPr>
        <p:spPr>
          <a:xfrm>
            <a:off x="3352800" y="419362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制作人：</a:t>
            </a:r>
            <a:r>
              <a:rPr kumimoji="1" lang="en-US" altLang="zh-CN" dirty="0" err="1"/>
              <a:t>zbw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AEECA5-7F54-D449-B1D1-E9FC48FAD0DB}"/>
              </a:ext>
            </a:extLst>
          </p:cNvPr>
          <p:cNvSpPr txBox="1"/>
          <p:nvPr/>
        </p:nvSpPr>
        <p:spPr>
          <a:xfrm>
            <a:off x="6532179" y="41936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讲述时间：</a:t>
            </a:r>
            <a:r>
              <a:rPr kumimoji="1" lang="en-US" altLang="zh-CN" dirty="0"/>
              <a:t>2020.12.04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88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51CBF-9D65-FE4D-9639-448DE77D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3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写在前面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8BBCD2-0218-4F40-9F52-31C107525FEB}"/>
              </a:ext>
            </a:extLst>
          </p:cNvPr>
          <p:cNvSpPr txBox="1"/>
          <p:nvPr/>
        </p:nvSpPr>
        <p:spPr>
          <a:xfrm>
            <a:off x="1755226" y="4004442"/>
            <a:ext cx="5057795" cy="50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我不是美工大佬也没有丰富的论文写作经验</a:t>
            </a:r>
            <a:endParaRPr kumimoji="1"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9812E5-4F4C-AB46-90F9-6B60385C819B}"/>
              </a:ext>
            </a:extLst>
          </p:cNvPr>
          <p:cNvSpPr txBox="1"/>
          <p:nvPr/>
        </p:nvSpPr>
        <p:spPr>
          <a:xfrm>
            <a:off x="4971394" y="510466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今天只是想和大家聊聊自己一些关于文档编辑的感悟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4289C6-6ABA-F647-91BD-16E87FC30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11"/>
          <a:stretch/>
        </p:blipFill>
        <p:spPr>
          <a:xfrm>
            <a:off x="6555451" y="1270795"/>
            <a:ext cx="3711294" cy="23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2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488916-FC22-0C4E-9771-77DBD3AF8093}"/>
              </a:ext>
            </a:extLst>
          </p:cNvPr>
          <p:cNvSpPr txBox="1"/>
          <p:nvPr/>
        </p:nvSpPr>
        <p:spPr>
          <a:xfrm>
            <a:off x="891250" y="636608"/>
            <a:ext cx="2624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3200" dirty="0"/>
              <a:t>编 辑 工 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8625A-781A-9E4F-9B80-9F8996798207}"/>
              </a:ext>
            </a:extLst>
          </p:cNvPr>
          <p:cNvSpPr txBox="1"/>
          <p:nvPr/>
        </p:nvSpPr>
        <p:spPr>
          <a:xfrm>
            <a:off x="3359513" y="1828800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如果只有</a:t>
            </a:r>
            <a:r>
              <a:rPr kumimoji="1" lang="en-US" altLang="zh-CN" sz="2400" dirty="0"/>
              <a:t>word</a:t>
            </a:r>
            <a:r>
              <a:rPr kumimoji="1" lang="zh-CN" altLang="en-US" sz="2400" dirty="0"/>
              <a:t>那其实有点小糟心！！！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0A6A72-190F-3442-8EB5-B54054775488}"/>
              </a:ext>
            </a:extLst>
          </p:cNvPr>
          <p:cNvSpPr txBox="1"/>
          <p:nvPr/>
        </p:nvSpPr>
        <p:spPr>
          <a:xfrm>
            <a:off x="1500557" y="3857535"/>
            <a:ext cx="2821606" cy="235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err="1"/>
              <a:t>Typora</a:t>
            </a:r>
            <a:r>
              <a:rPr kumimoji="1" lang="zh-CN" altLang="en-US" sz="3200" b="1" dirty="0"/>
              <a:t> 特点：</a:t>
            </a:r>
            <a:endParaRPr kumimoji="1" lang="en-US" altLang="zh-CN" sz="3200" b="1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dirty="0"/>
              <a:t>简洁、简单</a:t>
            </a:r>
            <a:endParaRPr kumimoji="1" lang="en-US" altLang="zh-CN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dirty="0"/>
              <a:t>方便快捷</a:t>
            </a:r>
            <a:endParaRPr kumimoji="1" lang="en-US" altLang="zh-CN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dirty="0"/>
              <a:t>公式、代码兼容性高</a:t>
            </a:r>
            <a:endParaRPr kumimoji="1" lang="en-US" altLang="zh-CN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dirty="0"/>
              <a:t>便于检索</a:t>
            </a:r>
            <a:endParaRPr kumimoji="1" lang="en-US" altLang="zh-CN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CN" dirty="0"/>
              <a:t>Markdown</a:t>
            </a:r>
            <a:r>
              <a:rPr kumimoji="1" lang="zh-CN" altLang="en-US" dirty="0"/>
              <a:t>文本编辑器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9E1292-F4B1-8047-A0BF-A25E8C103246}"/>
              </a:ext>
            </a:extLst>
          </p:cNvPr>
          <p:cNvSpPr txBox="1"/>
          <p:nvPr/>
        </p:nvSpPr>
        <p:spPr>
          <a:xfrm>
            <a:off x="3821177" y="2580895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但其实</a:t>
            </a:r>
            <a:r>
              <a:rPr kumimoji="1" lang="en-US" altLang="zh-CN" sz="2400" dirty="0"/>
              <a:t>word</a:t>
            </a:r>
            <a:r>
              <a:rPr kumimoji="1" lang="zh-CN" altLang="en-US" sz="2400" dirty="0"/>
              <a:t>也的确很强大！！！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793031-8F5A-A44D-B164-ADB68676E5A3}"/>
              </a:ext>
            </a:extLst>
          </p:cNvPr>
          <p:cNvSpPr txBox="1"/>
          <p:nvPr/>
        </p:nvSpPr>
        <p:spPr>
          <a:xfrm>
            <a:off x="7998997" y="3815441"/>
            <a:ext cx="2480166" cy="235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err="1"/>
              <a:t>LaTex</a:t>
            </a:r>
            <a:r>
              <a:rPr kumimoji="1" lang="zh-CN" altLang="en-US" sz="3200" b="1" dirty="0"/>
              <a:t>特点：</a:t>
            </a:r>
            <a:endParaRPr kumimoji="1" lang="en-US" altLang="zh-CN" sz="3200" b="1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dirty="0"/>
              <a:t>类似于脚本</a:t>
            </a:r>
            <a:endParaRPr kumimoji="1" lang="en-US" altLang="zh-CN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dirty="0"/>
              <a:t>国外期刊提供模板</a:t>
            </a:r>
            <a:endParaRPr kumimoji="1" lang="en-US" altLang="zh-CN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dirty="0"/>
              <a:t>使用门槛较高</a:t>
            </a:r>
            <a:endParaRPr kumimoji="1" lang="en-US" altLang="zh-CN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dirty="0"/>
              <a:t>熟练后效率较高</a:t>
            </a:r>
            <a:endParaRPr kumimoji="1" lang="en-US" altLang="zh-CN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dirty="0"/>
              <a:t>可结合</a:t>
            </a:r>
            <a:r>
              <a:rPr kumimoji="1" lang="en-US" altLang="zh-CN" dirty="0" err="1"/>
              <a:t>Vscode</a:t>
            </a:r>
            <a:r>
              <a:rPr kumimoji="1" lang="zh-CN" altLang="en-US" dirty="0"/>
              <a:t>使用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345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E1769B-164E-C64D-80DD-9CB08B90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52" y="1353277"/>
            <a:ext cx="8842295" cy="52160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93A12E-6B64-024F-BFF8-BA55858F7A47}"/>
              </a:ext>
            </a:extLst>
          </p:cNvPr>
          <p:cNvSpPr/>
          <p:nvPr/>
        </p:nvSpPr>
        <p:spPr>
          <a:xfrm>
            <a:off x="5114800" y="472794"/>
            <a:ext cx="20217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Typora</a:t>
            </a:r>
            <a:endParaRPr lang="zh-CN" altLang="en-US" sz="4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90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B92919-9E23-D949-9459-4E88A296AB34}"/>
              </a:ext>
            </a:extLst>
          </p:cNvPr>
          <p:cNvSpPr/>
          <p:nvPr/>
        </p:nvSpPr>
        <p:spPr>
          <a:xfrm>
            <a:off x="4813455" y="501134"/>
            <a:ext cx="17187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LaTex</a:t>
            </a:r>
            <a:endParaRPr lang="zh-CN" altLang="en-US" sz="4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6342C3-8027-E046-A835-F9A1599D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49" y="1270575"/>
            <a:ext cx="8488101" cy="5305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0219BA-9242-3E46-B617-6406B98DBF53}"/>
              </a:ext>
            </a:extLst>
          </p:cNvPr>
          <p:cNvSpPr txBox="1"/>
          <p:nvPr/>
        </p:nvSpPr>
        <p:spPr>
          <a:xfrm>
            <a:off x="8450317" y="282362"/>
            <a:ext cx="3185487" cy="735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在国外期刊的官网上一般都有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Latex</a:t>
            </a:r>
            <a:r>
              <a:rPr kumimoji="1" lang="zh-CN" altLang="en-US" dirty="0"/>
              <a:t>的模版，或者</a:t>
            </a:r>
            <a:r>
              <a:rPr kumimoji="1" lang="en-US" altLang="zh-CN" dirty="0" err="1"/>
              <a:t>github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91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486F2C-FDA3-5D47-9EB9-6FC1A662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49" y="2221214"/>
            <a:ext cx="3492500" cy="3225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3CA76C-6ABB-5B44-8774-65EA80BC84BA}"/>
              </a:ext>
            </a:extLst>
          </p:cNvPr>
          <p:cNvSpPr txBox="1"/>
          <p:nvPr/>
        </p:nvSpPr>
        <p:spPr>
          <a:xfrm>
            <a:off x="3383557" y="613459"/>
            <a:ext cx="5424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Microsoft</a:t>
            </a:r>
            <a:r>
              <a:rPr kumimoji="1" lang="zh-CN" altLang="en-US" sz="6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kumimoji="1" lang="en-US" altLang="zh-CN" sz="6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Word</a:t>
            </a:r>
            <a:endParaRPr kumimoji="1" lang="zh-CN" altLang="en-US" sz="60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762E5-39C2-E14D-A25E-0246A281D3CC}"/>
              </a:ext>
            </a:extLst>
          </p:cNvPr>
          <p:cNvSpPr txBox="1"/>
          <p:nvPr/>
        </p:nvSpPr>
        <p:spPr>
          <a:xfrm>
            <a:off x="9039667" y="3121573"/>
            <a:ext cx="27238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头秃</a:t>
            </a:r>
            <a:r>
              <a:rPr kumimoji="1" lang="zh-CN" altLang="en-US" sz="3600" dirty="0"/>
              <a:t>神器：</a:t>
            </a:r>
            <a:endParaRPr kumimoji="1" lang="en-US" altLang="zh-CN" sz="3600" dirty="0"/>
          </a:p>
          <a:p>
            <a:r>
              <a:rPr kumimoji="1" lang="zh-CN" altLang="en-US" b="1" dirty="0"/>
              <a:t>表、图、公式、参考文献</a:t>
            </a:r>
          </a:p>
        </p:txBody>
      </p:sp>
    </p:spTree>
    <p:extLst>
      <p:ext uri="{BB962C8B-B14F-4D97-AF65-F5344CB8AC3E}">
        <p14:creationId xmlns:p14="http://schemas.microsoft.com/office/powerpoint/2010/main" val="147168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7ECA87-EF20-8642-BBF8-BCD4097AFD02}"/>
              </a:ext>
            </a:extLst>
          </p:cNvPr>
          <p:cNvSpPr txBox="1"/>
          <p:nvPr/>
        </p:nvSpPr>
        <p:spPr>
          <a:xfrm>
            <a:off x="891250" y="552525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3200" dirty="0"/>
              <a:t>头秃神器一 之 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77C146-2371-C843-BDA3-548C1CEA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26" y="1532702"/>
            <a:ext cx="9688348" cy="43863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84DCFE-002F-954F-BAB9-26EF292AA3FD}"/>
              </a:ext>
            </a:extLst>
          </p:cNvPr>
          <p:cNvSpPr txBox="1"/>
          <p:nvPr/>
        </p:nvSpPr>
        <p:spPr>
          <a:xfrm>
            <a:off x="8293296" y="53749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标准三线表！！！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2C33E1-E221-E849-ABA0-2F019671576E}"/>
              </a:ext>
            </a:extLst>
          </p:cNvPr>
          <p:cNvSpPr/>
          <p:nvPr/>
        </p:nvSpPr>
        <p:spPr>
          <a:xfrm>
            <a:off x="1251826" y="1423448"/>
            <a:ext cx="2165054" cy="4947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E26F04-BAD4-4143-8603-BE72E6CEDAB7}"/>
              </a:ext>
            </a:extLst>
          </p:cNvPr>
          <p:cNvSpPr txBox="1"/>
          <p:nvPr/>
        </p:nvSpPr>
        <p:spPr>
          <a:xfrm>
            <a:off x="568084" y="14741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11F547E-38B7-3C43-B830-E729AC8A4C0B}"/>
              </a:ext>
            </a:extLst>
          </p:cNvPr>
          <p:cNvSpPr/>
          <p:nvPr/>
        </p:nvSpPr>
        <p:spPr>
          <a:xfrm>
            <a:off x="1214415" y="2451790"/>
            <a:ext cx="1444077" cy="31531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8EFB47-8AD4-1848-BABD-EE4EB9D188B2}"/>
              </a:ext>
            </a:extLst>
          </p:cNvPr>
          <p:cNvSpPr txBox="1"/>
          <p:nvPr/>
        </p:nvSpPr>
        <p:spPr>
          <a:xfrm>
            <a:off x="231227" y="39203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横标目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08BBDD1-F56F-6848-BDD5-D35ED3F9CB98}"/>
              </a:ext>
            </a:extLst>
          </p:cNvPr>
          <p:cNvSpPr/>
          <p:nvPr/>
        </p:nvSpPr>
        <p:spPr>
          <a:xfrm>
            <a:off x="5997248" y="1843523"/>
            <a:ext cx="2165054" cy="3274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F6A2E0-8759-0643-A7B9-97B10C1EA9CC}"/>
              </a:ext>
            </a:extLst>
          </p:cNvPr>
          <p:cNvSpPr txBox="1"/>
          <p:nvPr/>
        </p:nvSpPr>
        <p:spPr>
          <a:xfrm>
            <a:off x="7609490" y="1486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总标目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D627FE1-5609-644A-8713-DF0AB3660878}"/>
              </a:ext>
            </a:extLst>
          </p:cNvPr>
          <p:cNvSpPr/>
          <p:nvPr/>
        </p:nvSpPr>
        <p:spPr>
          <a:xfrm>
            <a:off x="5883017" y="2389058"/>
            <a:ext cx="2165054" cy="4947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31BF4D-2BA1-334E-A508-FFE8E4FABA45}"/>
              </a:ext>
            </a:extLst>
          </p:cNvPr>
          <p:cNvSpPr txBox="1"/>
          <p:nvPr/>
        </p:nvSpPr>
        <p:spPr>
          <a:xfrm>
            <a:off x="5218837" y="2197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纵标目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308113-3789-054B-9CE0-72E25217E835}"/>
              </a:ext>
            </a:extLst>
          </p:cNvPr>
          <p:cNvSpPr/>
          <p:nvPr/>
        </p:nvSpPr>
        <p:spPr>
          <a:xfrm>
            <a:off x="2255563" y="5514586"/>
            <a:ext cx="2165054" cy="4947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E00D46-60F2-8A49-A8D6-C4DE0973D6D1}"/>
              </a:ext>
            </a:extLst>
          </p:cNvPr>
          <p:cNvSpPr txBox="1"/>
          <p:nvPr/>
        </p:nvSpPr>
        <p:spPr>
          <a:xfrm>
            <a:off x="4311416" y="58247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脚注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E9D9B5-622B-AA44-BD08-9BD32E6E2689}"/>
              </a:ext>
            </a:extLst>
          </p:cNvPr>
          <p:cNvSpPr txBox="1"/>
          <p:nvPr/>
        </p:nvSpPr>
        <p:spPr>
          <a:xfrm>
            <a:off x="11152252" y="16074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1.5</a:t>
            </a:r>
            <a:r>
              <a:rPr kumimoji="1" lang="zh-CN" altLang="en-US" dirty="0"/>
              <a:t>磅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8F13C7-3FF8-984A-8853-CAA07E0AF2C6}"/>
              </a:ext>
            </a:extLst>
          </p:cNvPr>
          <p:cNvSpPr txBox="1"/>
          <p:nvPr/>
        </p:nvSpPr>
        <p:spPr>
          <a:xfrm>
            <a:off x="11137807" y="256640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0.75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106423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43668AB-318D-9649-950B-2F35208F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2" y="2060028"/>
            <a:ext cx="8429077" cy="4035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B67D23-FABC-CE42-957B-7F7A9B299C32}"/>
              </a:ext>
            </a:extLst>
          </p:cNvPr>
          <p:cNvSpPr txBox="1"/>
          <p:nvPr/>
        </p:nvSpPr>
        <p:spPr>
          <a:xfrm>
            <a:off x="891250" y="552525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3200" dirty="0"/>
              <a:t>头秃神器一 之 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5631D2-A00B-294F-9216-A8D26F14B320}"/>
              </a:ext>
            </a:extLst>
          </p:cNvPr>
          <p:cNvSpPr/>
          <p:nvPr/>
        </p:nvSpPr>
        <p:spPr>
          <a:xfrm>
            <a:off x="2842610" y="3176139"/>
            <a:ext cx="482381" cy="3107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B4A482-4A26-784D-8D6F-6A88EC8D99AE}"/>
              </a:ext>
            </a:extLst>
          </p:cNvPr>
          <p:cNvSpPr/>
          <p:nvPr/>
        </p:nvSpPr>
        <p:spPr>
          <a:xfrm>
            <a:off x="1929743" y="5386857"/>
            <a:ext cx="482381" cy="3107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AD13503-7C70-DF49-8818-E4EC1CC0AB43}"/>
              </a:ext>
            </a:extLst>
          </p:cNvPr>
          <p:cNvSpPr/>
          <p:nvPr/>
        </p:nvSpPr>
        <p:spPr>
          <a:xfrm>
            <a:off x="5833022" y="3649784"/>
            <a:ext cx="3867807" cy="80333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2353DA-2D8B-4F40-AEB2-D579D3666CAC}"/>
              </a:ext>
            </a:extLst>
          </p:cNvPr>
          <p:cNvSpPr txBox="1"/>
          <p:nvPr/>
        </p:nvSpPr>
        <p:spPr>
          <a:xfrm>
            <a:off x="5065877" y="308862"/>
            <a:ext cx="7345281" cy="2397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论文中每一个表格都必须在</a:t>
            </a:r>
            <a:r>
              <a:rPr lang="zh-CN" altLang="en-US" b="1" dirty="0"/>
              <a:t>正文中提及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并解释表格所表达的事物关系或趋势。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zh-CN" altLang="en-US" b="1" dirty="0"/>
              <a:t>表格位置</a:t>
            </a:r>
            <a:r>
              <a:rPr kumimoji="1" lang="zh-CN" altLang="en-US" dirty="0"/>
              <a:t>：</a:t>
            </a:r>
            <a:r>
              <a:rPr lang="zh-CN" altLang="en-US" dirty="0"/>
              <a:t>表格应一般紧随相应文字叙述之后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数字：统计表内数字需要用</a:t>
            </a:r>
            <a:r>
              <a:rPr lang="zh-CN" altLang="en-US" b="1" dirty="0"/>
              <a:t>阿拉伯数字</a:t>
            </a:r>
            <a:r>
              <a:rPr lang="zh-CN" altLang="en-US" dirty="0"/>
              <a:t>表示，小数的</a:t>
            </a:r>
            <a:r>
              <a:rPr lang="zh-CN" altLang="en-US" b="1" dirty="0"/>
              <a:t>位数</a:t>
            </a:r>
            <a:r>
              <a:rPr lang="zh-CN" altLang="en-US" dirty="0"/>
              <a:t>应该一致，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且应按小数点的位次对齐，以便阅读。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 表内一般不留空格，</a:t>
            </a:r>
            <a:r>
              <a:rPr lang="zh-CN" altLang="en-US" b="1" dirty="0"/>
              <a:t>为零时用“</a:t>
            </a:r>
            <a:r>
              <a:rPr lang="en-US" altLang="zh-CN" b="1" dirty="0"/>
              <a:t>0”</a:t>
            </a:r>
            <a:r>
              <a:rPr lang="zh-CN" altLang="en-US" b="1" dirty="0"/>
              <a:t>表示，无数字时用“</a:t>
            </a:r>
            <a:r>
              <a:rPr lang="en-US" altLang="zh-CN" b="1" dirty="0"/>
              <a:t>—”</a:t>
            </a:r>
            <a:r>
              <a:rPr lang="zh-CN" altLang="en-US" b="1" dirty="0"/>
              <a:t>表示，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缺失材料可用删节号“</a:t>
            </a:r>
            <a:r>
              <a:rPr lang="en-US" altLang="zh-CN" b="1" dirty="0"/>
              <a:t>…”</a:t>
            </a:r>
            <a:r>
              <a:rPr lang="zh-CN" altLang="en-US" b="1" dirty="0"/>
              <a:t>填入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3809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CE3E6C-15E1-0A4B-98BB-30E862BD943B}"/>
              </a:ext>
            </a:extLst>
          </p:cNvPr>
          <p:cNvSpPr txBox="1"/>
          <p:nvPr/>
        </p:nvSpPr>
        <p:spPr>
          <a:xfrm>
            <a:off x="891250" y="552525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3200" dirty="0"/>
              <a:t>头秃神器一 之 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7D9E44-C49A-A447-A631-EC091B82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04" y="1472324"/>
            <a:ext cx="9931400" cy="41656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FDACEFCF-9A70-934A-B807-26DB1E76326C}"/>
              </a:ext>
            </a:extLst>
          </p:cNvPr>
          <p:cNvSpPr/>
          <p:nvPr/>
        </p:nvSpPr>
        <p:spPr>
          <a:xfrm>
            <a:off x="1318611" y="5051621"/>
            <a:ext cx="1098768" cy="5083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822602-A371-B643-913E-CC0365C103C2}"/>
              </a:ext>
            </a:extLst>
          </p:cNvPr>
          <p:cNvSpPr/>
          <p:nvPr/>
        </p:nvSpPr>
        <p:spPr>
          <a:xfrm>
            <a:off x="3448657" y="5950479"/>
            <a:ext cx="6396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论文中每一个图片都必须在</a:t>
            </a:r>
            <a:r>
              <a:rPr lang="zh-CN" altLang="en-US" sz="2000" b="1" dirty="0"/>
              <a:t>正文中提及，</a:t>
            </a:r>
            <a:r>
              <a:rPr lang="zh-CN" altLang="en-US" sz="2000" dirty="0"/>
              <a:t>并解释其含义</a:t>
            </a:r>
          </a:p>
        </p:txBody>
      </p:sp>
    </p:spTree>
    <p:extLst>
      <p:ext uri="{BB962C8B-B14F-4D97-AF65-F5344CB8AC3E}">
        <p14:creationId xmlns:p14="http://schemas.microsoft.com/office/powerpoint/2010/main" val="118869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378</Words>
  <Application>Microsoft Macintosh PowerPoint</Application>
  <PresentationFormat>宽屏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Hannotate SC</vt:lpstr>
      <vt:lpstr>PingFang SC</vt:lpstr>
      <vt:lpstr>Arial</vt:lpstr>
      <vt:lpstr>Wingdings</vt:lpstr>
      <vt:lpstr>Office 主题​​</vt:lpstr>
      <vt:lpstr>PowerPoint 演示文稿</vt:lpstr>
      <vt:lpstr>写在前面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博文</dc:creator>
  <cp:lastModifiedBy>张 博文</cp:lastModifiedBy>
  <cp:revision>12</cp:revision>
  <dcterms:created xsi:type="dcterms:W3CDTF">2020-12-01T09:06:55Z</dcterms:created>
  <dcterms:modified xsi:type="dcterms:W3CDTF">2020-12-04T05:48:23Z</dcterms:modified>
</cp:coreProperties>
</file>