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9" r:id="rId4"/>
    <p:sldId id="270" r:id="rId5"/>
    <p:sldId id="265" r:id="rId6"/>
    <p:sldId id="266" r:id="rId7"/>
    <p:sldId id="274" r:id="rId8"/>
    <p:sldId id="267" r:id="rId9"/>
    <p:sldId id="271" r:id="rId10"/>
    <p:sldId id="268" r:id="rId11"/>
    <p:sldId id="272" r:id="rId12"/>
    <p:sldId id="273" r:id="rId13"/>
    <p:sldId id="256" r:id="rId14"/>
    <p:sldId id="257" r:id="rId15"/>
    <p:sldId id="258" r:id="rId16"/>
    <p:sldId id="260" r:id="rId17"/>
    <p:sldId id="259" r:id="rId18"/>
    <p:sldId id="261" r:id="rId19"/>
    <p:sldId id="2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bw6849@gmail.com" initials="z" lastIdx="1" clrIdx="0">
    <p:extLst>
      <p:ext uri="{19B8F6BF-5375-455C-9EA6-DF929625EA0E}">
        <p15:presenceInfo xmlns:p15="http://schemas.microsoft.com/office/powerpoint/2012/main" userId="0e6b785ef809d3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46" autoAdjust="0"/>
    <p:restoredTop sz="94293" autoAdjust="0"/>
  </p:normalViewPr>
  <p:slideViewPr>
    <p:cSldViewPr snapToGrid="0">
      <p:cViewPr varScale="1">
        <p:scale>
          <a:sx n="102" d="100"/>
          <a:sy n="102" d="100"/>
        </p:scale>
        <p:origin x="2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17" Type="http://schemas.openxmlformats.org/officeDocument/2006/relationships/image" Target="../media/image17.wmf"/><Relationship Id="rId2" Type="http://schemas.openxmlformats.org/officeDocument/2006/relationships/image" Target="../media/image2.wmf"/><Relationship Id="rId16" Type="http://schemas.openxmlformats.org/officeDocument/2006/relationships/image" Target="../media/image16.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38.wmf"/><Relationship Id="rId7" Type="http://schemas.openxmlformats.org/officeDocument/2006/relationships/image" Target="../media/image42.wmf"/><Relationship Id="rId12" Type="http://schemas.openxmlformats.org/officeDocument/2006/relationships/image" Target="../media/image47.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0.wmf"/><Relationship Id="rId18" Type="http://schemas.openxmlformats.org/officeDocument/2006/relationships/image" Target="../media/image65.wmf"/><Relationship Id="rId26" Type="http://schemas.openxmlformats.org/officeDocument/2006/relationships/image" Target="../media/image73.wmf"/><Relationship Id="rId3" Type="http://schemas.openxmlformats.org/officeDocument/2006/relationships/image" Target="../media/image50.wmf"/><Relationship Id="rId21" Type="http://schemas.openxmlformats.org/officeDocument/2006/relationships/image" Target="../media/image68.wmf"/><Relationship Id="rId7" Type="http://schemas.openxmlformats.org/officeDocument/2006/relationships/image" Target="../media/image54.wmf"/><Relationship Id="rId12" Type="http://schemas.openxmlformats.org/officeDocument/2006/relationships/image" Target="../media/image59.wmf"/><Relationship Id="rId17" Type="http://schemas.openxmlformats.org/officeDocument/2006/relationships/image" Target="../media/image64.wmf"/><Relationship Id="rId25" Type="http://schemas.openxmlformats.org/officeDocument/2006/relationships/image" Target="../media/image72.wmf"/><Relationship Id="rId2" Type="http://schemas.openxmlformats.org/officeDocument/2006/relationships/image" Target="../media/image49.wmf"/><Relationship Id="rId16" Type="http://schemas.openxmlformats.org/officeDocument/2006/relationships/image" Target="../media/image63.wmf"/><Relationship Id="rId20" Type="http://schemas.openxmlformats.org/officeDocument/2006/relationships/image" Target="../media/image67.wmf"/><Relationship Id="rId1" Type="http://schemas.openxmlformats.org/officeDocument/2006/relationships/image" Target="../media/image36.wmf"/><Relationship Id="rId6" Type="http://schemas.openxmlformats.org/officeDocument/2006/relationships/image" Target="../media/image53.wmf"/><Relationship Id="rId11" Type="http://schemas.openxmlformats.org/officeDocument/2006/relationships/image" Target="../media/image58.wmf"/><Relationship Id="rId24" Type="http://schemas.openxmlformats.org/officeDocument/2006/relationships/image" Target="../media/image71.wmf"/><Relationship Id="rId5" Type="http://schemas.openxmlformats.org/officeDocument/2006/relationships/image" Target="../media/image52.wmf"/><Relationship Id="rId15" Type="http://schemas.openxmlformats.org/officeDocument/2006/relationships/image" Target="../media/image62.wmf"/><Relationship Id="rId23" Type="http://schemas.openxmlformats.org/officeDocument/2006/relationships/image" Target="../media/image70.wmf"/><Relationship Id="rId10" Type="http://schemas.openxmlformats.org/officeDocument/2006/relationships/image" Target="../media/image57.wmf"/><Relationship Id="rId19" Type="http://schemas.openxmlformats.org/officeDocument/2006/relationships/image" Target="../media/image66.wmf"/><Relationship Id="rId4" Type="http://schemas.openxmlformats.org/officeDocument/2006/relationships/image" Target="../media/image51.wmf"/><Relationship Id="rId9" Type="http://schemas.openxmlformats.org/officeDocument/2006/relationships/image" Target="../media/image56.wmf"/><Relationship Id="rId14" Type="http://schemas.openxmlformats.org/officeDocument/2006/relationships/image" Target="../media/image61.wmf"/><Relationship Id="rId22" Type="http://schemas.openxmlformats.org/officeDocument/2006/relationships/image" Target="../media/image6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34CFD-4CFA-43DF-AB7E-BDEA8ED776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3B3B69F-DF56-4279-9B53-76BC8E55F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810602-D16B-4773-AF11-1F13E4DF9A2B}"/>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17E6E5BD-8637-459B-AD70-6E7D2B6B18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46E433-19B7-40A5-80FB-84777CEDDE59}"/>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351279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04381-1DE1-4E3F-8A77-CCB255DE9C1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93E02F-0343-42BC-8940-5AE618B64F6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CBD1C6-1F57-41F6-8257-B2C5523CC8CF}"/>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827FEC97-FC9F-4AF2-A8DE-FADCC50A2D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212BC9-D1A9-4D72-B5C1-BEA60997D4F6}"/>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218035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4CB7AA-3CAE-4D8C-A2BE-2F18BED0C49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B44D5A-E87E-4946-A746-41F409162F8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3E0327-11C6-476D-9116-18E69B774C2E}"/>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056AE696-3AC4-4006-9352-89556A774C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C7DBAC-F5C5-487F-9768-53AB2C656341}"/>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168831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164B6-BB04-4B0F-9706-C489FD9B41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525FBA-261D-4187-9F78-11185C9B38D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10A6A-FE7C-40C4-9DFE-8A0D1BCC5728}"/>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57077F7B-411C-4AA0-A298-EA2AAE806E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97054F-B376-4656-9B32-48F837BF837D}"/>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25849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8E601-7577-4266-89CA-669BA8F2577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AC7966-B2D7-4AD0-B25C-58A190CD8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D3A74BD-CBAB-46CC-AB69-843D4884EDF7}"/>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3AC2789E-3B3B-4DAD-AFD1-3DE8F1EDB0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2367D5-5F19-4C37-98FD-795FAF2E5396}"/>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16398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07FF5-8ED0-44EA-8FF6-80B386CBD6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A11C33-C8CA-4782-A164-10E1A033520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83C9F6-0093-4973-86D0-B9EE0B2C07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582F87-0393-45C2-B09F-4344BC9A0645}"/>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6" name="页脚占位符 5">
            <a:extLst>
              <a:ext uri="{FF2B5EF4-FFF2-40B4-BE49-F238E27FC236}">
                <a16:creationId xmlns:a16="http://schemas.microsoft.com/office/drawing/2014/main" id="{27EF2C46-B109-4774-B2A6-21848214BE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DBAD98-149F-4747-BECA-A12868C58279}"/>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93362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85E01-29B5-4076-B58E-6173C902577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A720C4-4583-43A1-895D-B287FD289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D78FC3-6872-41CF-B272-FAEDCC23FB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CEEBAC-EAD1-4426-B027-4538B0CE9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67B4002-733C-4D4C-8059-B170706DF2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F303D3F-C270-4D05-B582-108A5AA4CE4A}"/>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8" name="页脚占位符 7">
            <a:extLst>
              <a:ext uri="{FF2B5EF4-FFF2-40B4-BE49-F238E27FC236}">
                <a16:creationId xmlns:a16="http://schemas.microsoft.com/office/drawing/2014/main" id="{D8D612C6-FA09-44F9-82E0-F2522C0598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1FE3D4-B780-4251-9D16-0257075BC35A}"/>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161774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4BB5B-4196-442B-AA55-FFDBC61826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2CCC2D-A60C-4E30-8AA3-DD972E46EA39}"/>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4" name="页脚占位符 3">
            <a:extLst>
              <a:ext uri="{FF2B5EF4-FFF2-40B4-BE49-F238E27FC236}">
                <a16:creationId xmlns:a16="http://schemas.microsoft.com/office/drawing/2014/main" id="{E5B7BDAD-3115-4C34-8D7D-D2DDAFDC85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7CA0A3-5EAD-41F3-BE34-58F7D764F8BD}"/>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6002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EB04F3-6D34-4936-8A27-563BF4DE6452}"/>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3" name="页脚占位符 2">
            <a:extLst>
              <a:ext uri="{FF2B5EF4-FFF2-40B4-BE49-F238E27FC236}">
                <a16:creationId xmlns:a16="http://schemas.microsoft.com/office/drawing/2014/main" id="{B9102B17-0816-44A7-8ADF-57EE0E92C5B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F7981E8-275B-4DBE-A448-BCBC50CCF55D}"/>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280031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0768C-37B0-4471-9665-1BDFEDD913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63E9F7-889E-4C80-B788-0C8C159EA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8B0AC3-3CA1-46C5-99F9-25E6EFE56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390AD3-7D06-488A-A002-0C3028CC6D33}"/>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6" name="页脚占位符 5">
            <a:extLst>
              <a:ext uri="{FF2B5EF4-FFF2-40B4-BE49-F238E27FC236}">
                <a16:creationId xmlns:a16="http://schemas.microsoft.com/office/drawing/2014/main" id="{D18F94BA-9D86-4960-8489-9B5D76314E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6823FA-2455-4874-8E56-CB270DB2D1D2}"/>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13017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AE4E6-D835-4C74-871F-163EDFD882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40BD408-FD7A-420F-95E0-9CFD099F6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9F96500-ECB6-4D49-B873-ADF66A8F9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BF042B-8C43-4551-9483-F07E544FE2FD}"/>
              </a:ext>
            </a:extLst>
          </p:cNvPr>
          <p:cNvSpPr>
            <a:spLocks noGrp="1"/>
          </p:cNvSpPr>
          <p:nvPr>
            <p:ph type="dt" sz="half" idx="10"/>
          </p:nvPr>
        </p:nvSpPr>
        <p:spPr/>
        <p:txBody>
          <a:bodyPr/>
          <a:lstStyle/>
          <a:p>
            <a:fld id="{2942350B-B9C6-480F-9388-ACC2B9052500}" type="datetimeFigureOut">
              <a:rPr lang="zh-CN" altLang="en-US" smtClean="0"/>
              <a:t>2025/6/16</a:t>
            </a:fld>
            <a:endParaRPr lang="zh-CN" altLang="en-US"/>
          </a:p>
        </p:txBody>
      </p:sp>
      <p:sp>
        <p:nvSpPr>
          <p:cNvPr id="6" name="页脚占位符 5">
            <a:extLst>
              <a:ext uri="{FF2B5EF4-FFF2-40B4-BE49-F238E27FC236}">
                <a16:creationId xmlns:a16="http://schemas.microsoft.com/office/drawing/2014/main" id="{9C1745ED-D0E5-4132-AFA2-007C344770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C373FC-A933-4AB7-8540-8C266F62ECE3}"/>
              </a:ext>
            </a:extLst>
          </p:cNvPr>
          <p:cNvSpPr>
            <a:spLocks noGrp="1"/>
          </p:cNvSpPr>
          <p:nvPr>
            <p:ph type="sldNum" sz="quarter" idx="12"/>
          </p:nvPr>
        </p:nvSpPr>
        <p:spPr/>
        <p:txBody>
          <a:body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54917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D4AFC1-67BD-4448-BF45-31161E93E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C312C7A-9CAC-4494-B4DB-390AF0EF5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DC38C2-6909-4D6A-AC0D-281FC65EC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2350B-B9C6-480F-9388-ACC2B9052500}"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F3AF4073-494B-40CC-87C7-7853430AF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4AED9D-9E0C-48A7-A120-2E6741F96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E17AA-7F1A-45F8-8203-FF95DB00F55F}" type="slidenum">
              <a:rPr lang="zh-CN" altLang="en-US" smtClean="0"/>
              <a:t>‹#›</a:t>
            </a:fld>
            <a:endParaRPr lang="zh-CN" altLang="en-US"/>
          </a:p>
        </p:txBody>
      </p:sp>
    </p:spTree>
    <p:extLst>
      <p:ext uri="{BB962C8B-B14F-4D97-AF65-F5344CB8AC3E}">
        <p14:creationId xmlns:p14="http://schemas.microsoft.com/office/powerpoint/2010/main" val="3590850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oleObject" Target="../embeddings/oleObject4.bin"/><Relationship Id="rId18" Type="http://schemas.openxmlformats.org/officeDocument/2006/relationships/image" Target="../media/image6.wmf"/><Relationship Id="rId26" Type="http://schemas.openxmlformats.org/officeDocument/2006/relationships/image" Target="../media/image23.png"/><Relationship Id="rId39" Type="http://schemas.openxmlformats.org/officeDocument/2006/relationships/image" Target="../media/image15.wmf"/><Relationship Id="rId21" Type="http://schemas.openxmlformats.org/officeDocument/2006/relationships/oleObject" Target="../embeddings/oleObject8.bin"/><Relationship Id="rId34" Type="http://schemas.openxmlformats.org/officeDocument/2006/relationships/oleObject" Target="../embeddings/oleObject13.bin"/><Relationship Id="rId42" Type="http://schemas.openxmlformats.org/officeDocument/2006/relationships/oleObject" Target="../embeddings/oleObject17.bin"/><Relationship Id="rId7" Type="http://schemas.openxmlformats.org/officeDocument/2006/relationships/image" Target="../media/image18.png"/><Relationship Id="rId2" Type="http://schemas.openxmlformats.org/officeDocument/2006/relationships/slideLayout" Target="../slideLayouts/slideLayout7.xml"/><Relationship Id="rId16" Type="http://schemas.openxmlformats.org/officeDocument/2006/relationships/image" Target="../media/image5.wmf"/><Relationship Id="rId20" Type="http://schemas.openxmlformats.org/officeDocument/2006/relationships/image" Target="../media/image7.wmf"/><Relationship Id="rId29" Type="http://schemas.openxmlformats.org/officeDocument/2006/relationships/image" Target="../media/image10.wmf"/><Relationship Id="rId41" Type="http://schemas.openxmlformats.org/officeDocument/2006/relationships/image" Target="../media/image16.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3.bin"/><Relationship Id="rId24" Type="http://schemas.openxmlformats.org/officeDocument/2006/relationships/image" Target="../media/image9.wmf"/><Relationship Id="rId32" Type="http://schemas.openxmlformats.org/officeDocument/2006/relationships/oleObject" Target="../embeddings/oleObject12.bin"/><Relationship Id="rId37" Type="http://schemas.openxmlformats.org/officeDocument/2006/relationships/image" Target="../media/image14.wmf"/><Relationship Id="rId40" Type="http://schemas.openxmlformats.org/officeDocument/2006/relationships/oleObject" Target="../embeddings/oleObject16.bin"/><Relationship Id="rId5" Type="http://schemas.openxmlformats.org/officeDocument/2006/relationships/oleObject" Target="../embeddings/oleObject2.bin"/><Relationship Id="rId15" Type="http://schemas.openxmlformats.org/officeDocument/2006/relationships/oleObject" Target="../embeddings/oleObject5.bin"/><Relationship Id="rId23" Type="http://schemas.openxmlformats.org/officeDocument/2006/relationships/oleObject" Target="../embeddings/oleObject9.bin"/><Relationship Id="rId28" Type="http://schemas.openxmlformats.org/officeDocument/2006/relationships/oleObject" Target="../embeddings/oleObject10.bin"/><Relationship Id="rId36" Type="http://schemas.openxmlformats.org/officeDocument/2006/relationships/oleObject" Target="../embeddings/oleObject14.bin"/><Relationship Id="rId10" Type="http://schemas.openxmlformats.org/officeDocument/2006/relationships/image" Target="../media/image21.png"/><Relationship Id="rId19" Type="http://schemas.openxmlformats.org/officeDocument/2006/relationships/oleObject" Target="../embeddings/oleObject7.bin"/><Relationship Id="rId31" Type="http://schemas.openxmlformats.org/officeDocument/2006/relationships/image" Target="../media/image11.wmf"/><Relationship Id="rId4" Type="http://schemas.openxmlformats.org/officeDocument/2006/relationships/image" Target="../media/image1.wmf"/><Relationship Id="rId9" Type="http://schemas.openxmlformats.org/officeDocument/2006/relationships/image" Target="../media/image20.png"/><Relationship Id="rId14" Type="http://schemas.openxmlformats.org/officeDocument/2006/relationships/image" Target="../media/image4.wmf"/><Relationship Id="rId22" Type="http://schemas.openxmlformats.org/officeDocument/2006/relationships/image" Target="../media/image8.wmf"/><Relationship Id="rId27" Type="http://schemas.openxmlformats.org/officeDocument/2006/relationships/image" Target="../media/image24.png"/><Relationship Id="rId30" Type="http://schemas.openxmlformats.org/officeDocument/2006/relationships/oleObject" Target="../embeddings/oleObject11.bin"/><Relationship Id="rId35" Type="http://schemas.openxmlformats.org/officeDocument/2006/relationships/image" Target="../media/image13.wmf"/><Relationship Id="rId43" Type="http://schemas.openxmlformats.org/officeDocument/2006/relationships/image" Target="../media/image17.wmf"/><Relationship Id="rId8" Type="http://schemas.openxmlformats.org/officeDocument/2006/relationships/image" Target="../media/image19.png"/><Relationship Id="rId3" Type="http://schemas.openxmlformats.org/officeDocument/2006/relationships/oleObject" Target="../embeddings/oleObject1.bin"/><Relationship Id="rId12" Type="http://schemas.openxmlformats.org/officeDocument/2006/relationships/image" Target="../media/image3.wmf"/><Relationship Id="rId17" Type="http://schemas.openxmlformats.org/officeDocument/2006/relationships/oleObject" Target="../embeddings/oleObject6.bin"/><Relationship Id="rId25" Type="http://schemas.openxmlformats.org/officeDocument/2006/relationships/image" Target="../media/image22.png"/><Relationship Id="rId33" Type="http://schemas.openxmlformats.org/officeDocument/2006/relationships/image" Target="../media/image12.wmf"/><Relationship Id="rId38" Type="http://schemas.openxmlformats.org/officeDocument/2006/relationships/oleObject" Target="../embeddings/oleObject15.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4.wmf"/></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0.bin"/><Relationship Id="rId18" Type="http://schemas.openxmlformats.org/officeDocument/2006/relationships/image" Target="../media/image43.wmf"/><Relationship Id="rId26" Type="http://schemas.openxmlformats.org/officeDocument/2006/relationships/image" Target="../media/image47.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40.wmf"/><Relationship Id="rId17" Type="http://schemas.openxmlformats.org/officeDocument/2006/relationships/oleObject" Target="../embeddings/oleObject32.bin"/><Relationship Id="rId25"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5.vml"/><Relationship Id="rId6" Type="http://schemas.openxmlformats.org/officeDocument/2006/relationships/image" Target="../media/image37.wmf"/><Relationship Id="rId11" Type="http://schemas.openxmlformats.org/officeDocument/2006/relationships/oleObject" Target="../embeddings/oleObject29.bin"/><Relationship Id="rId24" Type="http://schemas.openxmlformats.org/officeDocument/2006/relationships/image" Target="../media/image46.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28" Type="http://schemas.openxmlformats.org/officeDocument/2006/relationships/image" Target="../media/image48.wmf"/><Relationship Id="rId10" Type="http://schemas.openxmlformats.org/officeDocument/2006/relationships/image" Target="../media/image39.wmf"/><Relationship Id="rId19" Type="http://schemas.openxmlformats.org/officeDocument/2006/relationships/oleObject" Target="../embeddings/oleObject33.bin"/><Relationship Id="rId4" Type="http://schemas.openxmlformats.org/officeDocument/2006/relationships/image" Target="../media/image36.wmf"/><Relationship Id="rId9" Type="http://schemas.openxmlformats.org/officeDocument/2006/relationships/oleObject" Target="../embeddings/oleObject28.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43.bin"/><Relationship Id="rId18" Type="http://schemas.openxmlformats.org/officeDocument/2006/relationships/image" Target="../media/image55.wmf"/><Relationship Id="rId26" Type="http://schemas.openxmlformats.org/officeDocument/2006/relationships/image" Target="../media/image59.wmf"/><Relationship Id="rId39" Type="http://schemas.openxmlformats.org/officeDocument/2006/relationships/oleObject" Target="../embeddings/oleObject57.bin"/><Relationship Id="rId21" Type="http://schemas.openxmlformats.org/officeDocument/2006/relationships/oleObject" Target="../embeddings/oleObject47.bin"/><Relationship Id="rId34" Type="http://schemas.openxmlformats.org/officeDocument/2006/relationships/image" Target="../media/image63.wmf"/><Relationship Id="rId42" Type="http://schemas.openxmlformats.org/officeDocument/2006/relationships/oleObject" Target="../embeddings/oleObject59.bin"/><Relationship Id="rId47" Type="http://schemas.openxmlformats.org/officeDocument/2006/relationships/image" Target="../media/image68.wmf"/><Relationship Id="rId50" Type="http://schemas.openxmlformats.org/officeDocument/2006/relationships/oleObject" Target="../embeddings/oleObject63.bin"/><Relationship Id="rId55" Type="http://schemas.openxmlformats.org/officeDocument/2006/relationships/image" Target="../media/image72.wmf"/><Relationship Id="rId7"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image" Target="../media/image54.wmf"/><Relationship Id="rId29" Type="http://schemas.openxmlformats.org/officeDocument/2006/relationships/oleObject" Target="../embeddings/oleObject51.bin"/><Relationship Id="rId11" Type="http://schemas.openxmlformats.org/officeDocument/2006/relationships/oleObject" Target="../embeddings/oleObject42.bin"/><Relationship Id="rId24" Type="http://schemas.openxmlformats.org/officeDocument/2006/relationships/image" Target="../media/image58.wmf"/><Relationship Id="rId32" Type="http://schemas.openxmlformats.org/officeDocument/2006/relationships/image" Target="../media/image62.wmf"/><Relationship Id="rId37" Type="http://schemas.openxmlformats.org/officeDocument/2006/relationships/oleObject" Target="../embeddings/oleObject56.bin"/><Relationship Id="rId40" Type="http://schemas.openxmlformats.org/officeDocument/2006/relationships/oleObject" Target="../embeddings/oleObject58.bin"/><Relationship Id="rId45" Type="http://schemas.openxmlformats.org/officeDocument/2006/relationships/image" Target="../media/image67.wmf"/><Relationship Id="rId53" Type="http://schemas.openxmlformats.org/officeDocument/2006/relationships/image" Target="../media/image71.wmf"/><Relationship Id="rId58" Type="http://schemas.openxmlformats.org/officeDocument/2006/relationships/oleObject" Target="../embeddings/oleObject67.bin"/><Relationship Id="rId5" Type="http://schemas.openxmlformats.org/officeDocument/2006/relationships/oleObject" Target="../embeddings/oleObject39.bin"/><Relationship Id="rId19" Type="http://schemas.openxmlformats.org/officeDocument/2006/relationships/oleObject" Target="../embeddings/oleObject46.bin"/><Relationship Id="rId4" Type="http://schemas.openxmlformats.org/officeDocument/2006/relationships/image" Target="../media/image36.wmf"/><Relationship Id="rId9" Type="http://schemas.openxmlformats.org/officeDocument/2006/relationships/oleObject" Target="../embeddings/oleObject41.bin"/><Relationship Id="rId14" Type="http://schemas.openxmlformats.org/officeDocument/2006/relationships/image" Target="../media/image53.wmf"/><Relationship Id="rId22" Type="http://schemas.openxmlformats.org/officeDocument/2006/relationships/image" Target="../media/image57.wmf"/><Relationship Id="rId27" Type="http://schemas.openxmlformats.org/officeDocument/2006/relationships/oleObject" Target="../embeddings/oleObject50.bin"/><Relationship Id="rId30" Type="http://schemas.openxmlformats.org/officeDocument/2006/relationships/image" Target="../media/image61.wmf"/><Relationship Id="rId35" Type="http://schemas.openxmlformats.org/officeDocument/2006/relationships/oleObject" Target="../embeddings/oleObject54.bin"/><Relationship Id="rId43" Type="http://schemas.openxmlformats.org/officeDocument/2006/relationships/image" Target="../media/image66.wmf"/><Relationship Id="rId48" Type="http://schemas.openxmlformats.org/officeDocument/2006/relationships/oleObject" Target="../embeddings/oleObject62.bin"/><Relationship Id="rId56" Type="http://schemas.openxmlformats.org/officeDocument/2006/relationships/oleObject" Target="../embeddings/oleObject66.bin"/><Relationship Id="rId8" Type="http://schemas.openxmlformats.org/officeDocument/2006/relationships/image" Target="../media/image50.wmf"/><Relationship Id="rId51" Type="http://schemas.openxmlformats.org/officeDocument/2006/relationships/image" Target="../media/image70.wmf"/><Relationship Id="rId3" Type="http://schemas.openxmlformats.org/officeDocument/2006/relationships/oleObject" Target="../embeddings/oleObject38.bin"/><Relationship Id="rId12" Type="http://schemas.openxmlformats.org/officeDocument/2006/relationships/image" Target="../media/image52.wmf"/><Relationship Id="rId17" Type="http://schemas.openxmlformats.org/officeDocument/2006/relationships/oleObject" Target="../embeddings/oleObject45.bin"/><Relationship Id="rId25" Type="http://schemas.openxmlformats.org/officeDocument/2006/relationships/oleObject" Target="../embeddings/oleObject49.bin"/><Relationship Id="rId33" Type="http://schemas.openxmlformats.org/officeDocument/2006/relationships/oleObject" Target="../embeddings/oleObject53.bin"/><Relationship Id="rId38" Type="http://schemas.openxmlformats.org/officeDocument/2006/relationships/image" Target="../media/image64.wmf"/><Relationship Id="rId46" Type="http://schemas.openxmlformats.org/officeDocument/2006/relationships/oleObject" Target="../embeddings/oleObject61.bin"/><Relationship Id="rId59" Type="http://schemas.openxmlformats.org/officeDocument/2006/relationships/oleObject" Target="../embeddings/oleObject68.bin"/><Relationship Id="rId20" Type="http://schemas.openxmlformats.org/officeDocument/2006/relationships/image" Target="../media/image56.wmf"/><Relationship Id="rId41" Type="http://schemas.openxmlformats.org/officeDocument/2006/relationships/image" Target="../media/image65.wmf"/><Relationship Id="rId54" Type="http://schemas.openxmlformats.org/officeDocument/2006/relationships/oleObject" Target="../embeddings/oleObject65.bin"/><Relationship Id="rId1" Type="http://schemas.openxmlformats.org/officeDocument/2006/relationships/vmlDrawing" Target="../drawings/vmlDrawing6.vml"/><Relationship Id="rId6" Type="http://schemas.openxmlformats.org/officeDocument/2006/relationships/image" Target="../media/image49.wmf"/><Relationship Id="rId15" Type="http://schemas.openxmlformats.org/officeDocument/2006/relationships/oleObject" Target="../embeddings/oleObject44.bin"/><Relationship Id="rId23" Type="http://schemas.openxmlformats.org/officeDocument/2006/relationships/oleObject" Target="../embeddings/oleObject48.bin"/><Relationship Id="rId28" Type="http://schemas.openxmlformats.org/officeDocument/2006/relationships/image" Target="../media/image60.wmf"/><Relationship Id="rId36" Type="http://schemas.openxmlformats.org/officeDocument/2006/relationships/oleObject" Target="../embeddings/oleObject55.bin"/><Relationship Id="rId49" Type="http://schemas.openxmlformats.org/officeDocument/2006/relationships/image" Target="../media/image69.wmf"/><Relationship Id="rId57" Type="http://schemas.openxmlformats.org/officeDocument/2006/relationships/image" Target="../media/image73.wmf"/><Relationship Id="rId10" Type="http://schemas.openxmlformats.org/officeDocument/2006/relationships/image" Target="../media/image51.wmf"/><Relationship Id="rId31" Type="http://schemas.openxmlformats.org/officeDocument/2006/relationships/oleObject" Target="../embeddings/oleObject52.bin"/><Relationship Id="rId44" Type="http://schemas.openxmlformats.org/officeDocument/2006/relationships/oleObject" Target="../embeddings/oleObject60.bin"/><Relationship Id="rId52" Type="http://schemas.openxmlformats.org/officeDocument/2006/relationships/oleObject" Target="../embeddings/oleObject64.bin"/></Relationships>
</file>

<file path=ppt/slides/_rels/slide19.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5.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2.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8.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对象 21">
            <a:extLst>
              <a:ext uri="{FF2B5EF4-FFF2-40B4-BE49-F238E27FC236}">
                <a16:creationId xmlns:a16="http://schemas.microsoft.com/office/drawing/2014/main" id="{49063DBC-C4EF-412C-8458-236CB79B8BE9}"/>
              </a:ext>
            </a:extLst>
          </p:cNvPr>
          <p:cNvGraphicFramePr>
            <a:graphicFrameLocks noChangeAspect="1"/>
          </p:cNvGraphicFramePr>
          <p:nvPr>
            <p:extLst>
              <p:ext uri="{D42A27DB-BD31-4B8C-83A1-F6EECF244321}">
                <p14:modId xmlns:p14="http://schemas.microsoft.com/office/powerpoint/2010/main" val="3397795816"/>
              </p:ext>
            </p:extLst>
          </p:nvPr>
        </p:nvGraphicFramePr>
        <p:xfrm>
          <a:off x="416490" y="4701738"/>
          <a:ext cx="1413817" cy="432000"/>
        </p:xfrm>
        <a:graphic>
          <a:graphicData uri="http://schemas.openxmlformats.org/presentationml/2006/ole">
            <mc:AlternateContent xmlns:mc="http://schemas.openxmlformats.org/markup-compatibility/2006">
              <mc:Choice xmlns:v="urn:schemas-microsoft-com:vml" Requires="v">
                <p:oleObj spid="_x0000_s23598" name="Equation" r:id="rId3" imgW="914400" imgH="279360" progId="Equation.DSMT4">
                  <p:embed/>
                </p:oleObj>
              </mc:Choice>
              <mc:Fallback>
                <p:oleObj name="Equation" r:id="rId3" imgW="914400" imgH="279360" progId="Equation.DSMT4">
                  <p:embed/>
                  <p:pic>
                    <p:nvPicPr>
                      <p:cNvPr id="0" name=""/>
                      <p:cNvPicPr/>
                      <p:nvPr/>
                    </p:nvPicPr>
                    <p:blipFill>
                      <a:blip r:embed="rId4"/>
                      <a:stretch>
                        <a:fillRect/>
                      </a:stretch>
                    </p:blipFill>
                    <p:spPr>
                      <a:xfrm>
                        <a:off x="416490" y="4701738"/>
                        <a:ext cx="1413817" cy="432000"/>
                      </a:xfrm>
                      <a:prstGeom prst="rect">
                        <a:avLst/>
                      </a:prstGeom>
                    </p:spPr>
                  </p:pic>
                </p:oleObj>
              </mc:Fallback>
            </mc:AlternateContent>
          </a:graphicData>
        </a:graphic>
      </p:graphicFrame>
      <p:sp>
        <p:nvSpPr>
          <p:cNvPr id="23" name="文本框 22">
            <a:extLst>
              <a:ext uri="{FF2B5EF4-FFF2-40B4-BE49-F238E27FC236}">
                <a16:creationId xmlns:a16="http://schemas.microsoft.com/office/drawing/2014/main" id="{7B0BE748-45A1-4BCD-8650-E2C0224DCD5A}"/>
              </a:ext>
            </a:extLst>
          </p:cNvPr>
          <p:cNvSpPr txBox="1"/>
          <p:nvPr/>
        </p:nvSpPr>
        <p:spPr>
          <a:xfrm>
            <a:off x="1852891" y="4733072"/>
            <a:ext cx="4483920" cy="369332"/>
          </a:xfrm>
          <a:prstGeom prst="rect">
            <a:avLst/>
          </a:prstGeom>
          <a:noFill/>
        </p:spPr>
        <p:txBody>
          <a:bodyPr wrap="none" rtlCol="0">
            <a:spAutoFit/>
          </a:bodyPr>
          <a:lstStyle/>
          <a:p>
            <a:r>
              <a:rPr lang="zh-CN" altLang="en-US"/>
              <a:t>通常指单个样本或单个批次</a:t>
            </a:r>
            <a:r>
              <a:rPr lang="en-US" altLang="zh-CN"/>
              <a:t>batch</a:t>
            </a:r>
            <a:r>
              <a:rPr lang="zh-CN" altLang="en-US"/>
              <a:t>的损失值</a:t>
            </a:r>
          </a:p>
        </p:txBody>
      </p:sp>
      <p:graphicFrame>
        <p:nvGraphicFramePr>
          <p:cNvPr id="24" name="对象 23">
            <a:extLst>
              <a:ext uri="{FF2B5EF4-FFF2-40B4-BE49-F238E27FC236}">
                <a16:creationId xmlns:a16="http://schemas.microsoft.com/office/drawing/2014/main" id="{94FDC265-D3FB-46F6-BA09-9D62CD32E297}"/>
              </a:ext>
            </a:extLst>
          </p:cNvPr>
          <p:cNvGraphicFramePr>
            <a:graphicFrameLocks noChangeAspect="1"/>
          </p:cNvGraphicFramePr>
          <p:nvPr>
            <p:extLst>
              <p:ext uri="{D42A27DB-BD31-4B8C-83A1-F6EECF244321}">
                <p14:modId xmlns:p14="http://schemas.microsoft.com/office/powerpoint/2010/main" val="3250344579"/>
              </p:ext>
            </p:extLst>
          </p:nvPr>
        </p:nvGraphicFramePr>
        <p:xfrm>
          <a:off x="410492" y="5324931"/>
          <a:ext cx="2115527" cy="648000"/>
        </p:xfrm>
        <a:graphic>
          <a:graphicData uri="http://schemas.openxmlformats.org/presentationml/2006/ole">
            <mc:AlternateContent xmlns:mc="http://schemas.openxmlformats.org/markup-compatibility/2006">
              <mc:Choice xmlns:v="urn:schemas-microsoft-com:vml" Requires="v">
                <p:oleObj spid="_x0000_s23599" name="Equation" r:id="rId5" imgW="1409400" imgH="431640" progId="Equation.DSMT4">
                  <p:embed/>
                </p:oleObj>
              </mc:Choice>
              <mc:Fallback>
                <p:oleObj name="Equation" r:id="rId5" imgW="1409400" imgH="431640" progId="Equation.DSMT4">
                  <p:embed/>
                  <p:pic>
                    <p:nvPicPr>
                      <p:cNvPr id="0" name=""/>
                      <p:cNvPicPr/>
                      <p:nvPr/>
                    </p:nvPicPr>
                    <p:blipFill>
                      <a:blip r:embed="rId6"/>
                      <a:stretch>
                        <a:fillRect/>
                      </a:stretch>
                    </p:blipFill>
                    <p:spPr>
                      <a:xfrm>
                        <a:off x="410492" y="5324931"/>
                        <a:ext cx="2115527" cy="648000"/>
                      </a:xfrm>
                      <a:prstGeom prst="rect">
                        <a:avLst/>
                      </a:prstGeom>
                    </p:spPr>
                  </p:pic>
                </p:oleObj>
              </mc:Fallback>
            </mc:AlternateContent>
          </a:graphicData>
        </a:graphic>
      </p:graphicFrame>
      <p:sp>
        <p:nvSpPr>
          <p:cNvPr id="25" name="文本框 24">
            <a:extLst>
              <a:ext uri="{FF2B5EF4-FFF2-40B4-BE49-F238E27FC236}">
                <a16:creationId xmlns:a16="http://schemas.microsoft.com/office/drawing/2014/main" id="{96B7F299-E212-4A9D-AC19-02E46736B7C9}"/>
              </a:ext>
            </a:extLst>
          </p:cNvPr>
          <p:cNvSpPr txBox="1"/>
          <p:nvPr/>
        </p:nvSpPr>
        <p:spPr>
          <a:xfrm>
            <a:off x="2526019" y="5455137"/>
            <a:ext cx="4339650" cy="369332"/>
          </a:xfrm>
          <a:prstGeom prst="rect">
            <a:avLst/>
          </a:prstGeom>
          <a:noFill/>
        </p:spPr>
        <p:txBody>
          <a:bodyPr wrap="none" rtlCol="0">
            <a:spAutoFit/>
          </a:bodyPr>
          <a:lstStyle/>
          <a:p>
            <a:r>
              <a:rPr lang="zh-CN" altLang="en-US"/>
              <a:t>通常指整个数据集或所有批次的平均损失</a:t>
            </a:r>
          </a:p>
        </p:txBody>
      </p:sp>
      <p:sp>
        <p:nvSpPr>
          <p:cNvPr id="26" name="矩形 25">
            <a:extLst>
              <a:ext uri="{FF2B5EF4-FFF2-40B4-BE49-F238E27FC236}">
                <a16:creationId xmlns:a16="http://schemas.microsoft.com/office/drawing/2014/main" id="{ADFF8E25-F39C-47A0-8B74-525A3A28BC6E}"/>
              </a:ext>
            </a:extLst>
          </p:cNvPr>
          <p:cNvSpPr/>
          <p:nvPr/>
        </p:nvSpPr>
        <p:spPr>
          <a:xfrm>
            <a:off x="217951" y="5324931"/>
            <a:ext cx="2375147" cy="706188"/>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9B41F253-735D-4F1E-86EE-D5033E6A57C9}"/>
              </a:ext>
            </a:extLst>
          </p:cNvPr>
          <p:cNvSpPr txBox="1"/>
          <p:nvPr/>
        </p:nvSpPr>
        <p:spPr>
          <a:xfrm>
            <a:off x="445378" y="6088135"/>
            <a:ext cx="2045753" cy="646331"/>
          </a:xfrm>
          <a:prstGeom prst="rect">
            <a:avLst/>
          </a:prstGeom>
          <a:noFill/>
        </p:spPr>
        <p:txBody>
          <a:bodyPr wrap="none" rtlCol="0">
            <a:spAutoFit/>
          </a:bodyPr>
          <a:lstStyle/>
          <a:p>
            <a:r>
              <a:rPr lang="zh-CN" altLang="en-US">
                <a:solidFill>
                  <a:srgbClr val="FF0000"/>
                </a:solidFill>
              </a:rPr>
              <a:t>平均平方误差</a:t>
            </a:r>
            <a:r>
              <a:rPr lang="en-US" altLang="zh-CN">
                <a:solidFill>
                  <a:srgbClr val="FF0000"/>
                </a:solidFill>
              </a:rPr>
              <a:t>MSE</a:t>
            </a:r>
          </a:p>
          <a:p>
            <a:r>
              <a:rPr lang="en-US" altLang="zh-CN">
                <a:solidFill>
                  <a:srgbClr val="FF0000"/>
                </a:solidFill>
              </a:rPr>
              <a:t>Mean Square Error</a:t>
            </a:r>
            <a:endParaRPr lang="zh-CN" altLang="en-US">
              <a:solidFill>
                <a:srgbClr val="FF0000"/>
              </a:solidFill>
            </a:endParaRPr>
          </a:p>
        </p:txBody>
      </p:sp>
      <p:sp>
        <p:nvSpPr>
          <p:cNvPr id="29" name="文本框 28">
            <a:extLst>
              <a:ext uri="{FF2B5EF4-FFF2-40B4-BE49-F238E27FC236}">
                <a16:creationId xmlns:a16="http://schemas.microsoft.com/office/drawing/2014/main" id="{47C3AC2B-4328-4C72-BFE2-52A67187F8D6}"/>
              </a:ext>
            </a:extLst>
          </p:cNvPr>
          <p:cNvSpPr txBox="1"/>
          <p:nvPr/>
        </p:nvSpPr>
        <p:spPr>
          <a:xfrm>
            <a:off x="0" y="25772"/>
            <a:ext cx="4483920" cy="646331"/>
          </a:xfrm>
          <a:prstGeom prst="rect">
            <a:avLst/>
          </a:prstGeom>
          <a:noFill/>
        </p:spPr>
        <p:txBody>
          <a:bodyPr wrap="none" rtlCol="0">
            <a:spAutoFit/>
          </a:bodyPr>
          <a:lstStyle/>
          <a:p>
            <a:r>
              <a:rPr lang="en-US" altLang="zh-CN" sz="3600" b="1">
                <a:solidFill>
                  <a:srgbClr val="FF0000"/>
                </a:solidFill>
              </a:rPr>
              <a:t>loss/cost/ MSE/ SGD</a:t>
            </a:r>
            <a:endParaRPr lang="zh-CN" altLang="en-US" sz="3600" b="1">
              <a:solidFill>
                <a:srgbClr val="FF0000"/>
              </a:solidFill>
            </a:endParaRPr>
          </a:p>
        </p:txBody>
      </p:sp>
      <p:sp>
        <p:nvSpPr>
          <p:cNvPr id="30" name="文本框 29">
            <a:extLst>
              <a:ext uri="{FF2B5EF4-FFF2-40B4-BE49-F238E27FC236}">
                <a16:creationId xmlns:a16="http://schemas.microsoft.com/office/drawing/2014/main" id="{1D561052-A67A-4866-9348-E9163E75D3FA}"/>
              </a:ext>
            </a:extLst>
          </p:cNvPr>
          <p:cNvSpPr txBox="1"/>
          <p:nvPr/>
        </p:nvSpPr>
        <p:spPr>
          <a:xfrm>
            <a:off x="2945069" y="6102280"/>
            <a:ext cx="1819275" cy="646331"/>
          </a:xfrm>
          <a:prstGeom prst="rect">
            <a:avLst/>
          </a:prstGeom>
          <a:noFill/>
        </p:spPr>
        <p:txBody>
          <a:bodyPr wrap="square" rtlCol="0">
            <a:spAutoFit/>
          </a:bodyPr>
          <a:lstStyle/>
          <a:p>
            <a:r>
              <a:rPr lang="en-US" altLang="zh-CN">
                <a:solidFill>
                  <a:srgbClr val="FF0000"/>
                </a:solidFill>
              </a:rPr>
              <a:t>visdom</a:t>
            </a:r>
            <a:r>
              <a:rPr lang="zh-CN" altLang="en-US"/>
              <a:t>绘制实时损失函数图</a:t>
            </a:r>
          </a:p>
        </p:txBody>
      </p:sp>
      <p:sp>
        <p:nvSpPr>
          <p:cNvPr id="39" name="矩形 38">
            <a:extLst>
              <a:ext uri="{FF2B5EF4-FFF2-40B4-BE49-F238E27FC236}">
                <a16:creationId xmlns:a16="http://schemas.microsoft.com/office/drawing/2014/main" id="{3A72E515-F821-405E-8806-3CA204C2F45A}"/>
              </a:ext>
            </a:extLst>
          </p:cNvPr>
          <p:cNvSpPr/>
          <p:nvPr/>
        </p:nvSpPr>
        <p:spPr>
          <a:xfrm>
            <a:off x="-8560" y="609070"/>
            <a:ext cx="6874229" cy="62489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84B9F4A2-3F52-4720-BF33-1A0DC83A0854}"/>
              </a:ext>
            </a:extLst>
          </p:cNvPr>
          <p:cNvGrpSpPr/>
          <p:nvPr/>
        </p:nvGrpSpPr>
        <p:grpSpPr>
          <a:xfrm>
            <a:off x="6865669" y="605989"/>
            <a:ext cx="4873520" cy="2673173"/>
            <a:chOff x="174102" y="3972455"/>
            <a:chExt cx="4873520" cy="2673173"/>
          </a:xfrm>
        </p:grpSpPr>
        <p:pic>
          <p:nvPicPr>
            <p:cNvPr id="31" name="图片 30">
              <a:extLst>
                <a:ext uri="{FF2B5EF4-FFF2-40B4-BE49-F238E27FC236}">
                  <a16:creationId xmlns:a16="http://schemas.microsoft.com/office/drawing/2014/main" id="{35301A3C-194C-49DC-9052-29C84F61B9E0}"/>
                </a:ext>
              </a:extLst>
            </p:cNvPr>
            <p:cNvPicPr>
              <a:picLocks noChangeAspect="1"/>
            </p:cNvPicPr>
            <p:nvPr/>
          </p:nvPicPr>
          <p:blipFill>
            <a:blip r:embed="rId7"/>
            <a:stretch>
              <a:fillRect/>
            </a:stretch>
          </p:blipFill>
          <p:spPr>
            <a:xfrm>
              <a:off x="235715" y="4428272"/>
              <a:ext cx="2699290" cy="2097785"/>
            </a:xfrm>
            <a:prstGeom prst="rect">
              <a:avLst/>
            </a:prstGeom>
          </p:spPr>
        </p:pic>
        <p:pic>
          <p:nvPicPr>
            <p:cNvPr id="33" name="图片 32">
              <a:extLst>
                <a:ext uri="{FF2B5EF4-FFF2-40B4-BE49-F238E27FC236}">
                  <a16:creationId xmlns:a16="http://schemas.microsoft.com/office/drawing/2014/main" id="{A84312BE-7BE8-4EB9-9211-7F5CFD4CEA77}"/>
                </a:ext>
              </a:extLst>
            </p:cNvPr>
            <p:cNvPicPr>
              <a:picLocks noChangeAspect="1"/>
            </p:cNvPicPr>
            <p:nvPr/>
          </p:nvPicPr>
          <p:blipFill>
            <a:blip r:embed="rId8"/>
            <a:stretch>
              <a:fillRect/>
            </a:stretch>
          </p:blipFill>
          <p:spPr>
            <a:xfrm>
              <a:off x="3040602" y="4387379"/>
              <a:ext cx="1118575" cy="904289"/>
            </a:xfrm>
            <a:prstGeom prst="rect">
              <a:avLst/>
            </a:prstGeom>
          </p:spPr>
        </p:pic>
        <p:pic>
          <p:nvPicPr>
            <p:cNvPr id="34" name="图片 33">
              <a:extLst>
                <a:ext uri="{FF2B5EF4-FFF2-40B4-BE49-F238E27FC236}">
                  <a16:creationId xmlns:a16="http://schemas.microsoft.com/office/drawing/2014/main" id="{C6D63FBB-67E6-43F9-AB06-4AF5ED576E2C}"/>
                </a:ext>
              </a:extLst>
            </p:cNvPr>
            <p:cNvPicPr>
              <a:picLocks noChangeAspect="1"/>
            </p:cNvPicPr>
            <p:nvPr/>
          </p:nvPicPr>
          <p:blipFill>
            <a:blip r:embed="rId9"/>
            <a:stretch>
              <a:fillRect/>
            </a:stretch>
          </p:blipFill>
          <p:spPr>
            <a:xfrm>
              <a:off x="2902256" y="5348371"/>
              <a:ext cx="1984297" cy="885236"/>
            </a:xfrm>
            <a:prstGeom prst="rect">
              <a:avLst/>
            </a:prstGeom>
          </p:spPr>
        </p:pic>
        <p:sp>
          <p:nvSpPr>
            <p:cNvPr id="35" name="矩形 34">
              <a:extLst>
                <a:ext uri="{FF2B5EF4-FFF2-40B4-BE49-F238E27FC236}">
                  <a16:creationId xmlns:a16="http://schemas.microsoft.com/office/drawing/2014/main" id="{D0DC1F05-35F1-490F-B66D-11628ADB10CD}"/>
                </a:ext>
              </a:extLst>
            </p:cNvPr>
            <p:cNvSpPr/>
            <p:nvPr/>
          </p:nvSpPr>
          <p:spPr>
            <a:xfrm>
              <a:off x="174102" y="3972455"/>
              <a:ext cx="4873520" cy="2638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D3A1FC48-E0ED-4AEE-9459-A4B82E2F078C}"/>
                </a:ext>
              </a:extLst>
            </p:cNvPr>
            <p:cNvSpPr txBox="1"/>
            <p:nvPr/>
          </p:nvSpPr>
          <p:spPr>
            <a:xfrm>
              <a:off x="843391" y="4018163"/>
              <a:ext cx="3534942" cy="307777"/>
            </a:xfrm>
            <a:prstGeom prst="rect">
              <a:avLst/>
            </a:prstGeom>
            <a:noFill/>
          </p:spPr>
          <p:txBody>
            <a:bodyPr wrap="none" rtlCol="0">
              <a:spAutoFit/>
            </a:bodyPr>
            <a:lstStyle/>
            <a:p>
              <a:r>
                <a:rPr lang="zh-CN" altLang="en-US" sz="1400" b="1">
                  <a:solidFill>
                    <a:srgbClr val="FF0000"/>
                  </a:solidFill>
                </a:rPr>
                <a:t>梯度下降算法</a:t>
              </a:r>
              <a:r>
                <a:rPr lang="en-US" altLang="zh-CN" sz="1400" b="1">
                  <a:solidFill>
                    <a:srgbClr val="FF0000"/>
                  </a:solidFill>
                </a:rPr>
                <a:t>Gradient Descent Algorithm</a:t>
              </a:r>
              <a:endParaRPr lang="zh-CN" altLang="en-US" sz="1400" b="1">
                <a:solidFill>
                  <a:srgbClr val="FF0000"/>
                </a:solidFill>
              </a:endParaRPr>
            </a:p>
          </p:txBody>
        </p:sp>
        <p:sp>
          <p:nvSpPr>
            <p:cNvPr id="40" name="文本框 39">
              <a:extLst>
                <a:ext uri="{FF2B5EF4-FFF2-40B4-BE49-F238E27FC236}">
                  <a16:creationId xmlns:a16="http://schemas.microsoft.com/office/drawing/2014/main" id="{77B89124-29F7-4DC0-B18F-3887FD7D41AB}"/>
                </a:ext>
              </a:extLst>
            </p:cNvPr>
            <p:cNvSpPr txBox="1"/>
            <p:nvPr/>
          </p:nvSpPr>
          <p:spPr>
            <a:xfrm>
              <a:off x="3634494" y="6337851"/>
              <a:ext cx="824265" cy="307777"/>
            </a:xfrm>
            <a:prstGeom prst="rect">
              <a:avLst/>
            </a:prstGeom>
            <a:noFill/>
          </p:spPr>
          <p:txBody>
            <a:bodyPr wrap="none" rtlCol="0">
              <a:spAutoFit/>
            </a:bodyPr>
            <a:lstStyle/>
            <a:p>
              <a:r>
                <a:rPr lang="zh-CN" altLang="en-US" sz="1400"/>
                <a:t>学习率</a:t>
              </a:r>
              <a:r>
                <a:rPr lang="en-US" altLang="zh-CN" sz="1400"/>
                <a:t>lr</a:t>
              </a:r>
              <a:endParaRPr lang="zh-CN" altLang="en-US" sz="1400"/>
            </a:p>
          </p:txBody>
        </p:sp>
        <p:cxnSp>
          <p:nvCxnSpPr>
            <p:cNvPr id="42" name="直接箭头连接符 41">
              <a:extLst>
                <a:ext uri="{FF2B5EF4-FFF2-40B4-BE49-F238E27FC236}">
                  <a16:creationId xmlns:a16="http://schemas.microsoft.com/office/drawing/2014/main" id="{56678B4A-86DD-400E-8B57-349396D11DD7}"/>
                </a:ext>
              </a:extLst>
            </p:cNvPr>
            <p:cNvCxnSpPr>
              <a:cxnSpLocks/>
              <a:stCxn id="43" idx="2"/>
              <a:endCxn id="40" idx="0"/>
            </p:cNvCxnSpPr>
            <p:nvPr/>
          </p:nvCxnSpPr>
          <p:spPr>
            <a:xfrm flipH="1">
              <a:off x="4046627" y="6048375"/>
              <a:ext cx="962" cy="28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D3C6FC56-717D-4F12-B301-8723DE83D8B6}"/>
                </a:ext>
              </a:extLst>
            </p:cNvPr>
            <p:cNvSpPr/>
            <p:nvPr/>
          </p:nvSpPr>
          <p:spPr>
            <a:xfrm>
              <a:off x="3936000" y="5855160"/>
              <a:ext cx="223177" cy="193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ABDC40A5-6CBE-4F9E-9E90-E85968F2CB98}"/>
              </a:ext>
            </a:extLst>
          </p:cNvPr>
          <p:cNvGrpSpPr/>
          <p:nvPr/>
        </p:nvGrpSpPr>
        <p:grpSpPr>
          <a:xfrm>
            <a:off x="138371" y="737605"/>
            <a:ext cx="6304037" cy="3988580"/>
            <a:chOff x="5194553" y="490485"/>
            <a:chExt cx="6304037" cy="3988580"/>
          </a:xfrm>
        </p:grpSpPr>
        <p:pic>
          <p:nvPicPr>
            <p:cNvPr id="2" name="图片 1">
              <a:extLst>
                <a:ext uri="{FF2B5EF4-FFF2-40B4-BE49-F238E27FC236}">
                  <a16:creationId xmlns:a16="http://schemas.microsoft.com/office/drawing/2014/main" id="{0731DEFD-5792-4CD5-B586-33E5F1720CDD}"/>
                </a:ext>
              </a:extLst>
            </p:cNvPr>
            <p:cNvPicPr>
              <a:picLocks noChangeAspect="1"/>
            </p:cNvPicPr>
            <p:nvPr/>
          </p:nvPicPr>
          <p:blipFill>
            <a:blip r:embed="rId10"/>
            <a:stretch>
              <a:fillRect/>
            </a:stretch>
          </p:blipFill>
          <p:spPr>
            <a:xfrm>
              <a:off x="5194553" y="856388"/>
              <a:ext cx="6304037" cy="3622677"/>
            </a:xfrm>
            <a:prstGeom prst="rect">
              <a:avLst/>
            </a:prstGeom>
          </p:spPr>
        </p:pic>
        <p:graphicFrame>
          <p:nvGraphicFramePr>
            <p:cNvPr id="5" name="对象 4">
              <a:extLst>
                <a:ext uri="{FF2B5EF4-FFF2-40B4-BE49-F238E27FC236}">
                  <a16:creationId xmlns:a16="http://schemas.microsoft.com/office/drawing/2014/main" id="{517F1C90-9694-4F0B-99DC-000B6F7B1C51}"/>
                </a:ext>
              </a:extLst>
            </p:cNvPr>
            <p:cNvGraphicFramePr>
              <a:graphicFrameLocks noChangeAspect="1"/>
            </p:cNvGraphicFramePr>
            <p:nvPr>
              <p:extLst>
                <p:ext uri="{D42A27DB-BD31-4B8C-83A1-F6EECF244321}">
                  <p14:modId xmlns:p14="http://schemas.microsoft.com/office/powerpoint/2010/main" val="2336658094"/>
                </p:ext>
              </p:extLst>
            </p:nvPr>
          </p:nvGraphicFramePr>
          <p:xfrm>
            <a:off x="9332551" y="572154"/>
            <a:ext cx="1771982" cy="293422"/>
          </p:xfrm>
          <a:graphic>
            <a:graphicData uri="http://schemas.openxmlformats.org/presentationml/2006/ole">
              <mc:AlternateContent xmlns:mc="http://schemas.openxmlformats.org/markup-compatibility/2006">
                <mc:Choice xmlns:v="urn:schemas-microsoft-com:vml" Requires="v">
                  <p:oleObj spid="_x0000_s23600" name="Equation" r:id="rId11" imgW="1168200" imgH="177480" progId="Equation.DSMT4">
                    <p:embed/>
                  </p:oleObj>
                </mc:Choice>
                <mc:Fallback>
                  <p:oleObj name="Equation" r:id="rId11" imgW="1168200" imgH="177480" progId="Equation.DSMT4">
                    <p:embed/>
                    <p:pic>
                      <p:nvPicPr>
                        <p:cNvPr id="0" name=""/>
                        <p:cNvPicPr/>
                        <p:nvPr/>
                      </p:nvPicPr>
                      <p:blipFill>
                        <a:blip r:embed="rId12"/>
                        <a:stretch>
                          <a:fillRect/>
                        </a:stretch>
                      </p:blipFill>
                      <p:spPr>
                        <a:xfrm>
                          <a:off x="9332551" y="572154"/>
                          <a:ext cx="1771982" cy="293422"/>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B18C4739-9093-4A82-A10C-35FC362D7BD5}"/>
                </a:ext>
              </a:extLst>
            </p:cNvPr>
            <p:cNvGraphicFramePr>
              <a:graphicFrameLocks noChangeAspect="1"/>
            </p:cNvGraphicFramePr>
            <p:nvPr>
              <p:extLst>
                <p:ext uri="{D42A27DB-BD31-4B8C-83A1-F6EECF244321}">
                  <p14:modId xmlns:p14="http://schemas.microsoft.com/office/powerpoint/2010/main" val="1684412301"/>
                </p:ext>
              </p:extLst>
            </p:nvPr>
          </p:nvGraphicFramePr>
          <p:xfrm>
            <a:off x="6534727" y="2794532"/>
            <a:ext cx="374513" cy="326025"/>
          </p:xfrm>
          <a:graphic>
            <a:graphicData uri="http://schemas.openxmlformats.org/presentationml/2006/ole">
              <mc:AlternateContent xmlns:mc="http://schemas.openxmlformats.org/markup-compatibility/2006">
                <mc:Choice xmlns:v="urn:schemas-microsoft-com:vml" Requires="v">
                  <p:oleObj spid="_x0000_s23601" name="Equation" r:id="rId13" imgW="317160" imgH="253800" progId="Equation.DSMT4">
                    <p:embed/>
                  </p:oleObj>
                </mc:Choice>
                <mc:Fallback>
                  <p:oleObj name="Equation" r:id="rId13" imgW="317160" imgH="253800" progId="Equation.DSMT4">
                    <p:embed/>
                    <p:pic>
                      <p:nvPicPr>
                        <p:cNvPr id="0" name=""/>
                        <p:cNvPicPr/>
                        <p:nvPr/>
                      </p:nvPicPr>
                      <p:blipFill>
                        <a:blip r:embed="rId14"/>
                        <a:stretch>
                          <a:fillRect/>
                        </a:stretch>
                      </p:blipFill>
                      <p:spPr>
                        <a:xfrm>
                          <a:off x="6534727" y="2794532"/>
                          <a:ext cx="374513" cy="3260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ED070DC-B34C-4789-9758-D8F4E9F2C156}"/>
                </a:ext>
              </a:extLst>
            </p:cNvPr>
            <p:cNvGraphicFramePr>
              <a:graphicFrameLocks noChangeAspect="1"/>
            </p:cNvGraphicFramePr>
            <p:nvPr>
              <p:extLst>
                <p:ext uri="{D42A27DB-BD31-4B8C-83A1-F6EECF244321}">
                  <p14:modId xmlns:p14="http://schemas.microsoft.com/office/powerpoint/2010/main" val="1204511792"/>
                </p:ext>
              </p:extLst>
            </p:nvPr>
          </p:nvGraphicFramePr>
          <p:xfrm>
            <a:off x="7439963" y="2186018"/>
            <a:ext cx="404475" cy="326025"/>
          </p:xfrm>
          <a:graphic>
            <a:graphicData uri="http://schemas.openxmlformats.org/presentationml/2006/ole">
              <mc:AlternateContent xmlns:mc="http://schemas.openxmlformats.org/markup-compatibility/2006">
                <mc:Choice xmlns:v="urn:schemas-microsoft-com:vml" Requires="v">
                  <p:oleObj spid="_x0000_s23602" name="Equation" r:id="rId15" imgW="342720" imgH="253800" progId="Equation.DSMT4">
                    <p:embed/>
                  </p:oleObj>
                </mc:Choice>
                <mc:Fallback>
                  <p:oleObj name="Equation" r:id="rId15" imgW="342720" imgH="253800" progId="Equation.DSMT4">
                    <p:embed/>
                    <p:pic>
                      <p:nvPicPr>
                        <p:cNvPr id="0" name=""/>
                        <p:cNvPicPr/>
                        <p:nvPr/>
                      </p:nvPicPr>
                      <p:blipFill>
                        <a:blip r:embed="rId16"/>
                        <a:stretch>
                          <a:fillRect/>
                        </a:stretch>
                      </p:blipFill>
                      <p:spPr>
                        <a:xfrm>
                          <a:off x="7439963" y="2186018"/>
                          <a:ext cx="404475" cy="3260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29BB8387-B36B-4181-9C2C-B8AAB17F6F04}"/>
                </a:ext>
              </a:extLst>
            </p:cNvPr>
            <p:cNvGraphicFramePr>
              <a:graphicFrameLocks noChangeAspect="1"/>
            </p:cNvGraphicFramePr>
            <p:nvPr>
              <p:extLst>
                <p:ext uri="{D42A27DB-BD31-4B8C-83A1-F6EECF244321}">
                  <p14:modId xmlns:p14="http://schemas.microsoft.com/office/powerpoint/2010/main" val="3769815999"/>
                </p:ext>
              </p:extLst>
            </p:nvPr>
          </p:nvGraphicFramePr>
          <p:xfrm>
            <a:off x="8346572" y="1546174"/>
            <a:ext cx="404475" cy="326025"/>
          </p:xfrm>
          <a:graphic>
            <a:graphicData uri="http://schemas.openxmlformats.org/presentationml/2006/ole">
              <mc:AlternateContent xmlns:mc="http://schemas.openxmlformats.org/markup-compatibility/2006">
                <mc:Choice xmlns:v="urn:schemas-microsoft-com:vml" Requires="v">
                  <p:oleObj spid="_x0000_s23603" name="Equation" r:id="rId17" imgW="342720" imgH="253800" progId="Equation.DSMT4">
                    <p:embed/>
                  </p:oleObj>
                </mc:Choice>
                <mc:Fallback>
                  <p:oleObj name="Equation" r:id="rId17" imgW="342720" imgH="253800" progId="Equation.DSMT4">
                    <p:embed/>
                    <p:pic>
                      <p:nvPicPr>
                        <p:cNvPr id="0" name=""/>
                        <p:cNvPicPr/>
                        <p:nvPr/>
                      </p:nvPicPr>
                      <p:blipFill>
                        <a:blip r:embed="rId18"/>
                        <a:stretch>
                          <a:fillRect/>
                        </a:stretch>
                      </p:blipFill>
                      <p:spPr>
                        <a:xfrm>
                          <a:off x="8346572" y="1546174"/>
                          <a:ext cx="404475" cy="3260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1003EE71-DAC7-47E7-9D31-587B68325A2A}"/>
                </a:ext>
              </a:extLst>
            </p:cNvPr>
            <p:cNvGraphicFramePr>
              <a:graphicFrameLocks noChangeAspect="1"/>
            </p:cNvGraphicFramePr>
            <p:nvPr>
              <p:extLst>
                <p:ext uri="{D42A27DB-BD31-4B8C-83A1-F6EECF244321}">
                  <p14:modId xmlns:p14="http://schemas.microsoft.com/office/powerpoint/2010/main" val="3957862881"/>
                </p:ext>
              </p:extLst>
            </p:nvPr>
          </p:nvGraphicFramePr>
          <p:xfrm>
            <a:off x="6844334" y="3093100"/>
            <a:ext cx="374513" cy="326025"/>
          </p:xfrm>
          <a:graphic>
            <a:graphicData uri="http://schemas.openxmlformats.org/presentationml/2006/ole">
              <mc:AlternateContent xmlns:mc="http://schemas.openxmlformats.org/markup-compatibility/2006">
                <mc:Choice xmlns:v="urn:schemas-microsoft-com:vml" Requires="v">
                  <p:oleObj spid="_x0000_s23604" name="Equation" r:id="rId19" imgW="317160" imgH="253800" progId="Equation.DSMT4">
                    <p:embed/>
                  </p:oleObj>
                </mc:Choice>
                <mc:Fallback>
                  <p:oleObj name="Equation" r:id="rId19" imgW="317160" imgH="253800" progId="Equation.DSMT4">
                    <p:embed/>
                    <p:pic>
                      <p:nvPicPr>
                        <p:cNvPr id="0" name=""/>
                        <p:cNvPicPr/>
                        <p:nvPr/>
                      </p:nvPicPr>
                      <p:blipFill>
                        <a:blip r:embed="rId20"/>
                        <a:stretch>
                          <a:fillRect/>
                        </a:stretch>
                      </p:blipFill>
                      <p:spPr>
                        <a:xfrm>
                          <a:off x="6844334" y="3093100"/>
                          <a:ext cx="374513" cy="32602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A03B398-4EED-4EFF-877E-D2482CE66547}"/>
                </a:ext>
              </a:extLst>
            </p:cNvPr>
            <p:cNvGraphicFramePr>
              <a:graphicFrameLocks noChangeAspect="1"/>
            </p:cNvGraphicFramePr>
            <p:nvPr>
              <p:extLst>
                <p:ext uri="{D42A27DB-BD31-4B8C-83A1-F6EECF244321}">
                  <p14:modId xmlns:p14="http://schemas.microsoft.com/office/powerpoint/2010/main" val="1946471796"/>
                </p:ext>
              </p:extLst>
            </p:nvPr>
          </p:nvGraphicFramePr>
          <p:xfrm>
            <a:off x="7757887" y="2626819"/>
            <a:ext cx="404475" cy="326025"/>
          </p:xfrm>
          <a:graphic>
            <a:graphicData uri="http://schemas.openxmlformats.org/presentationml/2006/ole">
              <mc:AlternateContent xmlns:mc="http://schemas.openxmlformats.org/markup-compatibility/2006">
                <mc:Choice xmlns:v="urn:schemas-microsoft-com:vml" Requires="v">
                  <p:oleObj spid="_x0000_s23605" name="Equation" r:id="rId21" imgW="342720" imgH="253800" progId="Equation.DSMT4">
                    <p:embed/>
                  </p:oleObj>
                </mc:Choice>
                <mc:Fallback>
                  <p:oleObj name="Equation" r:id="rId21" imgW="342720" imgH="253800" progId="Equation.DSMT4">
                    <p:embed/>
                    <p:pic>
                      <p:nvPicPr>
                        <p:cNvPr id="0" name=""/>
                        <p:cNvPicPr/>
                        <p:nvPr/>
                      </p:nvPicPr>
                      <p:blipFill>
                        <a:blip r:embed="rId22"/>
                        <a:stretch>
                          <a:fillRect/>
                        </a:stretch>
                      </p:blipFill>
                      <p:spPr>
                        <a:xfrm>
                          <a:off x="7757887" y="2626819"/>
                          <a:ext cx="404475" cy="32602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9FC107B-A1E9-4261-85EF-B75C66375F42}"/>
                </a:ext>
              </a:extLst>
            </p:cNvPr>
            <p:cNvGraphicFramePr>
              <a:graphicFrameLocks noChangeAspect="1"/>
            </p:cNvGraphicFramePr>
            <p:nvPr>
              <p:extLst>
                <p:ext uri="{D42A27DB-BD31-4B8C-83A1-F6EECF244321}">
                  <p14:modId xmlns:p14="http://schemas.microsoft.com/office/powerpoint/2010/main" val="3798759980"/>
                </p:ext>
              </p:extLst>
            </p:nvPr>
          </p:nvGraphicFramePr>
          <p:xfrm>
            <a:off x="8603250" y="2217255"/>
            <a:ext cx="404475" cy="326025"/>
          </p:xfrm>
          <a:graphic>
            <a:graphicData uri="http://schemas.openxmlformats.org/presentationml/2006/ole">
              <mc:AlternateContent xmlns:mc="http://schemas.openxmlformats.org/markup-compatibility/2006">
                <mc:Choice xmlns:v="urn:schemas-microsoft-com:vml" Requires="v">
                  <p:oleObj spid="_x0000_s23606" name="Equation" r:id="rId23" imgW="342720" imgH="253800" progId="Equation.DSMT4">
                    <p:embed/>
                  </p:oleObj>
                </mc:Choice>
                <mc:Fallback>
                  <p:oleObj name="Equation" r:id="rId23" imgW="342720" imgH="253800" progId="Equation.DSMT4">
                    <p:embed/>
                    <p:pic>
                      <p:nvPicPr>
                        <p:cNvPr id="0" name=""/>
                        <p:cNvPicPr/>
                        <p:nvPr/>
                      </p:nvPicPr>
                      <p:blipFill>
                        <a:blip r:embed="rId24"/>
                        <a:stretch>
                          <a:fillRect/>
                        </a:stretch>
                      </p:blipFill>
                      <p:spPr>
                        <a:xfrm>
                          <a:off x="8603250" y="2217255"/>
                          <a:ext cx="404475" cy="326025"/>
                        </a:xfrm>
                        <a:prstGeom prst="rect">
                          <a:avLst/>
                        </a:prstGeom>
                      </p:spPr>
                    </p:pic>
                  </p:oleObj>
                </mc:Fallback>
              </mc:AlternateContent>
            </a:graphicData>
          </a:graphic>
        </p:graphicFrame>
        <p:cxnSp>
          <p:nvCxnSpPr>
            <p:cNvPr id="14" name="直接连接符 13">
              <a:extLst>
                <a:ext uri="{FF2B5EF4-FFF2-40B4-BE49-F238E27FC236}">
                  <a16:creationId xmlns:a16="http://schemas.microsoft.com/office/drawing/2014/main" id="{91628195-0BA2-467D-8871-F70BE2898896}"/>
                </a:ext>
              </a:extLst>
            </p:cNvPr>
            <p:cNvCxnSpPr>
              <a:cxnSpLocks/>
            </p:cNvCxnSpPr>
            <p:nvPr/>
          </p:nvCxnSpPr>
          <p:spPr>
            <a:xfrm>
              <a:off x="8603250" y="1909263"/>
              <a:ext cx="0" cy="6340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1662027-7731-4D58-A250-879BEF38EC92}"/>
                </a:ext>
              </a:extLst>
            </p:cNvPr>
            <p:cNvCxnSpPr>
              <a:cxnSpLocks/>
            </p:cNvCxnSpPr>
            <p:nvPr/>
          </p:nvCxnSpPr>
          <p:spPr>
            <a:xfrm>
              <a:off x="7721473" y="2512042"/>
              <a:ext cx="0" cy="4408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472214E-400C-4382-B096-F3750BEF058D}"/>
                </a:ext>
              </a:extLst>
            </p:cNvPr>
            <p:cNvCxnSpPr>
              <a:cxnSpLocks/>
            </p:cNvCxnSpPr>
            <p:nvPr/>
          </p:nvCxnSpPr>
          <p:spPr>
            <a:xfrm>
              <a:off x="6821735" y="3115857"/>
              <a:ext cx="0" cy="254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3BBF4C3C-CA8D-4A1E-8ED5-CF80FD624C2C}"/>
                </a:ext>
              </a:extLst>
            </p:cNvPr>
            <p:cNvPicPr>
              <a:picLocks noChangeAspect="1"/>
            </p:cNvPicPr>
            <p:nvPr/>
          </p:nvPicPr>
          <p:blipFill>
            <a:blip r:embed="rId25"/>
            <a:stretch>
              <a:fillRect/>
            </a:stretch>
          </p:blipFill>
          <p:spPr>
            <a:xfrm>
              <a:off x="5911535" y="490485"/>
              <a:ext cx="1225802" cy="646332"/>
            </a:xfrm>
            <a:prstGeom prst="rect">
              <a:avLst/>
            </a:prstGeom>
          </p:spPr>
        </p:pic>
        <p:pic>
          <p:nvPicPr>
            <p:cNvPr id="3" name="图片 2">
              <a:extLst>
                <a:ext uri="{FF2B5EF4-FFF2-40B4-BE49-F238E27FC236}">
                  <a16:creationId xmlns:a16="http://schemas.microsoft.com/office/drawing/2014/main" id="{0330AC52-7D23-4136-B8FD-A6C9B0457A89}"/>
                </a:ext>
              </a:extLst>
            </p:cNvPr>
            <p:cNvPicPr>
              <a:picLocks noChangeAspect="1"/>
            </p:cNvPicPr>
            <p:nvPr/>
          </p:nvPicPr>
          <p:blipFill>
            <a:blip r:embed="rId26"/>
            <a:stretch>
              <a:fillRect/>
            </a:stretch>
          </p:blipFill>
          <p:spPr>
            <a:xfrm>
              <a:off x="5911535" y="1176340"/>
              <a:ext cx="1508402" cy="909830"/>
            </a:xfrm>
            <a:prstGeom prst="rect">
              <a:avLst/>
            </a:prstGeom>
          </p:spPr>
        </p:pic>
      </p:grpSp>
      <p:sp>
        <p:nvSpPr>
          <p:cNvPr id="49" name="箭头: 下 48">
            <a:extLst>
              <a:ext uri="{FF2B5EF4-FFF2-40B4-BE49-F238E27FC236}">
                <a16:creationId xmlns:a16="http://schemas.microsoft.com/office/drawing/2014/main" id="{1BD9D74E-DE66-476D-9997-E0F0E64049BE}"/>
              </a:ext>
            </a:extLst>
          </p:cNvPr>
          <p:cNvSpPr/>
          <p:nvPr/>
        </p:nvSpPr>
        <p:spPr>
          <a:xfrm>
            <a:off x="9124950" y="3279162"/>
            <a:ext cx="468873" cy="33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0" name="图片 49">
            <a:extLst>
              <a:ext uri="{FF2B5EF4-FFF2-40B4-BE49-F238E27FC236}">
                <a16:creationId xmlns:a16="http://schemas.microsoft.com/office/drawing/2014/main" id="{D93E1BFB-52EA-44CD-8E2D-F1C7B29B9A2C}"/>
              </a:ext>
            </a:extLst>
          </p:cNvPr>
          <p:cNvPicPr>
            <a:picLocks noChangeAspect="1"/>
          </p:cNvPicPr>
          <p:nvPr/>
        </p:nvPicPr>
        <p:blipFill>
          <a:blip r:embed="rId27"/>
          <a:stretch>
            <a:fillRect/>
          </a:stretch>
        </p:blipFill>
        <p:spPr>
          <a:xfrm>
            <a:off x="7579650" y="3666245"/>
            <a:ext cx="3649199" cy="1395868"/>
          </a:xfrm>
          <a:prstGeom prst="rect">
            <a:avLst/>
          </a:prstGeom>
        </p:spPr>
      </p:pic>
      <p:graphicFrame>
        <p:nvGraphicFramePr>
          <p:cNvPr id="52" name="对象 51">
            <a:extLst>
              <a:ext uri="{FF2B5EF4-FFF2-40B4-BE49-F238E27FC236}">
                <a16:creationId xmlns:a16="http://schemas.microsoft.com/office/drawing/2014/main" id="{427BB649-38BD-477C-8B6A-DA433AD7B278}"/>
              </a:ext>
            </a:extLst>
          </p:cNvPr>
          <p:cNvGraphicFramePr>
            <a:graphicFrameLocks noChangeAspect="1"/>
          </p:cNvGraphicFramePr>
          <p:nvPr>
            <p:extLst>
              <p:ext uri="{D42A27DB-BD31-4B8C-83A1-F6EECF244321}">
                <p14:modId xmlns:p14="http://schemas.microsoft.com/office/powerpoint/2010/main" val="1279493931"/>
              </p:ext>
            </p:extLst>
          </p:nvPr>
        </p:nvGraphicFramePr>
        <p:xfrm>
          <a:off x="7616331" y="5723920"/>
          <a:ext cx="300000" cy="360000"/>
        </p:xfrm>
        <a:graphic>
          <a:graphicData uri="http://schemas.openxmlformats.org/presentationml/2006/ole">
            <mc:AlternateContent xmlns:mc="http://schemas.openxmlformats.org/markup-compatibility/2006">
              <mc:Choice xmlns:v="urn:schemas-microsoft-com:vml" Requires="v">
                <p:oleObj spid="_x0000_s23607" name="Equation" r:id="rId28" imgW="190440" imgH="228600" progId="Equation.DSMT4">
                  <p:embed/>
                </p:oleObj>
              </mc:Choice>
              <mc:Fallback>
                <p:oleObj name="Equation" r:id="rId28" imgW="190440" imgH="228600" progId="Equation.DSMT4">
                  <p:embed/>
                  <p:pic>
                    <p:nvPicPr>
                      <p:cNvPr id="0" name=""/>
                      <p:cNvPicPr/>
                      <p:nvPr/>
                    </p:nvPicPr>
                    <p:blipFill>
                      <a:blip r:embed="rId29"/>
                      <a:stretch>
                        <a:fillRect/>
                      </a:stretch>
                    </p:blipFill>
                    <p:spPr>
                      <a:xfrm>
                        <a:off x="7616331" y="5723920"/>
                        <a:ext cx="300000" cy="360000"/>
                      </a:xfrm>
                      <a:prstGeom prst="rect">
                        <a:avLst/>
                      </a:prstGeom>
                    </p:spPr>
                  </p:pic>
                </p:oleObj>
              </mc:Fallback>
            </mc:AlternateContent>
          </a:graphicData>
        </a:graphic>
      </p:graphicFrame>
      <p:graphicFrame>
        <p:nvGraphicFramePr>
          <p:cNvPr id="53" name="对象 52">
            <a:extLst>
              <a:ext uri="{FF2B5EF4-FFF2-40B4-BE49-F238E27FC236}">
                <a16:creationId xmlns:a16="http://schemas.microsoft.com/office/drawing/2014/main" id="{369A513B-7C12-4BFF-96E8-69D31976094B}"/>
              </a:ext>
            </a:extLst>
          </p:cNvPr>
          <p:cNvGraphicFramePr>
            <a:graphicFrameLocks noChangeAspect="1"/>
          </p:cNvGraphicFramePr>
          <p:nvPr>
            <p:extLst>
              <p:ext uri="{D42A27DB-BD31-4B8C-83A1-F6EECF244321}">
                <p14:modId xmlns:p14="http://schemas.microsoft.com/office/powerpoint/2010/main" val="3368064924"/>
              </p:ext>
            </p:extLst>
          </p:nvPr>
        </p:nvGraphicFramePr>
        <p:xfrm>
          <a:off x="8008938" y="5724525"/>
          <a:ext cx="279400" cy="358775"/>
        </p:xfrm>
        <a:graphic>
          <a:graphicData uri="http://schemas.openxmlformats.org/presentationml/2006/ole">
            <mc:AlternateContent xmlns:mc="http://schemas.openxmlformats.org/markup-compatibility/2006">
              <mc:Choice xmlns:v="urn:schemas-microsoft-com:vml" Requires="v">
                <p:oleObj spid="_x0000_s23608" name="Equation" r:id="rId30" imgW="177480" imgH="228600" progId="Equation.DSMT4">
                  <p:embed/>
                </p:oleObj>
              </mc:Choice>
              <mc:Fallback>
                <p:oleObj name="Equation" r:id="rId30" imgW="177480" imgH="228600" progId="Equation.DSMT4">
                  <p:embed/>
                  <p:pic>
                    <p:nvPicPr>
                      <p:cNvPr id="52" name="对象 51">
                        <a:extLst>
                          <a:ext uri="{FF2B5EF4-FFF2-40B4-BE49-F238E27FC236}">
                            <a16:creationId xmlns:a16="http://schemas.microsoft.com/office/drawing/2014/main" id="{427BB649-38BD-477C-8B6A-DA433AD7B278}"/>
                          </a:ext>
                        </a:extLst>
                      </p:cNvPr>
                      <p:cNvPicPr/>
                      <p:nvPr/>
                    </p:nvPicPr>
                    <p:blipFill>
                      <a:blip r:embed="rId31"/>
                      <a:stretch>
                        <a:fillRect/>
                      </a:stretch>
                    </p:blipFill>
                    <p:spPr>
                      <a:xfrm>
                        <a:off x="8008938" y="5724525"/>
                        <a:ext cx="279400" cy="358775"/>
                      </a:xfrm>
                      <a:prstGeom prst="rect">
                        <a:avLst/>
                      </a:prstGeom>
                    </p:spPr>
                  </p:pic>
                </p:oleObj>
              </mc:Fallback>
            </mc:AlternateContent>
          </a:graphicData>
        </a:graphic>
      </p:graphicFrame>
      <p:graphicFrame>
        <p:nvGraphicFramePr>
          <p:cNvPr id="54" name="对象 53">
            <a:extLst>
              <a:ext uri="{FF2B5EF4-FFF2-40B4-BE49-F238E27FC236}">
                <a16:creationId xmlns:a16="http://schemas.microsoft.com/office/drawing/2014/main" id="{1F3F5E93-CF93-4647-B34F-BBD7D2333C3C}"/>
              </a:ext>
            </a:extLst>
          </p:cNvPr>
          <p:cNvGraphicFramePr>
            <a:graphicFrameLocks noChangeAspect="1"/>
          </p:cNvGraphicFramePr>
          <p:nvPr>
            <p:extLst>
              <p:ext uri="{D42A27DB-BD31-4B8C-83A1-F6EECF244321}">
                <p14:modId xmlns:p14="http://schemas.microsoft.com/office/powerpoint/2010/main" val="2214345853"/>
              </p:ext>
            </p:extLst>
          </p:nvPr>
        </p:nvGraphicFramePr>
        <p:xfrm>
          <a:off x="8370888" y="5724525"/>
          <a:ext cx="300037" cy="358775"/>
        </p:xfrm>
        <a:graphic>
          <a:graphicData uri="http://schemas.openxmlformats.org/presentationml/2006/ole">
            <mc:AlternateContent xmlns:mc="http://schemas.openxmlformats.org/markup-compatibility/2006">
              <mc:Choice xmlns:v="urn:schemas-microsoft-com:vml" Requires="v">
                <p:oleObj spid="_x0000_s23609" name="Equation" r:id="rId32" imgW="190440" imgH="228600" progId="Equation.DSMT4">
                  <p:embed/>
                </p:oleObj>
              </mc:Choice>
              <mc:Fallback>
                <p:oleObj name="Equation" r:id="rId32" imgW="190440" imgH="228600" progId="Equation.DSMT4">
                  <p:embed/>
                  <p:pic>
                    <p:nvPicPr>
                      <p:cNvPr id="53" name="对象 52">
                        <a:extLst>
                          <a:ext uri="{FF2B5EF4-FFF2-40B4-BE49-F238E27FC236}">
                            <a16:creationId xmlns:a16="http://schemas.microsoft.com/office/drawing/2014/main" id="{369A513B-7C12-4BFF-96E8-69D31976094B}"/>
                          </a:ext>
                        </a:extLst>
                      </p:cNvPr>
                      <p:cNvPicPr/>
                      <p:nvPr/>
                    </p:nvPicPr>
                    <p:blipFill>
                      <a:blip r:embed="rId33"/>
                      <a:stretch>
                        <a:fillRect/>
                      </a:stretch>
                    </p:blipFill>
                    <p:spPr>
                      <a:xfrm>
                        <a:off x="8370888" y="5724525"/>
                        <a:ext cx="300037" cy="358775"/>
                      </a:xfrm>
                      <a:prstGeom prst="rect">
                        <a:avLst/>
                      </a:prstGeom>
                    </p:spPr>
                  </p:pic>
                </p:oleObj>
              </mc:Fallback>
            </mc:AlternateContent>
          </a:graphicData>
        </a:graphic>
      </p:graphicFrame>
      <p:sp>
        <p:nvSpPr>
          <p:cNvPr id="55" name="文本框 54">
            <a:extLst>
              <a:ext uri="{FF2B5EF4-FFF2-40B4-BE49-F238E27FC236}">
                <a16:creationId xmlns:a16="http://schemas.microsoft.com/office/drawing/2014/main" id="{D92DD8B8-97FA-4BE2-A4FC-ECA4756CAD48}"/>
              </a:ext>
            </a:extLst>
          </p:cNvPr>
          <p:cNvSpPr txBox="1"/>
          <p:nvPr/>
        </p:nvSpPr>
        <p:spPr>
          <a:xfrm>
            <a:off x="8741551" y="5713968"/>
            <a:ext cx="508473" cy="369332"/>
          </a:xfrm>
          <a:prstGeom prst="rect">
            <a:avLst/>
          </a:prstGeom>
          <a:noFill/>
        </p:spPr>
        <p:txBody>
          <a:bodyPr wrap="none" rtlCol="0">
            <a:spAutoFit/>
          </a:bodyPr>
          <a:lstStyle/>
          <a:p>
            <a:r>
              <a:rPr lang="en-US" altLang="zh-CN"/>
              <a:t>……</a:t>
            </a:r>
            <a:endParaRPr lang="zh-CN" altLang="en-US"/>
          </a:p>
        </p:txBody>
      </p:sp>
      <p:graphicFrame>
        <p:nvGraphicFramePr>
          <p:cNvPr id="56" name="对象 55">
            <a:extLst>
              <a:ext uri="{FF2B5EF4-FFF2-40B4-BE49-F238E27FC236}">
                <a16:creationId xmlns:a16="http://schemas.microsoft.com/office/drawing/2014/main" id="{121DDD68-69B4-4D47-A6BE-EF803079B15E}"/>
              </a:ext>
            </a:extLst>
          </p:cNvPr>
          <p:cNvGraphicFramePr>
            <a:graphicFrameLocks noChangeAspect="1"/>
          </p:cNvGraphicFramePr>
          <p:nvPr>
            <p:extLst>
              <p:ext uri="{D42A27DB-BD31-4B8C-83A1-F6EECF244321}">
                <p14:modId xmlns:p14="http://schemas.microsoft.com/office/powerpoint/2010/main" val="2101418503"/>
              </p:ext>
            </p:extLst>
          </p:nvPr>
        </p:nvGraphicFramePr>
        <p:xfrm>
          <a:off x="7616570" y="6185285"/>
          <a:ext cx="300000" cy="360000"/>
        </p:xfrm>
        <a:graphic>
          <a:graphicData uri="http://schemas.openxmlformats.org/presentationml/2006/ole">
            <mc:AlternateContent xmlns:mc="http://schemas.openxmlformats.org/markup-compatibility/2006">
              <mc:Choice xmlns:v="urn:schemas-microsoft-com:vml" Requires="v">
                <p:oleObj spid="_x0000_s23610" name="Equation" r:id="rId34" imgW="190440" imgH="228600" progId="Equation.DSMT4">
                  <p:embed/>
                </p:oleObj>
              </mc:Choice>
              <mc:Fallback>
                <p:oleObj name="Equation" r:id="rId34" imgW="190440" imgH="228600" progId="Equation.DSMT4">
                  <p:embed/>
                  <p:pic>
                    <p:nvPicPr>
                      <p:cNvPr id="0" name=""/>
                      <p:cNvPicPr/>
                      <p:nvPr/>
                    </p:nvPicPr>
                    <p:blipFill>
                      <a:blip r:embed="rId35"/>
                      <a:stretch>
                        <a:fillRect/>
                      </a:stretch>
                    </p:blipFill>
                    <p:spPr>
                      <a:xfrm>
                        <a:off x="7616570" y="6185285"/>
                        <a:ext cx="300000" cy="360000"/>
                      </a:xfrm>
                      <a:prstGeom prst="rect">
                        <a:avLst/>
                      </a:prstGeom>
                    </p:spPr>
                  </p:pic>
                </p:oleObj>
              </mc:Fallback>
            </mc:AlternateContent>
          </a:graphicData>
        </a:graphic>
      </p:graphicFrame>
      <p:graphicFrame>
        <p:nvGraphicFramePr>
          <p:cNvPr id="57" name="对象 56">
            <a:extLst>
              <a:ext uri="{FF2B5EF4-FFF2-40B4-BE49-F238E27FC236}">
                <a16:creationId xmlns:a16="http://schemas.microsoft.com/office/drawing/2014/main" id="{593AF6F2-55E4-434A-A015-BC751BF69919}"/>
              </a:ext>
            </a:extLst>
          </p:cNvPr>
          <p:cNvGraphicFramePr>
            <a:graphicFrameLocks noChangeAspect="1"/>
          </p:cNvGraphicFramePr>
          <p:nvPr>
            <p:extLst>
              <p:ext uri="{D42A27DB-BD31-4B8C-83A1-F6EECF244321}">
                <p14:modId xmlns:p14="http://schemas.microsoft.com/office/powerpoint/2010/main" val="1489890749"/>
              </p:ext>
            </p:extLst>
          </p:nvPr>
        </p:nvGraphicFramePr>
        <p:xfrm>
          <a:off x="8008938" y="6185285"/>
          <a:ext cx="300000" cy="360000"/>
        </p:xfrm>
        <a:graphic>
          <a:graphicData uri="http://schemas.openxmlformats.org/presentationml/2006/ole">
            <mc:AlternateContent xmlns:mc="http://schemas.openxmlformats.org/markup-compatibility/2006">
              <mc:Choice xmlns:v="urn:schemas-microsoft-com:vml" Requires="v">
                <p:oleObj spid="_x0000_s23611" name="Equation" r:id="rId36" imgW="190440" imgH="228600" progId="Equation.DSMT4">
                  <p:embed/>
                </p:oleObj>
              </mc:Choice>
              <mc:Fallback>
                <p:oleObj name="Equation" r:id="rId36" imgW="190440" imgH="228600" progId="Equation.DSMT4">
                  <p:embed/>
                  <p:pic>
                    <p:nvPicPr>
                      <p:cNvPr id="56" name="对象 55">
                        <a:extLst>
                          <a:ext uri="{FF2B5EF4-FFF2-40B4-BE49-F238E27FC236}">
                            <a16:creationId xmlns:a16="http://schemas.microsoft.com/office/drawing/2014/main" id="{121DDD68-69B4-4D47-A6BE-EF803079B15E}"/>
                          </a:ext>
                        </a:extLst>
                      </p:cNvPr>
                      <p:cNvPicPr/>
                      <p:nvPr/>
                    </p:nvPicPr>
                    <p:blipFill>
                      <a:blip r:embed="rId37"/>
                      <a:stretch>
                        <a:fillRect/>
                      </a:stretch>
                    </p:blipFill>
                    <p:spPr>
                      <a:xfrm>
                        <a:off x="8008938" y="6185285"/>
                        <a:ext cx="300000" cy="360000"/>
                      </a:xfrm>
                      <a:prstGeom prst="rect">
                        <a:avLst/>
                      </a:prstGeom>
                    </p:spPr>
                  </p:pic>
                </p:oleObj>
              </mc:Fallback>
            </mc:AlternateContent>
          </a:graphicData>
        </a:graphic>
      </p:graphicFrame>
      <p:graphicFrame>
        <p:nvGraphicFramePr>
          <p:cNvPr id="58" name="对象 57">
            <a:extLst>
              <a:ext uri="{FF2B5EF4-FFF2-40B4-BE49-F238E27FC236}">
                <a16:creationId xmlns:a16="http://schemas.microsoft.com/office/drawing/2014/main" id="{37E164B6-50B3-4AE8-ADC5-DACA7ED4D82A}"/>
              </a:ext>
            </a:extLst>
          </p:cNvPr>
          <p:cNvGraphicFramePr>
            <a:graphicFrameLocks noChangeAspect="1"/>
          </p:cNvGraphicFramePr>
          <p:nvPr>
            <p:extLst>
              <p:ext uri="{D42A27DB-BD31-4B8C-83A1-F6EECF244321}">
                <p14:modId xmlns:p14="http://schemas.microsoft.com/office/powerpoint/2010/main" val="260739940"/>
              </p:ext>
            </p:extLst>
          </p:nvPr>
        </p:nvGraphicFramePr>
        <p:xfrm>
          <a:off x="8378287" y="6185285"/>
          <a:ext cx="300000" cy="360000"/>
        </p:xfrm>
        <a:graphic>
          <a:graphicData uri="http://schemas.openxmlformats.org/presentationml/2006/ole">
            <mc:AlternateContent xmlns:mc="http://schemas.openxmlformats.org/markup-compatibility/2006">
              <mc:Choice xmlns:v="urn:schemas-microsoft-com:vml" Requires="v">
                <p:oleObj spid="_x0000_s23612" name="Equation" r:id="rId38" imgW="190440" imgH="228600" progId="Equation.DSMT4">
                  <p:embed/>
                </p:oleObj>
              </mc:Choice>
              <mc:Fallback>
                <p:oleObj name="Equation" r:id="rId38" imgW="190440" imgH="228600" progId="Equation.DSMT4">
                  <p:embed/>
                  <p:pic>
                    <p:nvPicPr>
                      <p:cNvPr id="57" name="对象 56">
                        <a:extLst>
                          <a:ext uri="{FF2B5EF4-FFF2-40B4-BE49-F238E27FC236}">
                            <a16:creationId xmlns:a16="http://schemas.microsoft.com/office/drawing/2014/main" id="{593AF6F2-55E4-434A-A015-BC751BF69919}"/>
                          </a:ext>
                        </a:extLst>
                      </p:cNvPr>
                      <p:cNvPicPr/>
                      <p:nvPr/>
                    </p:nvPicPr>
                    <p:blipFill>
                      <a:blip r:embed="rId39"/>
                      <a:stretch>
                        <a:fillRect/>
                      </a:stretch>
                    </p:blipFill>
                    <p:spPr>
                      <a:xfrm>
                        <a:off x="8378287" y="6185285"/>
                        <a:ext cx="300000" cy="360000"/>
                      </a:xfrm>
                      <a:prstGeom prst="rect">
                        <a:avLst/>
                      </a:prstGeom>
                    </p:spPr>
                  </p:pic>
                </p:oleObj>
              </mc:Fallback>
            </mc:AlternateContent>
          </a:graphicData>
        </a:graphic>
      </p:graphicFrame>
      <p:sp>
        <p:nvSpPr>
          <p:cNvPr id="59" name="文本框 58">
            <a:extLst>
              <a:ext uri="{FF2B5EF4-FFF2-40B4-BE49-F238E27FC236}">
                <a16:creationId xmlns:a16="http://schemas.microsoft.com/office/drawing/2014/main" id="{825DA251-D41F-45C4-8103-3BED93F0E975}"/>
              </a:ext>
            </a:extLst>
          </p:cNvPr>
          <p:cNvSpPr txBox="1"/>
          <p:nvPr/>
        </p:nvSpPr>
        <p:spPr>
          <a:xfrm>
            <a:off x="8730182" y="6175953"/>
            <a:ext cx="508473" cy="369332"/>
          </a:xfrm>
          <a:prstGeom prst="rect">
            <a:avLst/>
          </a:prstGeom>
          <a:noFill/>
        </p:spPr>
        <p:txBody>
          <a:bodyPr wrap="none" rtlCol="0">
            <a:spAutoFit/>
          </a:bodyPr>
          <a:lstStyle/>
          <a:p>
            <a:r>
              <a:rPr lang="en-US" altLang="zh-CN"/>
              <a:t>……</a:t>
            </a:r>
            <a:endParaRPr lang="zh-CN" altLang="en-US"/>
          </a:p>
        </p:txBody>
      </p:sp>
      <p:sp>
        <p:nvSpPr>
          <p:cNvPr id="60" name="矩形 59">
            <a:extLst>
              <a:ext uri="{FF2B5EF4-FFF2-40B4-BE49-F238E27FC236}">
                <a16:creationId xmlns:a16="http://schemas.microsoft.com/office/drawing/2014/main" id="{FF2F2C37-4248-42B4-ADB0-792B29F16953}"/>
              </a:ext>
            </a:extLst>
          </p:cNvPr>
          <p:cNvSpPr/>
          <p:nvPr/>
        </p:nvSpPr>
        <p:spPr>
          <a:xfrm>
            <a:off x="7972425" y="5713968"/>
            <a:ext cx="336513" cy="35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D73D8318-687F-4007-911A-182A5481B653}"/>
              </a:ext>
            </a:extLst>
          </p:cNvPr>
          <p:cNvSpPr/>
          <p:nvPr/>
        </p:nvSpPr>
        <p:spPr>
          <a:xfrm>
            <a:off x="7616331" y="6185285"/>
            <a:ext cx="300000" cy="36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箭头连接符 62">
            <a:extLst>
              <a:ext uri="{FF2B5EF4-FFF2-40B4-BE49-F238E27FC236}">
                <a16:creationId xmlns:a16="http://schemas.microsoft.com/office/drawing/2014/main" id="{390CDFAF-048F-4141-97BB-934A7DE4F0F1}"/>
              </a:ext>
            </a:extLst>
          </p:cNvPr>
          <p:cNvCxnSpPr>
            <a:stCxn id="60" idx="2"/>
            <a:endCxn id="57" idx="0"/>
          </p:cNvCxnSpPr>
          <p:nvPr/>
        </p:nvCxnSpPr>
        <p:spPr>
          <a:xfrm>
            <a:off x="8140682" y="6072743"/>
            <a:ext cx="18256" cy="112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36FEC549-EC4E-4F8A-8977-4D731E25D299}"/>
              </a:ext>
            </a:extLst>
          </p:cNvPr>
          <p:cNvCxnSpPr>
            <a:stCxn id="61" idx="3"/>
            <a:endCxn id="57" idx="1"/>
          </p:cNvCxnSpPr>
          <p:nvPr/>
        </p:nvCxnSpPr>
        <p:spPr>
          <a:xfrm>
            <a:off x="7916331" y="6365285"/>
            <a:ext cx="92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3CBC7433-B369-42E9-A3DF-1B0C945DD4AD}"/>
              </a:ext>
            </a:extLst>
          </p:cNvPr>
          <p:cNvSpPr/>
          <p:nvPr/>
        </p:nvSpPr>
        <p:spPr>
          <a:xfrm>
            <a:off x="8008938" y="6185285"/>
            <a:ext cx="336513" cy="3482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7" name="对象 66">
            <a:extLst>
              <a:ext uri="{FF2B5EF4-FFF2-40B4-BE49-F238E27FC236}">
                <a16:creationId xmlns:a16="http://schemas.microsoft.com/office/drawing/2014/main" id="{1F72520D-D72A-43B6-9199-5F725473105E}"/>
              </a:ext>
            </a:extLst>
          </p:cNvPr>
          <p:cNvGraphicFramePr>
            <a:graphicFrameLocks noChangeAspect="1"/>
          </p:cNvGraphicFramePr>
          <p:nvPr>
            <p:extLst>
              <p:ext uri="{D42A27DB-BD31-4B8C-83A1-F6EECF244321}">
                <p14:modId xmlns:p14="http://schemas.microsoft.com/office/powerpoint/2010/main" val="1613134777"/>
              </p:ext>
            </p:extLst>
          </p:nvPr>
        </p:nvGraphicFramePr>
        <p:xfrm>
          <a:off x="9511456" y="5723920"/>
          <a:ext cx="780000" cy="360000"/>
        </p:xfrm>
        <a:graphic>
          <a:graphicData uri="http://schemas.openxmlformats.org/presentationml/2006/ole">
            <mc:AlternateContent xmlns:mc="http://schemas.openxmlformats.org/markup-compatibility/2006">
              <mc:Choice xmlns:v="urn:schemas-microsoft-com:vml" Requires="v">
                <p:oleObj spid="_x0000_s23613" name="Equation" r:id="rId40" imgW="495000" imgH="228600" progId="Equation.DSMT4">
                  <p:embed/>
                </p:oleObj>
              </mc:Choice>
              <mc:Fallback>
                <p:oleObj name="Equation" r:id="rId40" imgW="495000" imgH="228600" progId="Equation.DSMT4">
                  <p:embed/>
                  <p:pic>
                    <p:nvPicPr>
                      <p:cNvPr id="0" name=""/>
                      <p:cNvPicPr/>
                      <p:nvPr/>
                    </p:nvPicPr>
                    <p:blipFill>
                      <a:blip r:embed="rId41"/>
                      <a:stretch>
                        <a:fillRect/>
                      </a:stretch>
                    </p:blipFill>
                    <p:spPr>
                      <a:xfrm>
                        <a:off x="9511456" y="5723920"/>
                        <a:ext cx="780000" cy="360000"/>
                      </a:xfrm>
                      <a:prstGeom prst="rect">
                        <a:avLst/>
                      </a:prstGeom>
                    </p:spPr>
                  </p:pic>
                </p:oleObj>
              </mc:Fallback>
            </mc:AlternateContent>
          </a:graphicData>
        </a:graphic>
      </p:graphicFrame>
      <p:graphicFrame>
        <p:nvGraphicFramePr>
          <p:cNvPr id="68" name="对象 67">
            <a:extLst>
              <a:ext uri="{FF2B5EF4-FFF2-40B4-BE49-F238E27FC236}">
                <a16:creationId xmlns:a16="http://schemas.microsoft.com/office/drawing/2014/main" id="{C6F4E68F-4FA5-40CD-8A11-9BAA7B30E612}"/>
              </a:ext>
            </a:extLst>
          </p:cNvPr>
          <p:cNvGraphicFramePr>
            <a:graphicFrameLocks noChangeAspect="1"/>
          </p:cNvGraphicFramePr>
          <p:nvPr>
            <p:extLst>
              <p:ext uri="{D42A27DB-BD31-4B8C-83A1-F6EECF244321}">
                <p14:modId xmlns:p14="http://schemas.microsoft.com/office/powerpoint/2010/main" val="299702933"/>
              </p:ext>
            </p:extLst>
          </p:nvPr>
        </p:nvGraphicFramePr>
        <p:xfrm>
          <a:off x="9511456" y="6158371"/>
          <a:ext cx="2143125" cy="400050"/>
        </p:xfrm>
        <a:graphic>
          <a:graphicData uri="http://schemas.openxmlformats.org/presentationml/2006/ole">
            <mc:AlternateContent xmlns:mc="http://schemas.openxmlformats.org/markup-compatibility/2006">
              <mc:Choice xmlns:v="urn:schemas-microsoft-com:vml" Requires="v">
                <p:oleObj spid="_x0000_s23614" name="Equation" r:id="rId42" imgW="1358640" imgH="253800" progId="Equation.DSMT4">
                  <p:embed/>
                </p:oleObj>
              </mc:Choice>
              <mc:Fallback>
                <p:oleObj name="Equation" r:id="rId42" imgW="1358640" imgH="253800" progId="Equation.DSMT4">
                  <p:embed/>
                  <p:pic>
                    <p:nvPicPr>
                      <p:cNvPr id="67" name="对象 66">
                        <a:extLst>
                          <a:ext uri="{FF2B5EF4-FFF2-40B4-BE49-F238E27FC236}">
                            <a16:creationId xmlns:a16="http://schemas.microsoft.com/office/drawing/2014/main" id="{1F72520D-D72A-43B6-9199-5F725473105E}"/>
                          </a:ext>
                        </a:extLst>
                      </p:cNvPr>
                      <p:cNvPicPr/>
                      <p:nvPr/>
                    </p:nvPicPr>
                    <p:blipFill>
                      <a:blip r:embed="rId43"/>
                      <a:stretch>
                        <a:fillRect/>
                      </a:stretch>
                    </p:blipFill>
                    <p:spPr>
                      <a:xfrm>
                        <a:off x="9511456" y="6158371"/>
                        <a:ext cx="2143125" cy="400050"/>
                      </a:xfrm>
                      <a:prstGeom prst="rect">
                        <a:avLst/>
                      </a:prstGeom>
                    </p:spPr>
                  </p:pic>
                </p:oleObj>
              </mc:Fallback>
            </mc:AlternateContent>
          </a:graphicData>
        </a:graphic>
      </p:graphicFrame>
      <p:sp>
        <p:nvSpPr>
          <p:cNvPr id="69" name="矩形 68">
            <a:extLst>
              <a:ext uri="{FF2B5EF4-FFF2-40B4-BE49-F238E27FC236}">
                <a16:creationId xmlns:a16="http://schemas.microsoft.com/office/drawing/2014/main" id="{A1E78916-E191-4B31-AFB5-087E74D33C4F}"/>
              </a:ext>
            </a:extLst>
          </p:cNvPr>
          <p:cNvSpPr/>
          <p:nvPr/>
        </p:nvSpPr>
        <p:spPr>
          <a:xfrm>
            <a:off x="7258050" y="5243022"/>
            <a:ext cx="4481139" cy="1395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FDC4D16C-9511-4E6E-AD30-6530E7E37D82}"/>
              </a:ext>
            </a:extLst>
          </p:cNvPr>
          <p:cNvSpPr txBox="1"/>
          <p:nvPr/>
        </p:nvSpPr>
        <p:spPr>
          <a:xfrm>
            <a:off x="7331449" y="5243022"/>
            <a:ext cx="1691489" cy="369332"/>
          </a:xfrm>
          <a:prstGeom prst="rect">
            <a:avLst/>
          </a:prstGeom>
          <a:noFill/>
        </p:spPr>
        <p:txBody>
          <a:bodyPr wrap="none" rtlCol="0">
            <a:spAutoFit/>
          </a:bodyPr>
          <a:lstStyle/>
          <a:p>
            <a:r>
              <a:rPr lang="en-US" altLang="zh-CN"/>
              <a:t>tips</a:t>
            </a:r>
            <a:r>
              <a:rPr lang="zh-CN" altLang="en-US"/>
              <a:t>：加权均值</a:t>
            </a:r>
          </a:p>
        </p:txBody>
      </p:sp>
      <p:sp>
        <p:nvSpPr>
          <p:cNvPr id="71" name="文本框 70">
            <a:extLst>
              <a:ext uri="{FF2B5EF4-FFF2-40B4-BE49-F238E27FC236}">
                <a16:creationId xmlns:a16="http://schemas.microsoft.com/office/drawing/2014/main" id="{A913D1AA-7C38-4A56-BE60-95CE7F9AB6E5}"/>
              </a:ext>
            </a:extLst>
          </p:cNvPr>
          <p:cNvSpPr txBox="1"/>
          <p:nvPr/>
        </p:nvSpPr>
        <p:spPr>
          <a:xfrm>
            <a:off x="9641617" y="3290533"/>
            <a:ext cx="1569660" cy="369332"/>
          </a:xfrm>
          <a:prstGeom prst="rect">
            <a:avLst/>
          </a:prstGeom>
          <a:noFill/>
        </p:spPr>
        <p:txBody>
          <a:bodyPr wrap="none" rtlCol="0">
            <a:spAutoFit/>
          </a:bodyPr>
          <a:lstStyle/>
          <a:p>
            <a:r>
              <a:rPr lang="zh-CN" altLang="en-US"/>
              <a:t>解决鞍点问题</a:t>
            </a:r>
          </a:p>
        </p:txBody>
      </p:sp>
    </p:spTree>
    <p:extLst>
      <p:ext uri="{BB962C8B-B14F-4D97-AF65-F5344CB8AC3E}">
        <p14:creationId xmlns:p14="http://schemas.microsoft.com/office/powerpoint/2010/main" val="78785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595DC7-5B21-415D-B506-C29EA336479C}"/>
              </a:ext>
            </a:extLst>
          </p:cNvPr>
          <p:cNvSpPr txBox="1"/>
          <p:nvPr/>
        </p:nvSpPr>
        <p:spPr>
          <a:xfrm>
            <a:off x="219552" y="24816"/>
            <a:ext cx="3877985" cy="646331"/>
          </a:xfrm>
          <a:prstGeom prst="rect">
            <a:avLst/>
          </a:prstGeom>
          <a:noFill/>
        </p:spPr>
        <p:txBody>
          <a:bodyPr wrap="none" rtlCol="0">
            <a:spAutoFit/>
          </a:bodyPr>
          <a:lstStyle/>
          <a:p>
            <a:r>
              <a:rPr lang="zh-CN" altLang="en-US" sz="3600" b="1">
                <a:solidFill>
                  <a:srgbClr val="FF0000"/>
                </a:solidFill>
              </a:rPr>
              <a:t>深度学习一般架构</a:t>
            </a:r>
          </a:p>
        </p:txBody>
      </p:sp>
      <p:sp>
        <p:nvSpPr>
          <p:cNvPr id="3" name="矩形 2">
            <a:extLst>
              <a:ext uri="{FF2B5EF4-FFF2-40B4-BE49-F238E27FC236}">
                <a16:creationId xmlns:a16="http://schemas.microsoft.com/office/drawing/2014/main" id="{B1A33A79-5E6B-41BD-AD7B-9B664A3E86D6}"/>
              </a:ext>
            </a:extLst>
          </p:cNvPr>
          <p:cNvSpPr/>
          <p:nvPr/>
        </p:nvSpPr>
        <p:spPr>
          <a:xfrm>
            <a:off x="497536" y="626387"/>
            <a:ext cx="3600000" cy="720000"/>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a:extLst>
              <a:ext uri="{FF2B5EF4-FFF2-40B4-BE49-F238E27FC236}">
                <a16:creationId xmlns:a16="http://schemas.microsoft.com/office/drawing/2014/main" id="{9150537F-E347-4FA8-A5B4-79D42E93948A}"/>
              </a:ext>
            </a:extLst>
          </p:cNvPr>
          <p:cNvSpPr/>
          <p:nvPr/>
        </p:nvSpPr>
        <p:spPr>
          <a:xfrm>
            <a:off x="227537" y="716387"/>
            <a:ext cx="540000" cy="540000"/>
          </a:xfrm>
          <a:prstGeom prst="ellipse">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3</a:t>
            </a:r>
            <a:endParaRPr lang="zh-CN" altLang="en-US" b="1"/>
          </a:p>
        </p:txBody>
      </p:sp>
      <p:sp>
        <p:nvSpPr>
          <p:cNvPr id="5" name="文本框 4">
            <a:extLst>
              <a:ext uri="{FF2B5EF4-FFF2-40B4-BE49-F238E27FC236}">
                <a16:creationId xmlns:a16="http://schemas.microsoft.com/office/drawing/2014/main" id="{43B12993-5658-46D0-A647-952897A2CFC0}"/>
              </a:ext>
            </a:extLst>
          </p:cNvPr>
          <p:cNvSpPr txBox="1"/>
          <p:nvPr/>
        </p:nvSpPr>
        <p:spPr>
          <a:xfrm>
            <a:off x="767537" y="693999"/>
            <a:ext cx="2927404" cy="584775"/>
          </a:xfrm>
          <a:prstGeom prst="rect">
            <a:avLst/>
          </a:prstGeom>
          <a:noFill/>
        </p:spPr>
        <p:txBody>
          <a:bodyPr wrap="none" rtlCol="0">
            <a:spAutoFit/>
          </a:bodyPr>
          <a:lstStyle/>
          <a:p>
            <a:r>
              <a:rPr lang="zh-CN" altLang="en-US" b="1"/>
              <a:t>构造损失函数和优化器</a:t>
            </a:r>
            <a:endParaRPr lang="en-US" altLang="zh-CN" b="1"/>
          </a:p>
          <a:p>
            <a:r>
              <a:rPr lang="en-US" altLang="zh-CN" sz="1400"/>
              <a:t>torch.nn.XXXLoss / torch.optim.XXX</a:t>
            </a:r>
            <a:endParaRPr lang="zh-CN" altLang="en-US" sz="1400"/>
          </a:p>
        </p:txBody>
      </p:sp>
      <p:sp>
        <p:nvSpPr>
          <p:cNvPr id="7" name="文本框 6">
            <a:extLst>
              <a:ext uri="{FF2B5EF4-FFF2-40B4-BE49-F238E27FC236}">
                <a16:creationId xmlns:a16="http://schemas.microsoft.com/office/drawing/2014/main" id="{FE270977-63DE-42BA-9D14-7F477A037FBF}"/>
              </a:ext>
            </a:extLst>
          </p:cNvPr>
          <p:cNvSpPr txBox="1"/>
          <p:nvPr/>
        </p:nvSpPr>
        <p:spPr>
          <a:xfrm>
            <a:off x="497536" y="1534210"/>
            <a:ext cx="6096000" cy="523220"/>
          </a:xfrm>
          <a:prstGeom prst="rect">
            <a:avLst/>
          </a:prstGeom>
          <a:noFill/>
        </p:spPr>
        <p:txBody>
          <a:bodyPr wrap="square">
            <a:spAutoFit/>
          </a:bodyPr>
          <a:lstStyle/>
          <a:p>
            <a:r>
              <a:rPr lang="zh-CN" altLang="en-US" sz="1400"/>
              <a:t>criterion = torch.nn.XXXLoss()</a:t>
            </a:r>
          </a:p>
          <a:p>
            <a:r>
              <a:rPr lang="zh-CN" altLang="en-US" sz="1400"/>
              <a:t>optimizer = torch.optim.XXX(model.parameters(), lr=0.01)</a:t>
            </a:r>
          </a:p>
        </p:txBody>
      </p:sp>
      <p:sp>
        <p:nvSpPr>
          <p:cNvPr id="8" name="矩形 7">
            <a:extLst>
              <a:ext uri="{FF2B5EF4-FFF2-40B4-BE49-F238E27FC236}">
                <a16:creationId xmlns:a16="http://schemas.microsoft.com/office/drawing/2014/main" id="{3AF086D9-900E-49E0-AD2D-B7B6B9020016}"/>
              </a:ext>
            </a:extLst>
          </p:cNvPr>
          <p:cNvSpPr/>
          <p:nvPr/>
        </p:nvSpPr>
        <p:spPr>
          <a:xfrm>
            <a:off x="2705100" y="1800225"/>
            <a:ext cx="1657350" cy="2572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CB3333C-2544-4379-B5F6-24DE70E2F21A}"/>
              </a:ext>
            </a:extLst>
          </p:cNvPr>
          <p:cNvSpPr txBox="1"/>
          <p:nvPr/>
        </p:nvSpPr>
        <p:spPr>
          <a:xfrm>
            <a:off x="1847850" y="2245253"/>
            <a:ext cx="3833101" cy="369332"/>
          </a:xfrm>
          <a:prstGeom prst="rect">
            <a:avLst/>
          </a:prstGeom>
          <a:noFill/>
        </p:spPr>
        <p:txBody>
          <a:bodyPr wrap="none" rtlCol="0">
            <a:spAutoFit/>
          </a:bodyPr>
          <a:lstStyle/>
          <a:p>
            <a:r>
              <a:rPr lang="zh-CN" altLang="en-US"/>
              <a:t>此时</a:t>
            </a:r>
            <a:r>
              <a:rPr lang="en-US" altLang="zh-CN"/>
              <a:t>model</a:t>
            </a:r>
            <a:r>
              <a:rPr lang="zh-CN" altLang="en-US"/>
              <a:t>中的所有参数都需要优化</a:t>
            </a:r>
          </a:p>
        </p:txBody>
      </p:sp>
      <p:sp>
        <p:nvSpPr>
          <p:cNvPr id="11" name="文本框 10">
            <a:extLst>
              <a:ext uri="{FF2B5EF4-FFF2-40B4-BE49-F238E27FC236}">
                <a16:creationId xmlns:a16="http://schemas.microsoft.com/office/drawing/2014/main" id="{737904B8-49B6-4F12-9C89-5FD3F86F4329}"/>
              </a:ext>
            </a:extLst>
          </p:cNvPr>
          <p:cNvSpPr txBox="1"/>
          <p:nvPr/>
        </p:nvSpPr>
        <p:spPr>
          <a:xfrm>
            <a:off x="1933575" y="2815709"/>
            <a:ext cx="3647152" cy="369332"/>
          </a:xfrm>
          <a:prstGeom prst="rect">
            <a:avLst/>
          </a:prstGeom>
          <a:noFill/>
        </p:spPr>
        <p:txBody>
          <a:bodyPr wrap="none" rtlCol="0">
            <a:spAutoFit/>
          </a:bodyPr>
          <a:lstStyle/>
          <a:p>
            <a:r>
              <a:rPr lang="zh-CN" altLang="en-US"/>
              <a:t>问题：如何指定需要优化的参数？</a:t>
            </a:r>
          </a:p>
        </p:txBody>
      </p:sp>
      <p:sp>
        <p:nvSpPr>
          <p:cNvPr id="15" name="文本框 14">
            <a:extLst>
              <a:ext uri="{FF2B5EF4-FFF2-40B4-BE49-F238E27FC236}">
                <a16:creationId xmlns:a16="http://schemas.microsoft.com/office/drawing/2014/main" id="{6B90A89C-FC9F-4344-94C3-51C59D5DDBF5}"/>
              </a:ext>
            </a:extLst>
          </p:cNvPr>
          <p:cNvSpPr txBox="1"/>
          <p:nvPr/>
        </p:nvSpPr>
        <p:spPr>
          <a:xfrm>
            <a:off x="257175" y="3261838"/>
            <a:ext cx="11677650" cy="1754326"/>
          </a:xfrm>
          <a:prstGeom prst="rect">
            <a:avLst/>
          </a:prstGeom>
          <a:noFill/>
        </p:spPr>
        <p:txBody>
          <a:bodyPr wrap="square" rtlCol="0">
            <a:spAutoFit/>
          </a:bodyPr>
          <a:lstStyle/>
          <a:p>
            <a:r>
              <a:rPr lang="zh-CN" altLang="en-US"/>
              <a:t>在 </a:t>
            </a:r>
            <a:r>
              <a:rPr lang="en-US" altLang="zh-CN"/>
              <a:t>PyTorch </a:t>
            </a:r>
            <a:r>
              <a:rPr lang="zh-CN" altLang="en-US"/>
              <a:t>里，只要是继承自 </a:t>
            </a:r>
            <a:r>
              <a:rPr lang="en-US" altLang="zh-CN"/>
              <a:t>torch.nn.Module </a:t>
            </a:r>
            <a:r>
              <a:rPr lang="zh-CN" altLang="en-US"/>
              <a:t>的类实例，都能够调用 </a:t>
            </a:r>
            <a:r>
              <a:rPr lang="en-US" altLang="zh-CN"/>
              <a:t>parameters() </a:t>
            </a:r>
            <a:r>
              <a:rPr lang="zh-CN" altLang="en-US"/>
              <a:t>和 </a:t>
            </a:r>
            <a:r>
              <a:rPr lang="en-US" altLang="zh-CN"/>
              <a:t>named_parameters() </a:t>
            </a:r>
            <a:r>
              <a:rPr lang="zh-CN" altLang="en-US"/>
              <a:t>这两个方法，从而方便地管理和操作模型的参数。</a:t>
            </a:r>
            <a:endParaRPr lang="en-US" altLang="zh-CN"/>
          </a:p>
          <a:p>
            <a:r>
              <a:rPr lang="en-US" altLang="zh-CN"/>
              <a:t>model.parameters()</a:t>
            </a:r>
            <a:r>
              <a:rPr lang="zh-CN" altLang="en-US"/>
              <a:t>和</a:t>
            </a:r>
            <a:r>
              <a:rPr lang="en-US" altLang="zh-CN"/>
              <a:t>model.name_parameters()</a:t>
            </a:r>
            <a:r>
              <a:rPr lang="zh-CN" altLang="en-US"/>
              <a:t>创建的都是可迭代对象，可用</a:t>
            </a:r>
            <a:r>
              <a:rPr lang="en-US" altLang="zh-CN"/>
              <a:t>next()</a:t>
            </a:r>
            <a:r>
              <a:rPr lang="zh-CN" altLang="en-US"/>
              <a:t>查看</a:t>
            </a:r>
            <a:r>
              <a:rPr lang="en-US" altLang="zh-CN"/>
              <a:t>/</a:t>
            </a:r>
            <a:r>
              <a:rPr lang="zh-CN" altLang="en-US"/>
              <a:t>用</a:t>
            </a:r>
            <a:r>
              <a:rPr lang="en-US" altLang="zh-CN"/>
              <a:t>for</a:t>
            </a:r>
            <a:r>
              <a:rPr lang="zh-CN" altLang="en-US"/>
              <a:t>循环遍历。</a:t>
            </a:r>
            <a:endParaRPr lang="en-US" altLang="zh-CN"/>
          </a:p>
          <a:p>
            <a:r>
              <a:rPr lang="en-US" altLang="zh-CN"/>
              <a:t>parameters() </a:t>
            </a:r>
            <a:r>
              <a:rPr lang="zh-CN" altLang="en-US"/>
              <a:t>直接返回参数值（张量），无名称信息；</a:t>
            </a:r>
            <a:endParaRPr lang="en-US" altLang="zh-CN"/>
          </a:p>
          <a:p>
            <a:r>
              <a:rPr lang="en-US" altLang="zh-CN"/>
              <a:t>name_parameters() </a:t>
            </a:r>
            <a:r>
              <a:rPr lang="zh-CN" altLang="en-US"/>
              <a:t>返回每个元素是 </a:t>
            </a:r>
            <a:r>
              <a:rPr lang="en-US" altLang="zh-CN"/>
              <a:t>(name, parameter) </a:t>
            </a:r>
            <a:r>
              <a:rPr lang="zh-CN" altLang="en-US"/>
              <a:t>的元组，即：参数名和参数值组成的元组。</a:t>
            </a:r>
            <a:endParaRPr lang="en-US" altLang="zh-CN"/>
          </a:p>
          <a:p>
            <a:r>
              <a:rPr lang="zh-CN" altLang="en-US"/>
              <a:t>因此可通过参数名筛选需要优化的参数，从而指定特定参数进行优化。</a:t>
            </a:r>
          </a:p>
        </p:txBody>
      </p:sp>
    </p:spTree>
    <p:extLst>
      <p:ext uri="{BB962C8B-B14F-4D97-AF65-F5344CB8AC3E}">
        <p14:creationId xmlns:p14="http://schemas.microsoft.com/office/powerpoint/2010/main" val="4140482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37A750-1847-49A5-9BDA-A0360616F524}"/>
              </a:ext>
            </a:extLst>
          </p:cNvPr>
          <p:cNvSpPr txBox="1"/>
          <p:nvPr/>
        </p:nvSpPr>
        <p:spPr>
          <a:xfrm>
            <a:off x="157936" y="160255"/>
            <a:ext cx="12034064" cy="523220"/>
          </a:xfrm>
          <a:prstGeom prst="rect">
            <a:avLst/>
          </a:prstGeom>
          <a:noFill/>
        </p:spPr>
        <p:txBody>
          <a:bodyPr wrap="none" rtlCol="0">
            <a:spAutoFit/>
          </a:bodyPr>
          <a:lstStyle/>
          <a:p>
            <a:r>
              <a:rPr lang="zh-CN" altLang="en-US" sz="2800" b="1"/>
              <a:t>在机器学习中，</a:t>
            </a:r>
            <a:r>
              <a:rPr lang="zh-CN" altLang="en-US" sz="2800" b="1" i="0">
                <a:effectLst/>
                <a:latin typeface="PingFang SC"/>
              </a:rPr>
              <a:t>所有监督学习任务可归结为两大类：​​</a:t>
            </a:r>
            <a:r>
              <a:rPr lang="zh-CN" altLang="en-US" sz="2800" b="1" i="0">
                <a:solidFill>
                  <a:srgbClr val="FF0000"/>
                </a:solidFill>
                <a:effectLst/>
                <a:latin typeface="PingFang SC"/>
              </a:rPr>
              <a:t>分类问题</a:t>
            </a:r>
            <a:r>
              <a:rPr lang="zh-CN" altLang="en-US" sz="2800" b="1" i="0">
                <a:effectLst/>
                <a:latin typeface="PingFang SC"/>
              </a:rPr>
              <a:t>​​和​​</a:t>
            </a:r>
            <a:r>
              <a:rPr lang="zh-CN" altLang="en-US" sz="2800" b="1" i="0">
                <a:solidFill>
                  <a:srgbClr val="FF0000"/>
                </a:solidFill>
                <a:effectLst/>
                <a:latin typeface="PingFang SC"/>
              </a:rPr>
              <a:t>回归问题</a:t>
            </a:r>
            <a:r>
              <a:rPr lang="zh-CN" altLang="en-US" sz="2800" b="1" i="0">
                <a:effectLst/>
                <a:latin typeface="PingFang SC"/>
              </a:rPr>
              <a:t>​​。</a:t>
            </a:r>
            <a:endParaRPr lang="zh-CN" altLang="en-US" sz="2800" b="1"/>
          </a:p>
        </p:txBody>
      </p:sp>
      <p:sp>
        <p:nvSpPr>
          <p:cNvPr id="3" name="文本框 2">
            <a:extLst>
              <a:ext uri="{FF2B5EF4-FFF2-40B4-BE49-F238E27FC236}">
                <a16:creationId xmlns:a16="http://schemas.microsoft.com/office/drawing/2014/main" id="{D53E2413-3ECC-48F5-862A-232518319C40}"/>
              </a:ext>
            </a:extLst>
          </p:cNvPr>
          <p:cNvSpPr txBox="1"/>
          <p:nvPr/>
        </p:nvSpPr>
        <p:spPr>
          <a:xfrm>
            <a:off x="477625" y="683475"/>
            <a:ext cx="1123675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b="1" i="0">
                <a:effectLst/>
                <a:latin typeface="PingFang SC"/>
              </a:rPr>
              <a:t>分类问题​</a:t>
            </a:r>
            <a:r>
              <a:rPr lang="zh-CN" altLang="en-US" b="0" i="0">
                <a:effectLst/>
                <a:latin typeface="PingFang SC"/>
              </a:rPr>
              <a:t>​：目标是预测离散的类别标签。例如，判断图片是“猫”还是“狗”（二分类），或识别手写数字</a:t>
            </a:r>
            <a:r>
              <a:rPr lang="en-US" altLang="zh-CN" b="0" i="0">
                <a:effectLst/>
                <a:latin typeface="PingFang SC"/>
              </a:rPr>
              <a:t>0-9</a:t>
            </a:r>
            <a:r>
              <a:rPr lang="zh-CN" altLang="en-US" b="0" i="0">
                <a:effectLst/>
                <a:latin typeface="PingFang SC"/>
              </a:rPr>
              <a:t>（多分类）。</a:t>
            </a:r>
            <a:r>
              <a:rPr lang="zh-CN" altLang="en-US" b="0" i="0">
                <a:solidFill>
                  <a:srgbClr val="FF0000"/>
                </a:solidFill>
                <a:effectLst/>
                <a:latin typeface="PingFang SC"/>
              </a:rPr>
              <a:t>其核心在于输出空间的离散性。</a:t>
            </a:r>
            <a:endParaRPr lang="en-US" altLang="zh-CN" b="0" i="0">
              <a:solidFill>
                <a:srgbClr val="FF0000"/>
              </a:solidFill>
              <a:effectLst/>
              <a:latin typeface="PingFang SC"/>
            </a:endParaRPr>
          </a:p>
          <a:p>
            <a:pPr marL="285750" indent="-285750">
              <a:buFont typeface="Arial" panose="020B0604020202020204" pitchFamily="34" charset="0"/>
              <a:buChar char="•"/>
            </a:pPr>
            <a:r>
              <a:rPr lang="zh-CN" altLang="en-US" b="1" i="0">
                <a:effectLst/>
                <a:latin typeface="PingFang SC"/>
              </a:rPr>
              <a:t>回归问题​</a:t>
            </a:r>
            <a:r>
              <a:rPr lang="zh-CN" altLang="en-US" b="0" i="0">
                <a:effectLst/>
                <a:latin typeface="PingFang SC"/>
              </a:rPr>
              <a:t>​：目标是预测连续的数值。例如，预测房价或气温。</a:t>
            </a:r>
            <a:r>
              <a:rPr lang="zh-CN" altLang="en-US" b="0" i="0">
                <a:solidFill>
                  <a:srgbClr val="FF0000"/>
                </a:solidFill>
                <a:effectLst/>
                <a:latin typeface="PingFang SC"/>
              </a:rPr>
              <a:t>其输出空间是连续且无界的。</a:t>
            </a:r>
            <a:endParaRPr lang="zh-CN" altLang="en-US">
              <a:solidFill>
                <a:srgbClr val="FF0000"/>
              </a:solidFill>
            </a:endParaRPr>
          </a:p>
        </p:txBody>
      </p:sp>
      <p:sp>
        <p:nvSpPr>
          <p:cNvPr id="4" name="文本框 3">
            <a:extLst>
              <a:ext uri="{FF2B5EF4-FFF2-40B4-BE49-F238E27FC236}">
                <a16:creationId xmlns:a16="http://schemas.microsoft.com/office/drawing/2014/main" id="{24C8824A-EEDD-4F68-9A7A-ED3720CB76D6}"/>
              </a:ext>
            </a:extLst>
          </p:cNvPr>
          <p:cNvSpPr txBox="1"/>
          <p:nvPr/>
        </p:nvSpPr>
        <p:spPr>
          <a:xfrm>
            <a:off x="278296" y="1706188"/>
            <a:ext cx="11635407" cy="3445623"/>
          </a:xfrm>
          <a:prstGeom prst="rect">
            <a:avLst/>
          </a:prstGeom>
          <a:noFill/>
        </p:spPr>
        <p:txBody>
          <a:bodyPr wrap="square" rtlCol="0">
            <a:spAutoFit/>
          </a:bodyPr>
          <a:lstStyle/>
          <a:p>
            <a:pPr>
              <a:lnSpc>
                <a:spcPct val="114000"/>
              </a:lnSpc>
            </a:pPr>
            <a:r>
              <a:rPr lang="zh-CN" altLang="en-US" sz="1600">
                <a:highlight>
                  <a:srgbClr val="FFFF00"/>
                </a:highlight>
              </a:rPr>
              <a:t>解决二分类问题：</a:t>
            </a:r>
            <a:r>
              <a:rPr lang="en-US" altLang="zh-CN" sz="1600">
                <a:highlight>
                  <a:srgbClr val="FFFF00"/>
                </a:highlight>
              </a:rPr>
              <a:t>Logistic</a:t>
            </a:r>
            <a:r>
              <a:rPr lang="zh-CN" altLang="en-US" sz="1600">
                <a:highlight>
                  <a:srgbClr val="FFFF00"/>
                </a:highlight>
              </a:rPr>
              <a:t>回归</a:t>
            </a:r>
            <a:endParaRPr lang="en-US" altLang="zh-CN" sz="1600">
              <a:highlight>
                <a:srgbClr val="FFFF00"/>
              </a:highlight>
            </a:endParaRPr>
          </a:p>
          <a:p>
            <a:pPr>
              <a:lnSpc>
                <a:spcPct val="114000"/>
              </a:lnSpc>
            </a:pPr>
            <a:r>
              <a:rPr lang="en-US" altLang="zh-CN" sz="1600" b="0" i="0">
                <a:effectLst/>
                <a:latin typeface="Inter"/>
              </a:rPr>
              <a:t>Logistic </a:t>
            </a:r>
            <a:r>
              <a:rPr lang="zh-CN" altLang="en-US" sz="1600" b="0" i="0">
                <a:effectLst/>
                <a:latin typeface="Inter"/>
              </a:rPr>
              <a:t>回归以线性回归为数学基础，通过 </a:t>
            </a:r>
            <a:r>
              <a:rPr lang="en-US" altLang="zh-CN" sz="1600" b="0" i="0">
                <a:effectLst/>
                <a:latin typeface="Inter"/>
              </a:rPr>
              <a:t>Sigmoid </a:t>
            </a:r>
            <a:r>
              <a:rPr lang="zh-CN" altLang="en-US" sz="1600" b="0" i="0">
                <a:effectLst/>
                <a:latin typeface="Inter"/>
              </a:rPr>
              <a:t>函数将连续输出转换为概率，结合损失函数计算与参数优化过程实现分类，其应用场景严格限定为二分类问题</a:t>
            </a:r>
            <a:r>
              <a:rPr lang="zh-CN" altLang="en-US" sz="1600"/>
              <a:t>。</a:t>
            </a:r>
            <a:endParaRPr lang="en-US" altLang="zh-CN" sz="1600"/>
          </a:p>
          <a:p>
            <a:pPr marL="285750" indent="-285750">
              <a:lnSpc>
                <a:spcPct val="114000"/>
              </a:lnSpc>
              <a:buFont typeface="Wingdings" panose="05000000000000000000" pitchFamily="2" charset="2"/>
              <a:buChar char="Ø"/>
            </a:pPr>
            <a:r>
              <a:rPr lang="zh-CN" altLang="en-US" sz="1600" b="1"/>
              <a:t>正向传播：线性回归</a:t>
            </a:r>
            <a:r>
              <a:rPr lang="en-US" altLang="zh-CN" sz="1600" b="1"/>
              <a:t>+</a:t>
            </a:r>
            <a:r>
              <a:rPr lang="zh-CN" altLang="en-US" sz="1600" b="1"/>
              <a:t>激活函数（</a:t>
            </a:r>
            <a:r>
              <a:rPr lang="en-US" altLang="zh-CN" sz="1600" b="1"/>
              <a:t> Sigmoid </a:t>
            </a:r>
            <a:r>
              <a:rPr lang="zh-CN" altLang="en-US" sz="1600" b="1"/>
              <a:t>等）</a:t>
            </a:r>
            <a:endParaRPr lang="en-US" altLang="zh-CN" sz="1600" b="1"/>
          </a:p>
          <a:p>
            <a:pPr lvl="1">
              <a:lnSpc>
                <a:spcPct val="114000"/>
              </a:lnSpc>
            </a:pPr>
            <a:r>
              <a:rPr lang="zh-CN" altLang="en-US" sz="1600"/>
              <a:t>通过线性回归模型 </a:t>
            </a:r>
            <a:r>
              <a:rPr lang="cy-GB" altLang="zh-CN" sz="1600">
                <a:latin typeface="Times New Roman" panose="02020603050405020304" pitchFamily="18" charset="0"/>
                <a:cs typeface="Times New Roman" panose="02020603050405020304" pitchFamily="18" charset="0"/>
              </a:rPr>
              <a:t> z</a:t>
            </a:r>
            <a:r>
              <a:rPr lang="en-US" altLang="zh-CN" sz="1600">
                <a:latin typeface="Times New Roman" panose="02020603050405020304" pitchFamily="18" charset="0"/>
                <a:cs typeface="Times New Roman" panose="02020603050405020304" pitchFamily="18" charset="0"/>
              </a:rPr>
              <a:t>=ωx+b </a:t>
            </a:r>
            <a:r>
              <a:rPr lang="zh-CN" altLang="en-US" sz="1600">
                <a:latin typeface="Times New Roman" panose="02020603050405020304" pitchFamily="18" charset="0"/>
                <a:cs typeface="Times New Roman" panose="02020603050405020304" pitchFamily="18" charset="0"/>
              </a:rPr>
              <a:t>计算得分，再通过</a:t>
            </a:r>
            <a:r>
              <a:rPr lang="en-US" altLang="zh-CN" sz="1600">
                <a:latin typeface="Times New Roman" panose="02020603050405020304" pitchFamily="18" charset="0"/>
                <a:cs typeface="Times New Roman" panose="02020603050405020304" pitchFamily="18" charset="0"/>
              </a:rPr>
              <a:t>Sigmoid</a:t>
            </a:r>
            <a:r>
              <a:rPr lang="zh-CN" altLang="en-US" sz="1600">
                <a:latin typeface="Times New Roman" panose="02020603050405020304" pitchFamily="18" charset="0"/>
                <a:cs typeface="Times New Roman" panose="02020603050405020304" pitchFamily="18" charset="0"/>
              </a:rPr>
              <a:t>函数（特指</a:t>
            </a:r>
            <a:r>
              <a:rPr lang="en-US" altLang="zh-CN" sz="1600">
                <a:latin typeface="Times New Roman" panose="02020603050405020304" pitchFamily="18" charset="0"/>
                <a:cs typeface="Times New Roman" panose="02020603050405020304" pitchFamily="18" charset="0"/>
              </a:rPr>
              <a:t>Logistic</a:t>
            </a:r>
            <a:r>
              <a:rPr lang="zh-CN" altLang="en-US" sz="1600">
                <a:latin typeface="Times New Roman" panose="02020603050405020304" pitchFamily="18" charset="0"/>
                <a:cs typeface="Times New Roman" panose="02020603050405020304" pitchFamily="18" charset="0"/>
              </a:rPr>
              <a:t>函数）</a:t>
            </a:r>
            <a:r>
              <a:rPr lang="en-US" altLang="zh-CN" sz="1600">
                <a:latin typeface="Times New Roman" panose="02020603050405020304" pitchFamily="18" charset="0"/>
                <a:cs typeface="Times New Roman" panose="02020603050405020304" pitchFamily="18" charset="0"/>
              </a:rPr>
              <a:t>σ(z)=1/(1+exp(-z))</a:t>
            </a:r>
            <a:r>
              <a:rPr lang="zh-CN" altLang="en-US" sz="1600">
                <a:latin typeface="Times New Roman" panose="02020603050405020304" pitchFamily="18" charset="0"/>
                <a:cs typeface="Times New Roman" panose="02020603050405020304" pitchFamily="18" charset="0"/>
              </a:rPr>
              <a:t>将得分映射到</a:t>
            </a:r>
            <a:r>
              <a:rPr lang="en-US" altLang="zh-CN" sz="1600">
                <a:latin typeface="Times New Roman" panose="02020603050405020304" pitchFamily="18" charset="0"/>
                <a:cs typeface="Times New Roman" panose="02020603050405020304" pitchFamily="18" charset="0"/>
              </a:rPr>
              <a:t>[0,1]</a:t>
            </a:r>
            <a:r>
              <a:rPr lang="zh-CN" altLang="en-US" sz="1600">
                <a:latin typeface="Times New Roman" panose="02020603050405020304" pitchFamily="18" charset="0"/>
                <a:cs typeface="Times New Roman" panose="02020603050405020304" pitchFamily="18" charset="0"/>
              </a:rPr>
              <a:t>区间，并解释为概率</a:t>
            </a:r>
            <a:r>
              <a:rPr lang="cy-GB" altLang="zh-CN" sz="1600">
                <a:latin typeface="Times New Roman" panose="02020603050405020304" pitchFamily="18" charset="0"/>
                <a:cs typeface="Times New Roman" panose="02020603050405020304" pitchFamily="18" charset="0"/>
              </a:rPr>
              <a:t>ŷ=</a:t>
            </a:r>
            <a:r>
              <a:rPr lang="en-US" altLang="zh-CN" sz="1600">
                <a:latin typeface="Times New Roman" panose="02020603050405020304" pitchFamily="18" charset="0"/>
                <a:cs typeface="Times New Roman" panose="02020603050405020304" pitchFamily="18" charset="0"/>
              </a:rPr>
              <a:t>σ(z)</a:t>
            </a:r>
            <a:r>
              <a:rPr lang="zh-CN" altLang="en-US" sz="1600">
                <a:latin typeface="Times New Roman" panose="02020603050405020304" pitchFamily="18" charset="0"/>
                <a:cs typeface="Times New Roman" panose="02020603050405020304" pitchFamily="18" charset="0"/>
              </a:rPr>
              <a:t>。最后根据阈值（如</a:t>
            </a:r>
            <a:r>
              <a:rPr lang="en-US" altLang="zh-CN" sz="1600">
                <a:latin typeface="Times New Roman" panose="02020603050405020304" pitchFamily="18" charset="0"/>
                <a:cs typeface="Times New Roman" panose="02020603050405020304" pitchFamily="18" charset="0"/>
              </a:rPr>
              <a:t>0.5</a:t>
            </a:r>
            <a:r>
              <a:rPr lang="zh-CN" altLang="en-US" sz="1600">
                <a:latin typeface="Times New Roman" panose="02020603050405020304" pitchFamily="18" charset="0"/>
                <a:cs typeface="Times New Roman" panose="02020603050405020304" pitchFamily="18" charset="0"/>
              </a:rPr>
              <a:t>）决定最终类别。</a:t>
            </a:r>
            <a:endParaRPr lang="en-US" altLang="zh-CN" sz="1600"/>
          </a:p>
          <a:p>
            <a:pPr marL="285750" indent="-285750">
              <a:lnSpc>
                <a:spcPct val="114000"/>
              </a:lnSpc>
              <a:buFont typeface="Wingdings" panose="05000000000000000000" pitchFamily="2" charset="2"/>
              <a:buChar char="Ø"/>
            </a:pPr>
            <a:r>
              <a:rPr lang="zh-CN" altLang="en-US" sz="1600" b="1"/>
              <a:t>计算损失函数</a:t>
            </a:r>
            <a:endParaRPr lang="en-US" altLang="zh-CN" sz="1600" b="1"/>
          </a:p>
          <a:p>
            <a:pPr lvl="1">
              <a:lnSpc>
                <a:spcPct val="114000"/>
              </a:lnSpc>
            </a:pPr>
            <a:r>
              <a:rPr lang="zh-CN" altLang="en-US" sz="1600" b="0" i="0">
                <a:effectLst/>
                <a:latin typeface="PingFang SC"/>
              </a:rPr>
              <a:t>通过</a:t>
            </a:r>
            <a:r>
              <a:rPr lang="zh-CN" altLang="en-US" sz="1600" b="0" i="0">
                <a:solidFill>
                  <a:srgbClr val="FF0000"/>
                </a:solidFill>
                <a:effectLst/>
                <a:latin typeface="PingFang SC"/>
              </a:rPr>
              <a:t>交叉熵损失</a:t>
            </a:r>
            <a:r>
              <a:rPr lang="zh-CN" altLang="en-US" sz="1600" b="0" i="0">
                <a:effectLst/>
                <a:latin typeface="PingFang SC"/>
              </a:rPr>
              <a:t>衡量预测概率与真实标签的差异</a:t>
            </a:r>
            <a:r>
              <a:rPr lang="zh-CN" altLang="en-US" sz="1600">
                <a:latin typeface="Times New Roman" panose="02020603050405020304" pitchFamily="18" charset="0"/>
                <a:cs typeface="Times New Roman" panose="02020603050405020304" pitchFamily="18" charset="0"/>
              </a:rPr>
              <a:t>，公式为 </a:t>
            </a:r>
            <a:r>
              <a:rPr lang="es-ES" altLang="zh-CN" sz="1600" b="0">
                <a:effectLst/>
                <a:latin typeface="Times New Roman" panose="02020603050405020304" pitchFamily="18" charset="0"/>
                <a:cs typeface="Times New Roman" panose="02020603050405020304" pitchFamily="18" charset="0"/>
              </a:rPr>
              <a:t>L(y,</a:t>
            </a:r>
            <a:r>
              <a:rPr lang="cy-GB" altLang="zh-CN" sz="1600">
                <a:latin typeface="Times New Roman" panose="02020603050405020304" pitchFamily="18" charset="0"/>
                <a:cs typeface="Times New Roman" panose="02020603050405020304" pitchFamily="18" charset="0"/>
              </a:rPr>
              <a:t> ŷ</a:t>
            </a:r>
            <a:r>
              <a:rPr lang="es-ES" altLang="zh-CN" sz="1600" b="0">
                <a:effectLst/>
                <a:latin typeface="Times New Roman" panose="02020603050405020304" pitchFamily="18" charset="0"/>
                <a:cs typeface="Times New Roman" panose="02020603050405020304" pitchFamily="18" charset="0"/>
              </a:rPr>
              <a:t>) = −[ylog(</a:t>
            </a:r>
            <a:r>
              <a:rPr lang="cy-GB" altLang="zh-CN" sz="1600">
                <a:latin typeface="Times New Roman" panose="02020603050405020304" pitchFamily="18" charset="0"/>
                <a:cs typeface="Times New Roman" panose="02020603050405020304" pitchFamily="18" charset="0"/>
              </a:rPr>
              <a:t>ŷ</a:t>
            </a:r>
            <a:r>
              <a:rPr lang="es-ES" altLang="zh-CN" sz="1600" b="0">
                <a:effectLst/>
                <a:latin typeface="Times New Roman" panose="02020603050405020304" pitchFamily="18" charset="0"/>
                <a:cs typeface="Times New Roman" panose="02020603050405020304" pitchFamily="18" charset="0"/>
              </a:rPr>
              <a:t>)+(1−y)log(1−</a:t>
            </a:r>
            <a:r>
              <a:rPr lang="cy-GB" altLang="zh-CN" sz="1600">
                <a:latin typeface="Times New Roman" panose="02020603050405020304" pitchFamily="18" charset="0"/>
                <a:cs typeface="Times New Roman" panose="02020603050405020304" pitchFamily="18" charset="0"/>
              </a:rPr>
              <a:t> ŷ</a:t>
            </a:r>
            <a:r>
              <a:rPr lang="es-ES" altLang="zh-CN" sz="1600" b="0">
                <a:effectLst/>
                <a:latin typeface="Times New Roman" panose="02020603050405020304" pitchFamily="18" charset="0"/>
                <a:cs typeface="Times New Roman" panose="02020603050405020304" pitchFamily="18" charset="0"/>
              </a:rPr>
              <a:t>​)]</a:t>
            </a:r>
            <a:r>
              <a:rPr lang="zh-CN" altLang="en-US" sz="1600" b="0">
                <a:effectLst/>
                <a:latin typeface="Times New Roman" panose="02020603050405020304" pitchFamily="18" charset="0"/>
                <a:cs typeface="Times New Roman" panose="02020603050405020304" pitchFamily="18" charset="0"/>
              </a:rPr>
              <a:t>，</a:t>
            </a:r>
            <a:r>
              <a:rPr lang="es-ES" altLang="zh-CN" sz="1600">
                <a:latin typeface="Times New Roman" panose="02020603050405020304" pitchFamily="18" charset="0"/>
                <a:cs typeface="Times New Roman" panose="02020603050405020304" pitchFamily="18" charset="0"/>
              </a:rPr>
              <a:t>y</a:t>
            </a:r>
            <a:r>
              <a:rPr lang="zh-CN" altLang="en-US" sz="1600">
                <a:latin typeface="Times New Roman" panose="02020603050405020304" pitchFamily="18" charset="0"/>
                <a:cs typeface="Times New Roman" panose="02020603050405020304" pitchFamily="18" charset="0"/>
              </a:rPr>
              <a:t>为真实标签</a:t>
            </a:r>
            <a:r>
              <a:rPr lang="en-US" altLang="zh-CN" sz="1600">
                <a:latin typeface="Times New Roman" panose="02020603050405020304" pitchFamily="18" charset="0"/>
                <a:cs typeface="Times New Roman" panose="02020603050405020304" pitchFamily="18" charset="0"/>
              </a:rPr>
              <a:t>0</a:t>
            </a:r>
            <a:r>
              <a:rPr lang="zh-CN" altLang="en-US" sz="1600">
                <a:latin typeface="Times New Roman" panose="02020603050405020304" pitchFamily="18" charset="0"/>
                <a:cs typeface="Times New Roman" panose="02020603050405020304" pitchFamily="18" charset="0"/>
              </a:rPr>
              <a:t>或</a:t>
            </a:r>
            <a:r>
              <a:rPr lang="en-US" altLang="zh-CN" sz="1600">
                <a:latin typeface="Times New Roman" panose="02020603050405020304" pitchFamily="18" charset="0"/>
                <a:cs typeface="Times New Roman" panose="02020603050405020304" pitchFamily="18" charset="0"/>
              </a:rPr>
              <a:t>1</a:t>
            </a:r>
            <a:r>
              <a:rPr lang="zh-CN" altLang="en-US" sz="1600">
                <a:latin typeface="Times New Roman" panose="02020603050405020304" pitchFamily="18" charset="0"/>
                <a:cs typeface="Times New Roman" panose="02020603050405020304" pitchFamily="18" charset="0"/>
              </a:rPr>
              <a:t>，</a:t>
            </a:r>
            <a:r>
              <a:rPr lang="cy-GB" altLang="zh-CN" sz="1600">
                <a:latin typeface="Times New Roman" panose="02020603050405020304" pitchFamily="18" charset="0"/>
                <a:cs typeface="Times New Roman" panose="02020603050405020304" pitchFamily="18" charset="0"/>
              </a:rPr>
              <a:t>ŷ</a:t>
            </a:r>
            <a:r>
              <a:rPr lang="zh-CN" altLang="en-US" sz="1600" b="0" i="0">
                <a:effectLst/>
                <a:latin typeface="Times New Roman" panose="02020603050405020304" pitchFamily="18" charset="0"/>
                <a:cs typeface="Times New Roman" panose="02020603050405020304" pitchFamily="18" charset="0"/>
              </a:rPr>
              <a:t> ∈</a:t>
            </a:r>
            <a:r>
              <a:rPr lang="en-US" altLang="zh-CN" sz="1600" b="0" i="0">
                <a:effectLst/>
                <a:latin typeface="Times New Roman" panose="02020603050405020304" pitchFamily="18" charset="0"/>
                <a:cs typeface="Times New Roman" panose="02020603050405020304" pitchFamily="18" charset="0"/>
              </a:rPr>
              <a:t>(0,1)</a:t>
            </a:r>
            <a:r>
              <a:rPr lang="zh-CN" altLang="en-US" sz="1600">
                <a:latin typeface="Times New Roman" panose="02020603050405020304" pitchFamily="18" charset="0"/>
                <a:cs typeface="Times New Roman" panose="02020603050405020304" pitchFamily="18" charset="0"/>
              </a:rPr>
              <a:t>为模型预测概率。</a:t>
            </a:r>
            <a:r>
              <a:rPr lang="zh-CN" altLang="en-US" sz="1600" b="0" i="0">
                <a:effectLst/>
                <a:latin typeface="PingFang SC"/>
              </a:rPr>
              <a:t>对于一个批次（</a:t>
            </a:r>
            <a:r>
              <a:rPr lang="en-US" altLang="zh-CN" sz="1600" b="0" i="0">
                <a:effectLst/>
                <a:latin typeface="PingFang SC"/>
              </a:rPr>
              <a:t>batch</a:t>
            </a:r>
            <a:r>
              <a:rPr lang="zh-CN" altLang="en-US" sz="1600" b="0" i="0">
                <a:effectLst/>
                <a:latin typeface="PingFang SC"/>
              </a:rPr>
              <a:t>）的样本，损失计算通常取所有样本损失的平均值。</a:t>
            </a:r>
            <a:endParaRPr lang="en-US" altLang="zh-CN" sz="1600"/>
          </a:p>
          <a:p>
            <a:pPr marL="285750" indent="-285750">
              <a:lnSpc>
                <a:spcPct val="114000"/>
              </a:lnSpc>
              <a:buFont typeface="Wingdings" panose="05000000000000000000" pitchFamily="2" charset="2"/>
              <a:buChar char="Ø"/>
            </a:pPr>
            <a:r>
              <a:rPr lang="zh-CN" altLang="en-US" sz="1600" b="1"/>
              <a:t>反向传播：参数优化（</a:t>
            </a:r>
            <a:r>
              <a:rPr lang="en-US" altLang="zh-CN" sz="1600" b="1"/>
              <a:t>SGD</a:t>
            </a:r>
            <a:r>
              <a:rPr lang="zh-CN" altLang="en-US" sz="1600" b="1"/>
              <a:t>、</a:t>
            </a:r>
            <a:r>
              <a:rPr lang="en-US" altLang="zh-CN" sz="1600" b="1"/>
              <a:t>Adam</a:t>
            </a:r>
            <a:r>
              <a:rPr lang="zh-CN" altLang="en-US" sz="1600" b="1"/>
              <a:t>等）</a:t>
            </a:r>
            <a:endParaRPr lang="en-US" altLang="zh-CN" sz="1600" b="1"/>
          </a:p>
          <a:p>
            <a:pPr lvl="1">
              <a:lnSpc>
                <a:spcPct val="114000"/>
              </a:lnSpc>
            </a:pPr>
            <a:r>
              <a:rPr lang="zh-CN" altLang="en-US" sz="1600" b="0" i="0">
                <a:effectLst/>
                <a:latin typeface="Inter"/>
              </a:rPr>
              <a:t>利用反向传播计算损失函数对模型参数（</a:t>
            </a:r>
            <a:r>
              <a:rPr lang="en-US" altLang="zh-CN" sz="1600" b="0" i="1">
                <a:effectLst/>
                <a:latin typeface="KaTeX_Math"/>
              </a:rPr>
              <a:t>ω</a:t>
            </a:r>
            <a:r>
              <a:rPr lang="en-US" altLang="zh-CN" sz="1600" b="0" i="0">
                <a:effectLst/>
                <a:latin typeface="KaTeX_Main"/>
              </a:rPr>
              <a:t>,</a:t>
            </a:r>
            <a:r>
              <a:rPr lang="en-US" altLang="zh-CN" sz="1600" b="0" i="1">
                <a:effectLst/>
                <a:latin typeface="KaTeX_Math"/>
              </a:rPr>
              <a:t>b</a:t>
            </a:r>
            <a:r>
              <a:rPr lang="zh-CN" altLang="en-US" sz="1600" b="0" i="0">
                <a:effectLst/>
                <a:latin typeface="Inter"/>
              </a:rPr>
              <a:t>）的梯度，并通过优化算法（如 </a:t>
            </a:r>
            <a:r>
              <a:rPr lang="en-US" altLang="zh-CN" sz="1600" b="0" i="0">
                <a:effectLst/>
                <a:latin typeface="Inter"/>
              </a:rPr>
              <a:t>SGD</a:t>
            </a:r>
            <a:r>
              <a:rPr lang="zh-CN" altLang="en-US" sz="1600" b="0" i="0">
                <a:effectLst/>
                <a:latin typeface="Inter"/>
              </a:rPr>
              <a:t>、</a:t>
            </a:r>
            <a:r>
              <a:rPr lang="en-US" altLang="zh-CN" sz="1600" b="0" i="0">
                <a:effectLst/>
                <a:latin typeface="Inter"/>
              </a:rPr>
              <a:t>Adam </a:t>
            </a:r>
            <a:r>
              <a:rPr lang="zh-CN" altLang="en-US" sz="1600" b="0" i="0">
                <a:effectLst/>
                <a:latin typeface="Inter"/>
              </a:rPr>
              <a:t>等）更新参数，以最小化损失函数，实现模型训练。</a:t>
            </a:r>
            <a:endParaRPr lang="en-US" altLang="zh-CN" sz="1600"/>
          </a:p>
        </p:txBody>
      </p:sp>
    </p:spTree>
    <p:extLst>
      <p:ext uri="{BB962C8B-B14F-4D97-AF65-F5344CB8AC3E}">
        <p14:creationId xmlns:p14="http://schemas.microsoft.com/office/powerpoint/2010/main" val="232069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12F4937-567D-438A-B6A6-2B235B87B1AD}"/>
              </a:ext>
            </a:extLst>
          </p:cNvPr>
          <p:cNvSpPr txBox="1"/>
          <p:nvPr/>
        </p:nvSpPr>
        <p:spPr>
          <a:xfrm>
            <a:off x="278296" y="1390096"/>
            <a:ext cx="11635407" cy="3445623"/>
          </a:xfrm>
          <a:prstGeom prst="rect">
            <a:avLst/>
          </a:prstGeom>
          <a:noFill/>
        </p:spPr>
        <p:txBody>
          <a:bodyPr wrap="square" rtlCol="0">
            <a:spAutoFit/>
          </a:bodyPr>
          <a:lstStyle/>
          <a:p>
            <a:pPr>
              <a:lnSpc>
                <a:spcPct val="114000"/>
              </a:lnSpc>
            </a:pPr>
            <a:r>
              <a:rPr lang="zh-CN" altLang="en-US" sz="1600">
                <a:highlight>
                  <a:srgbClr val="FFFF00"/>
                </a:highlight>
              </a:rPr>
              <a:t>解决多分类问题：</a:t>
            </a:r>
            <a:r>
              <a:rPr lang="en-US" altLang="zh-CN" sz="1600">
                <a:highlight>
                  <a:srgbClr val="FFFF00"/>
                </a:highlight>
              </a:rPr>
              <a:t>softmax</a:t>
            </a:r>
            <a:r>
              <a:rPr lang="zh-CN" altLang="en-US" sz="1600">
                <a:highlight>
                  <a:srgbClr val="FFFF00"/>
                </a:highlight>
              </a:rPr>
              <a:t>回归</a:t>
            </a:r>
            <a:endParaRPr lang="en-US" altLang="zh-CN" sz="1600">
              <a:highlight>
                <a:srgbClr val="FFFF00"/>
              </a:highlight>
            </a:endParaRPr>
          </a:p>
          <a:p>
            <a:pPr>
              <a:lnSpc>
                <a:spcPct val="114000"/>
              </a:lnSpc>
            </a:pPr>
            <a:r>
              <a:rPr lang="en-US" altLang="zh-CN" sz="1600" b="0" i="0">
                <a:effectLst/>
                <a:latin typeface="Inter"/>
              </a:rPr>
              <a:t>Softmax </a:t>
            </a:r>
            <a:r>
              <a:rPr lang="zh-CN" altLang="en-US" sz="1600" b="0" i="0">
                <a:effectLst/>
                <a:latin typeface="Inter"/>
              </a:rPr>
              <a:t>回归以线性回归为数学基础，通过 </a:t>
            </a:r>
            <a:r>
              <a:rPr lang="en-US" altLang="zh-CN" sz="1600" b="0" i="0">
                <a:effectLst/>
                <a:latin typeface="Inter"/>
              </a:rPr>
              <a:t>softmax </a:t>
            </a:r>
            <a:r>
              <a:rPr lang="zh-CN" altLang="en-US" sz="1600" b="0" i="0">
                <a:effectLst/>
                <a:latin typeface="Inter"/>
              </a:rPr>
              <a:t>函数将连续输出转换为概率，结合损失函数计算与参数优化过程实现分类</a:t>
            </a:r>
            <a:r>
              <a:rPr lang="zh-CN" altLang="en-US" sz="1600"/>
              <a:t>。</a:t>
            </a:r>
            <a:endParaRPr lang="en-US" altLang="zh-CN" sz="1600"/>
          </a:p>
          <a:p>
            <a:pPr marL="285750" indent="-285750">
              <a:lnSpc>
                <a:spcPct val="114000"/>
              </a:lnSpc>
              <a:buFont typeface="Wingdings" panose="05000000000000000000" pitchFamily="2" charset="2"/>
              <a:buChar char="Ø"/>
            </a:pPr>
            <a:r>
              <a:rPr lang="zh-CN" altLang="en-US" sz="1600" b="1"/>
              <a:t>正向传播：线性回归</a:t>
            </a:r>
            <a:r>
              <a:rPr lang="en-US" altLang="zh-CN" sz="1600" b="1"/>
              <a:t>+</a:t>
            </a:r>
            <a:r>
              <a:rPr lang="en-US" altLang="zh-CN" sz="1600" b="1" i="0">
                <a:effectLst/>
                <a:latin typeface="Inter"/>
              </a:rPr>
              <a:t> </a:t>
            </a:r>
            <a:r>
              <a:rPr lang="zh-CN" altLang="en-US" sz="1600" b="1" i="0">
                <a:effectLst/>
                <a:latin typeface="Inter"/>
              </a:rPr>
              <a:t>激活函数（</a:t>
            </a:r>
            <a:r>
              <a:rPr lang="en-US" altLang="zh-CN" sz="1600" b="1" i="0">
                <a:effectLst/>
                <a:latin typeface="Inter"/>
              </a:rPr>
              <a:t>softmax</a:t>
            </a:r>
            <a:r>
              <a:rPr lang="zh-CN" altLang="en-US" sz="1600" b="1" i="0">
                <a:effectLst/>
                <a:latin typeface="Inter"/>
              </a:rPr>
              <a:t>）</a:t>
            </a:r>
            <a:endParaRPr lang="en-US" altLang="zh-CN" sz="1600" b="1"/>
          </a:p>
          <a:p>
            <a:pPr lvl="1">
              <a:lnSpc>
                <a:spcPct val="114000"/>
              </a:lnSpc>
            </a:pPr>
            <a:r>
              <a:rPr lang="zh-CN" altLang="en-US" sz="1600"/>
              <a:t>通过线性回归模型 </a:t>
            </a:r>
            <a:r>
              <a:rPr lang="cy-GB" altLang="zh-CN" sz="1600">
                <a:latin typeface="Times New Roman" panose="02020603050405020304" pitchFamily="18" charset="0"/>
                <a:cs typeface="Times New Roman" panose="02020603050405020304" pitchFamily="18" charset="0"/>
              </a:rPr>
              <a:t> z</a:t>
            </a:r>
            <a:r>
              <a:rPr lang="en-US" altLang="zh-CN" sz="1600">
                <a:latin typeface="Times New Roman" panose="02020603050405020304" pitchFamily="18" charset="0"/>
                <a:cs typeface="Times New Roman" panose="02020603050405020304" pitchFamily="18" charset="0"/>
              </a:rPr>
              <a:t>=ωx+b </a:t>
            </a:r>
            <a:r>
              <a:rPr lang="zh-CN" altLang="en-US" sz="1600">
                <a:latin typeface="Times New Roman" panose="02020603050405020304" pitchFamily="18" charset="0"/>
                <a:cs typeface="Times New Roman" panose="02020603050405020304" pitchFamily="18" charset="0"/>
              </a:rPr>
              <a:t>计算得分，再通过</a:t>
            </a:r>
            <a:r>
              <a:rPr lang="en-US" altLang="zh-CN" sz="1600" b="0" i="0">
                <a:effectLst/>
                <a:latin typeface="Inter"/>
              </a:rPr>
              <a:t>softmax</a:t>
            </a:r>
            <a:r>
              <a:rPr lang="zh-CN" altLang="en-US" sz="1600">
                <a:latin typeface="Times New Roman" panose="02020603050405020304" pitchFamily="18" charset="0"/>
                <a:cs typeface="Times New Roman" panose="02020603050405020304" pitchFamily="18" charset="0"/>
              </a:rPr>
              <a:t>函数将得分映射到</a:t>
            </a:r>
            <a:r>
              <a:rPr lang="en-US" altLang="zh-CN" sz="1600">
                <a:latin typeface="Times New Roman" panose="02020603050405020304" pitchFamily="18" charset="0"/>
                <a:cs typeface="Times New Roman" panose="02020603050405020304" pitchFamily="18" charset="0"/>
              </a:rPr>
              <a:t>[0,1]</a:t>
            </a:r>
            <a:r>
              <a:rPr lang="zh-CN" altLang="en-US" sz="1600">
                <a:latin typeface="Times New Roman" panose="02020603050405020304" pitchFamily="18" charset="0"/>
                <a:cs typeface="Times New Roman" panose="02020603050405020304" pitchFamily="18" charset="0"/>
              </a:rPr>
              <a:t>区间，并且所有类别概率之和为</a:t>
            </a:r>
            <a:r>
              <a:rPr lang="en-US" altLang="zh-CN" sz="1600">
                <a:latin typeface="Times New Roman" panose="02020603050405020304" pitchFamily="18" charset="0"/>
                <a:cs typeface="Times New Roman" panose="02020603050405020304" pitchFamily="18" charset="0"/>
              </a:rPr>
              <a:t>1</a:t>
            </a:r>
            <a:r>
              <a:rPr lang="zh-CN" altLang="en-US" sz="1600">
                <a:latin typeface="Times New Roman" panose="02020603050405020304" pitchFamily="18" charset="0"/>
                <a:cs typeface="Times New Roman" panose="02020603050405020304" pitchFamily="18" charset="0"/>
              </a:rPr>
              <a:t>，解释为概率</a:t>
            </a:r>
            <a:r>
              <a:rPr lang="cy-GB" altLang="zh-CN" sz="1600">
                <a:latin typeface="Times New Roman" panose="02020603050405020304" pitchFamily="18" charset="0"/>
                <a:cs typeface="Times New Roman" panose="02020603050405020304" pitchFamily="18" charset="0"/>
              </a:rPr>
              <a:t>ŷ=</a:t>
            </a:r>
            <a:r>
              <a:rPr lang="en-US" altLang="zh-CN" sz="1600">
                <a:latin typeface="Times New Roman" panose="02020603050405020304" pitchFamily="18" charset="0"/>
                <a:cs typeface="Times New Roman" panose="02020603050405020304" pitchFamily="18" charset="0"/>
              </a:rPr>
              <a:t>P</a:t>
            </a:r>
            <a:r>
              <a:rPr lang="zh-CN" altLang="en-US" sz="1600">
                <a:latin typeface="Times New Roman" panose="02020603050405020304" pitchFamily="18" charset="0"/>
                <a:cs typeface="Times New Roman" panose="02020603050405020304" pitchFamily="18" charset="0"/>
              </a:rPr>
              <a:t>。最后根据最大概率决定最终类别。</a:t>
            </a:r>
            <a:endParaRPr lang="en-US" altLang="zh-CN" sz="1600"/>
          </a:p>
          <a:p>
            <a:pPr marL="285750" indent="-285750">
              <a:lnSpc>
                <a:spcPct val="114000"/>
              </a:lnSpc>
              <a:buFont typeface="Wingdings" panose="05000000000000000000" pitchFamily="2" charset="2"/>
              <a:buChar char="Ø"/>
            </a:pPr>
            <a:r>
              <a:rPr lang="zh-CN" altLang="en-US" sz="1600" b="1"/>
              <a:t>计算损失函数</a:t>
            </a:r>
            <a:endParaRPr lang="en-US" altLang="zh-CN" sz="1600" b="1"/>
          </a:p>
          <a:p>
            <a:pPr lvl="1">
              <a:lnSpc>
                <a:spcPct val="114000"/>
              </a:lnSpc>
            </a:pPr>
            <a:r>
              <a:rPr lang="zh-CN" altLang="en-US" sz="1600" b="0" i="0">
                <a:effectLst/>
                <a:latin typeface="PingFang SC"/>
              </a:rPr>
              <a:t>通过</a:t>
            </a:r>
            <a:r>
              <a:rPr lang="zh-CN" altLang="en-US" sz="1600" b="0" i="0">
                <a:solidFill>
                  <a:srgbClr val="FF0000"/>
                </a:solidFill>
                <a:effectLst/>
                <a:latin typeface="PingFang SC"/>
              </a:rPr>
              <a:t>交叉熵损失</a:t>
            </a:r>
            <a:r>
              <a:rPr lang="zh-CN" altLang="en-US" sz="1600" b="0" i="0">
                <a:effectLst/>
                <a:latin typeface="PingFang SC"/>
              </a:rPr>
              <a:t>衡量预测概率与真实标签的差异</a:t>
            </a:r>
            <a:r>
              <a:rPr lang="zh-CN" altLang="en-US" sz="1600">
                <a:latin typeface="Times New Roman" panose="02020603050405020304" pitchFamily="18" charset="0"/>
                <a:cs typeface="Times New Roman" panose="02020603050405020304" pitchFamily="18" charset="0"/>
              </a:rPr>
              <a:t>，公式为 </a:t>
            </a:r>
            <a:r>
              <a:rPr lang="es-ES" altLang="zh-CN" sz="1600" b="0">
                <a:effectLst/>
                <a:latin typeface="Times New Roman" panose="02020603050405020304" pitchFamily="18" charset="0"/>
                <a:cs typeface="Times New Roman" panose="02020603050405020304" pitchFamily="18" charset="0"/>
              </a:rPr>
              <a:t>L(y,</a:t>
            </a:r>
            <a:r>
              <a:rPr lang="cy-GB" altLang="zh-CN" sz="1600">
                <a:latin typeface="Times New Roman" panose="02020603050405020304" pitchFamily="18" charset="0"/>
                <a:cs typeface="Times New Roman" panose="02020603050405020304" pitchFamily="18" charset="0"/>
              </a:rPr>
              <a:t> ŷ</a:t>
            </a:r>
            <a:r>
              <a:rPr lang="es-ES" altLang="zh-CN" sz="1600" b="0">
                <a:effectLst/>
                <a:latin typeface="Times New Roman" panose="02020603050405020304" pitchFamily="18" charset="0"/>
                <a:cs typeface="Times New Roman" panose="02020603050405020304" pitchFamily="18" charset="0"/>
              </a:rPr>
              <a:t>) = −∑y</a:t>
            </a:r>
            <a:r>
              <a:rPr lang="es-ES" altLang="zh-CN" sz="1200" b="0">
                <a:effectLst/>
                <a:latin typeface="Times New Roman" panose="02020603050405020304" pitchFamily="18" charset="0"/>
                <a:cs typeface="Times New Roman" panose="02020603050405020304" pitchFamily="18" charset="0"/>
              </a:rPr>
              <a:t>i</a:t>
            </a:r>
            <a:r>
              <a:rPr lang="es-ES" altLang="zh-CN" sz="1600" b="0">
                <a:effectLst/>
                <a:latin typeface="Times New Roman" panose="02020603050405020304" pitchFamily="18" charset="0"/>
                <a:cs typeface="Times New Roman" panose="02020603050405020304" pitchFamily="18" charset="0"/>
              </a:rPr>
              <a:t> log(</a:t>
            </a:r>
            <a:r>
              <a:rPr lang="cy-GB" altLang="zh-CN" sz="1600">
                <a:latin typeface="Times New Roman" panose="02020603050405020304" pitchFamily="18" charset="0"/>
                <a:cs typeface="Times New Roman" panose="02020603050405020304" pitchFamily="18" charset="0"/>
              </a:rPr>
              <a:t>ŷ</a:t>
            </a:r>
            <a:r>
              <a:rPr lang="cy-GB" altLang="zh-CN" sz="1200">
                <a:latin typeface="Times New Roman" panose="02020603050405020304" pitchFamily="18" charset="0"/>
                <a:cs typeface="Times New Roman" panose="02020603050405020304" pitchFamily="18" charset="0"/>
              </a:rPr>
              <a:t>i</a:t>
            </a:r>
            <a:r>
              <a:rPr lang="cy-GB" altLang="zh-CN" sz="1600">
                <a:latin typeface="Times New Roman" panose="02020603050405020304" pitchFamily="18" charset="0"/>
                <a:cs typeface="Times New Roman" panose="02020603050405020304" pitchFamily="18" charset="0"/>
              </a:rPr>
              <a:t>)</a:t>
            </a:r>
            <a:r>
              <a:rPr lang="zh-CN" altLang="en-US" sz="1600" b="0">
                <a:effectLst/>
                <a:latin typeface="Times New Roman" panose="02020603050405020304" pitchFamily="18" charset="0"/>
                <a:cs typeface="Times New Roman" panose="02020603050405020304" pitchFamily="18" charset="0"/>
              </a:rPr>
              <a:t>，</a:t>
            </a:r>
            <a:r>
              <a:rPr lang="es-ES" altLang="zh-CN" sz="1600">
                <a:latin typeface="Times New Roman" panose="02020603050405020304" pitchFamily="18" charset="0"/>
                <a:cs typeface="Times New Roman" panose="02020603050405020304" pitchFamily="18" charset="0"/>
              </a:rPr>
              <a:t>y</a:t>
            </a:r>
            <a:r>
              <a:rPr lang="zh-CN" altLang="en-US" sz="1600">
                <a:latin typeface="Times New Roman" panose="02020603050405020304" pitchFamily="18" charset="0"/>
                <a:cs typeface="Times New Roman" panose="02020603050405020304" pitchFamily="18" charset="0"/>
              </a:rPr>
              <a:t>为真实标签的独热编码（若属于第</a:t>
            </a:r>
            <a:r>
              <a:rPr lang="en-US" altLang="zh-CN" sz="1600">
                <a:latin typeface="Times New Roman" panose="02020603050405020304" pitchFamily="18" charset="0"/>
                <a:cs typeface="Times New Roman" panose="02020603050405020304" pitchFamily="18" charset="0"/>
              </a:rPr>
              <a:t>k</a:t>
            </a:r>
            <a:r>
              <a:rPr lang="zh-CN" altLang="en-US" sz="1600">
                <a:latin typeface="Times New Roman" panose="02020603050405020304" pitchFamily="18" charset="0"/>
                <a:cs typeface="Times New Roman" panose="02020603050405020304" pitchFamily="18" charset="0"/>
              </a:rPr>
              <a:t>类，则</a:t>
            </a:r>
            <a:r>
              <a:rPr lang="en-US" altLang="zh-CN" sz="1600">
                <a:latin typeface="Times New Roman" panose="02020603050405020304" pitchFamily="18" charset="0"/>
                <a:cs typeface="Times New Roman" panose="02020603050405020304" pitchFamily="18" charset="0"/>
              </a:rPr>
              <a:t>y</a:t>
            </a:r>
            <a:r>
              <a:rPr lang="en-US" altLang="zh-CN" sz="1200">
                <a:latin typeface="Times New Roman" panose="02020603050405020304" pitchFamily="18" charset="0"/>
                <a:cs typeface="Times New Roman" panose="02020603050405020304" pitchFamily="18" charset="0"/>
              </a:rPr>
              <a:t>k</a:t>
            </a:r>
            <a:r>
              <a:rPr lang="en-US" altLang="zh-CN" sz="1600">
                <a:latin typeface="Times New Roman" panose="02020603050405020304" pitchFamily="18" charset="0"/>
                <a:cs typeface="Times New Roman" panose="02020603050405020304" pitchFamily="18" charset="0"/>
              </a:rPr>
              <a:t>=1</a:t>
            </a:r>
            <a:r>
              <a:rPr lang="zh-CN" altLang="en-US" sz="1600">
                <a:latin typeface="Times New Roman" panose="02020603050405020304" pitchFamily="18" charset="0"/>
                <a:cs typeface="Times New Roman" panose="02020603050405020304" pitchFamily="18" charset="0"/>
              </a:rPr>
              <a:t>，其余</a:t>
            </a:r>
            <a:r>
              <a:rPr lang="en-US" altLang="zh-CN" sz="1600">
                <a:latin typeface="Times New Roman" panose="02020603050405020304" pitchFamily="18" charset="0"/>
                <a:cs typeface="Times New Roman" panose="02020603050405020304" pitchFamily="18" charset="0"/>
              </a:rPr>
              <a:t>y</a:t>
            </a:r>
            <a:r>
              <a:rPr lang="en-US" altLang="zh-CN" sz="1200">
                <a:latin typeface="Times New Roman" panose="02020603050405020304" pitchFamily="18" charset="0"/>
                <a:cs typeface="Times New Roman" panose="02020603050405020304" pitchFamily="18" charset="0"/>
              </a:rPr>
              <a:t>i</a:t>
            </a:r>
            <a:r>
              <a:rPr lang="en-US" altLang="zh-CN" sz="1600">
                <a:latin typeface="Times New Roman" panose="02020603050405020304" pitchFamily="18" charset="0"/>
                <a:cs typeface="Times New Roman" panose="02020603050405020304" pitchFamily="18" charset="0"/>
              </a:rPr>
              <a:t>=0</a:t>
            </a:r>
            <a:r>
              <a:rPr lang="zh-CN" altLang="en-US" sz="1600">
                <a:latin typeface="Times New Roman" panose="02020603050405020304" pitchFamily="18" charset="0"/>
                <a:cs typeface="Times New Roman" panose="02020603050405020304" pitchFamily="18" charset="0"/>
              </a:rPr>
              <a:t>），</a:t>
            </a:r>
            <a:r>
              <a:rPr lang="cy-GB" altLang="zh-CN" sz="1600">
                <a:latin typeface="Times New Roman" panose="02020603050405020304" pitchFamily="18" charset="0"/>
                <a:cs typeface="Times New Roman" panose="02020603050405020304" pitchFamily="18" charset="0"/>
              </a:rPr>
              <a:t>ŷ</a:t>
            </a:r>
            <a:r>
              <a:rPr lang="zh-CN" altLang="en-US" sz="1600" b="0" i="0">
                <a:effectLst/>
                <a:latin typeface="Times New Roman" panose="02020603050405020304" pitchFamily="18" charset="0"/>
                <a:cs typeface="Times New Roman" panose="02020603050405020304" pitchFamily="18" charset="0"/>
              </a:rPr>
              <a:t> ∈</a:t>
            </a:r>
            <a:r>
              <a:rPr lang="en-US" altLang="zh-CN" sz="1600" b="0" i="0">
                <a:effectLst/>
                <a:latin typeface="Times New Roman" panose="02020603050405020304" pitchFamily="18" charset="0"/>
                <a:cs typeface="Times New Roman" panose="02020603050405020304" pitchFamily="18" charset="0"/>
              </a:rPr>
              <a:t>(0,1)</a:t>
            </a:r>
            <a:r>
              <a:rPr lang="zh-CN" altLang="en-US" sz="1600">
                <a:latin typeface="Times New Roman" panose="02020603050405020304" pitchFamily="18" charset="0"/>
                <a:cs typeface="Times New Roman" panose="02020603050405020304" pitchFamily="18" charset="0"/>
              </a:rPr>
              <a:t>为模型预测为第</a:t>
            </a:r>
            <a:r>
              <a:rPr lang="en-US" altLang="zh-CN" sz="1600">
                <a:latin typeface="Times New Roman" panose="02020603050405020304" pitchFamily="18" charset="0"/>
                <a:cs typeface="Times New Roman" panose="02020603050405020304" pitchFamily="18" charset="0"/>
              </a:rPr>
              <a:t>i</a:t>
            </a:r>
            <a:r>
              <a:rPr lang="zh-CN" altLang="en-US" sz="1600">
                <a:latin typeface="Times New Roman" panose="02020603050405020304" pitchFamily="18" charset="0"/>
                <a:cs typeface="Times New Roman" panose="02020603050405020304" pitchFamily="18" charset="0"/>
              </a:rPr>
              <a:t>类的概率。</a:t>
            </a:r>
            <a:r>
              <a:rPr lang="zh-CN" altLang="en-US" sz="1600" b="0" i="0">
                <a:effectLst/>
                <a:latin typeface="PingFang SC"/>
              </a:rPr>
              <a:t>对于一个批次（</a:t>
            </a:r>
            <a:r>
              <a:rPr lang="en-US" altLang="zh-CN" sz="1600" b="0" i="0">
                <a:effectLst/>
                <a:latin typeface="PingFang SC"/>
              </a:rPr>
              <a:t>batch</a:t>
            </a:r>
            <a:r>
              <a:rPr lang="zh-CN" altLang="en-US" sz="1600" b="0" i="0">
                <a:effectLst/>
                <a:latin typeface="PingFang SC"/>
              </a:rPr>
              <a:t>）的样本，损失计算通常取所有样本损失的平均值。</a:t>
            </a:r>
            <a:endParaRPr lang="en-US" altLang="zh-CN" sz="1600"/>
          </a:p>
          <a:p>
            <a:pPr marL="285750" indent="-285750">
              <a:lnSpc>
                <a:spcPct val="114000"/>
              </a:lnSpc>
              <a:buFont typeface="Wingdings" panose="05000000000000000000" pitchFamily="2" charset="2"/>
              <a:buChar char="Ø"/>
            </a:pPr>
            <a:r>
              <a:rPr lang="zh-CN" altLang="en-US" sz="1600" b="1"/>
              <a:t>反向传播：参数优化（</a:t>
            </a:r>
            <a:r>
              <a:rPr lang="en-US" altLang="zh-CN" sz="1600" b="1"/>
              <a:t>SGD</a:t>
            </a:r>
            <a:r>
              <a:rPr lang="zh-CN" altLang="en-US" sz="1600" b="1"/>
              <a:t>、</a:t>
            </a:r>
            <a:r>
              <a:rPr lang="en-US" altLang="zh-CN" sz="1600" b="1"/>
              <a:t>Adam</a:t>
            </a:r>
            <a:r>
              <a:rPr lang="zh-CN" altLang="en-US" sz="1600" b="1"/>
              <a:t>等）</a:t>
            </a:r>
            <a:endParaRPr lang="en-US" altLang="zh-CN" sz="1600" b="1"/>
          </a:p>
          <a:p>
            <a:pPr lvl="1">
              <a:lnSpc>
                <a:spcPct val="114000"/>
              </a:lnSpc>
            </a:pPr>
            <a:r>
              <a:rPr lang="zh-CN" altLang="en-US" sz="1600" b="0" i="0">
                <a:effectLst/>
                <a:latin typeface="Inter"/>
              </a:rPr>
              <a:t>利用反向传播计算损失函数对模型参数（</a:t>
            </a:r>
            <a:r>
              <a:rPr lang="en-US" altLang="zh-CN" sz="1600" b="0" i="1">
                <a:effectLst/>
                <a:latin typeface="KaTeX_Math"/>
              </a:rPr>
              <a:t>ω</a:t>
            </a:r>
            <a:r>
              <a:rPr lang="en-US" altLang="zh-CN" sz="1600" b="0" i="0">
                <a:effectLst/>
                <a:latin typeface="KaTeX_Main"/>
              </a:rPr>
              <a:t>,</a:t>
            </a:r>
            <a:r>
              <a:rPr lang="en-US" altLang="zh-CN" sz="1600" b="0" i="1">
                <a:effectLst/>
                <a:latin typeface="KaTeX_Math"/>
              </a:rPr>
              <a:t>b</a:t>
            </a:r>
            <a:r>
              <a:rPr lang="zh-CN" altLang="en-US" sz="1600" b="0" i="0">
                <a:effectLst/>
                <a:latin typeface="Inter"/>
              </a:rPr>
              <a:t>）的梯度，并通过优化算法（如 </a:t>
            </a:r>
            <a:r>
              <a:rPr lang="en-US" altLang="zh-CN" sz="1600" b="0" i="0">
                <a:effectLst/>
                <a:latin typeface="Inter"/>
              </a:rPr>
              <a:t>SGD</a:t>
            </a:r>
            <a:r>
              <a:rPr lang="zh-CN" altLang="en-US" sz="1600" b="0" i="0">
                <a:effectLst/>
                <a:latin typeface="Inter"/>
              </a:rPr>
              <a:t>、</a:t>
            </a:r>
            <a:r>
              <a:rPr lang="en-US" altLang="zh-CN" sz="1600" b="0" i="0">
                <a:effectLst/>
                <a:latin typeface="Inter"/>
              </a:rPr>
              <a:t>Adam </a:t>
            </a:r>
            <a:r>
              <a:rPr lang="zh-CN" altLang="en-US" sz="1600" b="0" i="0">
                <a:effectLst/>
                <a:latin typeface="Inter"/>
              </a:rPr>
              <a:t>等）更新参数，以最小化损失函数，实现模型训练。</a:t>
            </a:r>
            <a:endParaRPr lang="en-US" altLang="zh-CN" sz="1600"/>
          </a:p>
        </p:txBody>
      </p:sp>
      <p:graphicFrame>
        <p:nvGraphicFramePr>
          <p:cNvPr id="3" name="对象 2">
            <a:extLst>
              <a:ext uri="{FF2B5EF4-FFF2-40B4-BE49-F238E27FC236}">
                <a16:creationId xmlns:a16="http://schemas.microsoft.com/office/drawing/2014/main" id="{90172B3B-0254-42CD-89B8-347E8F5749C4}"/>
              </a:ext>
            </a:extLst>
          </p:cNvPr>
          <p:cNvGraphicFramePr>
            <a:graphicFrameLocks noChangeAspect="1"/>
          </p:cNvGraphicFramePr>
          <p:nvPr>
            <p:extLst>
              <p:ext uri="{D42A27DB-BD31-4B8C-83A1-F6EECF244321}">
                <p14:modId xmlns:p14="http://schemas.microsoft.com/office/powerpoint/2010/main" val="1281660986"/>
              </p:ext>
            </p:extLst>
          </p:nvPr>
        </p:nvGraphicFramePr>
        <p:xfrm>
          <a:off x="5556248" y="603333"/>
          <a:ext cx="1645829" cy="716420"/>
        </p:xfrm>
        <a:graphic>
          <a:graphicData uri="http://schemas.openxmlformats.org/presentationml/2006/ole">
            <mc:AlternateContent xmlns:mc="http://schemas.openxmlformats.org/markup-compatibility/2006">
              <mc:Choice xmlns:v="urn:schemas-microsoft-com:vml" Requires="v">
                <p:oleObj spid="_x0000_s22537" name="Equation" r:id="rId3" imgW="1079280" imgH="469800" progId="Equation.DSMT4">
                  <p:embed/>
                </p:oleObj>
              </mc:Choice>
              <mc:Fallback>
                <p:oleObj name="Equation" r:id="rId3" imgW="1079280" imgH="469800" progId="Equation.DSMT4">
                  <p:embed/>
                  <p:pic>
                    <p:nvPicPr>
                      <p:cNvPr id="0" name=""/>
                      <p:cNvPicPr/>
                      <p:nvPr/>
                    </p:nvPicPr>
                    <p:blipFill>
                      <a:blip r:embed="rId4"/>
                      <a:stretch>
                        <a:fillRect/>
                      </a:stretch>
                    </p:blipFill>
                    <p:spPr>
                      <a:xfrm>
                        <a:off x="5556248" y="603333"/>
                        <a:ext cx="1645829" cy="716420"/>
                      </a:xfrm>
                      <a:prstGeom prst="rect">
                        <a:avLst/>
                      </a:prstGeom>
                    </p:spPr>
                  </p:pic>
                </p:oleObj>
              </mc:Fallback>
            </mc:AlternateContent>
          </a:graphicData>
        </a:graphic>
      </p:graphicFrame>
    </p:spTree>
    <p:extLst>
      <p:ext uri="{BB962C8B-B14F-4D97-AF65-F5344CB8AC3E}">
        <p14:creationId xmlns:p14="http://schemas.microsoft.com/office/powerpoint/2010/main" val="137116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F9B916-80B8-4B66-81D3-60295C13FB00}"/>
              </a:ext>
            </a:extLst>
          </p:cNvPr>
          <p:cNvSpPr txBox="1"/>
          <p:nvPr/>
        </p:nvSpPr>
        <p:spPr>
          <a:xfrm>
            <a:off x="699796" y="214433"/>
            <a:ext cx="2148345" cy="646331"/>
          </a:xfrm>
          <a:prstGeom prst="rect">
            <a:avLst/>
          </a:prstGeom>
          <a:noFill/>
        </p:spPr>
        <p:txBody>
          <a:bodyPr wrap="none" rtlCol="0">
            <a:spAutoFit/>
          </a:bodyPr>
          <a:lstStyle/>
          <a:p>
            <a:r>
              <a:rPr lang="zh-CN" altLang="en-US" sz="3600" b="1">
                <a:solidFill>
                  <a:srgbClr val="FF0000"/>
                </a:solidFill>
              </a:rPr>
              <a:t>回顾</a:t>
            </a:r>
            <a:r>
              <a:rPr lang="en-US" altLang="zh-CN" sz="3600" b="1">
                <a:solidFill>
                  <a:srgbClr val="FF0000"/>
                </a:solidFill>
              </a:rPr>
              <a:t>DNN</a:t>
            </a:r>
            <a:endParaRPr lang="zh-CN" altLang="en-US" sz="3600" b="1">
              <a:solidFill>
                <a:srgbClr val="FF0000"/>
              </a:solidFill>
            </a:endParaRPr>
          </a:p>
        </p:txBody>
      </p:sp>
      <p:pic>
        <p:nvPicPr>
          <p:cNvPr id="3" name="图片 2">
            <a:extLst>
              <a:ext uri="{FF2B5EF4-FFF2-40B4-BE49-F238E27FC236}">
                <a16:creationId xmlns:a16="http://schemas.microsoft.com/office/drawing/2014/main" id="{CF0AE3C2-A954-4F14-B722-78039417CBD1}"/>
              </a:ext>
            </a:extLst>
          </p:cNvPr>
          <p:cNvPicPr>
            <a:picLocks noChangeAspect="1"/>
          </p:cNvPicPr>
          <p:nvPr/>
        </p:nvPicPr>
        <p:blipFill>
          <a:blip r:embed="rId2"/>
          <a:stretch>
            <a:fillRect/>
          </a:stretch>
        </p:blipFill>
        <p:spPr>
          <a:xfrm>
            <a:off x="3602756" y="1026367"/>
            <a:ext cx="7790035" cy="3239468"/>
          </a:xfrm>
          <a:prstGeom prst="rect">
            <a:avLst/>
          </a:prstGeom>
        </p:spPr>
      </p:pic>
      <p:sp>
        <p:nvSpPr>
          <p:cNvPr id="4" name="文本框 3">
            <a:extLst>
              <a:ext uri="{FF2B5EF4-FFF2-40B4-BE49-F238E27FC236}">
                <a16:creationId xmlns:a16="http://schemas.microsoft.com/office/drawing/2014/main" id="{359FE394-8975-49D5-8CB6-B349CC74A9C4}"/>
              </a:ext>
            </a:extLst>
          </p:cNvPr>
          <p:cNvSpPr txBox="1"/>
          <p:nvPr/>
        </p:nvSpPr>
        <p:spPr>
          <a:xfrm>
            <a:off x="587828" y="4889241"/>
            <a:ext cx="10114384" cy="1754326"/>
          </a:xfrm>
          <a:prstGeom prst="rect">
            <a:avLst/>
          </a:prstGeom>
          <a:noFill/>
        </p:spPr>
        <p:txBody>
          <a:bodyPr wrap="square" rtlCol="0">
            <a:spAutoFit/>
          </a:bodyPr>
          <a:lstStyle/>
          <a:p>
            <a:r>
              <a:rPr lang="en-US" altLang="zh-CN"/>
              <a:t>DNN</a:t>
            </a:r>
            <a:r>
              <a:rPr lang="zh-CN" altLang="en-US"/>
              <a:t>，</a:t>
            </a:r>
            <a:r>
              <a:rPr lang="en-US" altLang="zh-CN"/>
              <a:t>Dense/Deep </a:t>
            </a:r>
            <a:r>
              <a:rPr lang="en-US" altLang="zh-CN" b="0" i="0">
                <a:effectLst/>
                <a:latin typeface="Inter"/>
              </a:rPr>
              <a:t>Neural Network</a:t>
            </a:r>
            <a:r>
              <a:rPr lang="zh-CN" altLang="en-US" b="0" i="0">
                <a:effectLst/>
                <a:latin typeface="Inter"/>
              </a:rPr>
              <a:t>：两者的侧重点不同。</a:t>
            </a:r>
            <a:endParaRPr lang="en-US" altLang="zh-CN" b="0" i="0">
              <a:effectLst/>
              <a:latin typeface="Inter"/>
            </a:endParaRPr>
          </a:p>
          <a:p>
            <a:r>
              <a:rPr lang="zh-CN" altLang="en-US" b="1" i="0">
                <a:effectLst/>
                <a:latin typeface="Inter"/>
              </a:rPr>
              <a:t>深度神经网络（</a:t>
            </a:r>
            <a:r>
              <a:rPr lang="en-US" altLang="zh-CN" b="1" i="0">
                <a:effectLst/>
                <a:latin typeface="Inter"/>
              </a:rPr>
              <a:t>Deep Neural Network</a:t>
            </a:r>
            <a:r>
              <a:rPr lang="zh-CN" altLang="en-US" b="1" i="0">
                <a:effectLst/>
                <a:latin typeface="Inter"/>
              </a:rPr>
              <a:t>）</a:t>
            </a:r>
            <a:br>
              <a:rPr lang="zh-CN" altLang="en-US"/>
            </a:br>
            <a:r>
              <a:rPr lang="zh-CN" altLang="en-US" b="0" i="0">
                <a:effectLst/>
                <a:latin typeface="Inter"/>
              </a:rPr>
              <a:t>强调网络具有</a:t>
            </a:r>
            <a:r>
              <a:rPr lang="zh-CN" altLang="en-US" b="1" i="0">
                <a:effectLst/>
                <a:latin typeface="Inter"/>
              </a:rPr>
              <a:t>多个隐藏层</a:t>
            </a:r>
            <a:r>
              <a:rPr lang="zh-CN" altLang="en-US" b="0" i="0">
                <a:effectLst/>
                <a:latin typeface="Inter"/>
              </a:rPr>
              <a:t>（通常≥</a:t>
            </a:r>
            <a:r>
              <a:rPr lang="en-US" altLang="zh-CN" b="0" i="0">
                <a:effectLst/>
                <a:latin typeface="Inter"/>
              </a:rPr>
              <a:t>3 </a:t>
            </a:r>
            <a:r>
              <a:rPr lang="zh-CN" altLang="en-US" b="0" i="0">
                <a:effectLst/>
                <a:latin typeface="Inter"/>
              </a:rPr>
              <a:t>层），通过多层次的特征提取实现复杂任务（如 </a:t>
            </a:r>
            <a:r>
              <a:rPr lang="en-US" altLang="zh-CN" b="0" i="0">
                <a:effectLst/>
                <a:latin typeface="Inter"/>
              </a:rPr>
              <a:t>CV</a:t>
            </a:r>
            <a:r>
              <a:rPr lang="zh-CN" altLang="en-US" b="0" i="0">
                <a:effectLst/>
                <a:latin typeface="Inter"/>
              </a:rPr>
              <a:t>、</a:t>
            </a:r>
            <a:r>
              <a:rPr lang="en-US" altLang="zh-CN" b="0" i="0">
                <a:effectLst/>
                <a:latin typeface="Inter"/>
              </a:rPr>
              <a:t>NLP </a:t>
            </a:r>
            <a:r>
              <a:rPr lang="zh-CN" altLang="en-US" b="0" i="0">
                <a:effectLst/>
                <a:latin typeface="Inter"/>
              </a:rPr>
              <a:t>等）。</a:t>
            </a:r>
            <a:endParaRPr lang="en-US" altLang="zh-CN">
              <a:latin typeface="Inter"/>
            </a:endParaRPr>
          </a:p>
          <a:p>
            <a:r>
              <a:rPr lang="zh-CN" altLang="en-US" b="1" i="0">
                <a:solidFill>
                  <a:srgbClr val="222222"/>
                </a:solidFill>
                <a:effectLst/>
                <a:latin typeface="Inter"/>
              </a:rPr>
              <a:t>密集神经网络（</a:t>
            </a:r>
            <a:r>
              <a:rPr lang="en-US" altLang="zh-CN" b="1" i="0">
                <a:solidFill>
                  <a:srgbClr val="222222"/>
                </a:solidFill>
                <a:effectLst/>
                <a:latin typeface="Inter"/>
              </a:rPr>
              <a:t>Dense Neural Network</a:t>
            </a:r>
            <a:r>
              <a:rPr lang="zh-CN" altLang="en-US" b="1" i="0">
                <a:solidFill>
                  <a:srgbClr val="222222"/>
                </a:solidFill>
                <a:effectLst/>
                <a:latin typeface="Inter"/>
              </a:rPr>
              <a:t>）</a:t>
            </a:r>
            <a:br>
              <a:rPr lang="zh-CN" altLang="en-US" b="0" i="0">
                <a:solidFill>
                  <a:srgbClr val="222222"/>
                </a:solidFill>
                <a:effectLst/>
                <a:latin typeface="Inter"/>
              </a:rPr>
            </a:br>
            <a:r>
              <a:rPr lang="zh-CN" altLang="en-US" b="0" i="0">
                <a:solidFill>
                  <a:srgbClr val="222222"/>
                </a:solidFill>
                <a:effectLst/>
                <a:latin typeface="Inter"/>
              </a:rPr>
              <a:t>强调网络中</a:t>
            </a:r>
            <a:r>
              <a:rPr lang="zh-CN" altLang="en-US" b="1" i="0">
                <a:solidFill>
                  <a:srgbClr val="222222"/>
                </a:solidFill>
                <a:effectLst/>
                <a:latin typeface="Inter"/>
              </a:rPr>
              <a:t>层与层之间全连接</a:t>
            </a:r>
            <a:r>
              <a:rPr lang="zh-CN" altLang="en-US" b="0" i="0">
                <a:solidFill>
                  <a:srgbClr val="222222"/>
                </a:solidFill>
                <a:effectLst/>
                <a:latin typeface="Inter"/>
              </a:rPr>
              <a:t>（即每个神经元与下一层所有神经元相连），与 “稀疏连接”（如 </a:t>
            </a:r>
            <a:r>
              <a:rPr lang="en-US" altLang="zh-CN" b="0" i="0">
                <a:solidFill>
                  <a:srgbClr val="222222"/>
                </a:solidFill>
                <a:effectLst/>
                <a:latin typeface="Inter"/>
              </a:rPr>
              <a:t>CNN </a:t>
            </a:r>
            <a:r>
              <a:rPr lang="zh-CN" altLang="en-US" b="0" i="0">
                <a:solidFill>
                  <a:srgbClr val="222222"/>
                </a:solidFill>
                <a:effectLst/>
                <a:latin typeface="Inter"/>
              </a:rPr>
              <a:t>的局部连接）相对。</a:t>
            </a:r>
          </a:p>
        </p:txBody>
      </p:sp>
      <p:sp>
        <p:nvSpPr>
          <p:cNvPr id="5" name="文本框 4">
            <a:extLst>
              <a:ext uri="{FF2B5EF4-FFF2-40B4-BE49-F238E27FC236}">
                <a16:creationId xmlns:a16="http://schemas.microsoft.com/office/drawing/2014/main" id="{6A57B12B-4D4C-427B-80BA-7DADE2ACCFDA}"/>
              </a:ext>
            </a:extLst>
          </p:cNvPr>
          <p:cNvSpPr txBox="1"/>
          <p:nvPr/>
        </p:nvSpPr>
        <p:spPr>
          <a:xfrm>
            <a:off x="1539551" y="2336645"/>
            <a:ext cx="1735494" cy="923330"/>
          </a:xfrm>
          <a:prstGeom prst="rect">
            <a:avLst/>
          </a:prstGeom>
          <a:noFill/>
        </p:spPr>
        <p:txBody>
          <a:bodyPr wrap="square" rtlCol="0">
            <a:spAutoFit/>
          </a:bodyPr>
          <a:lstStyle/>
          <a:p>
            <a:r>
              <a:rPr lang="zh-CN" altLang="en-US"/>
              <a:t>图中</a:t>
            </a:r>
            <a:r>
              <a:rPr lang="en-US" altLang="zh-CN"/>
              <a:t>x_1~x_8</a:t>
            </a:r>
            <a:r>
              <a:rPr lang="zh-CN" altLang="en-US"/>
              <a:t>是数据样本的不同特征</a:t>
            </a:r>
            <a:endParaRPr lang="en-US" altLang="zh-CN"/>
          </a:p>
        </p:txBody>
      </p:sp>
      <p:sp>
        <p:nvSpPr>
          <p:cNvPr id="7" name="左大括号 6">
            <a:extLst>
              <a:ext uri="{FF2B5EF4-FFF2-40B4-BE49-F238E27FC236}">
                <a16:creationId xmlns:a16="http://schemas.microsoft.com/office/drawing/2014/main" id="{C81872F6-DDD2-4149-9CDB-6A06807D585A}"/>
              </a:ext>
            </a:extLst>
          </p:cNvPr>
          <p:cNvSpPr/>
          <p:nvPr/>
        </p:nvSpPr>
        <p:spPr>
          <a:xfrm>
            <a:off x="3275045" y="1278294"/>
            <a:ext cx="242596" cy="28831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18120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94C339-A671-4D33-964C-21CBE63864F4}"/>
              </a:ext>
            </a:extLst>
          </p:cNvPr>
          <p:cNvSpPr txBox="1"/>
          <p:nvPr/>
        </p:nvSpPr>
        <p:spPr>
          <a:xfrm>
            <a:off x="1212980" y="746449"/>
            <a:ext cx="7939994" cy="369332"/>
          </a:xfrm>
          <a:prstGeom prst="rect">
            <a:avLst/>
          </a:prstGeom>
          <a:noFill/>
        </p:spPr>
        <p:txBody>
          <a:bodyPr wrap="none" rtlCol="0">
            <a:spAutoFit/>
          </a:bodyPr>
          <a:lstStyle/>
          <a:p>
            <a:r>
              <a:rPr lang="zh-CN" altLang="en-US"/>
              <a:t>不同于</a:t>
            </a:r>
            <a:r>
              <a:rPr lang="en-US" altLang="zh-CN"/>
              <a:t>DNN</a:t>
            </a:r>
            <a:r>
              <a:rPr lang="zh-CN" altLang="en-US"/>
              <a:t>，</a:t>
            </a:r>
            <a:r>
              <a:rPr lang="en-US" altLang="zh-CN"/>
              <a:t>RNN</a:t>
            </a:r>
            <a:r>
              <a:rPr lang="zh-CN" altLang="en-US"/>
              <a:t>是基于时间维度的“过去”产生的特征，预测“未来”的结果。</a:t>
            </a:r>
          </a:p>
        </p:txBody>
      </p:sp>
      <p:sp>
        <p:nvSpPr>
          <p:cNvPr id="3" name="文本框 2">
            <a:extLst>
              <a:ext uri="{FF2B5EF4-FFF2-40B4-BE49-F238E27FC236}">
                <a16:creationId xmlns:a16="http://schemas.microsoft.com/office/drawing/2014/main" id="{14E1F92A-3A3D-4855-A19B-2E98354F74E0}"/>
              </a:ext>
            </a:extLst>
          </p:cNvPr>
          <p:cNvSpPr txBox="1"/>
          <p:nvPr/>
        </p:nvSpPr>
        <p:spPr>
          <a:xfrm>
            <a:off x="1212980" y="1567543"/>
            <a:ext cx="8725466" cy="2862322"/>
          </a:xfrm>
          <a:prstGeom prst="rect">
            <a:avLst/>
          </a:prstGeom>
          <a:noFill/>
        </p:spPr>
        <p:txBody>
          <a:bodyPr wrap="none" rtlCol="0">
            <a:spAutoFit/>
          </a:bodyPr>
          <a:lstStyle/>
          <a:p>
            <a:r>
              <a:rPr lang="en-US" altLang="zh-CN"/>
              <a:t>DNN</a:t>
            </a:r>
            <a:r>
              <a:rPr lang="zh-CN" altLang="en-US"/>
              <a:t>与</a:t>
            </a:r>
            <a:r>
              <a:rPr lang="en-US" altLang="zh-CN"/>
              <a:t>RNN</a:t>
            </a:r>
            <a:r>
              <a:rPr lang="zh-CN" altLang="en-US"/>
              <a:t>的特点和区别：</a:t>
            </a:r>
            <a:endParaRPr lang="en-US" altLang="zh-CN"/>
          </a:p>
          <a:p>
            <a:pPr algn="l"/>
            <a:r>
              <a:rPr lang="en-US" altLang="zh-CN" b="1" i="0">
                <a:effectLst/>
                <a:latin typeface="Inter"/>
              </a:rPr>
              <a:t>DNN</a:t>
            </a:r>
            <a:r>
              <a:rPr lang="zh-CN" altLang="en-US" b="1" i="0">
                <a:effectLst/>
                <a:latin typeface="Inter"/>
              </a:rPr>
              <a:t>（深度神经网络）</a:t>
            </a:r>
            <a:endParaRPr lang="zh-CN" altLang="en-US" b="0" i="0">
              <a:effectLst/>
              <a:latin typeface="Inter"/>
            </a:endParaRPr>
          </a:p>
          <a:p>
            <a:pPr algn="l"/>
            <a:r>
              <a:rPr lang="zh-CN" altLang="en-US" b="1" i="0">
                <a:solidFill>
                  <a:srgbClr val="222222"/>
                </a:solidFill>
                <a:effectLst/>
                <a:latin typeface="Inter"/>
              </a:rPr>
              <a:t>特点</a:t>
            </a:r>
            <a:r>
              <a:rPr lang="zh-CN" altLang="en-US" b="0" i="0">
                <a:solidFill>
                  <a:srgbClr val="222222"/>
                </a:solidFill>
                <a:effectLst/>
                <a:latin typeface="Inter"/>
              </a:rPr>
              <a:t>：多层全连接结构，通过层次化特征提取处理静态数据，信息流单向无环。</a:t>
            </a:r>
          </a:p>
          <a:p>
            <a:pPr algn="l"/>
            <a:r>
              <a:rPr lang="zh-CN" altLang="en-US" b="1" i="0">
                <a:solidFill>
                  <a:srgbClr val="222222"/>
                </a:solidFill>
                <a:effectLst/>
                <a:latin typeface="Inter"/>
              </a:rPr>
              <a:t>应用</a:t>
            </a:r>
            <a:r>
              <a:rPr lang="zh-CN" altLang="en-US" b="0" i="0">
                <a:solidFill>
                  <a:srgbClr val="222222"/>
                </a:solidFill>
                <a:effectLst/>
                <a:latin typeface="Inter"/>
              </a:rPr>
              <a:t>：图像分类、语音识别、推荐系统等独立样本任务。</a:t>
            </a:r>
            <a:br>
              <a:rPr lang="zh-CN" altLang="en-US"/>
            </a:br>
            <a:r>
              <a:rPr lang="en-US" altLang="zh-CN" b="1" i="0">
                <a:effectLst/>
                <a:latin typeface="Inter"/>
              </a:rPr>
              <a:t>RNN</a:t>
            </a:r>
            <a:r>
              <a:rPr lang="zh-CN" altLang="en-US" b="1" i="0">
                <a:effectLst/>
                <a:latin typeface="Inter"/>
              </a:rPr>
              <a:t>（循环神经网络）</a:t>
            </a:r>
            <a:endParaRPr lang="zh-CN" altLang="en-US" b="0" i="0">
              <a:effectLst/>
              <a:latin typeface="Inter"/>
            </a:endParaRPr>
          </a:p>
          <a:p>
            <a:pPr algn="l"/>
            <a:r>
              <a:rPr lang="zh-CN" altLang="en-US" b="1" i="0">
                <a:solidFill>
                  <a:srgbClr val="222222"/>
                </a:solidFill>
                <a:effectLst/>
                <a:latin typeface="Inter"/>
              </a:rPr>
              <a:t>特点</a:t>
            </a:r>
            <a:r>
              <a:rPr lang="zh-CN" altLang="en-US" b="0" i="0">
                <a:solidFill>
                  <a:srgbClr val="222222"/>
                </a:solidFill>
                <a:effectLst/>
                <a:latin typeface="Inter"/>
              </a:rPr>
              <a:t>：引入循环连接，通过隐藏状态传递历史信息，处理序列数据的时间依赖关系。</a:t>
            </a:r>
          </a:p>
          <a:p>
            <a:pPr algn="l"/>
            <a:r>
              <a:rPr lang="zh-CN" altLang="en-US" b="1" i="0">
                <a:solidFill>
                  <a:srgbClr val="222222"/>
                </a:solidFill>
                <a:effectLst/>
                <a:latin typeface="Inter"/>
              </a:rPr>
              <a:t>应用</a:t>
            </a:r>
            <a:r>
              <a:rPr lang="zh-CN" altLang="en-US" b="0" i="0">
                <a:solidFill>
                  <a:srgbClr val="222222"/>
                </a:solidFill>
                <a:effectLst/>
                <a:latin typeface="Inter"/>
              </a:rPr>
              <a:t>：语言建模、机器翻译、时间序列预测等动态序列任务。</a:t>
            </a:r>
            <a:br>
              <a:rPr lang="zh-CN" altLang="en-US"/>
            </a:br>
            <a:r>
              <a:rPr lang="zh-CN" altLang="en-US" b="1" i="0">
                <a:effectLst/>
                <a:latin typeface="Inter"/>
              </a:rPr>
              <a:t>核心区别</a:t>
            </a:r>
            <a:r>
              <a:rPr lang="zh-CN" altLang="en-US" b="0" i="0">
                <a:effectLst/>
                <a:latin typeface="Inter"/>
              </a:rPr>
              <a:t>：</a:t>
            </a:r>
          </a:p>
          <a:p>
            <a:pPr algn="l"/>
            <a:r>
              <a:rPr lang="en-US" altLang="zh-CN" b="0" i="0">
                <a:solidFill>
                  <a:srgbClr val="FF0000"/>
                </a:solidFill>
                <a:effectLst/>
                <a:latin typeface="Inter"/>
              </a:rPr>
              <a:t>DNN </a:t>
            </a:r>
            <a:r>
              <a:rPr lang="zh-CN" altLang="en-US" b="0" i="0">
                <a:solidFill>
                  <a:srgbClr val="FF0000"/>
                </a:solidFill>
                <a:effectLst/>
                <a:latin typeface="Inter"/>
              </a:rPr>
              <a:t>是 “空间深度”，擅长特征抽象；</a:t>
            </a:r>
            <a:r>
              <a:rPr lang="en-US" altLang="zh-CN" b="0" i="0">
                <a:solidFill>
                  <a:srgbClr val="FF0000"/>
                </a:solidFill>
                <a:effectLst/>
                <a:latin typeface="Inter"/>
              </a:rPr>
              <a:t>RNN </a:t>
            </a:r>
            <a:r>
              <a:rPr lang="zh-CN" altLang="en-US" b="0" i="0">
                <a:solidFill>
                  <a:srgbClr val="FF0000"/>
                </a:solidFill>
                <a:effectLst/>
                <a:latin typeface="Inter"/>
              </a:rPr>
              <a:t>是 “时间深度”，擅长捕捉序列依赖。</a:t>
            </a:r>
          </a:p>
          <a:p>
            <a:pPr algn="l"/>
            <a:r>
              <a:rPr lang="en-US" altLang="zh-CN" b="0" i="0">
                <a:solidFill>
                  <a:srgbClr val="222222"/>
                </a:solidFill>
                <a:effectLst/>
                <a:latin typeface="Inter"/>
              </a:rPr>
              <a:t>DNN </a:t>
            </a:r>
            <a:r>
              <a:rPr lang="zh-CN" altLang="en-US" b="0" i="0">
                <a:solidFill>
                  <a:srgbClr val="222222"/>
                </a:solidFill>
                <a:effectLst/>
                <a:latin typeface="Inter"/>
              </a:rPr>
              <a:t>无记忆能力，</a:t>
            </a:r>
            <a:r>
              <a:rPr lang="en-US" altLang="zh-CN" b="0" i="0">
                <a:solidFill>
                  <a:srgbClr val="222222"/>
                </a:solidFill>
                <a:effectLst/>
                <a:latin typeface="Inter"/>
              </a:rPr>
              <a:t>RNN </a:t>
            </a:r>
            <a:r>
              <a:rPr lang="zh-CN" altLang="en-US" b="0" i="0">
                <a:solidFill>
                  <a:srgbClr val="222222"/>
                </a:solidFill>
                <a:effectLst/>
                <a:latin typeface="Inter"/>
              </a:rPr>
              <a:t>通过循环结构实现短期记忆。</a:t>
            </a:r>
          </a:p>
        </p:txBody>
      </p:sp>
      <p:sp>
        <p:nvSpPr>
          <p:cNvPr id="4" name="箭头: 下 3">
            <a:extLst>
              <a:ext uri="{FF2B5EF4-FFF2-40B4-BE49-F238E27FC236}">
                <a16:creationId xmlns:a16="http://schemas.microsoft.com/office/drawing/2014/main" id="{D6094424-8059-41AF-A0D3-F958E63FFDC0}"/>
              </a:ext>
            </a:extLst>
          </p:cNvPr>
          <p:cNvSpPr/>
          <p:nvPr/>
        </p:nvSpPr>
        <p:spPr>
          <a:xfrm>
            <a:off x="4627984" y="1194318"/>
            <a:ext cx="30791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27C7842-2248-4230-9EB4-62E0A85F8C53}"/>
              </a:ext>
            </a:extLst>
          </p:cNvPr>
          <p:cNvSpPr txBox="1"/>
          <p:nvPr/>
        </p:nvSpPr>
        <p:spPr>
          <a:xfrm>
            <a:off x="1105531" y="100118"/>
            <a:ext cx="4990469" cy="646331"/>
          </a:xfrm>
          <a:prstGeom prst="rect">
            <a:avLst/>
          </a:prstGeom>
          <a:noFill/>
        </p:spPr>
        <p:txBody>
          <a:bodyPr wrap="none" rtlCol="0">
            <a:spAutoFit/>
          </a:bodyPr>
          <a:lstStyle/>
          <a:p>
            <a:r>
              <a:rPr lang="zh-CN" altLang="en-US" sz="3600" b="1">
                <a:solidFill>
                  <a:srgbClr val="FF0000"/>
                </a:solidFill>
              </a:rPr>
              <a:t>对比</a:t>
            </a:r>
            <a:r>
              <a:rPr lang="en-US" altLang="zh-CN" sz="3600" b="1">
                <a:solidFill>
                  <a:srgbClr val="FF0000"/>
                </a:solidFill>
              </a:rPr>
              <a:t>DNN</a:t>
            </a:r>
            <a:r>
              <a:rPr lang="zh-CN" altLang="en-US" sz="3600" b="1">
                <a:solidFill>
                  <a:srgbClr val="FF0000"/>
                </a:solidFill>
              </a:rPr>
              <a:t>，</a:t>
            </a:r>
            <a:r>
              <a:rPr lang="en-US" altLang="zh-CN" sz="3600" b="1">
                <a:solidFill>
                  <a:srgbClr val="FF0000"/>
                </a:solidFill>
              </a:rPr>
              <a:t>RNN</a:t>
            </a:r>
            <a:r>
              <a:rPr lang="zh-CN" altLang="en-US" sz="3600" b="1">
                <a:solidFill>
                  <a:srgbClr val="FF0000"/>
                </a:solidFill>
              </a:rPr>
              <a:t>的特点</a:t>
            </a:r>
          </a:p>
        </p:txBody>
      </p:sp>
    </p:spTree>
    <p:extLst>
      <p:ext uri="{BB962C8B-B14F-4D97-AF65-F5344CB8AC3E}">
        <p14:creationId xmlns:p14="http://schemas.microsoft.com/office/powerpoint/2010/main" val="279174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D6098B-CDD2-4257-BEA2-98135D0CE40B}"/>
              </a:ext>
            </a:extLst>
          </p:cNvPr>
          <p:cNvSpPr txBox="1"/>
          <p:nvPr/>
        </p:nvSpPr>
        <p:spPr>
          <a:xfrm>
            <a:off x="1408922" y="1231641"/>
            <a:ext cx="8789437" cy="1477328"/>
          </a:xfrm>
          <a:prstGeom prst="rect">
            <a:avLst/>
          </a:prstGeom>
          <a:noFill/>
        </p:spPr>
        <p:txBody>
          <a:bodyPr wrap="square" rtlCol="0">
            <a:spAutoFit/>
          </a:bodyPr>
          <a:lstStyle/>
          <a:p>
            <a:r>
              <a:rPr lang="zh-CN" altLang="en-US"/>
              <a:t>题外话：关于</a:t>
            </a:r>
            <a:r>
              <a:rPr lang="en-US" altLang="zh-CN"/>
              <a:t>CNN</a:t>
            </a:r>
            <a:r>
              <a:rPr lang="zh-CN" altLang="en-US"/>
              <a:t>卷积层权重数量和全连接层权重数量的大小，一般认为全连接层的权重数量远大于卷积层。我的理解是因为卷积层计算过程中权重数量与输入通道</a:t>
            </a:r>
            <a:r>
              <a:rPr lang="en-US" altLang="zh-CN" err="1"/>
              <a:t>in_channels</a:t>
            </a:r>
            <a:r>
              <a:rPr lang="zh-CN" altLang="en-US"/>
              <a:t>、输出通道</a:t>
            </a:r>
            <a:r>
              <a:rPr lang="en-US" altLang="zh-CN" err="1"/>
              <a:t>out_channels</a:t>
            </a:r>
            <a:r>
              <a:rPr lang="zh-CN" altLang="en-US"/>
              <a:t>、卷积核大小</a:t>
            </a:r>
            <a:r>
              <a:rPr lang="en-US" altLang="zh-CN" err="1"/>
              <a:t>kernel_size</a:t>
            </a:r>
            <a:r>
              <a:rPr lang="zh-CN" altLang="en-US"/>
              <a:t>有关，而全连接层计算除了需要将样本维度和输入通道铺开为一维向量外，还需要多层隐藏层来降低维度，这个过程中权重数量增长远大于卷积层计算带来的权重增长。</a:t>
            </a:r>
          </a:p>
        </p:txBody>
      </p:sp>
      <p:sp>
        <p:nvSpPr>
          <p:cNvPr id="3" name="文本框 2">
            <a:extLst>
              <a:ext uri="{FF2B5EF4-FFF2-40B4-BE49-F238E27FC236}">
                <a16:creationId xmlns:a16="http://schemas.microsoft.com/office/drawing/2014/main" id="{06D0B085-910A-4159-AE03-CF3B05F56DA3}"/>
              </a:ext>
            </a:extLst>
          </p:cNvPr>
          <p:cNvSpPr txBox="1"/>
          <p:nvPr/>
        </p:nvSpPr>
        <p:spPr>
          <a:xfrm>
            <a:off x="1250302" y="2856370"/>
            <a:ext cx="9535885" cy="2585323"/>
          </a:xfrm>
          <a:prstGeom prst="rect">
            <a:avLst/>
          </a:prstGeom>
          <a:noFill/>
        </p:spPr>
        <p:txBody>
          <a:bodyPr wrap="square" rtlCol="0">
            <a:spAutoFit/>
          </a:bodyPr>
          <a:lstStyle/>
          <a:p>
            <a:r>
              <a:rPr lang="zh-CN" altLang="en-US" b="0" i="0">
                <a:solidFill>
                  <a:srgbClr val="1C1F23"/>
                </a:solidFill>
                <a:effectLst/>
                <a:latin typeface="Inter"/>
              </a:rPr>
              <a:t>**总结**：全连接层的权重数量通常远大于卷积层，核心原因在于：</a:t>
            </a:r>
            <a:endParaRPr lang="en-US" altLang="zh-CN" b="0" i="0">
              <a:solidFill>
                <a:srgbClr val="1C1F23"/>
              </a:solidFill>
              <a:effectLst/>
              <a:latin typeface="Inter"/>
            </a:endParaRPr>
          </a:p>
          <a:p>
            <a:r>
              <a:rPr lang="zh-CN" altLang="en-US" b="0" i="0">
                <a:solidFill>
                  <a:srgbClr val="1C1F23"/>
                </a:solidFill>
                <a:effectLst/>
                <a:latin typeface="Inter"/>
              </a:rPr>
              <a:t> </a:t>
            </a:r>
            <a:r>
              <a:rPr lang="en-US" altLang="zh-CN" b="0" i="0">
                <a:solidFill>
                  <a:srgbClr val="1C1F23"/>
                </a:solidFill>
                <a:effectLst/>
                <a:latin typeface="Inter"/>
              </a:rPr>
              <a:t>1. **</a:t>
            </a:r>
            <a:r>
              <a:rPr lang="zh-CN" altLang="en-US" b="0" i="0">
                <a:solidFill>
                  <a:srgbClr val="1C1F23"/>
                </a:solidFill>
                <a:effectLst/>
                <a:latin typeface="Inter"/>
              </a:rPr>
              <a:t>连接方式差异**：卷积层通过局部连接和权值共享机制，参数数量仅与卷积核尺寸、输入</a:t>
            </a:r>
            <a:r>
              <a:rPr lang="en-US" altLang="zh-CN" b="0" i="0">
                <a:solidFill>
                  <a:srgbClr val="1C1F23"/>
                </a:solidFill>
                <a:effectLst/>
                <a:latin typeface="Inter"/>
              </a:rPr>
              <a:t>/</a:t>
            </a:r>
            <a:r>
              <a:rPr lang="zh-CN" altLang="en-US" b="0" i="0">
                <a:solidFill>
                  <a:srgbClr val="1C1F23"/>
                </a:solidFill>
                <a:effectLst/>
                <a:latin typeface="Inter"/>
              </a:rPr>
              <a:t>输出通道数相关（如</a:t>
            </a:r>
            <a:r>
              <a:rPr lang="en-US" altLang="zh-CN" b="0" i="0">
                <a:solidFill>
                  <a:srgbClr val="1C1F23"/>
                </a:solidFill>
                <a:effectLst/>
                <a:latin typeface="Inter"/>
              </a:rPr>
              <a:t>`out×kernel²×in`</a:t>
            </a:r>
            <a:r>
              <a:rPr lang="zh-CN" altLang="en-US" b="0" i="0">
                <a:solidFill>
                  <a:srgbClr val="1C1F23"/>
                </a:solidFill>
                <a:effectLst/>
                <a:latin typeface="Inter"/>
              </a:rPr>
              <a:t>）；而全连接层需为每个神经元建立与前一层所有神经元的连接，参数数量为</a:t>
            </a:r>
            <a:r>
              <a:rPr lang="en-US" altLang="zh-CN" b="0" i="0">
                <a:solidFill>
                  <a:srgbClr val="1C1F23"/>
                </a:solidFill>
                <a:effectLst/>
                <a:latin typeface="Inter"/>
              </a:rPr>
              <a:t>`</a:t>
            </a:r>
            <a:r>
              <a:rPr lang="zh-CN" altLang="en-US" b="0" i="0">
                <a:solidFill>
                  <a:srgbClr val="1C1F23"/>
                </a:solidFill>
                <a:effectLst/>
                <a:latin typeface="Inter"/>
              </a:rPr>
              <a:t>输入神经元数</a:t>
            </a:r>
            <a:r>
              <a:rPr lang="en-US" altLang="zh-CN" b="0" i="0">
                <a:solidFill>
                  <a:srgbClr val="1C1F23"/>
                </a:solidFill>
                <a:effectLst/>
                <a:latin typeface="Inter"/>
              </a:rPr>
              <a:t>×</a:t>
            </a:r>
            <a:r>
              <a:rPr lang="zh-CN" altLang="en-US" b="0" i="0">
                <a:solidFill>
                  <a:srgbClr val="1C1F23"/>
                </a:solidFill>
                <a:effectLst/>
                <a:latin typeface="Inter"/>
              </a:rPr>
              <a:t>输出神经元数</a:t>
            </a:r>
            <a:r>
              <a:rPr lang="en-US" altLang="zh-CN" b="0" i="0">
                <a:solidFill>
                  <a:srgbClr val="1C1F23"/>
                </a:solidFill>
                <a:effectLst/>
                <a:latin typeface="Inter"/>
              </a:rPr>
              <a:t>`</a:t>
            </a:r>
            <a:r>
              <a:rPr lang="zh-CN" altLang="en-US" b="0" i="0">
                <a:solidFill>
                  <a:srgbClr val="1C1F23"/>
                </a:solidFill>
                <a:effectLst/>
                <a:latin typeface="Inter"/>
              </a:rPr>
              <a:t>。 </a:t>
            </a:r>
            <a:endParaRPr lang="en-US" altLang="zh-CN" b="0" i="0">
              <a:solidFill>
                <a:srgbClr val="1C1F23"/>
              </a:solidFill>
              <a:effectLst/>
              <a:latin typeface="Inter"/>
            </a:endParaRPr>
          </a:p>
          <a:p>
            <a:r>
              <a:rPr lang="en-US" altLang="zh-CN" b="0" i="0">
                <a:solidFill>
                  <a:srgbClr val="1C1F23"/>
                </a:solidFill>
                <a:effectLst/>
                <a:latin typeface="Inter"/>
              </a:rPr>
              <a:t>2. **</a:t>
            </a:r>
            <a:r>
              <a:rPr lang="zh-CN" altLang="en-US" b="0" i="0">
                <a:solidFill>
                  <a:srgbClr val="1C1F23"/>
                </a:solidFill>
                <a:effectLst/>
                <a:latin typeface="Inter"/>
              </a:rPr>
              <a:t>维度爆炸问题**：卷积层通过池化逐步降低特征图尺寸，但全连接层需将高维特征（如</a:t>
            </a:r>
            <a:r>
              <a:rPr lang="en-US" altLang="zh-CN" b="0" i="0">
                <a:solidFill>
                  <a:srgbClr val="1C1F23"/>
                </a:solidFill>
                <a:effectLst/>
                <a:latin typeface="Inter"/>
              </a:rPr>
              <a:t>`7×7×512`</a:t>
            </a:r>
            <a:r>
              <a:rPr lang="zh-CN" altLang="en-US" b="0" i="0">
                <a:solidFill>
                  <a:srgbClr val="1C1F23"/>
                </a:solidFill>
                <a:effectLst/>
                <a:latin typeface="Inter"/>
              </a:rPr>
              <a:t>展平为</a:t>
            </a:r>
            <a:r>
              <a:rPr lang="en-US" altLang="zh-CN" b="0" i="0">
                <a:solidFill>
                  <a:srgbClr val="1C1F23"/>
                </a:solidFill>
                <a:effectLst/>
                <a:latin typeface="Inter"/>
              </a:rPr>
              <a:t>`25,088`</a:t>
            </a:r>
            <a:r>
              <a:rPr lang="zh-CN" altLang="en-US" b="0" i="0">
                <a:solidFill>
                  <a:srgbClr val="1C1F23"/>
                </a:solidFill>
                <a:effectLst/>
                <a:latin typeface="Inter"/>
              </a:rPr>
              <a:t>）直接映射到输出，导致参数呈指数级增长。例如，</a:t>
            </a:r>
            <a:r>
              <a:rPr lang="en-US" altLang="zh-CN" b="0" i="0" err="1">
                <a:solidFill>
                  <a:srgbClr val="1C1F23"/>
                </a:solidFill>
                <a:effectLst/>
                <a:latin typeface="Inter"/>
              </a:rPr>
              <a:t>AlexNet</a:t>
            </a:r>
            <a:r>
              <a:rPr lang="zh-CN" altLang="en-US" b="0" i="0">
                <a:solidFill>
                  <a:srgbClr val="1C1F23"/>
                </a:solidFill>
                <a:effectLst/>
                <a:latin typeface="Inter"/>
              </a:rPr>
              <a:t>中全连接层权重占总权重的</a:t>
            </a:r>
            <a:r>
              <a:rPr lang="en-US" altLang="zh-CN" b="0" i="0">
                <a:solidFill>
                  <a:srgbClr val="1C1F23"/>
                </a:solidFill>
                <a:effectLst/>
                <a:latin typeface="Inter"/>
              </a:rPr>
              <a:t>90%</a:t>
            </a:r>
            <a:r>
              <a:rPr lang="zh-CN" altLang="en-US" b="0" i="0">
                <a:solidFill>
                  <a:srgbClr val="1C1F23"/>
                </a:solidFill>
                <a:effectLst/>
                <a:latin typeface="Inter"/>
              </a:rPr>
              <a:t>以上。 </a:t>
            </a:r>
            <a:endParaRPr lang="en-US" altLang="zh-CN" b="0" i="0">
              <a:solidFill>
                <a:srgbClr val="1C1F23"/>
              </a:solidFill>
              <a:effectLst/>
              <a:latin typeface="Inter"/>
            </a:endParaRPr>
          </a:p>
          <a:p>
            <a:r>
              <a:rPr lang="en-US" altLang="zh-CN" b="0" i="0">
                <a:solidFill>
                  <a:srgbClr val="1C1F23"/>
                </a:solidFill>
                <a:effectLst/>
                <a:latin typeface="Inter"/>
              </a:rPr>
              <a:t>3. **</a:t>
            </a:r>
            <a:r>
              <a:rPr lang="zh-CN" altLang="en-US" b="0" i="0">
                <a:solidFill>
                  <a:srgbClr val="1C1F23"/>
                </a:solidFill>
                <a:effectLst/>
                <a:latin typeface="Inter"/>
              </a:rPr>
              <a:t>权值共享优势**：卷积层的参数不依赖输入图像的宽高（如</a:t>
            </a:r>
            <a:r>
              <a:rPr lang="en-US" altLang="zh-CN" b="0" i="0">
                <a:solidFill>
                  <a:srgbClr val="1C1F23"/>
                </a:solidFill>
                <a:effectLst/>
                <a:latin typeface="Inter"/>
              </a:rPr>
              <a:t>`224×224`</a:t>
            </a:r>
            <a:r>
              <a:rPr lang="zh-CN" altLang="en-US" b="0" i="0">
                <a:solidFill>
                  <a:srgbClr val="1C1F23"/>
                </a:solidFill>
                <a:effectLst/>
                <a:latin typeface="Inter"/>
              </a:rPr>
              <a:t>与</a:t>
            </a:r>
            <a:r>
              <a:rPr lang="en-US" altLang="zh-CN" b="0" i="0">
                <a:solidFill>
                  <a:srgbClr val="1C1F23"/>
                </a:solidFill>
                <a:effectLst/>
                <a:latin typeface="Inter"/>
              </a:rPr>
              <a:t>`100×100`</a:t>
            </a:r>
            <a:r>
              <a:rPr lang="zh-CN" altLang="en-US" b="0" i="0">
                <a:solidFill>
                  <a:srgbClr val="1C1F23"/>
                </a:solidFill>
                <a:effectLst/>
                <a:latin typeface="Inter"/>
              </a:rPr>
              <a:t>的卷积层参数相同），而全连接层参数随输入维度线性增长。</a:t>
            </a:r>
            <a:endParaRPr lang="zh-CN" altLang="en-US"/>
          </a:p>
        </p:txBody>
      </p:sp>
      <p:sp>
        <p:nvSpPr>
          <p:cNvPr id="4" name="文本框 3">
            <a:extLst>
              <a:ext uri="{FF2B5EF4-FFF2-40B4-BE49-F238E27FC236}">
                <a16:creationId xmlns:a16="http://schemas.microsoft.com/office/drawing/2014/main" id="{A9763091-FFD6-4841-A8AE-8396B871B696}"/>
              </a:ext>
            </a:extLst>
          </p:cNvPr>
          <p:cNvSpPr txBox="1"/>
          <p:nvPr/>
        </p:nvSpPr>
        <p:spPr>
          <a:xfrm>
            <a:off x="1408922" y="446896"/>
            <a:ext cx="7643439" cy="646331"/>
          </a:xfrm>
          <a:prstGeom prst="rect">
            <a:avLst/>
          </a:prstGeom>
          <a:noFill/>
        </p:spPr>
        <p:txBody>
          <a:bodyPr wrap="none" rtlCol="0">
            <a:spAutoFit/>
          </a:bodyPr>
          <a:lstStyle/>
          <a:p>
            <a:r>
              <a:rPr lang="zh-CN" altLang="en-US" sz="3600" b="1">
                <a:solidFill>
                  <a:srgbClr val="FF0000"/>
                </a:solidFill>
              </a:rPr>
              <a:t>对比</a:t>
            </a:r>
            <a:r>
              <a:rPr lang="en-US" altLang="zh-CN" sz="3600" b="1">
                <a:solidFill>
                  <a:srgbClr val="FF0000"/>
                </a:solidFill>
              </a:rPr>
              <a:t>CNN</a:t>
            </a:r>
            <a:r>
              <a:rPr lang="zh-CN" altLang="en-US" sz="3600" b="1">
                <a:solidFill>
                  <a:srgbClr val="FF0000"/>
                </a:solidFill>
              </a:rPr>
              <a:t>卷积层和全连接层权重数量</a:t>
            </a:r>
          </a:p>
        </p:txBody>
      </p:sp>
      <p:sp>
        <p:nvSpPr>
          <p:cNvPr id="5" name="文本框 4">
            <a:extLst>
              <a:ext uri="{FF2B5EF4-FFF2-40B4-BE49-F238E27FC236}">
                <a16:creationId xmlns:a16="http://schemas.microsoft.com/office/drawing/2014/main" id="{4C76D151-C237-447C-8AE7-848E1C865CAF}"/>
              </a:ext>
            </a:extLst>
          </p:cNvPr>
          <p:cNvSpPr txBox="1"/>
          <p:nvPr/>
        </p:nvSpPr>
        <p:spPr>
          <a:xfrm>
            <a:off x="1250302" y="5626359"/>
            <a:ext cx="9377265" cy="923330"/>
          </a:xfrm>
          <a:prstGeom prst="rect">
            <a:avLst/>
          </a:prstGeom>
          <a:noFill/>
        </p:spPr>
        <p:txBody>
          <a:bodyPr wrap="square" rtlCol="0">
            <a:spAutoFit/>
          </a:bodyPr>
          <a:lstStyle/>
          <a:p>
            <a:r>
              <a:rPr lang="en-US" altLang="zh-CN" b="0" i="0">
                <a:solidFill>
                  <a:srgbClr val="FF0000"/>
                </a:solidFill>
                <a:effectLst/>
                <a:latin typeface="Inter"/>
              </a:rPr>
              <a:t>CNN </a:t>
            </a:r>
            <a:r>
              <a:rPr lang="zh-CN" altLang="en-US" b="0" i="0">
                <a:solidFill>
                  <a:srgbClr val="FF0000"/>
                </a:solidFill>
                <a:effectLst/>
                <a:latin typeface="Inter"/>
              </a:rPr>
              <a:t>和 </a:t>
            </a:r>
            <a:r>
              <a:rPr lang="en-US" altLang="zh-CN" b="0" i="0">
                <a:solidFill>
                  <a:srgbClr val="FF0000"/>
                </a:solidFill>
                <a:effectLst/>
                <a:latin typeface="Inter"/>
              </a:rPr>
              <a:t>RNN </a:t>
            </a:r>
            <a:r>
              <a:rPr lang="zh-CN" altLang="en-US" b="0" i="0">
                <a:solidFill>
                  <a:srgbClr val="FF0000"/>
                </a:solidFill>
                <a:effectLst/>
                <a:latin typeface="Inter"/>
              </a:rPr>
              <a:t>相比于 </a:t>
            </a:r>
            <a:r>
              <a:rPr lang="en-US" altLang="zh-CN" b="0" i="0">
                <a:solidFill>
                  <a:srgbClr val="FF0000"/>
                </a:solidFill>
                <a:effectLst/>
                <a:latin typeface="Inter"/>
              </a:rPr>
              <a:t>DNN</a:t>
            </a:r>
            <a:r>
              <a:rPr lang="zh-CN" altLang="en-US" b="0" i="0">
                <a:solidFill>
                  <a:srgbClr val="FF0000"/>
                </a:solidFill>
                <a:effectLst/>
                <a:latin typeface="Inter"/>
              </a:rPr>
              <a:t>，都利用了权重共享机制</a:t>
            </a:r>
            <a:r>
              <a:rPr lang="zh-CN" altLang="en-US" b="0" i="0">
                <a:effectLst/>
                <a:latin typeface="Inter"/>
              </a:rPr>
              <a:t>，这不仅减少了参数数量，降低了计算复杂度，还在一定程度上提高了模型的泛化能力和对特定数据模式（如 </a:t>
            </a:r>
            <a:r>
              <a:rPr lang="en-US" altLang="zh-CN" b="0" i="0">
                <a:effectLst/>
                <a:latin typeface="Inter"/>
              </a:rPr>
              <a:t>CNN </a:t>
            </a:r>
            <a:r>
              <a:rPr lang="zh-CN" altLang="en-US" b="0" i="0">
                <a:effectLst/>
                <a:latin typeface="Inter"/>
              </a:rPr>
              <a:t>对空间特征、</a:t>
            </a:r>
            <a:r>
              <a:rPr lang="en-US" altLang="zh-CN" b="0" i="0">
                <a:effectLst/>
                <a:latin typeface="Inter"/>
              </a:rPr>
              <a:t>RNN </a:t>
            </a:r>
            <a:r>
              <a:rPr lang="zh-CN" altLang="en-US" b="0" i="0">
                <a:effectLst/>
                <a:latin typeface="Inter"/>
              </a:rPr>
              <a:t>对时间序列特征）的学习能力。</a:t>
            </a:r>
            <a:endParaRPr lang="zh-CN" altLang="en-US"/>
          </a:p>
        </p:txBody>
      </p:sp>
    </p:spTree>
    <p:extLst>
      <p:ext uri="{BB962C8B-B14F-4D97-AF65-F5344CB8AC3E}">
        <p14:creationId xmlns:p14="http://schemas.microsoft.com/office/powerpoint/2010/main" val="3734262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385258B-789D-4BB1-8FAD-57467BAA5050}"/>
              </a:ext>
            </a:extLst>
          </p:cNvPr>
          <p:cNvSpPr txBox="1"/>
          <p:nvPr/>
        </p:nvSpPr>
        <p:spPr>
          <a:xfrm>
            <a:off x="855242" y="374380"/>
            <a:ext cx="10413428" cy="646331"/>
          </a:xfrm>
          <a:prstGeom prst="rect">
            <a:avLst/>
          </a:prstGeom>
          <a:noFill/>
        </p:spPr>
        <p:txBody>
          <a:bodyPr wrap="none" rtlCol="0">
            <a:spAutoFit/>
          </a:bodyPr>
          <a:lstStyle/>
          <a:p>
            <a:r>
              <a:rPr lang="en-US" altLang="zh-CN" sz="3600" b="1">
                <a:solidFill>
                  <a:srgbClr val="FF0000"/>
                </a:solidFill>
              </a:rPr>
              <a:t>CNN</a:t>
            </a:r>
            <a:r>
              <a:rPr lang="zh-CN" altLang="en-US" sz="3600" b="1">
                <a:solidFill>
                  <a:srgbClr val="FF0000"/>
                </a:solidFill>
              </a:rPr>
              <a:t>在传播过程中权重变化情况（体现权重共享）</a:t>
            </a:r>
          </a:p>
        </p:txBody>
      </p:sp>
      <p:sp>
        <p:nvSpPr>
          <p:cNvPr id="3" name="文本框 2">
            <a:extLst>
              <a:ext uri="{FF2B5EF4-FFF2-40B4-BE49-F238E27FC236}">
                <a16:creationId xmlns:a16="http://schemas.microsoft.com/office/drawing/2014/main" id="{8CD8DEB9-79AB-4512-AFCC-AC3FB19ACEFC}"/>
              </a:ext>
            </a:extLst>
          </p:cNvPr>
          <p:cNvSpPr txBox="1"/>
          <p:nvPr/>
        </p:nvSpPr>
        <p:spPr>
          <a:xfrm>
            <a:off x="1390261" y="1325881"/>
            <a:ext cx="9778482" cy="1200329"/>
          </a:xfrm>
          <a:prstGeom prst="rect">
            <a:avLst/>
          </a:prstGeom>
          <a:noFill/>
        </p:spPr>
        <p:txBody>
          <a:bodyPr wrap="square" rtlCol="0">
            <a:spAutoFit/>
          </a:bodyPr>
          <a:lstStyle/>
          <a:p>
            <a:r>
              <a:rPr lang="zh-CN" altLang="en-US" b="0" i="0">
                <a:solidFill>
                  <a:srgbClr val="1C1F23"/>
                </a:solidFill>
                <a:effectLst/>
                <a:latin typeface="Inter"/>
              </a:rPr>
              <a:t>关于</a:t>
            </a:r>
            <a:r>
              <a:rPr lang="en-US" altLang="zh-CN" b="0" i="0">
                <a:solidFill>
                  <a:srgbClr val="1C1F23"/>
                </a:solidFill>
                <a:effectLst/>
                <a:latin typeface="Inter"/>
              </a:rPr>
              <a:t>CNN</a:t>
            </a:r>
            <a:r>
              <a:rPr lang="zh-CN" altLang="en-US" b="0" i="0">
                <a:solidFill>
                  <a:srgbClr val="1C1F23"/>
                </a:solidFill>
                <a:effectLst/>
                <a:latin typeface="Inter"/>
              </a:rPr>
              <a:t>有个问题，其权重数是</a:t>
            </a:r>
            <a:r>
              <a:rPr lang="en-US" altLang="zh-CN" b="0" i="0" err="1">
                <a:solidFill>
                  <a:srgbClr val="1C1F23"/>
                </a:solidFill>
                <a:effectLst/>
                <a:latin typeface="Inter"/>
              </a:rPr>
              <a:t>in_channels</a:t>
            </a:r>
            <a:r>
              <a:rPr lang="en-US" altLang="zh-CN" b="0" i="0">
                <a:solidFill>
                  <a:srgbClr val="1C1F23"/>
                </a:solidFill>
                <a:effectLst/>
                <a:latin typeface="Inter"/>
              </a:rPr>
              <a:t>*kernel_size^2*</a:t>
            </a:r>
            <a:r>
              <a:rPr lang="en-US" altLang="zh-CN" b="0" i="0" err="1">
                <a:solidFill>
                  <a:srgbClr val="1C1F23"/>
                </a:solidFill>
                <a:effectLst/>
                <a:latin typeface="Inter"/>
              </a:rPr>
              <a:t>out_channels</a:t>
            </a:r>
            <a:r>
              <a:rPr lang="zh-CN" altLang="en-US" b="0" i="0">
                <a:solidFill>
                  <a:srgbClr val="1C1F23"/>
                </a:solidFill>
                <a:effectLst/>
                <a:latin typeface="Inter"/>
              </a:rPr>
              <a:t>，这些权重在卷积核移动（计算）的过程中是不是不变的？就是说一开始根据</a:t>
            </a:r>
            <a:r>
              <a:rPr lang="en-US" altLang="zh-CN" b="0" i="0" err="1">
                <a:solidFill>
                  <a:srgbClr val="1C1F23"/>
                </a:solidFill>
                <a:effectLst/>
                <a:latin typeface="Inter"/>
              </a:rPr>
              <a:t>in_channels</a:t>
            </a:r>
            <a:r>
              <a:rPr lang="zh-CN" altLang="en-US" b="0" i="0">
                <a:solidFill>
                  <a:srgbClr val="1C1F23"/>
                </a:solidFill>
                <a:effectLst/>
                <a:latin typeface="Inter"/>
              </a:rPr>
              <a:t>、</a:t>
            </a:r>
            <a:r>
              <a:rPr lang="en-US" altLang="zh-CN" b="0" i="0" err="1">
                <a:solidFill>
                  <a:srgbClr val="1C1F23"/>
                </a:solidFill>
                <a:effectLst/>
                <a:latin typeface="Inter"/>
              </a:rPr>
              <a:t>out_channels</a:t>
            </a:r>
            <a:r>
              <a:rPr lang="zh-CN" altLang="en-US" b="0" i="0">
                <a:solidFill>
                  <a:srgbClr val="1C1F23"/>
                </a:solidFill>
                <a:effectLst/>
                <a:latin typeface="Inter"/>
              </a:rPr>
              <a:t>、</a:t>
            </a:r>
            <a:r>
              <a:rPr lang="en-US" altLang="zh-CN" b="0" i="0" err="1">
                <a:solidFill>
                  <a:srgbClr val="1C1F23"/>
                </a:solidFill>
                <a:effectLst/>
                <a:latin typeface="Inter"/>
              </a:rPr>
              <a:t>kernel_size</a:t>
            </a:r>
            <a:r>
              <a:rPr lang="zh-CN" altLang="en-US" b="0" i="0">
                <a:solidFill>
                  <a:srgbClr val="1C1F23"/>
                </a:solidFill>
                <a:effectLst/>
                <a:latin typeface="Inter"/>
              </a:rPr>
              <a:t>随机生成一组卷积层权重，然后正向传播，整个正向传播的过程中权重值不变，直到反向传播才会更新权重值。对吗？</a:t>
            </a:r>
            <a:endParaRPr lang="zh-CN" altLang="en-US"/>
          </a:p>
        </p:txBody>
      </p:sp>
      <p:sp>
        <p:nvSpPr>
          <p:cNvPr id="7" name="Rectangle 2">
            <a:extLst>
              <a:ext uri="{FF2B5EF4-FFF2-40B4-BE49-F238E27FC236}">
                <a16:creationId xmlns:a16="http://schemas.microsoft.com/office/drawing/2014/main" id="{6B184185-95DB-4D29-B40B-49E55B9580D3}"/>
              </a:ext>
            </a:extLst>
          </p:cNvPr>
          <p:cNvSpPr>
            <a:spLocks noChangeArrowheads="1"/>
          </p:cNvSpPr>
          <p:nvPr/>
        </p:nvSpPr>
        <p:spPr bwMode="auto">
          <a:xfrm>
            <a:off x="1511558" y="2831380"/>
            <a:ext cx="7959012"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ea typeface="Inter"/>
              </a:rPr>
              <a:t>你的理解是完全正确的。下面详细阐述 CNN 在正向传播和反向传播过程中权重的变化情况。</a:t>
            </a:r>
            <a:endParaRPr kumimoji="0" lang="zh-CN" altLang="zh-CN" sz="900" b="1" i="0" u="none" strike="noStrike" cap="none" normalizeH="0" baseline="0">
              <a:ln>
                <a:noFill/>
              </a:ln>
              <a:solidFill>
                <a:schemeClr val="tx1"/>
              </a:solidFill>
              <a:effectLst/>
              <a:latin typeface="Arial" panose="020B0604020202020204" pitchFamily="34" charset="0"/>
              <a:ea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a:ln>
                  <a:noFill/>
                </a:ln>
                <a:solidFill>
                  <a:schemeClr val="tx1"/>
                </a:solidFill>
                <a:effectLst/>
                <a:latin typeface="Arial" panose="020B0604020202020204" pitchFamily="34" charset="0"/>
                <a:ea typeface="Inter"/>
              </a:rPr>
              <a:t>正向传播阶段权重固定</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ea typeface="Inter"/>
              </a:rPr>
              <a:t>在 CNN 的正向传播过程中，卷积核的权重是固定不变的。具体而言，当我们根据输入通道数（</a:t>
            </a:r>
            <a:r>
              <a:rPr kumimoji="0" lang="zh-CN" altLang="zh-CN" sz="1000" b="0" i="0" u="none" strike="noStrike" cap="none" normalizeH="0" baseline="0">
                <a:ln>
                  <a:noFill/>
                </a:ln>
                <a:solidFill>
                  <a:schemeClr val="tx1"/>
                </a:solidFill>
                <a:effectLst/>
                <a:latin typeface="Arial Unicode MS" panose="020B0604020202020204" pitchFamily="34" charset="-122"/>
                <a:ea typeface="Menlo"/>
              </a:rPr>
              <a:t>in_channels</a:t>
            </a:r>
            <a:r>
              <a:rPr kumimoji="0" lang="zh-CN" altLang="zh-CN" sz="1200" b="0" i="0" u="none" strike="noStrike" cap="none" normalizeH="0" baseline="0">
                <a:ln>
                  <a:noFill/>
                </a:ln>
                <a:solidFill>
                  <a:schemeClr val="tx1"/>
                </a:solidFill>
                <a:effectLst/>
                <a:ea typeface="Inter"/>
              </a:rPr>
              <a:t>）、输出通道数（</a:t>
            </a:r>
            <a:r>
              <a:rPr kumimoji="0" lang="zh-CN" altLang="zh-CN" sz="1000" b="0" i="0" u="none" strike="noStrike" cap="none" normalizeH="0" baseline="0">
                <a:ln>
                  <a:noFill/>
                </a:ln>
                <a:solidFill>
                  <a:schemeClr val="tx1"/>
                </a:solidFill>
                <a:effectLst/>
                <a:latin typeface="Arial Unicode MS" panose="020B0604020202020204" pitchFamily="34" charset="-122"/>
                <a:ea typeface="Menlo"/>
              </a:rPr>
              <a:t>out_channels</a:t>
            </a:r>
            <a:r>
              <a:rPr kumimoji="0" lang="zh-CN" altLang="zh-CN" sz="1200" b="0" i="0" u="none" strike="noStrike" cap="none" normalizeH="0" baseline="0">
                <a:ln>
                  <a:noFill/>
                </a:ln>
                <a:solidFill>
                  <a:schemeClr val="tx1"/>
                </a:solidFill>
                <a:effectLst/>
                <a:ea typeface="Inter"/>
              </a:rPr>
              <a:t>）和卷积核大小（</a:t>
            </a:r>
            <a:r>
              <a:rPr kumimoji="0" lang="zh-CN" altLang="zh-CN" sz="1000" b="0" i="0" u="none" strike="noStrike" cap="none" normalizeH="0" baseline="0">
                <a:ln>
                  <a:noFill/>
                </a:ln>
                <a:solidFill>
                  <a:schemeClr val="tx1"/>
                </a:solidFill>
                <a:effectLst/>
                <a:latin typeface="Arial Unicode MS" panose="020B0604020202020204" pitchFamily="34" charset="-122"/>
                <a:ea typeface="Menlo"/>
              </a:rPr>
              <a:t>kernel_size</a:t>
            </a:r>
            <a:r>
              <a:rPr kumimoji="0" lang="zh-CN" altLang="zh-CN" sz="1200" b="0" i="0" u="none" strike="noStrike" cap="none" normalizeH="0" baseline="0">
                <a:ln>
                  <a:noFill/>
                </a:ln>
                <a:solidFill>
                  <a:schemeClr val="tx1"/>
                </a:solidFill>
                <a:effectLst/>
                <a:ea typeface="Inter"/>
              </a:rPr>
              <a:t>）随机初始化一组卷积层权重后，在整个正向传播计算里，这些权重值保持恒定。</a:t>
            </a: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ea typeface="Inter"/>
              </a:rPr>
              <a:t>以图像数据处理为例，卷积核会在输入图像上按照一定的步长进行滑动，每一次滑动都会进行卷积操作，也就是将卷积核的权重与对应位置的输入数据进行逐元素相乘再求和。但无论卷积核滑动到输入图像的哪个位置，其权重始终是初始化时的那一组值，不会发生改变。</a:t>
            </a:r>
            <a:endParaRPr kumimoji="0" lang="zh-CN" altLang="zh-CN" sz="900" b="1" i="0" u="none" strike="noStrike" cap="none" normalizeH="0" baseline="0">
              <a:ln>
                <a:noFill/>
              </a:ln>
              <a:solidFill>
                <a:schemeClr val="tx1"/>
              </a:solidFill>
              <a:effectLst/>
              <a:latin typeface="Arial" panose="020B0604020202020204" pitchFamily="34" charset="0"/>
              <a:ea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a:ln>
                  <a:noFill/>
                </a:ln>
                <a:solidFill>
                  <a:schemeClr val="tx1"/>
                </a:solidFill>
                <a:effectLst/>
                <a:latin typeface="Arial" panose="020B0604020202020204" pitchFamily="34" charset="0"/>
                <a:ea typeface="Inter"/>
              </a:rPr>
              <a:t>反向传播阶段更新权重</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Arial" panose="020B0604020202020204" pitchFamily="34" charset="0"/>
                <a:ea typeface="Inter"/>
              </a:rPr>
              <a:t>反向传播是 CNN 用于更新模型参数（包括卷积核权重）的关键过程。具体步骤如下：</a:t>
            </a: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200" b="1" i="0" u="none" strike="noStrike" cap="none" normalizeH="0" baseline="0">
                <a:ln>
                  <a:noFill/>
                </a:ln>
                <a:solidFill>
                  <a:srgbClr val="222222"/>
                </a:solidFill>
                <a:effectLst/>
                <a:latin typeface="Arial" panose="020B0604020202020204" pitchFamily="34" charset="0"/>
                <a:ea typeface="Inter"/>
              </a:rPr>
              <a:t>计算损失</a:t>
            </a:r>
            <a:r>
              <a:rPr kumimoji="0" lang="zh-CN" altLang="zh-CN" sz="1200" b="0" i="0" u="none" strike="noStrike" cap="none" normalizeH="0" baseline="0">
                <a:ln>
                  <a:noFill/>
                </a:ln>
                <a:solidFill>
                  <a:srgbClr val="222222"/>
                </a:solidFill>
                <a:effectLst/>
                <a:latin typeface="Arial" panose="020B0604020202020204" pitchFamily="34" charset="0"/>
                <a:ea typeface="Inter"/>
              </a:rPr>
              <a:t>：在正向传播得到输出结果后，通过损失函数计算模型输出与真实标签之间的差异，得到损失值。</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200" b="1" i="0" u="none" strike="noStrike" cap="none" normalizeH="0" baseline="0">
                <a:ln>
                  <a:noFill/>
                </a:ln>
                <a:solidFill>
                  <a:srgbClr val="222222"/>
                </a:solidFill>
                <a:effectLst/>
                <a:latin typeface="Arial" panose="020B0604020202020204" pitchFamily="34" charset="0"/>
                <a:ea typeface="Inter"/>
              </a:rPr>
              <a:t>计算梯度</a:t>
            </a:r>
            <a:r>
              <a:rPr kumimoji="0" lang="zh-CN" altLang="zh-CN" sz="1200" b="0" i="0" u="none" strike="noStrike" cap="none" normalizeH="0" baseline="0">
                <a:ln>
                  <a:noFill/>
                </a:ln>
                <a:solidFill>
                  <a:srgbClr val="222222"/>
                </a:solidFill>
                <a:effectLst/>
                <a:latin typeface="Arial" panose="020B0604020202020204" pitchFamily="34" charset="0"/>
                <a:ea typeface="Inter"/>
              </a:rPr>
              <a:t>：基于损失值，利用链式法则反向计算损失函数关于每个卷积核权重的梯度。这个梯度表示了损失函数随权重变化的变化率。</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1200" b="1" i="0" u="none" strike="noStrike" cap="none" normalizeH="0" baseline="0">
                <a:ln>
                  <a:noFill/>
                </a:ln>
                <a:solidFill>
                  <a:srgbClr val="222222"/>
                </a:solidFill>
                <a:effectLst/>
                <a:latin typeface="Arial" panose="020B0604020202020204" pitchFamily="34" charset="0"/>
                <a:ea typeface="Inter"/>
              </a:rPr>
              <a:t>更新权重</a:t>
            </a:r>
            <a:r>
              <a:rPr kumimoji="0" lang="zh-CN" altLang="zh-CN" sz="1200" b="0" i="0" u="none" strike="noStrike" cap="none" normalizeH="0" baseline="0">
                <a:ln>
                  <a:noFill/>
                </a:ln>
                <a:solidFill>
                  <a:srgbClr val="222222"/>
                </a:solidFill>
                <a:effectLst/>
                <a:latin typeface="Arial" panose="020B0604020202020204" pitchFamily="34" charset="0"/>
                <a:ea typeface="Inter"/>
              </a:rPr>
              <a:t>：根据计算得到的梯度，使用优化算法（如随机梯度下降 SGD、Adam 等）来更新卷积核的权重。更新的公式一般为：新权重 = 旧权重 - 学习率 × 梯度 ，其中学习率是一个超参数，用于控制每次更新的步长。</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013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圆角 87">
            <a:extLst>
              <a:ext uri="{FF2B5EF4-FFF2-40B4-BE49-F238E27FC236}">
                <a16:creationId xmlns:a16="http://schemas.microsoft.com/office/drawing/2014/main" id="{7830C987-D9A4-4E95-9F78-FE3D8FDD1B46}"/>
              </a:ext>
            </a:extLst>
          </p:cNvPr>
          <p:cNvSpPr/>
          <p:nvPr/>
        </p:nvSpPr>
        <p:spPr>
          <a:xfrm>
            <a:off x="1401719" y="4317937"/>
            <a:ext cx="4914435" cy="1905209"/>
          </a:xfrm>
          <a:prstGeom prst="roundRect">
            <a:avLst>
              <a:gd name="adj" fmla="val 932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C7C7B10-8924-47AC-9E87-0275B311AC4B}"/>
              </a:ext>
            </a:extLst>
          </p:cNvPr>
          <p:cNvSpPr txBox="1"/>
          <p:nvPr/>
        </p:nvSpPr>
        <p:spPr>
          <a:xfrm>
            <a:off x="454233" y="201144"/>
            <a:ext cx="3530134" cy="646331"/>
          </a:xfrm>
          <a:prstGeom prst="rect">
            <a:avLst/>
          </a:prstGeom>
          <a:noFill/>
        </p:spPr>
        <p:txBody>
          <a:bodyPr wrap="none" rtlCol="0">
            <a:spAutoFit/>
          </a:bodyPr>
          <a:lstStyle/>
          <a:p>
            <a:r>
              <a:rPr lang="zh-CN" altLang="en-US" sz="3600" b="1">
                <a:solidFill>
                  <a:srgbClr val="FF0000"/>
                </a:solidFill>
              </a:rPr>
              <a:t>什么是</a:t>
            </a:r>
            <a:r>
              <a:rPr lang="en-US" altLang="zh-CN" sz="3600" b="1" err="1">
                <a:solidFill>
                  <a:srgbClr val="FF0000"/>
                </a:solidFill>
              </a:rPr>
              <a:t>RNN_Cell</a:t>
            </a:r>
            <a:endParaRPr lang="zh-CN" altLang="en-US" sz="3600" b="1">
              <a:solidFill>
                <a:srgbClr val="FF0000"/>
              </a:solidFill>
            </a:endParaRPr>
          </a:p>
        </p:txBody>
      </p:sp>
      <p:sp>
        <p:nvSpPr>
          <p:cNvPr id="3" name="矩形 2">
            <a:extLst>
              <a:ext uri="{FF2B5EF4-FFF2-40B4-BE49-F238E27FC236}">
                <a16:creationId xmlns:a16="http://schemas.microsoft.com/office/drawing/2014/main" id="{A926272A-6D3E-4CCF-B5B4-06F1AF647B98}"/>
              </a:ext>
            </a:extLst>
          </p:cNvPr>
          <p:cNvSpPr/>
          <p:nvPr/>
        </p:nvSpPr>
        <p:spPr>
          <a:xfrm>
            <a:off x="1619926" y="3396161"/>
            <a:ext cx="541175" cy="360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4" name="对象 3">
            <a:extLst>
              <a:ext uri="{FF2B5EF4-FFF2-40B4-BE49-F238E27FC236}">
                <a16:creationId xmlns:a16="http://schemas.microsoft.com/office/drawing/2014/main" id="{54939CD5-41DB-4BD9-A848-AB337A2B5A75}"/>
              </a:ext>
            </a:extLst>
          </p:cNvPr>
          <p:cNvGraphicFramePr>
            <a:graphicFrameLocks noChangeAspect="1"/>
          </p:cNvGraphicFramePr>
          <p:nvPr>
            <p:extLst>
              <p:ext uri="{D42A27DB-BD31-4B8C-83A1-F6EECF244321}">
                <p14:modId xmlns:p14="http://schemas.microsoft.com/office/powerpoint/2010/main" val="3143066842"/>
              </p:ext>
            </p:extLst>
          </p:nvPr>
        </p:nvGraphicFramePr>
        <p:xfrm>
          <a:off x="1746513" y="3360161"/>
          <a:ext cx="288000" cy="432000"/>
        </p:xfrm>
        <a:graphic>
          <a:graphicData uri="http://schemas.openxmlformats.org/presentationml/2006/ole">
            <mc:AlternateContent xmlns:mc="http://schemas.openxmlformats.org/markup-compatibility/2006">
              <mc:Choice xmlns:v="urn:schemas-microsoft-com:vml" Requires="v">
                <p:oleObj spid="_x0000_s21667" name="Equation" r:id="rId3" imgW="152280" imgH="228600" progId="Equation.DSMT4">
                  <p:embed/>
                </p:oleObj>
              </mc:Choice>
              <mc:Fallback>
                <p:oleObj name="Equation" r:id="rId3" imgW="152280" imgH="228600" progId="Equation.DSMT4">
                  <p:embed/>
                  <p:pic>
                    <p:nvPicPr>
                      <p:cNvPr id="0" name=""/>
                      <p:cNvPicPr/>
                      <p:nvPr/>
                    </p:nvPicPr>
                    <p:blipFill>
                      <a:blip r:embed="rId4"/>
                      <a:stretch>
                        <a:fillRect/>
                      </a:stretch>
                    </p:blipFill>
                    <p:spPr>
                      <a:xfrm>
                        <a:off x="1746513" y="3360161"/>
                        <a:ext cx="288000" cy="432000"/>
                      </a:xfrm>
                      <a:prstGeom prst="rect">
                        <a:avLst/>
                      </a:prstGeom>
                    </p:spPr>
                  </p:pic>
                </p:oleObj>
              </mc:Fallback>
            </mc:AlternateContent>
          </a:graphicData>
        </a:graphic>
      </p:graphicFrame>
      <p:sp>
        <p:nvSpPr>
          <p:cNvPr id="5" name="椭圆 4">
            <a:extLst>
              <a:ext uri="{FF2B5EF4-FFF2-40B4-BE49-F238E27FC236}">
                <a16:creationId xmlns:a16="http://schemas.microsoft.com/office/drawing/2014/main" id="{A692770E-6D36-4873-A1FB-7DC802C06F2A}"/>
              </a:ext>
            </a:extLst>
          </p:cNvPr>
          <p:cNvSpPr/>
          <p:nvPr/>
        </p:nvSpPr>
        <p:spPr>
          <a:xfrm>
            <a:off x="211002" y="2396903"/>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a:extLst>
              <a:ext uri="{FF2B5EF4-FFF2-40B4-BE49-F238E27FC236}">
                <a16:creationId xmlns:a16="http://schemas.microsoft.com/office/drawing/2014/main" id="{CA62DA9B-EBFD-4F3E-8872-0EEB2B3EC70F}"/>
              </a:ext>
            </a:extLst>
          </p:cNvPr>
          <p:cNvGraphicFramePr>
            <a:graphicFrameLocks noChangeAspect="1"/>
          </p:cNvGraphicFramePr>
          <p:nvPr>
            <p:extLst>
              <p:ext uri="{D42A27DB-BD31-4B8C-83A1-F6EECF244321}">
                <p14:modId xmlns:p14="http://schemas.microsoft.com/office/powerpoint/2010/main" val="27614863"/>
              </p:ext>
            </p:extLst>
          </p:nvPr>
        </p:nvGraphicFramePr>
        <p:xfrm>
          <a:off x="325002" y="2451491"/>
          <a:ext cx="312000" cy="432000"/>
        </p:xfrm>
        <a:graphic>
          <a:graphicData uri="http://schemas.openxmlformats.org/presentationml/2006/ole">
            <mc:AlternateContent xmlns:mc="http://schemas.openxmlformats.org/markup-compatibility/2006">
              <mc:Choice xmlns:v="urn:schemas-microsoft-com:vml" Requires="v">
                <p:oleObj spid="_x0000_s21668" name="Equation" r:id="rId5" imgW="164880" imgH="228600" progId="Equation.DSMT4">
                  <p:embed/>
                </p:oleObj>
              </mc:Choice>
              <mc:Fallback>
                <p:oleObj name="Equation" r:id="rId5" imgW="164880" imgH="228600" progId="Equation.DSMT4">
                  <p:embed/>
                  <p:pic>
                    <p:nvPicPr>
                      <p:cNvPr id="0" name=""/>
                      <p:cNvPicPr/>
                      <p:nvPr/>
                    </p:nvPicPr>
                    <p:blipFill>
                      <a:blip r:embed="rId6"/>
                      <a:stretch>
                        <a:fillRect/>
                      </a:stretch>
                    </p:blipFill>
                    <p:spPr>
                      <a:xfrm>
                        <a:off x="325002" y="2451491"/>
                        <a:ext cx="312000" cy="432000"/>
                      </a:xfrm>
                      <a:prstGeom prst="rect">
                        <a:avLst/>
                      </a:prstGeom>
                    </p:spPr>
                  </p:pic>
                </p:oleObj>
              </mc:Fallback>
            </mc:AlternateContent>
          </a:graphicData>
        </a:graphic>
      </p:graphicFrame>
      <p:sp>
        <p:nvSpPr>
          <p:cNvPr id="7" name="矩形: 圆角 6">
            <a:extLst>
              <a:ext uri="{FF2B5EF4-FFF2-40B4-BE49-F238E27FC236}">
                <a16:creationId xmlns:a16="http://schemas.microsoft.com/office/drawing/2014/main" id="{17622E70-E620-476E-AA05-81F8F3969720}"/>
              </a:ext>
            </a:extLst>
          </p:cNvPr>
          <p:cNvSpPr/>
          <p:nvPr/>
        </p:nvSpPr>
        <p:spPr>
          <a:xfrm>
            <a:off x="1170513" y="2307491"/>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10" name="直接箭头连接符 9">
            <a:extLst>
              <a:ext uri="{FF2B5EF4-FFF2-40B4-BE49-F238E27FC236}">
                <a16:creationId xmlns:a16="http://schemas.microsoft.com/office/drawing/2014/main" id="{872EE762-BC17-49B5-B661-4BEC672DA4ED}"/>
              </a:ext>
            </a:extLst>
          </p:cNvPr>
          <p:cNvCxnSpPr>
            <a:endCxn id="7" idx="2"/>
          </p:cNvCxnSpPr>
          <p:nvPr/>
        </p:nvCxnSpPr>
        <p:spPr>
          <a:xfrm flipV="1">
            <a:off x="1890513" y="3027491"/>
            <a:ext cx="0" cy="36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3BFF68D-85FB-49A4-9F8B-2759F46D8824}"/>
              </a:ext>
            </a:extLst>
          </p:cNvPr>
          <p:cNvCxnSpPr>
            <a:stCxn id="5" idx="6"/>
            <a:endCxn id="7" idx="1"/>
          </p:cNvCxnSpPr>
          <p:nvPr/>
        </p:nvCxnSpPr>
        <p:spPr>
          <a:xfrm>
            <a:off x="751002" y="2667491"/>
            <a:ext cx="419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AA21DE99-6C87-4D6E-A454-4566A6E964A4}"/>
              </a:ext>
            </a:extLst>
          </p:cNvPr>
          <p:cNvSpPr/>
          <p:nvPr/>
        </p:nvSpPr>
        <p:spPr>
          <a:xfrm>
            <a:off x="1621101" y="1397645"/>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a:extLst>
              <a:ext uri="{FF2B5EF4-FFF2-40B4-BE49-F238E27FC236}">
                <a16:creationId xmlns:a16="http://schemas.microsoft.com/office/drawing/2014/main" id="{35EE58D7-C34A-4F3A-A667-9C4334B78EF0}"/>
              </a:ext>
            </a:extLst>
          </p:cNvPr>
          <p:cNvGraphicFramePr>
            <a:graphicFrameLocks noChangeAspect="1"/>
          </p:cNvGraphicFramePr>
          <p:nvPr>
            <p:extLst>
              <p:ext uri="{D42A27DB-BD31-4B8C-83A1-F6EECF244321}">
                <p14:modId xmlns:p14="http://schemas.microsoft.com/office/powerpoint/2010/main" val="4025832846"/>
              </p:ext>
            </p:extLst>
          </p:nvPr>
        </p:nvGraphicFramePr>
        <p:xfrm>
          <a:off x="1745954" y="1452478"/>
          <a:ext cx="288925" cy="431800"/>
        </p:xfrm>
        <a:graphic>
          <a:graphicData uri="http://schemas.openxmlformats.org/presentationml/2006/ole">
            <mc:AlternateContent xmlns:mc="http://schemas.openxmlformats.org/markup-compatibility/2006">
              <mc:Choice xmlns:v="urn:schemas-microsoft-com:vml" Requires="v">
                <p:oleObj spid="_x0000_s21669" name="Equation" r:id="rId7" imgW="152280" imgH="228600" progId="Equation.DSMT4">
                  <p:embed/>
                </p:oleObj>
              </mc:Choice>
              <mc:Fallback>
                <p:oleObj name="Equation" r:id="rId7" imgW="152280" imgH="228600" progId="Equation.DSMT4">
                  <p:embed/>
                  <p:pic>
                    <p:nvPicPr>
                      <p:cNvPr id="6" name="对象 5">
                        <a:extLst>
                          <a:ext uri="{FF2B5EF4-FFF2-40B4-BE49-F238E27FC236}">
                            <a16:creationId xmlns:a16="http://schemas.microsoft.com/office/drawing/2014/main" id="{CA62DA9B-EBFD-4F3E-8872-0EEB2B3EC70F}"/>
                          </a:ext>
                        </a:extLst>
                      </p:cNvPr>
                      <p:cNvPicPr/>
                      <p:nvPr/>
                    </p:nvPicPr>
                    <p:blipFill>
                      <a:blip r:embed="rId8"/>
                      <a:stretch>
                        <a:fillRect/>
                      </a:stretch>
                    </p:blipFill>
                    <p:spPr>
                      <a:xfrm>
                        <a:off x="1745954" y="1452478"/>
                        <a:ext cx="288925" cy="431800"/>
                      </a:xfrm>
                      <a:prstGeom prst="rect">
                        <a:avLst/>
                      </a:prstGeom>
                    </p:spPr>
                  </p:pic>
                </p:oleObj>
              </mc:Fallback>
            </mc:AlternateContent>
          </a:graphicData>
        </a:graphic>
      </p:graphicFrame>
      <p:cxnSp>
        <p:nvCxnSpPr>
          <p:cNvPr id="17" name="直接箭头连接符 16">
            <a:extLst>
              <a:ext uri="{FF2B5EF4-FFF2-40B4-BE49-F238E27FC236}">
                <a16:creationId xmlns:a16="http://schemas.microsoft.com/office/drawing/2014/main" id="{D167F22F-D089-45E7-8630-15FD24B1D5D8}"/>
              </a:ext>
            </a:extLst>
          </p:cNvPr>
          <p:cNvCxnSpPr>
            <a:stCxn id="7" idx="0"/>
            <a:endCxn id="14" idx="4"/>
          </p:cNvCxnSpPr>
          <p:nvPr/>
        </p:nvCxnSpPr>
        <p:spPr>
          <a:xfrm flipV="1">
            <a:off x="1890513" y="1938821"/>
            <a:ext cx="588" cy="36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BED6E7BC-BFA6-4249-9BCE-171161089960}"/>
              </a:ext>
            </a:extLst>
          </p:cNvPr>
          <p:cNvSpPr/>
          <p:nvPr/>
        </p:nvSpPr>
        <p:spPr>
          <a:xfrm>
            <a:off x="3657110" y="3396161"/>
            <a:ext cx="541175" cy="360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9" name="对象 18">
            <a:extLst>
              <a:ext uri="{FF2B5EF4-FFF2-40B4-BE49-F238E27FC236}">
                <a16:creationId xmlns:a16="http://schemas.microsoft.com/office/drawing/2014/main" id="{EBC2D26F-5875-4C6F-B7E8-01D4EC331C83}"/>
              </a:ext>
            </a:extLst>
          </p:cNvPr>
          <p:cNvGraphicFramePr>
            <a:graphicFrameLocks noChangeAspect="1"/>
          </p:cNvGraphicFramePr>
          <p:nvPr>
            <p:extLst>
              <p:ext uri="{D42A27DB-BD31-4B8C-83A1-F6EECF244321}">
                <p14:modId xmlns:p14="http://schemas.microsoft.com/office/powerpoint/2010/main" val="2133207711"/>
              </p:ext>
            </p:extLst>
          </p:nvPr>
        </p:nvGraphicFramePr>
        <p:xfrm>
          <a:off x="3773192" y="3360653"/>
          <a:ext cx="311150" cy="431800"/>
        </p:xfrm>
        <a:graphic>
          <a:graphicData uri="http://schemas.openxmlformats.org/presentationml/2006/ole">
            <mc:AlternateContent xmlns:mc="http://schemas.openxmlformats.org/markup-compatibility/2006">
              <mc:Choice xmlns:v="urn:schemas-microsoft-com:vml" Requires="v">
                <p:oleObj spid="_x0000_s21670" name="Equation" r:id="rId9" imgW="164880" imgH="228600" progId="Equation.DSMT4">
                  <p:embed/>
                </p:oleObj>
              </mc:Choice>
              <mc:Fallback>
                <p:oleObj name="Equation" r:id="rId9" imgW="164880" imgH="228600" progId="Equation.DSMT4">
                  <p:embed/>
                  <p:pic>
                    <p:nvPicPr>
                      <p:cNvPr id="4" name="对象 3">
                        <a:extLst>
                          <a:ext uri="{FF2B5EF4-FFF2-40B4-BE49-F238E27FC236}">
                            <a16:creationId xmlns:a16="http://schemas.microsoft.com/office/drawing/2014/main" id="{54939CD5-41DB-4BD9-A848-AB337A2B5A75}"/>
                          </a:ext>
                        </a:extLst>
                      </p:cNvPr>
                      <p:cNvPicPr/>
                      <p:nvPr/>
                    </p:nvPicPr>
                    <p:blipFill>
                      <a:blip r:embed="rId10"/>
                      <a:stretch>
                        <a:fillRect/>
                      </a:stretch>
                    </p:blipFill>
                    <p:spPr>
                      <a:xfrm>
                        <a:off x="3773192" y="3360653"/>
                        <a:ext cx="311150" cy="431800"/>
                      </a:xfrm>
                      <a:prstGeom prst="rect">
                        <a:avLst/>
                      </a:prstGeom>
                    </p:spPr>
                  </p:pic>
                </p:oleObj>
              </mc:Fallback>
            </mc:AlternateContent>
          </a:graphicData>
        </a:graphic>
      </p:graphicFrame>
      <p:sp>
        <p:nvSpPr>
          <p:cNvPr id="20" name="矩形: 圆角 19">
            <a:extLst>
              <a:ext uri="{FF2B5EF4-FFF2-40B4-BE49-F238E27FC236}">
                <a16:creationId xmlns:a16="http://schemas.microsoft.com/office/drawing/2014/main" id="{F3DFB337-234B-4F17-9CF5-C1F62790884E}"/>
              </a:ext>
            </a:extLst>
          </p:cNvPr>
          <p:cNvSpPr/>
          <p:nvPr/>
        </p:nvSpPr>
        <p:spPr>
          <a:xfrm>
            <a:off x="3207697" y="2307491"/>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21" name="直接箭头连接符 20">
            <a:extLst>
              <a:ext uri="{FF2B5EF4-FFF2-40B4-BE49-F238E27FC236}">
                <a16:creationId xmlns:a16="http://schemas.microsoft.com/office/drawing/2014/main" id="{6E141A1D-0A58-4470-BB86-D46979196AEF}"/>
              </a:ext>
            </a:extLst>
          </p:cNvPr>
          <p:cNvCxnSpPr>
            <a:endCxn id="20" idx="2"/>
          </p:cNvCxnSpPr>
          <p:nvPr/>
        </p:nvCxnSpPr>
        <p:spPr>
          <a:xfrm flipV="1">
            <a:off x="3927697" y="3027491"/>
            <a:ext cx="0" cy="36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2237FC8D-4C6E-4A2B-A983-A02D319FE28B}"/>
              </a:ext>
            </a:extLst>
          </p:cNvPr>
          <p:cNvSpPr/>
          <p:nvPr/>
        </p:nvSpPr>
        <p:spPr>
          <a:xfrm>
            <a:off x="3658285" y="1397645"/>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对象 22">
            <a:extLst>
              <a:ext uri="{FF2B5EF4-FFF2-40B4-BE49-F238E27FC236}">
                <a16:creationId xmlns:a16="http://schemas.microsoft.com/office/drawing/2014/main" id="{8CF31030-3A06-4D14-9A13-ED9E51338008}"/>
              </a:ext>
            </a:extLst>
          </p:cNvPr>
          <p:cNvGraphicFramePr>
            <a:graphicFrameLocks noChangeAspect="1"/>
          </p:cNvGraphicFramePr>
          <p:nvPr>
            <p:extLst>
              <p:ext uri="{D42A27DB-BD31-4B8C-83A1-F6EECF244321}">
                <p14:modId xmlns:p14="http://schemas.microsoft.com/office/powerpoint/2010/main" val="3189688377"/>
              </p:ext>
            </p:extLst>
          </p:nvPr>
        </p:nvGraphicFramePr>
        <p:xfrm>
          <a:off x="3771604" y="1452478"/>
          <a:ext cx="312738" cy="431800"/>
        </p:xfrm>
        <a:graphic>
          <a:graphicData uri="http://schemas.openxmlformats.org/presentationml/2006/ole">
            <mc:AlternateContent xmlns:mc="http://schemas.openxmlformats.org/markup-compatibility/2006">
              <mc:Choice xmlns:v="urn:schemas-microsoft-com:vml" Requires="v">
                <p:oleObj spid="_x0000_s21671" name="Equation" r:id="rId11" imgW="164880" imgH="228600" progId="Equation.DSMT4">
                  <p:embed/>
                </p:oleObj>
              </mc:Choice>
              <mc:Fallback>
                <p:oleObj name="Equation" r:id="rId11" imgW="164880" imgH="228600" progId="Equation.DSMT4">
                  <p:embed/>
                  <p:pic>
                    <p:nvPicPr>
                      <p:cNvPr id="15" name="对象 14">
                        <a:extLst>
                          <a:ext uri="{FF2B5EF4-FFF2-40B4-BE49-F238E27FC236}">
                            <a16:creationId xmlns:a16="http://schemas.microsoft.com/office/drawing/2014/main" id="{35EE58D7-C34A-4F3A-A667-9C4334B78EF0}"/>
                          </a:ext>
                        </a:extLst>
                      </p:cNvPr>
                      <p:cNvPicPr/>
                      <p:nvPr/>
                    </p:nvPicPr>
                    <p:blipFill>
                      <a:blip r:embed="rId12"/>
                      <a:stretch>
                        <a:fillRect/>
                      </a:stretch>
                    </p:blipFill>
                    <p:spPr>
                      <a:xfrm>
                        <a:off x="3771604" y="1452478"/>
                        <a:ext cx="312738" cy="431800"/>
                      </a:xfrm>
                      <a:prstGeom prst="rect">
                        <a:avLst/>
                      </a:prstGeom>
                    </p:spPr>
                  </p:pic>
                </p:oleObj>
              </mc:Fallback>
            </mc:AlternateContent>
          </a:graphicData>
        </a:graphic>
      </p:graphicFrame>
      <p:cxnSp>
        <p:nvCxnSpPr>
          <p:cNvPr id="24" name="直接箭头连接符 23">
            <a:extLst>
              <a:ext uri="{FF2B5EF4-FFF2-40B4-BE49-F238E27FC236}">
                <a16:creationId xmlns:a16="http://schemas.microsoft.com/office/drawing/2014/main" id="{67BD77A1-3246-4290-9D12-C207A980791A}"/>
              </a:ext>
            </a:extLst>
          </p:cNvPr>
          <p:cNvCxnSpPr>
            <a:stCxn id="20" idx="0"/>
            <a:endCxn id="22" idx="4"/>
          </p:cNvCxnSpPr>
          <p:nvPr/>
        </p:nvCxnSpPr>
        <p:spPr>
          <a:xfrm flipV="1">
            <a:off x="3927697" y="1938821"/>
            <a:ext cx="588" cy="36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5F7CA97-E0B8-4F8A-96F6-D07B084629A9}"/>
              </a:ext>
            </a:extLst>
          </p:cNvPr>
          <p:cNvCxnSpPr>
            <a:stCxn id="7" idx="3"/>
            <a:endCxn id="20" idx="1"/>
          </p:cNvCxnSpPr>
          <p:nvPr/>
        </p:nvCxnSpPr>
        <p:spPr>
          <a:xfrm>
            <a:off x="2610513" y="2667491"/>
            <a:ext cx="597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3C6E7BD5-5B80-4C8A-91CE-371B58884329}"/>
              </a:ext>
            </a:extLst>
          </p:cNvPr>
          <p:cNvCxnSpPr>
            <a:cxnSpLocks/>
            <a:stCxn id="14" idx="6"/>
            <a:endCxn id="20" idx="1"/>
          </p:cNvCxnSpPr>
          <p:nvPr/>
        </p:nvCxnSpPr>
        <p:spPr>
          <a:xfrm>
            <a:off x="2161101" y="1668233"/>
            <a:ext cx="1046596" cy="999258"/>
          </a:xfrm>
          <a:prstGeom prst="bentConnector3">
            <a:avLst>
              <a:gd name="adj1" fmla="val 70505"/>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A42A29A-AC76-4CD6-975E-14A78038C5CC}"/>
              </a:ext>
            </a:extLst>
          </p:cNvPr>
          <p:cNvSpPr/>
          <p:nvPr/>
        </p:nvSpPr>
        <p:spPr>
          <a:xfrm>
            <a:off x="5694294" y="3396161"/>
            <a:ext cx="541175" cy="360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33" name="对象 32">
            <a:extLst>
              <a:ext uri="{FF2B5EF4-FFF2-40B4-BE49-F238E27FC236}">
                <a16:creationId xmlns:a16="http://schemas.microsoft.com/office/drawing/2014/main" id="{D3065F18-FA98-46F2-9666-8C1416480350}"/>
              </a:ext>
            </a:extLst>
          </p:cNvPr>
          <p:cNvGraphicFramePr>
            <a:graphicFrameLocks noChangeAspect="1"/>
          </p:cNvGraphicFramePr>
          <p:nvPr>
            <p:extLst>
              <p:ext uri="{D42A27DB-BD31-4B8C-83A1-F6EECF244321}">
                <p14:modId xmlns:p14="http://schemas.microsoft.com/office/powerpoint/2010/main" val="3160597337"/>
              </p:ext>
            </p:extLst>
          </p:nvPr>
        </p:nvGraphicFramePr>
        <p:xfrm>
          <a:off x="5810376" y="3360653"/>
          <a:ext cx="311150" cy="431800"/>
        </p:xfrm>
        <a:graphic>
          <a:graphicData uri="http://schemas.openxmlformats.org/presentationml/2006/ole">
            <mc:AlternateContent xmlns:mc="http://schemas.openxmlformats.org/markup-compatibility/2006">
              <mc:Choice xmlns:v="urn:schemas-microsoft-com:vml" Requires="v">
                <p:oleObj spid="_x0000_s21672" name="Equation" r:id="rId13" imgW="164880" imgH="228600" progId="Equation.DSMT4">
                  <p:embed/>
                </p:oleObj>
              </mc:Choice>
              <mc:Fallback>
                <p:oleObj name="Equation" r:id="rId13" imgW="164880" imgH="228600" progId="Equation.DSMT4">
                  <p:embed/>
                  <p:pic>
                    <p:nvPicPr>
                      <p:cNvPr id="19" name="对象 18">
                        <a:extLst>
                          <a:ext uri="{FF2B5EF4-FFF2-40B4-BE49-F238E27FC236}">
                            <a16:creationId xmlns:a16="http://schemas.microsoft.com/office/drawing/2014/main" id="{EBC2D26F-5875-4C6F-B7E8-01D4EC331C83}"/>
                          </a:ext>
                        </a:extLst>
                      </p:cNvPr>
                      <p:cNvPicPr/>
                      <p:nvPr/>
                    </p:nvPicPr>
                    <p:blipFill>
                      <a:blip r:embed="rId14"/>
                      <a:stretch>
                        <a:fillRect/>
                      </a:stretch>
                    </p:blipFill>
                    <p:spPr>
                      <a:xfrm>
                        <a:off x="5810376" y="3360653"/>
                        <a:ext cx="311150" cy="431800"/>
                      </a:xfrm>
                      <a:prstGeom prst="rect">
                        <a:avLst/>
                      </a:prstGeom>
                    </p:spPr>
                  </p:pic>
                </p:oleObj>
              </mc:Fallback>
            </mc:AlternateContent>
          </a:graphicData>
        </a:graphic>
      </p:graphicFrame>
      <p:sp>
        <p:nvSpPr>
          <p:cNvPr id="34" name="矩形: 圆角 33">
            <a:extLst>
              <a:ext uri="{FF2B5EF4-FFF2-40B4-BE49-F238E27FC236}">
                <a16:creationId xmlns:a16="http://schemas.microsoft.com/office/drawing/2014/main" id="{ADACE61E-9A5C-407A-9966-408B85F59229}"/>
              </a:ext>
            </a:extLst>
          </p:cNvPr>
          <p:cNvSpPr/>
          <p:nvPr/>
        </p:nvSpPr>
        <p:spPr>
          <a:xfrm>
            <a:off x="5244881" y="2307491"/>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35" name="直接箭头连接符 34">
            <a:extLst>
              <a:ext uri="{FF2B5EF4-FFF2-40B4-BE49-F238E27FC236}">
                <a16:creationId xmlns:a16="http://schemas.microsoft.com/office/drawing/2014/main" id="{EE9AF2F8-90C4-403A-882B-42073DA26C01}"/>
              </a:ext>
            </a:extLst>
          </p:cNvPr>
          <p:cNvCxnSpPr>
            <a:endCxn id="34" idx="2"/>
          </p:cNvCxnSpPr>
          <p:nvPr/>
        </p:nvCxnSpPr>
        <p:spPr>
          <a:xfrm flipV="1">
            <a:off x="5964881" y="3027491"/>
            <a:ext cx="0" cy="36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FD87AFA6-B028-4DA3-A92D-EDF66229E612}"/>
              </a:ext>
            </a:extLst>
          </p:cNvPr>
          <p:cNvSpPr/>
          <p:nvPr/>
        </p:nvSpPr>
        <p:spPr>
          <a:xfrm>
            <a:off x="5695469" y="1397645"/>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对象 36">
            <a:extLst>
              <a:ext uri="{FF2B5EF4-FFF2-40B4-BE49-F238E27FC236}">
                <a16:creationId xmlns:a16="http://schemas.microsoft.com/office/drawing/2014/main" id="{E7F0F199-F437-4705-9796-325220485662}"/>
              </a:ext>
            </a:extLst>
          </p:cNvPr>
          <p:cNvGraphicFramePr>
            <a:graphicFrameLocks noChangeAspect="1"/>
          </p:cNvGraphicFramePr>
          <p:nvPr>
            <p:extLst>
              <p:ext uri="{D42A27DB-BD31-4B8C-83A1-F6EECF244321}">
                <p14:modId xmlns:p14="http://schemas.microsoft.com/office/powerpoint/2010/main" val="321000420"/>
              </p:ext>
            </p:extLst>
          </p:nvPr>
        </p:nvGraphicFramePr>
        <p:xfrm>
          <a:off x="5819479" y="1452478"/>
          <a:ext cx="288925" cy="431800"/>
        </p:xfrm>
        <a:graphic>
          <a:graphicData uri="http://schemas.openxmlformats.org/presentationml/2006/ole">
            <mc:AlternateContent xmlns:mc="http://schemas.openxmlformats.org/markup-compatibility/2006">
              <mc:Choice xmlns:v="urn:schemas-microsoft-com:vml" Requires="v">
                <p:oleObj spid="_x0000_s21673" name="Equation" r:id="rId15" imgW="152280" imgH="228600" progId="Equation.DSMT4">
                  <p:embed/>
                </p:oleObj>
              </mc:Choice>
              <mc:Fallback>
                <p:oleObj name="Equation" r:id="rId15" imgW="152280" imgH="228600" progId="Equation.DSMT4">
                  <p:embed/>
                  <p:pic>
                    <p:nvPicPr>
                      <p:cNvPr id="23" name="对象 22">
                        <a:extLst>
                          <a:ext uri="{FF2B5EF4-FFF2-40B4-BE49-F238E27FC236}">
                            <a16:creationId xmlns:a16="http://schemas.microsoft.com/office/drawing/2014/main" id="{8CF31030-3A06-4D14-9A13-ED9E51338008}"/>
                          </a:ext>
                        </a:extLst>
                      </p:cNvPr>
                      <p:cNvPicPr/>
                      <p:nvPr/>
                    </p:nvPicPr>
                    <p:blipFill>
                      <a:blip r:embed="rId16"/>
                      <a:stretch>
                        <a:fillRect/>
                      </a:stretch>
                    </p:blipFill>
                    <p:spPr>
                      <a:xfrm>
                        <a:off x="5819479" y="1452478"/>
                        <a:ext cx="288925" cy="431800"/>
                      </a:xfrm>
                      <a:prstGeom prst="rect">
                        <a:avLst/>
                      </a:prstGeom>
                    </p:spPr>
                  </p:pic>
                </p:oleObj>
              </mc:Fallback>
            </mc:AlternateContent>
          </a:graphicData>
        </a:graphic>
      </p:graphicFrame>
      <p:cxnSp>
        <p:nvCxnSpPr>
          <p:cNvPr id="38" name="直接箭头连接符 37">
            <a:extLst>
              <a:ext uri="{FF2B5EF4-FFF2-40B4-BE49-F238E27FC236}">
                <a16:creationId xmlns:a16="http://schemas.microsoft.com/office/drawing/2014/main" id="{ED751F93-7DC1-496E-B2F2-A07A1BC0FAC6}"/>
              </a:ext>
            </a:extLst>
          </p:cNvPr>
          <p:cNvCxnSpPr>
            <a:stCxn id="34" idx="0"/>
            <a:endCxn id="36" idx="4"/>
          </p:cNvCxnSpPr>
          <p:nvPr/>
        </p:nvCxnSpPr>
        <p:spPr>
          <a:xfrm flipV="1">
            <a:off x="5964881" y="1938821"/>
            <a:ext cx="588" cy="36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959BDD17-625E-4196-85E2-B7D575D6458E}"/>
              </a:ext>
            </a:extLst>
          </p:cNvPr>
          <p:cNvCxnSpPr>
            <a:cxnSpLocks/>
            <a:stCxn id="22" idx="6"/>
            <a:endCxn id="34" idx="1"/>
          </p:cNvCxnSpPr>
          <p:nvPr/>
        </p:nvCxnSpPr>
        <p:spPr>
          <a:xfrm>
            <a:off x="4198285" y="1668233"/>
            <a:ext cx="1046596" cy="999258"/>
          </a:xfrm>
          <a:prstGeom prst="bentConnector3">
            <a:avLst>
              <a:gd name="adj1" fmla="val 705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02CF35D-FB2F-407B-9A8E-2C0907915EA3}"/>
              </a:ext>
            </a:extLst>
          </p:cNvPr>
          <p:cNvCxnSpPr>
            <a:cxnSpLocks/>
            <a:stCxn id="20" idx="3"/>
            <a:endCxn id="34" idx="1"/>
          </p:cNvCxnSpPr>
          <p:nvPr/>
        </p:nvCxnSpPr>
        <p:spPr>
          <a:xfrm>
            <a:off x="4647697" y="2667491"/>
            <a:ext cx="597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2AF6E71B-8332-4768-984F-41223C73E4F3}"/>
              </a:ext>
            </a:extLst>
          </p:cNvPr>
          <p:cNvCxnSpPr>
            <a:cxnSpLocks/>
          </p:cNvCxnSpPr>
          <p:nvPr/>
        </p:nvCxnSpPr>
        <p:spPr>
          <a:xfrm>
            <a:off x="6235469" y="1668233"/>
            <a:ext cx="1046596" cy="999258"/>
          </a:xfrm>
          <a:prstGeom prst="bentConnector3">
            <a:avLst>
              <a:gd name="adj1" fmla="val 705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8C714612-BB93-45ED-8297-2A3AAEA02295}"/>
              </a:ext>
            </a:extLst>
          </p:cNvPr>
          <p:cNvCxnSpPr>
            <a:cxnSpLocks/>
          </p:cNvCxnSpPr>
          <p:nvPr/>
        </p:nvCxnSpPr>
        <p:spPr>
          <a:xfrm>
            <a:off x="6684881" y="2667491"/>
            <a:ext cx="597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A86D7357-D674-4A34-8EB1-7C842B8ABF05}"/>
              </a:ext>
            </a:extLst>
          </p:cNvPr>
          <p:cNvSpPr txBox="1"/>
          <p:nvPr/>
        </p:nvSpPr>
        <p:spPr>
          <a:xfrm>
            <a:off x="7282065" y="2478159"/>
            <a:ext cx="559769" cy="369332"/>
          </a:xfrm>
          <a:prstGeom prst="rect">
            <a:avLst/>
          </a:prstGeom>
          <a:noFill/>
        </p:spPr>
        <p:txBody>
          <a:bodyPr wrap="none" rtlCol="0">
            <a:spAutoFit/>
          </a:bodyPr>
          <a:lstStyle/>
          <a:p>
            <a:r>
              <a:rPr lang="en-US" altLang="zh-CN" b="1"/>
              <a:t>……</a:t>
            </a:r>
            <a:endParaRPr lang="zh-CN" altLang="en-US" b="1"/>
          </a:p>
        </p:txBody>
      </p:sp>
      <p:sp>
        <p:nvSpPr>
          <p:cNvPr id="51" name="矩形 50">
            <a:extLst>
              <a:ext uri="{FF2B5EF4-FFF2-40B4-BE49-F238E27FC236}">
                <a16:creationId xmlns:a16="http://schemas.microsoft.com/office/drawing/2014/main" id="{FA1D41D5-44E7-4D7E-8C07-98208AD25849}"/>
              </a:ext>
            </a:extLst>
          </p:cNvPr>
          <p:cNvSpPr/>
          <p:nvPr/>
        </p:nvSpPr>
        <p:spPr>
          <a:xfrm>
            <a:off x="3025101" y="1250120"/>
            <a:ext cx="1768777" cy="264056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73B7DBEF-B127-447A-82C9-53B46C9ADDEE}"/>
              </a:ext>
            </a:extLst>
          </p:cNvPr>
          <p:cNvSpPr/>
          <p:nvPr/>
        </p:nvSpPr>
        <p:spPr>
          <a:xfrm>
            <a:off x="575968" y="4596387"/>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对象 52">
            <a:extLst>
              <a:ext uri="{FF2B5EF4-FFF2-40B4-BE49-F238E27FC236}">
                <a16:creationId xmlns:a16="http://schemas.microsoft.com/office/drawing/2014/main" id="{0A5FC6C6-35A8-4C5A-A748-3FF7F255FA4F}"/>
              </a:ext>
            </a:extLst>
          </p:cNvPr>
          <p:cNvGraphicFramePr>
            <a:graphicFrameLocks noChangeAspect="1"/>
          </p:cNvGraphicFramePr>
          <p:nvPr>
            <p:extLst>
              <p:ext uri="{D42A27DB-BD31-4B8C-83A1-F6EECF244321}">
                <p14:modId xmlns:p14="http://schemas.microsoft.com/office/powerpoint/2010/main" val="599260770"/>
              </p:ext>
            </p:extLst>
          </p:nvPr>
        </p:nvGraphicFramePr>
        <p:xfrm>
          <a:off x="629859" y="4650828"/>
          <a:ext cx="433388" cy="431800"/>
        </p:xfrm>
        <a:graphic>
          <a:graphicData uri="http://schemas.openxmlformats.org/presentationml/2006/ole">
            <mc:AlternateContent xmlns:mc="http://schemas.openxmlformats.org/markup-compatibility/2006">
              <mc:Choice xmlns:v="urn:schemas-microsoft-com:vml" Requires="v">
                <p:oleObj spid="_x0000_s21674" name="Equation" r:id="rId17" imgW="228600" imgH="228600" progId="Equation.DSMT4">
                  <p:embed/>
                </p:oleObj>
              </mc:Choice>
              <mc:Fallback>
                <p:oleObj name="Equation" r:id="rId17" imgW="228600" imgH="228600" progId="Equation.DSMT4">
                  <p:embed/>
                  <p:pic>
                    <p:nvPicPr>
                      <p:cNvPr id="15" name="对象 14">
                        <a:extLst>
                          <a:ext uri="{FF2B5EF4-FFF2-40B4-BE49-F238E27FC236}">
                            <a16:creationId xmlns:a16="http://schemas.microsoft.com/office/drawing/2014/main" id="{35EE58D7-C34A-4F3A-A667-9C4334B78EF0}"/>
                          </a:ext>
                        </a:extLst>
                      </p:cNvPr>
                      <p:cNvPicPr/>
                      <p:nvPr/>
                    </p:nvPicPr>
                    <p:blipFill>
                      <a:blip r:embed="rId18"/>
                      <a:stretch>
                        <a:fillRect/>
                      </a:stretch>
                    </p:blipFill>
                    <p:spPr>
                      <a:xfrm>
                        <a:off x="629859" y="4650828"/>
                        <a:ext cx="433388" cy="431800"/>
                      </a:xfrm>
                      <a:prstGeom prst="rect">
                        <a:avLst/>
                      </a:prstGeom>
                    </p:spPr>
                  </p:pic>
                </p:oleObj>
              </mc:Fallback>
            </mc:AlternateContent>
          </a:graphicData>
        </a:graphic>
      </p:graphicFrame>
      <p:sp>
        <p:nvSpPr>
          <p:cNvPr id="54" name="矩形: 圆角 53">
            <a:extLst>
              <a:ext uri="{FF2B5EF4-FFF2-40B4-BE49-F238E27FC236}">
                <a16:creationId xmlns:a16="http://schemas.microsoft.com/office/drawing/2014/main" id="{FD51B716-ACC7-4C5F-9825-8C8B1BDAD55D}"/>
              </a:ext>
            </a:extLst>
          </p:cNvPr>
          <p:cNvSpPr/>
          <p:nvPr/>
        </p:nvSpPr>
        <p:spPr>
          <a:xfrm>
            <a:off x="1642729" y="4506975"/>
            <a:ext cx="1440000" cy="71999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5" name="对象 54">
            <a:extLst>
              <a:ext uri="{FF2B5EF4-FFF2-40B4-BE49-F238E27FC236}">
                <a16:creationId xmlns:a16="http://schemas.microsoft.com/office/drawing/2014/main" id="{6BF493D4-1D14-4599-AB05-6AA593D27542}"/>
              </a:ext>
            </a:extLst>
          </p:cNvPr>
          <p:cNvGraphicFramePr>
            <a:graphicFrameLocks noChangeAspect="1"/>
          </p:cNvGraphicFramePr>
          <p:nvPr>
            <p:extLst>
              <p:ext uri="{D42A27DB-BD31-4B8C-83A1-F6EECF244321}">
                <p14:modId xmlns:p14="http://schemas.microsoft.com/office/powerpoint/2010/main" val="791855639"/>
              </p:ext>
            </p:extLst>
          </p:nvPr>
        </p:nvGraphicFramePr>
        <p:xfrm>
          <a:off x="1678994" y="4650208"/>
          <a:ext cx="1366838" cy="431800"/>
        </p:xfrm>
        <a:graphic>
          <a:graphicData uri="http://schemas.openxmlformats.org/presentationml/2006/ole">
            <mc:AlternateContent xmlns:mc="http://schemas.openxmlformats.org/markup-compatibility/2006">
              <mc:Choice xmlns:v="urn:schemas-microsoft-com:vml" Requires="v">
                <p:oleObj spid="_x0000_s21675" name="Equation" r:id="rId19" imgW="723600" imgH="228600" progId="Equation.DSMT4">
                  <p:embed/>
                </p:oleObj>
              </mc:Choice>
              <mc:Fallback>
                <p:oleObj name="Equation" r:id="rId19" imgW="723600" imgH="228600" progId="Equation.DSMT4">
                  <p:embed/>
                  <p:pic>
                    <p:nvPicPr>
                      <p:cNvPr id="0" name=""/>
                      <p:cNvPicPr/>
                      <p:nvPr/>
                    </p:nvPicPr>
                    <p:blipFill>
                      <a:blip r:embed="rId20"/>
                      <a:stretch>
                        <a:fillRect/>
                      </a:stretch>
                    </p:blipFill>
                    <p:spPr>
                      <a:xfrm>
                        <a:off x="1678994" y="4650208"/>
                        <a:ext cx="1366838" cy="431800"/>
                      </a:xfrm>
                      <a:prstGeom prst="rect">
                        <a:avLst/>
                      </a:prstGeom>
                    </p:spPr>
                  </p:pic>
                </p:oleObj>
              </mc:Fallback>
            </mc:AlternateContent>
          </a:graphicData>
        </a:graphic>
      </p:graphicFrame>
      <p:cxnSp>
        <p:nvCxnSpPr>
          <p:cNvPr id="57" name="直接箭头连接符 56">
            <a:extLst>
              <a:ext uri="{FF2B5EF4-FFF2-40B4-BE49-F238E27FC236}">
                <a16:creationId xmlns:a16="http://schemas.microsoft.com/office/drawing/2014/main" id="{57B19343-C7DB-405E-872B-B1020EA5A9AE}"/>
              </a:ext>
            </a:extLst>
          </p:cNvPr>
          <p:cNvCxnSpPr>
            <a:stCxn id="52" idx="6"/>
            <a:endCxn id="54" idx="1"/>
          </p:cNvCxnSpPr>
          <p:nvPr/>
        </p:nvCxnSpPr>
        <p:spPr>
          <a:xfrm>
            <a:off x="1115968" y="4866975"/>
            <a:ext cx="526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369CB328-A2BF-4618-B92C-7A01B241EAED}"/>
              </a:ext>
            </a:extLst>
          </p:cNvPr>
          <p:cNvSpPr/>
          <p:nvPr/>
        </p:nvSpPr>
        <p:spPr>
          <a:xfrm>
            <a:off x="3765457" y="6395853"/>
            <a:ext cx="541175" cy="360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59" name="对象 58">
            <a:extLst>
              <a:ext uri="{FF2B5EF4-FFF2-40B4-BE49-F238E27FC236}">
                <a16:creationId xmlns:a16="http://schemas.microsoft.com/office/drawing/2014/main" id="{BE33F2F5-FF04-437D-A126-00A53FCFBDF0}"/>
              </a:ext>
            </a:extLst>
          </p:cNvPr>
          <p:cNvGraphicFramePr>
            <a:graphicFrameLocks noChangeAspect="1"/>
          </p:cNvGraphicFramePr>
          <p:nvPr>
            <p:extLst>
              <p:ext uri="{D42A27DB-BD31-4B8C-83A1-F6EECF244321}">
                <p14:modId xmlns:p14="http://schemas.microsoft.com/office/powerpoint/2010/main" val="3984353810"/>
              </p:ext>
            </p:extLst>
          </p:nvPr>
        </p:nvGraphicFramePr>
        <p:xfrm>
          <a:off x="3893759" y="6360565"/>
          <a:ext cx="285750" cy="431800"/>
        </p:xfrm>
        <a:graphic>
          <a:graphicData uri="http://schemas.openxmlformats.org/presentationml/2006/ole">
            <mc:AlternateContent xmlns:mc="http://schemas.openxmlformats.org/markup-compatibility/2006">
              <mc:Choice xmlns:v="urn:schemas-microsoft-com:vml" Requires="v">
                <p:oleObj spid="_x0000_s21676" name="Equation" r:id="rId21" imgW="152280" imgH="228600" progId="Equation.DSMT4">
                  <p:embed/>
                </p:oleObj>
              </mc:Choice>
              <mc:Fallback>
                <p:oleObj name="Equation" r:id="rId21" imgW="152280" imgH="228600" progId="Equation.DSMT4">
                  <p:embed/>
                  <p:pic>
                    <p:nvPicPr>
                      <p:cNvPr id="19" name="对象 18">
                        <a:extLst>
                          <a:ext uri="{FF2B5EF4-FFF2-40B4-BE49-F238E27FC236}">
                            <a16:creationId xmlns:a16="http://schemas.microsoft.com/office/drawing/2014/main" id="{EBC2D26F-5875-4C6F-B7E8-01D4EC331C83}"/>
                          </a:ext>
                        </a:extLst>
                      </p:cNvPr>
                      <p:cNvPicPr/>
                      <p:nvPr/>
                    </p:nvPicPr>
                    <p:blipFill>
                      <a:blip r:embed="rId22"/>
                      <a:stretch>
                        <a:fillRect/>
                      </a:stretch>
                    </p:blipFill>
                    <p:spPr>
                      <a:xfrm>
                        <a:off x="3893759" y="6360565"/>
                        <a:ext cx="285750" cy="431800"/>
                      </a:xfrm>
                      <a:prstGeom prst="rect">
                        <a:avLst/>
                      </a:prstGeom>
                    </p:spPr>
                  </p:pic>
                </p:oleObj>
              </mc:Fallback>
            </mc:AlternateContent>
          </a:graphicData>
        </a:graphic>
      </p:graphicFrame>
      <p:sp>
        <p:nvSpPr>
          <p:cNvPr id="60" name="矩形: 圆角 59">
            <a:extLst>
              <a:ext uri="{FF2B5EF4-FFF2-40B4-BE49-F238E27FC236}">
                <a16:creationId xmlns:a16="http://schemas.microsoft.com/office/drawing/2014/main" id="{64DE4DB7-457C-4A3E-9E85-A8AD75D704FF}"/>
              </a:ext>
            </a:extLst>
          </p:cNvPr>
          <p:cNvSpPr/>
          <p:nvPr/>
        </p:nvSpPr>
        <p:spPr>
          <a:xfrm>
            <a:off x="3316045" y="5352662"/>
            <a:ext cx="1440000" cy="71999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1" name="对象 60">
            <a:extLst>
              <a:ext uri="{FF2B5EF4-FFF2-40B4-BE49-F238E27FC236}">
                <a16:creationId xmlns:a16="http://schemas.microsoft.com/office/drawing/2014/main" id="{6DFC43C9-5DE0-466B-B7DD-0193DA22DF74}"/>
              </a:ext>
            </a:extLst>
          </p:cNvPr>
          <p:cNvGraphicFramePr>
            <a:graphicFrameLocks noChangeAspect="1"/>
          </p:cNvGraphicFramePr>
          <p:nvPr>
            <p:extLst>
              <p:ext uri="{D42A27DB-BD31-4B8C-83A1-F6EECF244321}">
                <p14:modId xmlns:p14="http://schemas.microsoft.com/office/powerpoint/2010/main" val="3673770135"/>
              </p:ext>
            </p:extLst>
          </p:nvPr>
        </p:nvGraphicFramePr>
        <p:xfrm>
          <a:off x="3412544" y="5496346"/>
          <a:ext cx="1247775" cy="431800"/>
        </p:xfrm>
        <a:graphic>
          <a:graphicData uri="http://schemas.openxmlformats.org/presentationml/2006/ole">
            <mc:AlternateContent xmlns:mc="http://schemas.openxmlformats.org/markup-compatibility/2006">
              <mc:Choice xmlns:v="urn:schemas-microsoft-com:vml" Requires="v">
                <p:oleObj spid="_x0000_s21677" name="Equation" r:id="rId23" imgW="660240" imgH="228600" progId="Equation.DSMT4">
                  <p:embed/>
                </p:oleObj>
              </mc:Choice>
              <mc:Fallback>
                <p:oleObj name="Equation" r:id="rId23" imgW="660240" imgH="228600" progId="Equation.DSMT4">
                  <p:embed/>
                  <p:pic>
                    <p:nvPicPr>
                      <p:cNvPr id="55" name="对象 54">
                        <a:extLst>
                          <a:ext uri="{FF2B5EF4-FFF2-40B4-BE49-F238E27FC236}">
                            <a16:creationId xmlns:a16="http://schemas.microsoft.com/office/drawing/2014/main" id="{6BF493D4-1D14-4599-AB05-6AA593D27542}"/>
                          </a:ext>
                        </a:extLst>
                      </p:cNvPr>
                      <p:cNvPicPr/>
                      <p:nvPr/>
                    </p:nvPicPr>
                    <p:blipFill>
                      <a:blip r:embed="rId24"/>
                      <a:stretch>
                        <a:fillRect/>
                      </a:stretch>
                    </p:blipFill>
                    <p:spPr>
                      <a:xfrm>
                        <a:off x="3412544" y="5496346"/>
                        <a:ext cx="1247775" cy="431800"/>
                      </a:xfrm>
                      <a:prstGeom prst="rect">
                        <a:avLst/>
                      </a:prstGeom>
                    </p:spPr>
                  </p:pic>
                </p:oleObj>
              </mc:Fallback>
            </mc:AlternateContent>
          </a:graphicData>
        </a:graphic>
      </p:graphicFrame>
      <p:cxnSp>
        <p:nvCxnSpPr>
          <p:cNvPr id="63" name="直接箭头连接符 62">
            <a:extLst>
              <a:ext uri="{FF2B5EF4-FFF2-40B4-BE49-F238E27FC236}">
                <a16:creationId xmlns:a16="http://schemas.microsoft.com/office/drawing/2014/main" id="{ACAFB99A-23E4-43E8-AB67-D8ECEBB142EE}"/>
              </a:ext>
            </a:extLst>
          </p:cNvPr>
          <p:cNvCxnSpPr>
            <a:endCxn id="60" idx="2"/>
          </p:cNvCxnSpPr>
          <p:nvPr/>
        </p:nvCxnSpPr>
        <p:spPr>
          <a:xfrm flipV="1">
            <a:off x="4036045" y="6072661"/>
            <a:ext cx="0" cy="32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圆角 66">
            <a:extLst>
              <a:ext uri="{FF2B5EF4-FFF2-40B4-BE49-F238E27FC236}">
                <a16:creationId xmlns:a16="http://schemas.microsoft.com/office/drawing/2014/main" id="{8D9466F3-158E-4D71-AD17-CA1D8988D313}"/>
              </a:ext>
            </a:extLst>
          </p:cNvPr>
          <p:cNvSpPr/>
          <p:nvPr/>
        </p:nvSpPr>
        <p:spPr>
          <a:xfrm>
            <a:off x="3676828" y="4685680"/>
            <a:ext cx="720000" cy="36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cxnSp>
        <p:nvCxnSpPr>
          <p:cNvPr id="69" name="直接箭头连接符 68">
            <a:extLst>
              <a:ext uri="{FF2B5EF4-FFF2-40B4-BE49-F238E27FC236}">
                <a16:creationId xmlns:a16="http://schemas.microsoft.com/office/drawing/2014/main" id="{2ADC482F-D79F-4FB0-9A10-14BF3C7F38BD}"/>
              </a:ext>
            </a:extLst>
          </p:cNvPr>
          <p:cNvCxnSpPr>
            <a:stCxn id="54" idx="3"/>
            <a:endCxn id="67" idx="1"/>
          </p:cNvCxnSpPr>
          <p:nvPr/>
        </p:nvCxnSpPr>
        <p:spPr>
          <a:xfrm flipV="1">
            <a:off x="3082729" y="4865680"/>
            <a:ext cx="594099" cy="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60F0BB0D-F887-48EA-B54B-75963BA18B26}"/>
              </a:ext>
            </a:extLst>
          </p:cNvPr>
          <p:cNvCxnSpPr>
            <a:stCxn id="60" idx="0"/>
            <a:endCxn id="67" idx="2"/>
          </p:cNvCxnSpPr>
          <p:nvPr/>
        </p:nvCxnSpPr>
        <p:spPr>
          <a:xfrm flipV="1">
            <a:off x="4036045" y="5045680"/>
            <a:ext cx="783" cy="306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4A7B13DB-C3E6-4814-8AAA-0A00DE6362FA}"/>
              </a:ext>
            </a:extLst>
          </p:cNvPr>
          <p:cNvCxnSpPr>
            <a:cxnSpLocks/>
            <a:stCxn id="67" idx="3"/>
            <a:endCxn id="76" idx="1"/>
          </p:cNvCxnSpPr>
          <p:nvPr/>
        </p:nvCxnSpPr>
        <p:spPr>
          <a:xfrm>
            <a:off x="4396828" y="4865680"/>
            <a:ext cx="597184" cy="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35E30573-E19E-4830-B83B-CBF55EF29E43}"/>
              </a:ext>
            </a:extLst>
          </p:cNvPr>
          <p:cNvSpPr/>
          <p:nvPr/>
        </p:nvSpPr>
        <p:spPr>
          <a:xfrm>
            <a:off x="4994012" y="4506975"/>
            <a:ext cx="108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79" name="对象 78">
            <a:extLst>
              <a:ext uri="{FF2B5EF4-FFF2-40B4-BE49-F238E27FC236}">
                <a16:creationId xmlns:a16="http://schemas.microsoft.com/office/drawing/2014/main" id="{B8F1DA8F-E264-4EEB-8F5A-45CF4C25A1DA}"/>
              </a:ext>
            </a:extLst>
          </p:cNvPr>
          <p:cNvGraphicFramePr>
            <a:graphicFrameLocks noChangeAspect="1"/>
          </p:cNvGraphicFramePr>
          <p:nvPr>
            <p:extLst>
              <p:ext uri="{D42A27DB-BD31-4B8C-83A1-F6EECF244321}">
                <p14:modId xmlns:p14="http://schemas.microsoft.com/office/powerpoint/2010/main" val="1284610653"/>
              </p:ext>
            </p:extLst>
          </p:nvPr>
        </p:nvGraphicFramePr>
        <p:xfrm>
          <a:off x="5092176" y="4647653"/>
          <a:ext cx="893860" cy="432000"/>
        </p:xfrm>
        <a:graphic>
          <a:graphicData uri="http://schemas.openxmlformats.org/presentationml/2006/ole">
            <mc:AlternateContent xmlns:mc="http://schemas.openxmlformats.org/markup-compatibility/2006">
              <mc:Choice xmlns:v="urn:schemas-microsoft-com:vml" Requires="v">
                <p:oleObj spid="_x0000_s21678" name="Equation" r:id="rId25" imgW="419040" imgH="203040" progId="Equation.DSMT4">
                  <p:embed/>
                </p:oleObj>
              </mc:Choice>
              <mc:Fallback>
                <p:oleObj name="Equation" r:id="rId25" imgW="419040" imgH="203040" progId="Equation.DSMT4">
                  <p:embed/>
                  <p:pic>
                    <p:nvPicPr>
                      <p:cNvPr id="0" name=""/>
                      <p:cNvPicPr/>
                      <p:nvPr/>
                    </p:nvPicPr>
                    <p:blipFill>
                      <a:blip r:embed="rId26"/>
                      <a:stretch>
                        <a:fillRect/>
                      </a:stretch>
                    </p:blipFill>
                    <p:spPr>
                      <a:xfrm>
                        <a:off x="5092176" y="4647653"/>
                        <a:ext cx="893860" cy="432000"/>
                      </a:xfrm>
                      <a:prstGeom prst="rect">
                        <a:avLst/>
                      </a:prstGeom>
                    </p:spPr>
                  </p:pic>
                </p:oleObj>
              </mc:Fallback>
            </mc:AlternateContent>
          </a:graphicData>
        </a:graphic>
      </p:graphicFrame>
      <p:sp>
        <p:nvSpPr>
          <p:cNvPr id="81" name="椭圆 80">
            <a:extLst>
              <a:ext uri="{FF2B5EF4-FFF2-40B4-BE49-F238E27FC236}">
                <a16:creationId xmlns:a16="http://schemas.microsoft.com/office/drawing/2014/main" id="{D1A08AC1-9E3E-4A33-9E6A-100B70ABFC23}"/>
              </a:ext>
            </a:extLst>
          </p:cNvPr>
          <p:cNvSpPr/>
          <p:nvPr/>
        </p:nvSpPr>
        <p:spPr>
          <a:xfrm>
            <a:off x="6601905" y="4593228"/>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2" name="对象 81">
            <a:extLst>
              <a:ext uri="{FF2B5EF4-FFF2-40B4-BE49-F238E27FC236}">
                <a16:creationId xmlns:a16="http://schemas.microsoft.com/office/drawing/2014/main" id="{BB25123F-15D8-4325-9520-6F26912B172B}"/>
              </a:ext>
            </a:extLst>
          </p:cNvPr>
          <p:cNvGraphicFramePr>
            <a:graphicFrameLocks noChangeAspect="1"/>
          </p:cNvGraphicFramePr>
          <p:nvPr>
            <p:extLst>
              <p:ext uri="{D42A27DB-BD31-4B8C-83A1-F6EECF244321}">
                <p14:modId xmlns:p14="http://schemas.microsoft.com/office/powerpoint/2010/main" val="3039917163"/>
              </p:ext>
            </p:extLst>
          </p:nvPr>
        </p:nvGraphicFramePr>
        <p:xfrm>
          <a:off x="6725859" y="4647653"/>
          <a:ext cx="288925" cy="431800"/>
        </p:xfrm>
        <a:graphic>
          <a:graphicData uri="http://schemas.openxmlformats.org/presentationml/2006/ole">
            <mc:AlternateContent xmlns:mc="http://schemas.openxmlformats.org/markup-compatibility/2006">
              <mc:Choice xmlns:v="urn:schemas-microsoft-com:vml" Requires="v">
                <p:oleObj spid="_x0000_s21679" name="Equation" r:id="rId27" imgW="152280" imgH="228600" progId="Equation.DSMT4">
                  <p:embed/>
                </p:oleObj>
              </mc:Choice>
              <mc:Fallback>
                <p:oleObj name="Equation" r:id="rId27" imgW="152280" imgH="228600" progId="Equation.DSMT4">
                  <p:embed/>
                  <p:pic>
                    <p:nvPicPr>
                      <p:cNvPr id="23" name="对象 22">
                        <a:extLst>
                          <a:ext uri="{FF2B5EF4-FFF2-40B4-BE49-F238E27FC236}">
                            <a16:creationId xmlns:a16="http://schemas.microsoft.com/office/drawing/2014/main" id="{8CF31030-3A06-4D14-9A13-ED9E51338008}"/>
                          </a:ext>
                        </a:extLst>
                      </p:cNvPr>
                      <p:cNvPicPr/>
                      <p:nvPr/>
                    </p:nvPicPr>
                    <p:blipFill>
                      <a:blip r:embed="rId28"/>
                      <a:stretch>
                        <a:fillRect/>
                      </a:stretch>
                    </p:blipFill>
                    <p:spPr>
                      <a:xfrm>
                        <a:off x="6725859" y="4647653"/>
                        <a:ext cx="288925" cy="431800"/>
                      </a:xfrm>
                      <a:prstGeom prst="rect">
                        <a:avLst/>
                      </a:prstGeom>
                    </p:spPr>
                  </p:pic>
                </p:oleObj>
              </mc:Fallback>
            </mc:AlternateContent>
          </a:graphicData>
        </a:graphic>
      </p:graphicFrame>
      <p:cxnSp>
        <p:nvCxnSpPr>
          <p:cNvPr id="84" name="直接箭头连接符 83">
            <a:extLst>
              <a:ext uri="{FF2B5EF4-FFF2-40B4-BE49-F238E27FC236}">
                <a16:creationId xmlns:a16="http://schemas.microsoft.com/office/drawing/2014/main" id="{F086EE9A-2AD3-4958-90A1-96F7FB010787}"/>
              </a:ext>
            </a:extLst>
          </p:cNvPr>
          <p:cNvCxnSpPr>
            <a:stCxn id="76" idx="3"/>
            <a:endCxn id="81" idx="2"/>
          </p:cNvCxnSpPr>
          <p:nvPr/>
        </p:nvCxnSpPr>
        <p:spPr>
          <a:xfrm flipV="1">
            <a:off x="6074012" y="4863816"/>
            <a:ext cx="527893" cy="3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箭头: 下 88">
            <a:extLst>
              <a:ext uri="{FF2B5EF4-FFF2-40B4-BE49-F238E27FC236}">
                <a16:creationId xmlns:a16="http://schemas.microsoft.com/office/drawing/2014/main" id="{BD6CB0BF-A71B-4F31-BE0C-9A4C260A399B}"/>
              </a:ext>
            </a:extLst>
          </p:cNvPr>
          <p:cNvSpPr/>
          <p:nvPr/>
        </p:nvSpPr>
        <p:spPr>
          <a:xfrm>
            <a:off x="3717086" y="3937091"/>
            <a:ext cx="425093" cy="283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FFC83D45-79B9-4EBA-A014-5CB4D76EAFFA}"/>
              </a:ext>
            </a:extLst>
          </p:cNvPr>
          <p:cNvSpPr txBox="1"/>
          <p:nvPr/>
        </p:nvSpPr>
        <p:spPr>
          <a:xfrm>
            <a:off x="7282065" y="326983"/>
            <a:ext cx="4909935" cy="1384995"/>
          </a:xfrm>
          <a:prstGeom prst="rect">
            <a:avLst/>
          </a:prstGeom>
          <a:noFill/>
        </p:spPr>
        <p:txBody>
          <a:bodyPr wrap="square" rtlCol="0">
            <a:spAutoFit/>
          </a:bodyPr>
          <a:lstStyle/>
          <a:p>
            <a:r>
              <a:rPr lang="zh-CN" altLang="en-US" sz="1400"/>
              <a:t>若不考虑</a:t>
            </a:r>
            <a:r>
              <a:rPr lang="en-US" altLang="zh-CN" sz="1400"/>
              <a:t>batch</a:t>
            </a:r>
            <a:r>
              <a:rPr lang="zh-CN" altLang="en-US" sz="1400"/>
              <a:t>，仅考虑一次</a:t>
            </a:r>
            <a:r>
              <a:rPr lang="en-US" altLang="zh-CN" sz="1400"/>
              <a:t>RNN Cell</a:t>
            </a:r>
            <a:r>
              <a:rPr lang="zh-CN" altLang="en-US" sz="1400"/>
              <a:t>计算：</a:t>
            </a:r>
            <a:endParaRPr lang="en-US" altLang="zh-CN" sz="1400"/>
          </a:p>
          <a:p>
            <a:r>
              <a:rPr lang="en-US" altLang="zh-CN" sz="1400" err="1"/>
              <a:t>x_t</a:t>
            </a:r>
            <a:r>
              <a:rPr lang="zh-CN" altLang="en-US" sz="1400"/>
              <a:t>是当前时刻的输入向量，维度为</a:t>
            </a:r>
            <a:r>
              <a:rPr lang="en-US" altLang="zh-CN" sz="1400" err="1">
                <a:solidFill>
                  <a:srgbClr val="FF0000"/>
                </a:solidFill>
              </a:rPr>
              <a:t>input_size</a:t>
            </a:r>
            <a:r>
              <a:rPr lang="zh-CN" altLang="en-US" sz="1400"/>
              <a:t>；</a:t>
            </a:r>
            <a:endParaRPr lang="en-US" altLang="zh-CN" sz="1400"/>
          </a:p>
          <a:p>
            <a:r>
              <a:rPr lang="en-US" altLang="zh-CN" sz="1400"/>
              <a:t>h_t-1</a:t>
            </a:r>
            <a:r>
              <a:rPr lang="zh-CN" altLang="en-US" sz="1400"/>
              <a:t>是上一时刻的隐藏状态向量，维度为</a:t>
            </a:r>
            <a:r>
              <a:rPr lang="en-US" altLang="zh-CN" sz="1400" err="1">
                <a:solidFill>
                  <a:srgbClr val="FF0000"/>
                </a:solidFill>
              </a:rPr>
              <a:t>hidden_size</a:t>
            </a:r>
            <a:r>
              <a:rPr lang="zh-CN" altLang="en-US" sz="1400"/>
              <a:t>；</a:t>
            </a:r>
            <a:endParaRPr lang="en-US" altLang="zh-CN" sz="1400"/>
          </a:p>
          <a:p>
            <a:r>
              <a:rPr lang="en-US" altLang="zh-CN" sz="1400" err="1"/>
              <a:t>W_h</a:t>
            </a:r>
            <a:r>
              <a:rPr lang="zh-CN" altLang="en-US" sz="1400"/>
              <a:t>和</a:t>
            </a:r>
            <a:r>
              <a:rPr lang="en-US" altLang="zh-CN" sz="1400" err="1"/>
              <a:t>W_x</a:t>
            </a:r>
            <a:r>
              <a:rPr lang="zh-CN" altLang="en-US" sz="1400"/>
              <a:t>是权重矩阵，维度分别是</a:t>
            </a:r>
            <a:r>
              <a:rPr lang="en-US" altLang="zh-CN" sz="1400" b="0" i="0">
                <a:effectLst/>
                <a:latin typeface="KaTeX_Main"/>
              </a:rPr>
              <a:t>hidden</a:t>
            </a:r>
            <a:r>
              <a:rPr lang="en-US" altLang="zh-CN" sz="1400" b="0" i="0" err="1">
                <a:effectLst/>
                <a:latin typeface="KaTeX_Main"/>
              </a:rPr>
              <a:t>_size×hidden_</a:t>
            </a:r>
            <a:r>
              <a:rPr lang="en-US" altLang="zh-CN" sz="1400" b="0" i="0">
                <a:effectLst/>
                <a:latin typeface="KaTeX_Main"/>
              </a:rPr>
              <a:t>size</a:t>
            </a:r>
            <a:r>
              <a:rPr lang="zh-CN" altLang="en-US" sz="1400"/>
              <a:t>和</a:t>
            </a:r>
            <a:r>
              <a:rPr lang="en-US" altLang="zh-CN" sz="1400" b="0" i="0">
                <a:effectLst/>
                <a:latin typeface="KaTeX_Main"/>
              </a:rPr>
              <a:t>hidden</a:t>
            </a:r>
            <a:r>
              <a:rPr lang="en-US" altLang="zh-CN" sz="1400" b="0" i="0" err="1">
                <a:effectLst/>
                <a:latin typeface="KaTeX_Main"/>
              </a:rPr>
              <a:t>_size×input_size</a:t>
            </a:r>
            <a:r>
              <a:rPr lang="zh-CN" altLang="en-US" sz="1400" b="0" i="0">
                <a:effectLst/>
                <a:latin typeface="KaTeX_Main"/>
              </a:rPr>
              <a:t>；</a:t>
            </a:r>
            <a:endParaRPr lang="en-US" altLang="zh-CN" sz="1400" b="0" i="0">
              <a:effectLst/>
              <a:latin typeface="KaTeX_Main"/>
            </a:endParaRPr>
          </a:p>
          <a:p>
            <a:r>
              <a:rPr lang="en-US" altLang="zh-CN" sz="1400">
                <a:latin typeface="KaTeX_Main"/>
              </a:rPr>
              <a:t>b=b_1+b_2</a:t>
            </a:r>
            <a:r>
              <a:rPr lang="zh-CN" altLang="en-US" sz="1400">
                <a:latin typeface="KaTeX_Main"/>
              </a:rPr>
              <a:t>是偏置向量，维度为</a:t>
            </a:r>
            <a:r>
              <a:rPr lang="en-US" altLang="zh-CN" sz="1400" err="1">
                <a:latin typeface="KaTeX_Main"/>
              </a:rPr>
              <a:t>hidden_size</a:t>
            </a:r>
            <a:endParaRPr lang="en-US" altLang="zh-CN" sz="1400"/>
          </a:p>
        </p:txBody>
      </p:sp>
      <p:sp>
        <p:nvSpPr>
          <p:cNvPr id="95" name="箭头: 下 94">
            <a:extLst>
              <a:ext uri="{FF2B5EF4-FFF2-40B4-BE49-F238E27FC236}">
                <a16:creationId xmlns:a16="http://schemas.microsoft.com/office/drawing/2014/main" id="{EAACAE94-7CA0-432F-9A21-CDC6AD826931}"/>
              </a:ext>
            </a:extLst>
          </p:cNvPr>
          <p:cNvSpPr/>
          <p:nvPr/>
        </p:nvSpPr>
        <p:spPr>
          <a:xfrm>
            <a:off x="8512739" y="1779367"/>
            <a:ext cx="243407" cy="615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a:extLst>
              <a:ext uri="{FF2B5EF4-FFF2-40B4-BE49-F238E27FC236}">
                <a16:creationId xmlns:a16="http://schemas.microsoft.com/office/drawing/2014/main" id="{36EC0100-C53C-4E89-81EA-3A6D995D9AAC}"/>
              </a:ext>
            </a:extLst>
          </p:cNvPr>
          <p:cNvSpPr txBox="1"/>
          <p:nvPr/>
        </p:nvSpPr>
        <p:spPr>
          <a:xfrm>
            <a:off x="8782282" y="1778530"/>
            <a:ext cx="3409718" cy="523220"/>
          </a:xfrm>
          <a:prstGeom prst="rect">
            <a:avLst/>
          </a:prstGeom>
          <a:noFill/>
        </p:spPr>
        <p:txBody>
          <a:bodyPr wrap="square" rtlCol="0">
            <a:spAutoFit/>
          </a:bodyPr>
          <a:lstStyle/>
          <a:p>
            <a:r>
              <a:rPr lang="zh-CN" altLang="en-US" sz="1400">
                <a:solidFill>
                  <a:srgbClr val="FF0000"/>
                </a:solidFill>
              </a:rPr>
              <a:t>实例化一个</a:t>
            </a:r>
            <a:r>
              <a:rPr lang="en-US" altLang="zh-CN" sz="1400" err="1">
                <a:solidFill>
                  <a:srgbClr val="FF0000"/>
                </a:solidFill>
              </a:rPr>
              <a:t>RNNCell</a:t>
            </a:r>
            <a:r>
              <a:rPr lang="zh-CN" altLang="en-US" sz="1400">
                <a:solidFill>
                  <a:srgbClr val="FF0000"/>
                </a:solidFill>
              </a:rPr>
              <a:t>仅需要提供</a:t>
            </a:r>
            <a:r>
              <a:rPr lang="en-US" altLang="zh-CN" sz="1400" err="1">
                <a:solidFill>
                  <a:srgbClr val="FF0000"/>
                </a:solidFill>
              </a:rPr>
              <a:t>input_size</a:t>
            </a:r>
            <a:r>
              <a:rPr lang="zh-CN" altLang="en-US" sz="1400">
                <a:solidFill>
                  <a:srgbClr val="FF0000"/>
                </a:solidFill>
              </a:rPr>
              <a:t>和</a:t>
            </a:r>
            <a:r>
              <a:rPr lang="en-US" altLang="zh-CN" sz="1400" err="1">
                <a:solidFill>
                  <a:srgbClr val="FF0000"/>
                </a:solidFill>
              </a:rPr>
              <a:t>hidden_size</a:t>
            </a:r>
            <a:r>
              <a:rPr lang="zh-CN" altLang="en-US" sz="1400">
                <a:solidFill>
                  <a:srgbClr val="FF0000"/>
                </a:solidFill>
              </a:rPr>
              <a:t>即可</a:t>
            </a:r>
          </a:p>
        </p:txBody>
      </p:sp>
      <p:sp>
        <p:nvSpPr>
          <p:cNvPr id="98" name="箭头: 下 97">
            <a:extLst>
              <a:ext uri="{FF2B5EF4-FFF2-40B4-BE49-F238E27FC236}">
                <a16:creationId xmlns:a16="http://schemas.microsoft.com/office/drawing/2014/main" id="{4E20EE7C-BFF2-485B-9B08-089803A0749D}"/>
              </a:ext>
            </a:extLst>
          </p:cNvPr>
          <p:cNvSpPr/>
          <p:nvPr/>
        </p:nvSpPr>
        <p:spPr>
          <a:xfrm>
            <a:off x="8506205" y="2963457"/>
            <a:ext cx="256473" cy="25824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33C1C21D-BC16-4563-A13B-BE92043ACB9E}"/>
              </a:ext>
            </a:extLst>
          </p:cNvPr>
          <p:cNvSpPr txBox="1"/>
          <p:nvPr/>
        </p:nvSpPr>
        <p:spPr>
          <a:xfrm>
            <a:off x="8776792" y="2991385"/>
            <a:ext cx="3287717" cy="1169551"/>
          </a:xfrm>
          <a:prstGeom prst="rect">
            <a:avLst/>
          </a:prstGeom>
          <a:noFill/>
        </p:spPr>
        <p:txBody>
          <a:bodyPr wrap="square" rtlCol="0">
            <a:spAutoFit/>
          </a:bodyPr>
          <a:lstStyle/>
          <a:p>
            <a:r>
              <a:rPr lang="zh-CN" altLang="en-US" sz="1400"/>
              <a:t>调用</a:t>
            </a:r>
            <a:r>
              <a:rPr lang="en-US" altLang="zh-CN" sz="1400"/>
              <a:t>rnn_cell</a:t>
            </a:r>
            <a:r>
              <a:rPr lang="zh-CN" altLang="en-US" sz="1400"/>
              <a:t>对象则需要输入</a:t>
            </a:r>
            <a:r>
              <a:rPr lang="zh-CN" altLang="en-US" sz="1400">
                <a:solidFill>
                  <a:srgbClr val="FF0000"/>
                </a:solidFill>
              </a:rPr>
              <a:t>包含</a:t>
            </a:r>
            <a:r>
              <a:rPr lang="en-US" altLang="zh-CN" sz="1400">
                <a:solidFill>
                  <a:srgbClr val="FF0000"/>
                </a:solidFill>
              </a:rPr>
              <a:t>batch</a:t>
            </a:r>
            <a:r>
              <a:rPr lang="zh-CN" altLang="en-US" sz="1400">
                <a:solidFill>
                  <a:srgbClr val="FF0000"/>
                </a:solidFill>
              </a:rPr>
              <a:t>维度</a:t>
            </a:r>
            <a:r>
              <a:rPr lang="zh-CN" altLang="en-US" sz="1400"/>
              <a:t>的当前时刻的输入向量</a:t>
            </a:r>
            <a:r>
              <a:rPr lang="en-US" altLang="zh-CN" sz="1400"/>
              <a:t>x_t</a:t>
            </a:r>
            <a:r>
              <a:rPr lang="zh-CN" altLang="en-US" sz="1400"/>
              <a:t>和上一时刻的隐藏状态向量</a:t>
            </a:r>
            <a:r>
              <a:rPr lang="en-US" altLang="zh-CN" sz="1400"/>
              <a:t>h_t-1</a:t>
            </a:r>
            <a:r>
              <a:rPr lang="zh-CN" altLang="en-US" sz="1400"/>
              <a:t>，因此</a:t>
            </a:r>
            <a:r>
              <a:rPr lang="en-US" altLang="zh-CN" sz="1400">
                <a:solidFill>
                  <a:srgbClr val="FF0000"/>
                </a:solidFill>
              </a:rPr>
              <a:t>input</a:t>
            </a:r>
            <a:r>
              <a:rPr lang="zh-CN" altLang="en-US" sz="1400">
                <a:solidFill>
                  <a:srgbClr val="FF0000"/>
                </a:solidFill>
              </a:rPr>
              <a:t>和</a:t>
            </a:r>
            <a:r>
              <a:rPr lang="en-US" altLang="zh-CN" sz="1400">
                <a:solidFill>
                  <a:srgbClr val="FF0000"/>
                </a:solidFill>
              </a:rPr>
              <a:t>hidden</a:t>
            </a:r>
            <a:r>
              <a:rPr lang="zh-CN" altLang="en-US" sz="1400">
                <a:solidFill>
                  <a:srgbClr val="FF0000"/>
                </a:solidFill>
              </a:rPr>
              <a:t>的维度分别是</a:t>
            </a:r>
            <a:r>
              <a:rPr lang="en-US" altLang="zh-CN" sz="1400">
                <a:solidFill>
                  <a:srgbClr val="FF0000"/>
                </a:solidFill>
              </a:rPr>
              <a:t>(batch,input_size)</a:t>
            </a:r>
            <a:r>
              <a:rPr lang="zh-CN" altLang="en-US" sz="1400">
                <a:solidFill>
                  <a:srgbClr val="FF0000"/>
                </a:solidFill>
              </a:rPr>
              <a:t>和</a:t>
            </a:r>
            <a:r>
              <a:rPr lang="en-US" altLang="zh-CN" sz="1400">
                <a:solidFill>
                  <a:srgbClr val="FF0000"/>
                </a:solidFill>
              </a:rPr>
              <a:t>(batch,hidden_size)</a:t>
            </a:r>
            <a:endParaRPr lang="zh-CN" altLang="en-US" sz="1400">
              <a:solidFill>
                <a:srgbClr val="FF0000"/>
              </a:solidFill>
            </a:endParaRPr>
          </a:p>
        </p:txBody>
      </p:sp>
      <p:sp>
        <p:nvSpPr>
          <p:cNvPr id="100" name="Rectangle 161">
            <a:extLst>
              <a:ext uri="{FF2B5EF4-FFF2-40B4-BE49-F238E27FC236}">
                <a16:creationId xmlns:a16="http://schemas.microsoft.com/office/drawing/2014/main" id="{AEBB1FC2-E7E2-44A7-A3D6-7D4A7C1F1E47}"/>
              </a:ext>
            </a:extLst>
          </p:cNvPr>
          <p:cNvSpPr>
            <a:spLocks noChangeArrowheads="1"/>
          </p:cNvSpPr>
          <p:nvPr/>
        </p:nvSpPr>
        <p:spPr bwMode="auto">
          <a:xfrm>
            <a:off x="595081" y="994846"/>
            <a:ext cx="1238250" cy="230832"/>
          </a:xfrm>
          <a:prstGeom prst="rect">
            <a:avLst/>
          </a:prstGeom>
          <a:solidFill>
            <a:srgbClr val="0F111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C3CEE3"/>
                </a:solidFill>
                <a:effectLst/>
                <a:latin typeface="Microsoft YaHei UI" panose="020B0503020204020204" pitchFamily="34" charset="-122"/>
                <a:ea typeface="Microsoft YaHei UI" panose="020B0503020204020204" pitchFamily="34" charset="-122"/>
              </a:rPr>
              <a:t>RNNCell_test.py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2" name="文本框 101">
            <a:extLst>
              <a:ext uri="{FF2B5EF4-FFF2-40B4-BE49-F238E27FC236}">
                <a16:creationId xmlns:a16="http://schemas.microsoft.com/office/drawing/2014/main" id="{596898E5-477A-4104-82DC-AE2C292AE30D}"/>
              </a:ext>
            </a:extLst>
          </p:cNvPr>
          <p:cNvSpPr txBox="1"/>
          <p:nvPr/>
        </p:nvSpPr>
        <p:spPr>
          <a:xfrm>
            <a:off x="8762678" y="4160936"/>
            <a:ext cx="3329896" cy="1384995"/>
          </a:xfrm>
          <a:prstGeom prst="rect">
            <a:avLst/>
          </a:prstGeom>
          <a:noFill/>
        </p:spPr>
        <p:txBody>
          <a:bodyPr wrap="square" rtlCol="0">
            <a:spAutoFit/>
          </a:bodyPr>
          <a:lstStyle/>
          <a:p>
            <a:r>
              <a:rPr lang="zh-CN" altLang="en-US" sz="1400"/>
              <a:t>由于</a:t>
            </a:r>
            <a:r>
              <a:rPr lang="en-US" altLang="zh-CN" sz="1400"/>
              <a:t>RNNCell</a:t>
            </a:r>
            <a:r>
              <a:rPr lang="zh-CN" altLang="en-US" sz="1400"/>
              <a:t>是循环过程中的一个单元，因此为了实现沿时间的循环过程，</a:t>
            </a:r>
            <a:r>
              <a:rPr lang="en-US" altLang="zh-CN" sz="1400"/>
              <a:t>inputs</a:t>
            </a:r>
            <a:r>
              <a:rPr lang="zh-CN" altLang="en-US" sz="1400"/>
              <a:t>需要定义一个</a:t>
            </a:r>
            <a:r>
              <a:rPr lang="zh-CN" altLang="en-US" sz="1400">
                <a:solidFill>
                  <a:srgbClr val="FF0000"/>
                </a:solidFill>
              </a:rPr>
              <a:t>代表时间序列的维度</a:t>
            </a:r>
            <a:r>
              <a:rPr lang="en-US" altLang="zh-CN" sz="1400">
                <a:solidFill>
                  <a:srgbClr val="FF0000"/>
                </a:solidFill>
              </a:rPr>
              <a:t>time_len</a:t>
            </a:r>
            <a:r>
              <a:rPr lang="zh-CN" altLang="en-US" sz="1400"/>
              <a:t>（在 </a:t>
            </a:r>
            <a:r>
              <a:rPr lang="en-US" altLang="zh-CN" sz="1400"/>
              <a:t>Python </a:t>
            </a:r>
            <a:r>
              <a:rPr lang="zh-CN" altLang="en-US" sz="1400"/>
              <a:t>里，当对一个多维张量使用 </a:t>
            </a:r>
            <a:r>
              <a:rPr lang="en-US" altLang="zh-CN" sz="1400"/>
              <a:t>for </a:t>
            </a:r>
            <a:r>
              <a:rPr lang="zh-CN" altLang="en-US" sz="1400"/>
              <a:t>循环进行遍历时，会默认按照张量的第一个维度来进行）。</a:t>
            </a:r>
          </a:p>
        </p:txBody>
      </p:sp>
      <p:sp>
        <p:nvSpPr>
          <p:cNvPr id="104" name="Rectangle 189">
            <a:extLst>
              <a:ext uri="{FF2B5EF4-FFF2-40B4-BE49-F238E27FC236}">
                <a16:creationId xmlns:a16="http://schemas.microsoft.com/office/drawing/2014/main" id="{FE1E3E9F-6933-423F-B966-B1FBA94AA155}"/>
              </a:ext>
            </a:extLst>
          </p:cNvPr>
          <p:cNvSpPr>
            <a:spLocks noChangeArrowheads="1"/>
          </p:cNvSpPr>
          <p:nvPr/>
        </p:nvSpPr>
        <p:spPr bwMode="auto">
          <a:xfrm>
            <a:off x="7841834" y="5589235"/>
            <a:ext cx="3530134" cy="430887"/>
          </a:xfrm>
          <a:prstGeom prst="rect">
            <a:avLst/>
          </a:prstGeom>
          <a:solidFill>
            <a:srgbClr val="0F111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inputs </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torch</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82AAFF"/>
                </a:solidFill>
                <a:effectLst/>
                <a:latin typeface="Arial Unicode MS" panose="020B0604020202020204" pitchFamily="34" charset="-122"/>
                <a:ea typeface="JetBrains Mono"/>
              </a:rPr>
              <a:t>randn</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time_len</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batch_size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input_size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b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b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 </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torch</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82AAFF"/>
                </a:solidFill>
                <a:effectLst/>
                <a:latin typeface="Arial Unicode MS" panose="020B0604020202020204" pitchFamily="34" charset="-122"/>
                <a:ea typeface="JetBrains Mono"/>
              </a:rPr>
              <a:t>zeros</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batch_size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5" name="Rectangle 190">
            <a:extLst>
              <a:ext uri="{FF2B5EF4-FFF2-40B4-BE49-F238E27FC236}">
                <a16:creationId xmlns:a16="http://schemas.microsoft.com/office/drawing/2014/main" id="{28759051-13AA-40F2-BFC1-89E7A655B104}"/>
              </a:ext>
            </a:extLst>
          </p:cNvPr>
          <p:cNvSpPr>
            <a:spLocks noChangeArrowheads="1"/>
          </p:cNvSpPr>
          <p:nvPr/>
        </p:nvSpPr>
        <p:spPr bwMode="auto">
          <a:xfrm>
            <a:off x="7879249" y="2453150"/>
            <a:ext cx="3409718" cy="430887"/>
          </a:xfrm>
          <a:prstGeom prst="rect">
            <a:avLst/>
          </a:prstGeom>
          <a:solidFill>
            <a:srgbClr val="0F111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rnn_cell </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torch</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nn</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82AAFF"/>
                </a:solidFill>
                <a:effectLst/>
                <a:latin typeface="Arial Unicode MS" panose="020B0604020202020204" pitchFamily="34" charset="-122"/>
                <a:ea typeface="JetBrains Mono"/>
              </a:rPr>
              <a:t>RNNCell</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F78C6C"/>
                </a:solidFill>
                <a:effectLst/>
                <a:latin typeface="Arial Unicode MS" panose="020B0604020202020204" pitchFamily="34" charset="-122"/>
                <a:ea typeface="JetBrains Mono"/>
              </a:rPr>
              <a:t>input_size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input_size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F78C6C"/>
                </a:solidFill>
                <a:effectLst/>
                <a:latin typeface="Arial Unicode MS" panose="020B0604020202020204" pitchFamily="34" charset="-122"/>
                <a:ea typeface="JetBrains Mono"/>
              </a:rPr>
              <a:t>hidden_size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6" name="Rectangle 191">
            <a:extLst>
              <a:ext uri="{FF2B5EF4-FFF2-40B4-BE49-F238E27FC236}">
                <a16:creationId xmlns:a16="http://schemas.microsoft.com/office/drawing/2014/main" id="{3350EA05-7108-4F78-9CF4-2D0695B619FD}"/>
              </a:ext>
            </a:extLst>
          </p:cNvPr>
          <p:cNvSpPr>
            <a:spLocks noChangeArrowheads="1"/>
          </p:cNvSpPr>
          <p:nvPr/>
        </p:nvSpPr>
        <p:spPr bwMode="auto">
          <a:xfrm>
            <a:off x="7841834" y="6127667"/>
            <a:ext cx="3530133" cy="600164"/>
          </a:xfrm>
          <a:prstGeom prst="rect">
            <a:avLst/>
          </a:prstGeom>
          <a:solidFill>
            <a:srgbClr val="0F111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1" u="none" strike="noStrike" cap="none" normalizeH="0" baseline="0">
                <a:ln>
                  <a:noFill/>
                </a:ln>
                <a:solidFill>
                  <a:srgbClr val="C792EA"/>
                </a:solidFill>
                <a:effectLst/>
                <a:latin typeface="Arial Unicode MS" panose="020B0604020202020204" pitchFamily="34" charset="-122"/>
                <a:ea typeface="JetBrains Mono"/>
              </a:rPr>
              <a:t>for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index</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input </a:t>
            </a:r>
            <a:r>
              <a:rPr kumimoji="0" lang="zh-CN" altLang="zh-CN" sz="1100" b="0" i="1" u="none" strike="noStrike" cap="none" normalizeH="0" baseline="0">
                <a:ln>
                  <a:noFill/>
                </a:ln>
                <a:solidFill>
                  <a:srgbClr val="C792EA"/>
                </a:solidFill>
                <a:effectLst/>
                <a:latin typeface="Arial Unicode MS" panose="020B0604020202020204" pitchFamily="34" charset="-122"/>
                <a:ea typeface="JetBrains Mono"/>
              </a:rPr>
              <a:t>in </a:t>
            </a:r>
            <a:r>
              <a:rPr kumimoji="0" lang="zh-CN" altLang="zh-CN" sz="1100" b="0" i="1" u="none" strike="noStrike" cap="none" normalizeH="0" baseline="0">
                <a:ln>
                  <a:noFill/>
                </a:ln>
                <a:solidFill>
                  <a:srgbClr val="82AAFF"/>
                </a:solidFill>
                <a:effectLst/>
                <a:latin typeface="Arial Unicode MS" panose="020B0604020202020204" pitchFamily="34" charset="-122"/>
                <a:ea typeface="JetBrains Mono"/>
              </a:rPr>
              <a:t>enumerate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inputs</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b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b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 </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82AAFF"/>
                </a:solidFill>
                <a:effectLst/>
                <a:latin typeface="Arial Unicode MS" panose="020B0604020202020204" pitchFamily="34" charset="-122"/>
                <a:ea typeface="JetBrains Mono"/>
              </a:rPr>
              <a:t>rnn_cell</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input</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b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b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1" u="none" strike="noStrike" cap="none" normalizeH="0" baseline="0">
                <a:ln>
                  <a:noFill/>
                </a:ln>
                <a:solidFill>
                  <a:srgbClr val="82AAFF"/>
                </a:solidFill>
                <a:effectLst/>
                <a:latin typeface="Arial Unicode MS" panose="020B0604020202020204" pitchFamily="34" charset="-122"/>
                <a:ea typeface="JetBrains Mono"/>
              </a:rPr>
              <a:t>print</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0654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BF7726-0D9C-4DAE-A3BB-6479ABF2A491}"/>
              </a:ext>
            </a:extLst>
          </p:cNvPr>
          <p:cNvSpPr txBox="1"/>
          <p:nvPr/>
        </p:nvSpPr>
        <p:spPr>
          <a:xfrm>
            <a:off x="550506" y="298580"/>
            <a:ext cx="1180131" cy="646331"/>
          </a:xfrm>
          <a:prstGeom prst="rect">
            <a:avLst/>
          </a:prstGeom>
          <a:noFill/>
        </p:spPr>
        <p:txBody>
          <a:bodyPr wrap="none" rtlCol="0">
            <a:spAutoFit/>
          </a:bodyPr>
          <a:lstStyle/>
          <a:p>
            <a:r>
              <a:rPr lang="en-US" altLang="zh-CN" sz="3600" b="1">
                <a:solidFill>
                  <a:srgbClr val="FF0000"/>
                </a:solidFill>
              </a:rPr>
              <a:t>RNN</a:t>
            </a:r>
            <a:endParaRPr lang="zh-CN" altLang="en-US" sz="3600" b="1">
              <a:solidFill>
                <a:srgbClr val="FF0000"/>
              </a:solidFill>
            </a:endParaRPr>
          </a:p>
        </p:txBody>
      </p:sp>
      <p:grpSp>
        <p:nvGrpSpPr>
          <p:cNvPr id="80" name="组合 79">
            <a:extLst>
              <a:ext uri="{FF2B5EF4-FFF2-40B4-BE49-F238E27FC236}">
                <a16:creationId xmlns:a16="http://schemas.microsoft.com/office/drawing/2014/main" id="{A4AFB3B6-6E2D-471F-A1AE-65B21EC93C49}"/>
              </a:ext>
            </a:extLst>
          </p:cNvPr>
          <p:cNvGrpSpPr>
            <a:grpSpLocks noChangeAspect="1"/>
          </p:cNvGrpSpPr>
          <p:nvPr/>
        </p:nvGrpSpPr>
        <p:grpSpPr>
          <a:xfrm>
            <a:off x="1024764" y="314812"/>
            <a:ext cx="7879420" cy="3888000"/>
            <a:chOff x="550506" y="673532"/>
            <a:chExt cx="9969741" cy="4919437"/>
          </a:xfrm>
        </p:grpSpPr>
        <p:sp>
          <p:nvSpPr>
            <p:cNvPr id="3" name="矩形 2">
              <a:extLst>
                <a:ext uri="{FF2B5EF4-FFF2-40B4-BE49-F238E27FC236}">
                  <a16:creationId xmlns:a16="http://schemas.microsoft.com/office/drawing/2014/main" id="{8BF9B438-5174-4524-A845-EFBD2DFCF19E}"/>
                </a:ext>
              </a:extLst>
            </p:cNvPr>
            <p:cNvSpPr/>
            <p:nvPr/>
          </p:nvSpPr>
          <p:spPr>
            <a:xfrm>
              <a:off x="1959430" y="5196969"/>
              <a:ext cx="541175" cy="360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4" name="对象 3">
              <a:extLst>
                <a:ext uri="{FF2B5EF4-FFF2-40B4-BE49-F238E27FC236}">
                  <a16:creationId xmlns:a16="http://schemas.microsoft.com/office/drawing/2014/main" id="{0B12D5D3-0668-427F-9625-C9B05BB60DD5}"/>
                </a:ext>
              </a:extLst>
            </p:cNvPr>
            <p:cNvGraphicFramePr>
              <a:graphicFrameLocks noChangeAspect="1"/>
            </p:cNvGraphicFramePr>
            <p:nvPr>
              <p:extLst>
                <p:ext uri="{D42A27DB-BD31-4B8C-83A1-F6EECF244321}">
                  <p14:modId xmlns:p14="http://schemas.microsoft.com/office/powerpoint/2010/main" val="2798995504"/>
                </p:ext>
              </p:extLst>
            </p:nvPr>
          </p:nvGraphicFramePr>
          <p:xfrm>
            <a:off x="2086017" y="5160969"/>
            <a:ext cx="288000" cy="432000"/>
          </p:xfrm>
          <a:graphic>
            <a:graphicData uri="http://schemas.openxmlformats.org/presentationml/2006/ole">
              <mc:AlternateContent xmlns:mc="http://schemas.openxmlformats.org/markup-compatibility/2006">
                <mc:Choice xmlns:v="urn:schemas-microsoft-com:vml" Requires="v">
                  <p:oleObj spid="_x0000_s21394" name="Equation" r:id="rId3" imgW="152280" imgH="228600" progId="Equation.DSMT4">
                    <p:embed/>
                  </p:oleObj>
                </mc:Choice>
                <mc:Fallback>
                  <p:oleObj name="Equation" r:id="rId3" imgW="152280" imgH="228600" progId="Equation.DSMT4">
                    <p:embed/>
                    <p:pic>
                      <p:nvPicPr>
                        <p:cNvPr id="4" name="对象 3">
                          <a:extLst>
                            <a:ext uri="{FF2B5EF4-FFF2-40B4-BE49-F238E27FC236}">
                              <a16:creationId xmlns:a16="http://schemas.microsoft.com/office/drawing/2014/main" id="{54939CD5-41DB-4BD9-A848-AB337A2B5A75}"/>
                            </a:ext>
                          </a:extLst>
                        </p:cNvPr>
                        <p:cNvPicPr/>
                        <p:nvPr/>
                      </p:nvPicPr>
                      <p:blipFill>
                        <a:blip r:embed="rId4"/>
                        <a:stretch>
                          <a:fillRect/>
                        </a:stretch>
                      </p:blipFill>
                      <p:spPr>
                        <a:xfrm>
                          <a:off x="2086017" y="5160969"/>
                          <a:ext cx="288000" cy="432000"/>
                        </a:xfrm>
                        <a:prstGeom prst="rect">
                          <a:avLst/>
                        </a:prstGeom>
                      </p:spPr>
                    </p:pic>
                  </p:oleObj>
                </mc:Fallback>
              </mc:AlternateContent>
            </a:graphicData>
          </a:graphic>
        </p:graphicFrame>
        <p:sp>
          <p:nvSpPr>
            <p:cNvPr id="5" name="椭圆 4">
              <a:extLst>
                <a:ext uri="{FF2B5EF4-FFF2-40B4-BE49-F238E27FC236}">
                  <a16:creationId xmlns:a16="http://schemas.microsoft.com/office/drawing/2014/main" id="{EBF07365-7F26-444D-AD26-51EE76045149}"/>
                </a:ext>
              </a:extLst>
            </p:cNvPr>
            <p:cNvSpPr/>
            <p:nvPr/>
          </p:nvSpPr>
          <p:spPr>
            <a:xfrm>
              <a:off x="550506" y="4197711"/>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a:extLst>
                <a:ext uri="{FF2B5EF4-FFF2-40B4-BE49-F238E27FC236}">
                  <a16:creationId xmlns:a16="http://schemas.microsoft.com/office/drawing/2014/main" id="{381DCB83-F52E-4444-85E0-D0EEEAAB0F4D}"/>
                </a:ext>
              </a:extLst>
            </p:cNvPr>
            <p:cNvGraphicFramePr>
              <a:graphicFrameLocks noChangeAspect="1"/>
            </p:cNvGraphicFramePr>
            <p:nvPr>
              <p:extLst>
                <p:ext uri="{D42A27DB-BD31-4B8C-83A1-F6EECF244321}">
                  <p14:modId xmlns:p14="http://schemas.microsoft.com/office/powerpoint/2010/main" val="2974766670"/>
                </p:ext>
              </p:extLst>
            </p:nvPr>
          </p:nvGraphicFramePr>
          <p:xfrm>
            <a:off x="630238" y="4252913"/>
            <a:ext cx="382587" cy="431800"/>
          </p:xfrm>
          <a:graphic>
            <a:graphicData uri="http://schemas.openxmlformats.org/presentationml/2006/ole">
              <mc:AlternateContent xmlns:mc="http://schemas.openxmlformats.org/markup-compatibility/2006">
                <mc:Choice xmlns:v="urn:schemas-microsoft-com:vml" Requires="v">
                  <p:oleObj spid="_x0000_s21395" name="Equation" r:id="rId5" imgW="203040" imgH="228600" progId="Equation.DSMT4">
                    <p:embed/>
                  </p:oleObj>
                </mc:Choice>
                <mc:Fallback>
                  <p:oleObj name="Equation" r:id="rId5" imgW="203040" imgH="228600" progId="Equation.DSMT4">
                    <p:embed/>
                    <p:pic>
                      <p:nvPicPr>
                        <p:cNvPr id="6" name="对象 5">
                          <a:extLst>
                            <a:ext uri="{FF2B5EF4-FFF2-40B4-BE49-F238E27FC236}">
                              <a16:creationId xmlns:a16="http://schemas.microsoft.com/office/drawing/2014/main" id="{CA62DA9B-EBFD-4F3E-8872-0EEB2B3EC70F}"/>
                            </a:ext>
                          </a:extLst>
                        </p:cNvPr>
                        <p:cNvPicPr/>
                        <p:nvPr/>
                      </p:nvPicPr>
                      <p:blipFill>
                        <a:blip r:embed="rId6"/>
                        <a:stretch>
                          <a:fillRect/>
                        </a:stretch>
                      </p:blipFill>
                      <p:spPr>
                        <a:xfrm>
                          <a:off x="630238" y="4252913"/>
                          <a:ext cx="382587" cy="431800"/>
                        </a:xfrm>
                        <a:prstGeom prst="rect">
                          <a:avLst/>
                        </a:prstGeom>
                      </p:spPr>
                    </p:pic>
                  </p:oleObj>
                </mc:Fallback>
              </mc:AlternateContent>
            </a:graphicData>
          </a:graphic>
        </p:graphicFrame>
        <p:sp>
          <p:nvSpPr>
            <p:cNvPr id="7" name="矩形: 圆角 6">
              <a:extLst>
                <a:ext uri="{FF2B5EF4-FFF2-40B4-BE49-F238E27FC236}">
                  <a16:creationId xmlns:a16="http://schemas.microsoft.com/office/drawing/2014/main" id="{8832BBFA-9481-4617-8EB4-85DCBA42E0E8}"/>
                </a:ext>
              </a:extLst>
            </p:cNvPr>
            <p:cNvSpPr/>
            <p:nvPr/>
          </p:nvSpPr>
          <p:spPr>
            <a:xfrm>
              <a:off x="1510017" y="4108299"/>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8" name="直接箭头连接符 7">
              <a:extLst>
                <a:ext uri="{FF2B5EF4-FFF2-40B4-BE49-F238E27FC236}">
                  <a16:creationId xmlns:a16="http://schemas.microsoft.com/office/drawing/2014/main" id="{5AEB22A5-5C51-4C16-B2E1-81F25AD5E642}"/>
                </a:ext>
              </a:extLst>
            </p:cNvPr>
            <p:cNvCxnSpPr>
              <a:endCxn id="7" idx="2"/>
            </p:cNvCxnSpPr>
            <p:nvPr/>
          </p:nvCxnSpPr>
          <p:spPr>
            <a:xfrm flipV="1">
              <a:off x="2230017" y="4828299"/>
              <a:ext cx="0" cy="36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C542E2DE-0C3B-4CC3-9A20-97BD8324C3AF}"/>
                </a:ext>
              </a:extLst>
            </p:cNvPr>
            <p:cNvCxnSpPr>
              <a:stCxn id="5" idx="6"/>
              <a:endCxn id="7" idx="1"/>
            </p:cNvCxnSpPr>
            <p:nvPr/>
          </p:nvCxnSpPr>
          <p:spPr>
            <a:xfrm>
              <a:off x="1090506" y="4468299"/>
              <a:ext cx="419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461FAE8-9BBB-4EBA-A727-FAC415D01D8A}"/>
                </a:ext>
              </a:extLst>
            </p:cNvPr>
            <p:cNvSpPr/>
            <p:nvPr/>
          </p:nvSpPr>
          <p:spPr>
            <a:xfrm>
              <a:off x="3905806" y="5196969"/>
              <a:ext cx="541175" cy="360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5" name="对象 14">
              <a:extLst>
                <a:ext uri="{FF2B5EF4-FFF2-40B4-BE49-F238E27FC236}">
                  <a16:creationId xmlns:a16="http://schemas.microsoft.com/office/drawing/2014/main" id="{F3C9B5AC-A4FE-44A4-9439-1137D9D2BF9D}"/>
                </a:ext>
              </a:extLst>
            </p:cNvPr>
            <p:cNvGraphicFramePr>
              <a:graphicFrameLocks noChangeAspect="1"/>
            </p:cNvGraphicFramePr>
            <p:nvPr>
              <p:extLst>
                <p:ext uri="{D42A27DB-BD31-4B8C-83A1-F6EECF244321}">
                  <p14:modId xmlns:p14="http://schemas.microsoft.com/office/powerpoint/2010/main" val="2172635284"/>
                </p:ext>
              </p:extLst>
            </p:nvPr>
          </p:nvGraphicFramePr>
          <p:xfrm>
            <a:off x="4021919" y="5160963"/>
            <a:ext cx="311150" cy="431800"/>
          </p:xfrm>
          <a:graphic>
            <a:graphicData uri="http://schemas.openxmlformats.org/presentationml/2006/ole">
              <mc:AlternateContent xmlns:mc="http://schemas.openxmlformats.org/markup-compatibility/2006">
                <mc:Choice xmlns:v="urn:schemas-microsoft-com:vml" Requires="v">
                  <p:oleObj spid="_x0000_s21396" name="Equation" r:id="rId7" imgW="164880" imgH="228600" progId="Equation.DSMT4">
                    <p:embed/>
                  </p:oleObj>
                </mc:Choice>
                <mc:Fallback>
                  <p:oleObj name="Equation" r:id="rId7" imgW="164880" imgH="228600" progId="Equation.DSMT4">
                    <p:embed/>
                    <p:pic>
                      <p:nvPicPr>
                        <p:cNvPr id="4" name="对象 3">
                          <a:extLst>
                            <a:ext uri="{FF2B5EF4-FFF2-40B4-BE49-F238E27FC236}">
                              <a16:creationId xmlns:a16="http://schemas.microsoft.com/office/drawing/2014/main" id="{0B12D5D3-0668-427F-9625-C9B05BB60DD5}"/>
                            </a:ext>
                          </a:extLst>
                        </p:cNvPr>
                        <p:cNvPicPr/>
                        <p:nvPr/>
                      </p:nvPicPr>
                      <p:blipFill>
                        <a:blip r:embed="rId8"/>
                        <a:stretch>
                          <a:fillRect/>
                        </a:stretch>
                      </p:blipFill>
                      <p:spPr>
                        <a:xfrm>
                          <a:off x="4021919" y="5160963"/>
                          <a:ext cx="311150" cy="431800"/>
                        </a:xfrm>
                        <a:prstGeom prst="rect">
                          <a:avLst/>
                        </a:prstGeom>
                      </p:spPr>
                    </p:pic>
                  </p:oleObj>
                </mc:Fallback>
              </mc:AlternateContent>
            </a:graphicData>
          </a:graphic>
        </p:graphicFrame>
        <p:sp>
          <p:nvSpPr>
            <p:cNvPr id="16" name="矩形: 圆角 15">
              <a:extLst>
                <a:ext uri="{FF2B5EF4-FFF2-40B4-BE49-F238E27FC236}">
                  <a16:creationId xmlns:a16="http://schemas.microsoft.com/office/drawing/2014/main" id="{50B3FE68-3F9A-4722-BBD2-65AEACF2062E}"/>
                </a:ext>
              </a:extLst>
            </p:cNvPr>
            <p:cNvSpPr/>
            <p:nvPr/>
          </p:nvSpPr>
          <p:spPr>
            <a:xfrm>
              <a:off x="3456393" y="4108299"/>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17" name="直接箭头连接符 16">
              <a:extLst>
                <a:ext uri="{FF2B5EF4-FFF2-40B4-BE49-F238E27FC236}">
                  <a16:creationId xmlns:a16="http://schemas.microsoft.com/office/drawing/2014/main" id="{A0547A28-0F5F-4805-8348-5FFE53350473}"/>
                </a:ext>
              </a:extLst>
            </p:cNvPr>
            <p:cNvCxnSpPr>
              <a:endCxn id="16" idx="2"/>
            </p:cNvCxnSpPr>
            <p:nvPr/>
          </p:nvCxnSpPr>
          <p:spPr>
            <a:xfrm flipV="1">
              <a:off x="4176393" y="4828299"/>
              <a:ext cx="0" cy="36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1C1292F-116C-41FF-BFFA-51F5FFA811E1}"/>
                </a:ext>
              </a:extLst>
            </p:cNvPr>
            <p:cNvSpPr/>
            <p:nvPr/>
          </p:nvSpPr>
          <p:spPr>
            <a:xfrm>
              <a:off x="5854453" y="5196969"/>
              <a:ext cx="541175" cy="360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9" name="对象 18">
              <a:extLst>
                <a:ext uri="{FF2B5EF4-FFF2-40B4-BE49-F238E27FC236}">
                  <a16:creationId xmlns:a16="http://schemas.microsoft.com/office/drawing/2014/main" id="{E77315A5-1ABC-41F0-8740-0A1705631D98}"/>
                </a:ext>
              </a:extLst>
            </p:cNvPr>
            <p:cNvGraphicFramePr>
              <a:graphicFrameLocks noChangeAspect="1"/>
            </p:cNvGraphicFramePr>
            <p:nvPr>
              <p:extLst>
                <p:ext uri="{D42A27DB-BD31-4B8C-83A1-F6EECF244321}">
                  <p14:modId xmlns:p14="http://schemas.microsoft.com/office/powerpoint/2010/main" val="2232855529"/>
                </p:ext>
              </p:extLst>
            </p:nvPr>
          </p:nvGraphicFramePr>
          <p:xfrm>
            <a:off x="5969659" y="5160963"/>
            <a:ext cx="312738" cy="431800"/>
          </p:xfrm>
          <a:graphic>
            <a:graphicData uri="http://schemas.openxmlformats.org/presentationml/2006/ole">
              <mc:AlternateContent xmlns:mc="http://schemas.openxmlformats.org/markup-compatibility/2006">
                <mc:Choice xmlns:v="urn:schemas-microsoft-com:vml" Requires="v">
                  <p:oleObj spid="_x0000_s21397" name="Equation" r:id="rId9" imgW="164880" imgH="228600" progId="Equation.DSMT4">
                    <p:embed/>
                  </p:oleObj>
                </mc:Choice>
                <mc:Fallback>
                  <p:oleObj name="Equation" r:id="rId9" imgW="164880" imgH="228600" progId="Equation.DSMT4">
                    <p:embed/>
                    <p:pic>
                      <p:nvPicPr>
                        <p:cNvPr id="4" name="对象 3">
                          <a:extLst>
                            <a:ext uri="{FF2B5EF4-FFF2-40B4-BE49-F238E27FC236}">
                              <a16:creationId xmlns:a16="http://schemas.microsoft.com/office/drawing/2014/main" id="{0B12D5D3-0668-427F-9625-C9B05BB60DD5}"/>
                            </a:ext>
                          </a:extLst>
                        </p:cNvPr>
                        <p:cNvPicPr/>
                        <p:nvPr/>
                      </p:nvPicPr>
                      <p:blipFill>
                        <a:blip r:embed="rId10"/>
                        <a:stretch>
                          <a:fillRect/>
                        </a:stretch>
                      </p:blipFill>
                      <p:spPr>
                        <a:xfrm>
                          <a:off x="5969659" y="5160963"/>
                          <a:ext cx="312738" cy="431800"/>
                        </a:xfrm>
                        <a:prstGeom prst="rect">
                          <a:avLst/>
                        </a:prstGeom>
                      </p:spPr>
                    </p:pic>
                  </p:oleObj>
                </mc:Fallback>
              </mc:AlternateContent>
            </a:graphicData>
          </a:graphic>
        </p:graphicFrame>
        <p:sp>
          <p:nvSpPr>
            <p:cNvPr id="20" name="矩形: 圆角 19">
              <a:extLst>
                <a:ext uri="{FF2B5EF4-FFF2-40B4-BE49-F238E27FC236}">
                  <a16:creationId xmlns:a16="http://schemas.microsoft.com/office/drawing/2014/main" id="{D10FAC01-18FF-4FFC-86CC-07A698C9D4A3}"/>
                </a:ext>
              </a:extLst>
            </p:cNvPr>
            <p:cNvSpPr/>
            <p:nvPr/>
          </p:nvSpPr>
          <p:spPr>
            <a:xfrm>
              <a:off x="5405040" y="4108299"/>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21" name="直接箭头连接符 20">
              <a:extLst>
                <a:ext uri="{FF2B5EF4-FFF2-40B4-BE49-F238E27FC236}">
                  <a16:creationId xmlns:a16="http://schemas.microsoft.com/office/drawing/2014/main" id="{016A8BAC-B5EB-4ED0-A897-9741406D3FD5}"/>
                </a:ext>
              </a:extLst>
            </p:cNvPr>
            <p:cNvCxnSpPr>
              <a:endCxn id="20" idx="2"/>
            </p:cNvCxnSpPr>
            <p:nvPr/>
          </p:nvCxnSpPr>
          <p:spPr>
            <a:xfrm flipV="1">
              <a:off x="6125040" y="4828299"/>
              <a:ext cx="0" cy="36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56BA85A9-76A0-4596-AD0C-548B65E5F06C}"/>
                </a:ext>
              </a:extLst>
            </p:cNvPr>
            <p:cNvSpPr/>
            <p:nvPr/>
          </p:nvSpPr>
          <p:spPr>
            <a:xfrm>
              <a:off x="8594082" y="5196969"/>
              <a:ext cx="541175" cy="360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23" name="对象 22">
              <a:extLst>
                <a:ext uri="{FF2B5EF4-FFF2-40B4-BE49-F238E27FC236}">
                  <a16:creationId xmlns:a16="http://schemas.microsoft.com/office/drawing/2014/main" id="{D3588D9C-F62B-42DC-985C-E4A0E53D6BDB}"/>
                </a:ext>
              </a:extLst>
            </p:cNvPr>
            <p:cNvGraphicFramePr>
              <a:graphicFrameLocks noChangeAspect="1"/>
            </p:cNvGraphicFramePr>
            <p:nvPr>
              <p:extLst>
                <p:ext uri="{D42A27DB-BD31-4B8C-83A1-F6EECF244321}">
                  <p14:modId xmlns:p14="http://schemas.microsoft.com/office/powerpoint/2010/main" val="1417441423"/>
                </p:ext>
              </p:extLst>
            </p:nvPr>
          </p:nvGraphicFramePr>
          <p:xfrm>
            <a:off x="8683625" y="5160963"/>
            <a:ext cx="361950" cy="431800"/>
          </p:xfrm>
          <a:graphic>
            <a:graphicData uri="http://schemas.openxmlformats.org/presentationml/2006/ole">
              <mc:AlternateContent xmlns:mc="http://schemas.openxmlformats.org/markup-compatibility/2006">
                <mc:Choice xmlns:v="urn:schemas-microsoft-com:vml" Requires="v">
                  <p:oleObj spid="_x0000_s21398" name="Equation" r:id="rId11" imgW="190440" imgH="228600" progId="Equation.DSMT4">
                    <p:embed/>
                  </p:oleObj>
                </mc:Choice>
                <mc:Fallback>
                  <p:oleObj name="Equation" r:id="rId11" imgW="190440" imgH="228600" progId="Equation.DSMT4">
                    <p:embed/>
                    <p:pic>
                      <p:nvPicPr>
                        <p:cNvPr id="15" name="对象 14">
                          <a:extLst>
                            <a:ext uri="{FF2B5EF4-FFF2-40B4-BE49-F238E27FC236}">
                              <a16:creationId xmlns:a16="http://schemas.microsoft.com/office/drawing/2014/main" id="{F3C9B5AC-A4FE-44A4-9439-1137D9D2BF9D}"/>
                            </a:ext>
                          </a:extLst>
                        </p:cNvPr>
                        <p:cNvPicPr/>
                        <p:nvPr/>
                      </p:nvPicPr>
                      <p:blipFill>
                        <a:blip r:embed="rId12"/>
                        <a:stretch>
                          <a:fillRect/>
                        </a:stretch>
                      </p:blipFill>
                      <p:spPr>
                        <a:xfrm>
                          <a:off x="8683625" y="5160963"/>
                          <a:ext cx="361950" cy="431800"/>
                        </a:xfrm>
                        <a:prstGeom prst="rect">
                          <a:avLst/>
                        </a:prstGeom>
                      </p:spPr>
                    </p:pic>
                  </p:oleObj>
                </mc:Fallback>
              </mc:AlternateContent>
            </a:graphicData>
          </a:graphic>
        </p:graphicFrame>
        <p:sp>
          <p:nvSpPr>
            <p:cNvPr id="24" name="矩形: 圆角 23">
              <a:extLst>
                <a:ext uri="{FF2B5EF4-FFF2-40B4-BE49-F238E27FC236}">
                  <a16:creationId xmlns:a16="http://schemas.microsoft.com/office/drawing/2014/main" id="{D0060B29-C7B3-4E58-9398-21159E1221FB}"/>
                </a:ext>
              </a:extLst>
            </p:cNvPr>
            <p:cNvSpPr/>
            <p:nvPr/>
          </p:nvSpPr>
          <p:spPr>
            <a:xfrm>
              <a:off x="8144669" y="4108299"/>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25" name="直接箭头连接符 24">
              <a:extLst>
                <a:ext uri="{FF2B5EF4-FFF2-40B4-BE49-F238E27FC236}">
                  <a16:creationId xmlns:a16="http://schemas.microsoft.com/office/drawing/2014/main" id="{CEF2C2EA-1ACF-4F4A-A065-691DFCB5B5F5}"/>
                </a:ext>
              </a:extLst>
            </p:cNvPr>
            <p:cNvCxnSpPr>
              <a:endCxn id="24" idx="2"/>
            </p:cNvCxnSpPr>
            <p:nvPr/>
          </p:nvCxnSpPr>
          <p:spPr>
            <a:xfrm flipV="1">
              <a:off x="8864669" y="4828299"/>
              <a:ext cx="0" cy="36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E47EC4F1-8505-4EF7-B719-AC1CF1C6101A}"/>
                </a:ext>
              </a:extLst>
            </p:cNvPr>
            <p:cNvCxnSpPr>
              <a:stCxn id="7" idx="3"/>
              <a:endCxn id="16" idx="1"/>
            </p:cNvCxnSpPr>
            <p:nvPr/>
          </p:nvCxnSpPr>
          <p:spPr>
            <a:xfrm>
              <a:off x="2950017" y="4468299"/>
              <a:ext cx="506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A9E35B9-27CC-499F-BE80-E6DB6CC39E6D}"/>
                </a:ext>
              </a:extLst>
            </p:cNvPr>
            <p:cNvCxnSpPr>
              <a:stCxn id="16" idx="3"/>
              <a:endCxn id="20" idx="1"/>
            </p:cNvCxnSpPr>
            <p:nvPr/>
          </p:nvCxnSpPr>
          <p:spPr>
            <a:xfrm>
              <a:off x="4896393" y="4468299"/>
              <a:ext cx="508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FC6431C9-A63D-4FF9-942F-968E17565EBB}"/>
                </a:ext>
              </a:extLst>
            </p:cNvPr>
            <p:cNvCxnSpPr>
              <a:stCxn id="20" idx="3"/>
              <a:endCxn id="24" idx="1"/>
            </p:cNvCxnSpPr>
            <p:nvPr/>
          </p:nvCxnSpPr>
          <p:spPr>
            <a:xfrm>
              <a:off x="6845040" y="4468299"/>
              <a:ext cx="1299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73D11A6-9B15-4B8C-B2B2-BF10EE6C0C2A}"/>
                </a:ext>
              </a:extLst>
            </p:cNvPr>
            <p:cNvSpPr txBox="1"/>
            <p:nvPr/>
          </p:nvSpPr>
          <p:spPr>
            <a:xfrm>
              <a:off x="7240618" y="4108299"/>
              <a:ext cx="508473" cy="369332"/>
            </a:xfrm>
            <a:prstGeom prst="rect">
              <a:avLst/>
            </a:prstGeom>
            <a:noFill/>
          </p:spPr>
          <p:txBody>
            <a:bodyPr wrap="none" rtlCol="0">
              <a:spAutoFit/>
            </a:bodyPr>
            <a:lstStyle/>
            <a:p>
              <a:r>
                <a:rPr lang="en-US" altLang="zh-CN"/>
                <a:t>……</a:t>
              </a:r>
              <a:endParaRPr lang="zh-CN" altLang="en-US"/>
            </a:p>
          </p:txBody>
        </p:sp>
        <p:graphicFrame>
          <p:nvGraphicFramePr>
            <p:cNvPr id="37" name="对象 36">
              <a:extLst>
                <a:ext uri="{FF2B5EF4-FFF2-40B4-BE49-F238E27FC236}">
                  <a16:creationId xmlns:a16="http://schemas.microsoft.com/office/drawing/2014/main" id="{96253076-50F4-434E-B788-ED2ACAB7B30F}"/>
                </a:ext>
              </a:extLst>
            </p:cNvPr>
            <p:cNvGraphicFramePr>
              <a:graphicFrameLocks noChangeAspect="1"/>
            </p:cNvGraphicFramePr>
            <p:nvPr>
              <p:extLst>
                <p:ext uri="{D42A27DB-BD31-4B8C-83A1-F6EECF244321}">
                  <p14:modId xmlns:p14="http://schemas.microsoft.com/office/powerpoint/2010/main" val="2518893185"/>
                </p:ext>
              </p:extLst>
            </p:nvPr>
          </p:nvGraphicFramePr>
          <p:xfrm>
            <a:off x="3022600" y="4037013"/>
            <a:ext cx="357188" cy="431800"/>
          </p:xfrm>
          <a:graphic>
            <a:graphicData uri="http://schemas.openxmlformats.org/presentationml/2006/ole">
              <mc:AlternateContent xmlns:mc="http://schemas.openxmlformats.org/markup-compatibility/2006">
                <mc:Choice xmlns:v="urn:schemas-microsoft-com:vml" Requires="v">
                  <p:oleObj spid="_x0000_s21399" name="Equation" r:id="rId13" imgW="190440" imgH="228600" progId="Equation.DSMT4">
                    <p:embed/>
                  </p:oleObj>
                </mc:Choice>
                <mc:Fallback>
                  <p:oleObj name="Equation" r:id="rId13" imgW="190440" imgH="228600" progId="Equation.DSMT4">
                    <p:embed/>
                    <p:pic>
                      <p:nvPicPr>
                        <p:cNvPr id="6" name="对象 5">
                          <a:extLst>
                            <a:ext uri="{FF2B5EF4-FFF2-40B4-BE49-F238E27FC236}">
                              <a16:creationId xmlns:a16="http://schemas.microsoft.com/office/drawing/2014/main" id="{381DCB83-F52E-4444-85E0-D0EEEAAB0F4D}"/>
                            </a:ext>
                          </a:extLst>
                        </p:cNvPr>
                        <p:cNvPicPr/>
                        <p:nvPr/>
                      </p:nvPicPr>
                      <p:blipFill>
                        <a:blip r:embed="rId14"/>
                        <a:stretch>
                          <a:fillRect/>
                        </a:stretch>
                      </p:blipFill>
                      <p:spPr>
                        <a:xfrm>
                          <a:off x="3022600" y="4037013"/>
                          <a:ext cx="357188" cy="43180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034491BA-DEF2-4204-BB67-77F2B4390CC0}"/>
                </a:ext>
              </a:extLst>
            </p:cNvPr>
            <p:cNvGraphicFramePr>
              <a:graphicFrameLocks noChangeAspect="1"/>
            </p:cNvGraphicFramePr>
            <p:nvPr>
              <p:extLst>
                <p:ext uri="{D42A27DB-BD31-4B8C-83A1-F6EECF244321}">
                  <p14:modId xmlns:p14="http://schemas.microsoft.com/office/powerpoint/2010/main" val="2975116087"/>
                </p:ext>
              </p:extLst>
            </p:nvPr>
          </p:nvGraphicFramePr>
          <p:xfrm>
            <a:off x="4960938" y="4046538"/>
            <a:ext cx="381000" cy="431800"/>
          </p:xfrm>
          <a:graphic>
            <a:graphicData uri="http://schemas.openxmlformats.org/presentationml/2006/ole">
              <mc:AlternateContent xmlns:mc="http://schemas.openxmlformats.org/markup-compatibility/2006">
                <mc:Choice xmlns:v="urn:schemas-microsoft-com:vml" Requires="v">
                  <p:oleObj spid="_x0000_s21400" name="Equation" r:id="rId15" imgW="203040" imgH="228600" progId="Equation.DSMT4">
                    <p:embed/>
                  </p:oleObj>
                </mc:Choice>
                <mc:Fallback>
                  <p:oleObj name="Equation" r:id="rId15" imgW="203040" imgH="228600" progId="Equation.DSMT4">
                    <p:embed/>
                    <p:pic>
                      <p:nvPicPr>
                        <p:cNvPr id="37" name="对象 36">
                          <a:extLst>
                            <a:ext uri="{FF2B5EF4-FFF2-40B4-BE49-F238E27FC236}">
                              <a16:creationId xmlns:a16="http://schemas.microsoft.com/office/drawing/2014/main" id="{96253076-50F4-434E-B788-ED2ACAB7B30F}"/>
                            </a:ext>
                          </a:extLst>
                        </p:cNvPr>
                        <p:cNvPicPr/>
                        <p:nvPr/>
                      </p:nvPicPr>
                      <p:blipFill>
                        <a:blip r:embed="rId16"/>
                        <a:stretch>
                          <a:fillRect/>
                        </a:stretch>
                      </p:blipFill>
                      <p:spPr>
                        <a:xfrm>
                          <a:off x="4960938" y="4046538"/>
                          <a:ext cx="381000" cy="431800"/>
                        </a:xfrm>
                        <a:prstGeom prst="rect">
                          <a:avLst/>
                        </a:prstGeom>
                      </p:spPr>
                    </p:pic>
                  </p:oleObj>
                </mc:Fallback>
              </mc:AlternateContent>
            </a:graphicData>
          </a:graphic>
        </p:graphicFrame>
        <p:sp>
          <p:nvSpPr>
            <p:cNvPr id="40" name="椭圆 39">
              <a:extLst>
                <a:ext uri="{FF2B5EF4-FFF2-40B4-BE49-F238E27FC236}">
                  <a16:creationId xmlns:a16="http://schemas.microsoft.com/office/drawing/2014/main" id="{9483D87B-C0FC-430C-B852-C03C080DD357}"/>
                </a:ext>
              </a:extLst>
            </p:cNvPr>
            <p:cNvSpPr/>
            <p:nvPr/>
          </p:nvSpPr>
          <p:spPr>
            <a:xfrm>
              <a:off x="9980247" y="4197711"/>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1" name="对象 40">
              <a:extLst>
                <a:ext uri="{FF2B5EF4-FFF2-40B4-BE49-F238E27FC236}">
                  <a16:creationId xmlns:a16="http://schemas.microsoft.com/office/drawing/2014/main" id="{6DA0831B-9179-48D4-B54A-69593DA85C05}"/>
                </a:ext>
              </a:extLst>
            </p:cNvPr>
            <p:cNvGraphicFramePr>
              <a:graphicFrameLocks noChangeAspect="1"/>
            </p:cNvGraphicFramePr>
            <p:nvPr>
              <p:extLst>
                <p:ext uri="{D42A27DB-BD31-4B8C-83A1-F6EECF244321}">
                  <p14:modId xmlns:p14="http://schemas.microsoft.com/office/powerpoint/2010/main" val="2712331733"/>
                </p:ext>
              </p:extLst>
            </p:nvPr>
          </p:nvGraphicFramePr>
          <p:xfrm>
            <a:off x="10036175" y="4252913"/>
            <a:ext cx="430213" cy="431800"/>
          </p:xfrm>
          <a:graphic>
            <a:graphicData uri="http://schemas.openxmlformats.org/presentationml/2006/ole">
              <mc:AlternateContent xmlns:mc="http://schemas.openxmlformats.org/markup-compatibility/2006">
                <mc:Choice xmlns:v="urn:schemas-microsoft-com:vml" Requires="v">
                  <p:oleObj spid="_x0000_s21401" name="Equation" r:id="rId17" imgW="228600" imgH="228600" progId="Equation.DSMT4">
                    <p:embed/>
                  </p:oleObj>
                </mc:Choice>
                <mc:Fallback>
                  <p:oleObj name="Equation" r:id="rId17" imgW="228600" imgH="228600" progId="Equation.DSMT4">
                    <p:embed/>
                    <p:pic>
                      <p:nvPicPr>
                        <p:cNvPr id="6" name="对象 5">
                          <a:extLst>
                            <a:ext uri="{FF2B5EF4-FFF2-40B4-BE49-F238E27FC236}">
                              <a16:creationId xmlns:a16="http://schemas.microsoft.com/office/drawing/2014/main" id="{381DCB83-F52E-4444-85E0-D0EEEAAB0F4D}"/>
                            </a:ext>
                          </a:extLst>
                        </p:cNvPr>
                        <p:cNvPicPr/>
                        <p:nvPr/>
                      </p:nvPicPr>
                      <p:blipFill>
                        <a:blip r:embed="rId18"/>
                        <a:stretch>
                          <a:fillRect/>
                        </a:stretch>
                      </p:blipFill>
                      <p:spPr>
                        <a:xfrm>
                          <a:off x="10036175" y="4252913"/>
                          <a:ext cx="430213" cy="431800"/>
                        </a:xfrm>
                        <a:prstGeom prst="rect">
                          <a:avLst/>
                        </a:prstGeom>
                      </p:spPr>
                    </p:pic>
                  </p:oleObj>
                </mc:Fallback>
              </mc:AlternateContent>
            </a:graphicData>
          </a:graphic>
        </p:graphicFrame>
        <p:cxnSp>
          <p:nvCxnSpPr>
            <p:cNvPr id="43" name="直接箭头连接符 42">
              <a:extLst>
                <a:ext uri="{FF2B5EF4-FFF2-40B4-BE49-F238E27FC236}">
                  <a16:creationId xmlns:a16="http://schemas.microsoft.com/office/drawing/2014/main" id="{94989553-C610-466E-B89F-DAA787EB8550}"/>
                </a:ext>
              </a:extLst>
            </p:cNvPr>
            <p:cNvCxnSpPr>
              <a:stCxn id="24" idx="3"/>
              <a:endCxn id="40" idx="2"/>
            </p:cNvCxnSpPr>
            <p:nvPr/>
          </p:nvCxnSpPr>
          <p:spPr>
            <a:xfrm>
              <a:off x="9584669" y="4468299"/>
              <a:ext cx="395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2CBF9E11-1804-49B2-92AC-F8449A11B302}"/>
                </a:ext>
              </a:extLst>
            </p:cNvPr>
            <p:cNvSpPr/>
            <p:nvPr/>
          </p:nvSpPr>
          <p:spPr>
            <a:xfrm>
              <a:off x="550506" y="2987178"/>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5" name="对象 44">
              <a:extLst>
                <a:ext uri="{FF2B5EF4-FFF2-40B4-BE49-F238E27FC236}">
                  <a16:creationId xmlns:a16="http://schemas.microsoft.com/office/drawing/2014/main" id="{19B4AA61-1D8B-408A-A70C-DC02F8D785AF}"/>
                </a:ext>
              </a:extLst>
            </p:cNvPr>
            <p:cNvGraphicFramePr>
              <a:graphicFrameLocks noChangeAspect="1"/>
            </p:cNvGraphicFramePr>
            <p:nvPr>
              <p:extLst>
                <p:ext uri="{D42A27DB-BD31-4B8C-83A1-F6EECF244321}">
                  <p14:modId xmlns:p14="http://schemas.microsoft.com/office/powerpoint/2010/main" val="1374264448"/>
                </p:ext>
              </p:extLst>
            </p:nvPr>
          </p:nvGraphicFramePr>
          <p:xfrm>
            <a:off x="630238" y="3041650"/>
            <a:ext cx="382587" cy="431800"/>
          </p:xfrm>
          <a:graphic>
            <a:graphicData uri="http://schemas.openxmlformats.org/presentationml/2006/ole">
              <mc:AlternateContent xmlns:mc="http://schemas.openxmlformats.org/markup-compatibility/2006">
                <mc:Choice xmlns:v="urn:schemas-microsoft-com:vml" Requires="v">
                  <p:oleObj spid="_x0000_s21402" name="Equation" r:id="rId19" imgW="203040" imgH="228600" progId="Equation.DSMT4">
                    <p:embed/>
                  </p:oleObj>
                </mc:Choice>
                <mc:Fallback>
                  <p:oleObj name="Equation" r:id="rId19" imgW="203040" imgH="228600" progId="Equation.DSMT4">
                    <p:embed/>
                    <p:pic>
                      <p:nvPicPr>
                        <p:cNvPr id="6" name="对象 5">
                          <a:extLst>
                            <a:ext uri="{FF2B5EF4-FFF2-40B4-BE49-F238E27FC236}">
                              <a16:creationId xmlns:a16="http://schemas.microsoft.com/office/drawing/2014/main" id="{381DCB83-F52E-4444-85E0-D0EEEAAB0F4D}"/>
                            </a:ext>
                          </a:extLst>
                        </p:cNvPr>
                        <p:cNvPicPr/>
                        <p:nvPr/>
                      </p:nvPicPr>
                      <p:blipFill>
                        <a:blip r:embed="rId20"/>
                        <a:stretch>
                          <a:fillRect/>
                        </a:stretch>
                      </p:blipFill>
                      <p:spPr>
                        <a:xfrm>
                          <a:off x="630238" y="3041650"/>
                          <a:ext cx="382587" cy="431800"/>
                        </a:xfrm>
                        <a:prstGeom prst="rect">
                          <a:avLst/>
                        </a:prstGeom>
                      </p:spPr>
                    </p:pic>
                  </p:oleObj>
                </mc:Fallback>
              </mc:AlternateContent>
            </a:graphicData>
          </a:graphic>
        </p:graphicFrame>
        <p:sp>
          <p:nvSpPr>
            <p:cNvPr id="46" name="矩形: 圆角 45">
              <a:extLst>
                <a:ext uri="{FF2B5EF4-FFF2-40B4-BE49-F238E27FC236}">
                  <a16:creationId xmlns:a16="http://schemas.microsoft.com/office/drawing/2014/main" id="{7603704E-E755-4A56-A93C-631866372D91}"/>
                </a:ext>
              </a:extLst>
            </p:cNvPr>
            <p:cNvSpPr/>
            <p:nvPr/>
          </p:nvSpPr>
          <p:spPr>
            <a:xfrm>
              <a:off x="1510017" y="2897766"/>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47" name="直接箭头连接符 46">
              <a:extLst>
                <a:ext uri="{FF2B5EF4-FFF2-40B4-BE49-F238E27FC236}">
                  <a16:creationId xmlns:a16="http://schemas.microsoft.com/office/drawing/2014/main" id="{5A85ED48-B253-4135-BFFA-A7B934B5045D}"/>
                </a:ext>
              </a:extLst>
            </p:cNvPr>
            <p:cNvCxnSpPr>
              <a:stCxn id="44" idx="6"/>
              <a:endCxn id="46" idx="1"/>
            </p:cNvCxnSpPr>
            <p:nvPr/>
          </p:nvCxnSpPr>
          <p:spPr>
            <a:xfrm>
              <a:off x="1090506" y="3257766"/>
              <a:ext cx="419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E0CA94D9-AB68-443D-8FF5-41268A5A57D4}"/>
                </a:ext>
              </a:extLst>
            </p:cNvPr>
            <p:cNvSpPr/>
            <p:nvPr/>
          </p:nvSpPr>
          <p:spPr>
            <a:xfrm>
              <a:off x="3456393" y="2897766"/>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sp>
          <p:nvSpPr>
            <p:cNvPr id="49" name="矩形: 圆角 48">
              <a:extLst>
                <a:ext uri="{FF2B5EF4-FFF2-40B4-BE49-F238E27FC236}">
                  <a16:creationId xmlns:a16="http://schemas.microsoft.com/office/drawing/2014/main" id="{213448F6-7278-4EFE-9A8B-13ED74DBDD24}"/>
                </a:ext>
              </a:extLst>
            </p:cNvPr>
            <p:cNvSpPr/>
            <p:nvPr/>
          </p:nvSpPr>
          <p:spPr>
            <a:xfrm>
              <a:off x="5405040" y="2897766"/>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sp>
          <p:nvSpPr>
            <p:cNvPr id="50" name="矩形: 圆角 49">
              <a:extLst>
                <a:ext uri="{FF2B5EF4-FFF2-40B4-BE49-F238E27FC236}">
                  <a16:creationId xmlns:a16="http://schemas.microsoft.com/office/drawing/2014/main" id="{383DE2C4-192B-4A02-962D-0358B13BE01C}"/>
                </a:ext>
              </a:extLst>
            </p:cNvPr>
            <p:cNvSpPr/>
            <p:nvPr/>
          </p:nvSpPr>
          <p:spPr>
            <a:xfrm>
              <a:off x="8144669" y="2897766"/>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51" name="直接箭头连接符 50">
              <a:extLst>
                <a:ext uri="{FF2B5EF4-FFF2-40B4-BE49-F238E27FC236}">
                  <a16:creationId xmlns:a16="http://schemas.microsoft.com/office/drawing/2014/main" id="{E067C26A-9AB0-4CA0-9070-6D5755EB9308}"/>
                </a:ext>
              </a:extLst>
            </p:cNvPr>
            <p:cNvCxnSpPr>
              <a:stCxn id="46" idx="3"/>
              <a:endCxn id="48" idx="1"/>
            </p:cNvCxnSpPr>
            <p:nvPr/>
          </p:nvCxnSpPr>
          <p:spPr>
            <a:xfrm>
              <a:off x="2950017" y="3257766"/>
              <a:ext cx="506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1DD48DEC-C3A4-4A05-B5A3-36A8F1A8275D}"/>
                </a:ext>
              </a:extLst>
            </p:cNvPr>
            <p:cNvCxnSpPr>
              <a:stCxn id="48" idx="3"/>
              <a:endCxn id="49" idx="1"/>
            </p:cNvCxnSpPr>
            <p:nvPr/>
          </p:nvCxnSpPr>
          <p:spPr>
            <a:xfrm>
              <a:off x="4896393" y="3257766"/>
              <a:ext cx="508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891D39C-830E-4DB0-997D-7EA2E00BEE00}"/>
                </a:ext>
              </a:extLst>
            </p:cNvPr>
            <p:cNvCxnSpPr>
              <a:stCxn id="49" idx="3"/>
              <a:endCxn id="50" idx="1"/>
            </p:cNvCxnSpPr>
            <p:nvPr/>
          </p:nvCxnSpPr>
          <p:spPr>
            <a:xfrm>
              <a:off x="6845040" y="3257766"/>
              <a:ext cx="1299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E17236C9-4320-42B8-B1C6-16A3F80E2EE7}"/>
                </a:ext>
              </a:extLst>
            </p:cNvPr>
            <p:cNvSpPr txBox="1"/>
            <p:nvPr/>
          </p:nvSpPr>
          <p:spPr>
            <a:xfrm>
              <a:off x="7240618" y="2897766"/>
              <a:ext cx="508473" cy="369332"/>
            </a:xfrm>
            <a:prstGeom prst="rect">
              <a:avLst/>
            </a:prstGeom>
            <a:noFill/>
          </p:spPr>
          <p:txBody>
            <a:bodyPr wrap="none" rtlCol="0">
              <a:spAutoFit/>
            </a:bodyPr>
            <a:lstStyle/>
            <a:p>
              <a:r>
                <a:rPr lang="en-US" altLang="zh-CN"/>
                <a:t>……</a:t>
              </a:r>
              <a:endParaRPr lang="zh-CN" altLang="en-US"/>
            </a:p>
          </p:txBody>
        </p:sp>
        <p:graphicFrame>
          <p:nvGraphicFramePr>
            <p:cNvPr id="55" name="对象 54">
              <a:extLst>
                <a:ext uri="{FF2B5EF4-FFF2-40B4-BE49-F238E27FC236}">
                  <a16:creationId xmlns:a16="http://schemas.microsoft.com/office/drawing/2014/main" id="{A654A341-F85F-4BBE-8348-708400FAEB4A}"/>
                </a:ext>
              </a:extLst>
            </p:cNvPr>
            <p:cNvGraphicFramePr>
              <a:graphicFrameLocks noChangeAspect="1"/>
            </p:cNvGraphicFramePr>
            <p:nvPr>
              <p:extLst>
                <p:ext uri="{D42A27DB-BD31-4B8C-83A1-F6EECF244321}">
                  <p14:modId xmlns:p14="http://schemas.microsoft.com/office/powerpoint/2010/main" val="3321830303"/>
                </p:ext>
              </p:extLst>
            </p:nvPr>
          </p:nvGraphicFramePr>
          <p:xfrm>
            <a:off x="3011488" y="2825750"/>
            <a:ext cx="381000" cy="431800"/>
          </p:xfrm>
          <a:graphic>
            <a:graphicData uri="http://schemas.openxmlformats.org/presentationml/2006/ole">
              <mc:AlternateContent xmlns:mc="http://schemas.openxmlformats.org/markup-compatibility/2006">
                <mc:Choice xmlns:v="urn:schemas-microsoft-com:vml" Requires="v">
                  <p:oleObj spid="_x0000_s21403" name="Equation" r:id="rId21" imgW="203040" imgH="228600" progId="Equation.DSMT4">
                    <p:embed/>
                  </p:oleObj>
                </mc:Choice>
                <mc:Fallback>
                  <p:oleObj name="Equation" r:id="rId21" imgW="203040" imgH="228600" progId="Equation.DSMT4">
                    <p:embed/>
                    <p:pic>
                      <p:nvPicPr>
                        <p:cNvPr id="37" name="对象 36">
                          <a:extLst>
                            <a:ext uri="{FF2B5EF4-FFF2-40B4-BE49-F238E27FC236}">
                              <a16:creationId xmlns:a16="http://schemas.microsoft.com/office/drawing/2014/main" id="{96253076-50F4-434E-B788-ED2ACAB7B30F}"/>
                            </a:ext>
                          </a:extLst>
                        </p:cNvPr>
                        <p:cNvPicPr/>
                        <p:nvPr/>
                      </p:nvPicPr>
                      <p:blipFill>
                        <a:blip r:embed="rId22"/>
                        <a:stretch>
                          <a:fillRect/>
                        </a:stretch>
                      </p:blipFill>
                      <p:spPr>
                        <a:xfrm>
                          <a:off x="3011488" y="2825750"/>
                          <a:ext cx="381000" cy="431800"/>
                        </a:xfrm>
                        <a:prstGeom prst="rect">
                          <a:avLst/>
                        </a:prstGeom>
                      </p:spPr>
                    </p:pic>
                  </p:oleObj>
                </mc:Fallback>
              </mc:AlternateContent>
            </a:graphicData>
          </a:graphic>
        </p:graphicFrame>
        <p:graphicFrame>
          <p:nvGraphicFramePr>
            <p:cNvPr id="56" name="对象 55">
              <a:extLst>
                <a:ext uri="{FF2B5EF4-FFF2-40B4-BE49-F238E27FC236}">
                  <a16:creationId xmlns:a16="http://schemas.microsoft.com/office/drawing/2014/main" id="{0C9551B6-CF9C-4F42-87AF-59FD4CA874A6}"/>
                </a:ext>
              </a:extLst>
            </p:cNvPr>
            <p:cNvGraphicFramePr>
              <a:graphicFrameLocks noChangeAspect="1"/>
            </p:cNvGraphicFramePr>
            <p:nvPr>
              <p:extLst>
                <p:ext uri="{D42A27DB-BD31-4B8C-83A1-F6EECF244321}">
                  <p14:modId xmlns:p14="http://schemas.microsoft.com/office/powerpoint/2010/main" val="3877495986"/>
                </p:ext>
              </p:extLst>
            </p:nvPr>
          </p:nvGraphicFramePr>
          <p:xfrm>
            <a:off x="4960938" y="2836005"/>
            <a:ext cx="381000" cy="431800"/>
          </p:xfrm>
          <a:graphic>
            <a:graphicData uri="http://schemas.openxmlformats.org/presentationml/2006/ole">
              <mc:AlternateContent xmlns:mc="http://schemas.openxmlformats.org/markup-compatibility/2006">
                <mc:Choice xmlns:v="urn:schemas-microsoft-com:vml" Requires="v">
                  <p:oleObj spid="_x0000_s21404" name="Equation" r:id="rId23" imgW="203040" imgH="228600" progId="Equation.DSMT4">
                    <p:embed/>
                  </p:oleObj>
                </mc:Choice>
                <mc:Fallback>
                  <p:oleObj name="Equation" r:id="rId23" imgW="203040" imgH="228600" progId="Equation.DSMT4">
                    <p:embed/>
                    <p:pic>
                      <p:nvPicPr>
                        <p:cNvPr id="38" name="对象 37">
                          <a:extLst>
                            <a:ext uri="{FF2B5EF4-FFF2-40B4-BE49-F238E27FC236}">
                              <a16:creationId xmlns:a16="http://schemas.microsoft.com/office/drawing/2014/main" id="{034491BA-DEF2-4204-BB67-77F2B4390CC0}"/>
                            </a:ext>
                          </a:extLst>
                        </p:cNvPr>
                        <p:cNvPicPr/>
                        <p:nvPr/>
                      </p:nvPicPr>
                      <p:blipFill>
                        <a:blip r:embed="rId24"/>
                        <a:stretch>
                          <a:fillRect/>
                        </a:stretch>
                      </p:blipFill>
                      <p:spPr>
                        <a:xfrm>
                          <a:off x="4960938" y="2836005"/>
                          <a:ext cx="381000" cy="431800"/>
                        </a:xfrm>
                        <a:prstGeom prst="rect">
                          <a:avLst/>
                        </a:prstGeom>
                      </p:spPr>
                    </p:pic>
                  </p:oleObj>
                </mc:Fallback>
              </mc:AlternateContent>
            </a:graphicData>
          </a:graphic>
        </p:graphicFrame>
        <p:sp>
          <p:nvSpPr>
            <p:cNvPr id="57" name="椭圆 56">
              <a:extLst>
                <a:ext uri="{FF2B5EF4-FFF2-40B4-BE49-F238E27FC236}">
                  <a16:creationId xmlns:a16="http://schemas.microsoft.com/office/drawing/2014/main" id="{392AE799-4D32-4FD7-9291-3F9F5258E098}"/>
                </a:ext>
              </a:extLst>
            </p:cNvPr>
            <p:cNvSpPr/>
            <p:nvPr/>
          </p:nvSpPr>
          <p:spPr>
            <a:xfrm>
              <a:off x="9980247" y="2987178"/>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8" name="对象 57">
              <a:extLst>
                <a:ext uri="{FF2B5EF4-FFF2-40B4-BE49-F238E27FC236}">
                  <a16:creationId xmlns:a16="http://schemas.microsoft.com/office/drawing/2014/main" id="{CA1209CA-D107-4263-9F4D-AB8F56ACEA5D}"/>
                </a:ext>
              </a:extLst>
            </p:cNvPr>
            <p:cNvGraphicFramePr>
              <a:graphicFrameLocks noChangeAspect="1"/>
            </p:cNvGraphicFramePr>
            <p:nvPr>
              <p:extLst>
                <p:ext uri="{D42A27DB-BD31-4B8C-83A1-F6EECF244321}">
                  <p14:modId xmlns:p14="http://schemas.microsoft.com/office/powerpoint/2010/main" val="3621916343"/>
                </p:ext>
              </p:extLst>
            </p:nvPr>
          </p:nvGraphicFramePr>
          <p:xfrm>
            <a:off x="10025063" y="3041650"/>
            <a:ext cx="454025" cy="431800"/>
          </p:xfrm>
          <a:graphic>
            <a:graphicData uri="http://schemas.openxmlformats.org/presentationml/2006/ole">
              <mc:AlternateContent xmlns:mc="http://schemas.openxmlformats.org/markup-compatibility/2006">
                <mc:Choice xmlns:v="urn:schemas-microsoft-com:vml" Requires="v">
                  <p:oleObj spid="_x0000_s21405" name="Equation" r:id="rId25" imgW="241200" imgH="228600" progId="Equation.DSMT4">
                    <p:embed/>
                  </p:oleObj>
                </mc:Choice>
                <mc:Fallback>
                  <p:oleObj name="Equation" r:id="rId25" imgW="241200" imgH="228600" progId="Equation.DSMT4">
                    <p:embed/>
                    <p:pic>
                      <p:nvPicPr>
                        <p:cNvPr id="41" name="对象 40">
                          <a:extLst>
                            <a:ext uri="{FF2B5EF4-FFF2-40B4-BE49-F238E27FC236}">
                              <a16:creationId xmlns:a16="http://schemas.microsoft.com/office/drawing/2014/main" id="{6DA0831B-9179-48D4-B54A-69593DA85C05}"/>
                            </a:ext>
                          </a:extLst>
                        </p:cNvPr>
                        <p:cNvPicPr/>
                        <p:nvPr/>
                      </p:nvPicPr>
                      <p:blipFill>
                        <a:blip r:embed="rId26"/>
                        <a:stretch>
                          <a:fillRect/>
                        </a:stretch>
                      </p:blipFill>
                      <p:spPr>
                        <a:xfrm>
                          <a:off x="10025063" y="3041650"/>
                          <a:ext cx="454025" cy="431800"/>
                        </a:xfrm>
                        <a:prstGeom prst="rect">
                          <a:avLst/>
                        </a:prstGeom>
                      </p:spPr>
                    </p:pic>
                  </p:oleObj>
                </mc:Fallback>
              </mc:AlternateContent>
            </a:graphicData>
          </a:graphic>
        </p:graphicFrame>
        <p:cxnSp>
          <p:nvCxnSpPr>
            <p:cNvPr id="59" name="直接箭头连接符 58">
              <a:extLst>
                <a:ext uri="{FF2B5EF4-FFF2-40B4-BE49-F238E27FC236}">
                  <a16:creationId xmlns:a16="http://schemas.microsoft.com/office/drawing/2014/main" id="{1FBDCBD3-13CD-45CA-B0BF-99D6A7FF95D5}"/>
                </a:ext>
              </a:extLst>
            </p:cNvPr>
            <p:cNvCxnSpPr>
              <a:stCxn id="50" idx="3"/>
              <a:endCxn id="57" idx="2"/>
            </p:cNvCxnSpPr>
            <p:nvPr/>
          </p:nvCxnSpPr>
          <p:spPr>
            <a:xfrm>
              <a:off x="9584669" y="3257766"/>
              <a:ext cx="395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C58149B8-D64B-400B-98ED-AB99FBC43B76}"/>
                </a:ext>
              </a:extLst>
            </p:cNvPr>
            <p:cNvSpPr/>
            <p:nvPr/>
          </p:nvSpPr>
          <p:spPr>
            <a:xfrm>
              <a:off x="550506" y="1713961"/>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1" name="对象 60">
              <a:extLst>
                <a:ext uri="{FF2B5EF4-FFF2-40B4-BE49-F238E27FC236}">
                  <a16:creationId xmlns:a16="http://schemas.microsoft.com/office/drawing/2014/main" id="{99A3F089-C90C-4B9B-B2DC-8824B243A1ED}"/>
                </a:ext>
              </a:extLst>
            </p:cNvPr>
            <p:cNvGraphicFramePr>
              <a:graphicFrameLocks noChangeAspect="1"/>
            </p:cNvGraphicFramePr>
            <p:nvPr>
              <p:extLst>
                <p:ext uri="{D42A27DB-BD31-4B8C-83A1-F6EECF244321}">
                  <p14:modId xmlns:p14="http://schemas.microsoft.com/office/powerpoint/2010/main" val="4142761217"/>
                </p:ext>
              </p:extLst>
            </p:nvPr>
          </p:nvGraphicFramePr>
          <p:xfrm>
            <a:off x="630238" y="1768433"/>
            <a:ext cx="382587" cy="431800"/>
          </p:xfrm>
          <a:graphic>
            <a:graphicData uri="http://schemas.openxmlformats.org/presentationml/2006/ole">
              <mc:AlternateContent xmlns:mc="http://schemas.openxmlformats.org/markup-compatibility/2006">
                <mc:Choice xmlns:v="urn:schemas-microsoft-com:vml" Requires="v">
                  <p:oleObj spid="_x0000_s21406" name="Equation" r:id="rId27" imgW="203040" imgH="228600" progId="Equation.DSMT4">
                    <p:embed/>
                  </p:oleObj>
                </mc:Choice>
                <mc:Fallback>
                  <p:oleObj name="Equation" r:id="rId27" imgW="203040" imgH="228600" progId="Equation.DSMT4">
                    <p:embed/>
                    <p:pic>
                      <p:nvPicPr>
                        <p:cNvPr id="45" name="对象 44">
                          <a:extLst>
                            <a:ext uri="{FF2B5EF4-FFF2-40B4-BE49-F238E27FC236}">
                              <a16:creationId xmlns:a16="http://schemas.microsoft.com/office/drawing/2014/main" id="{19B4AA61-1D8B-408A-A70C-DC02F8D785AF}"/>
                            </a:ext>
                          </a:extLst>
                        </p:cNvPr>
                        <p:cNvPicPr/>
                        <p:nvPr/>
                      </p:nvPicPr>
                      <p:blipFill>
                        <a:blip r:embed="rId28"/>
                        <a:stretch>
                          <a:fillRect/>
                        </a:stretch>
                      </p:blipFill>
                      <p:spPr>
                        <a:xfrm>
                          <a:off x="630238" y="1768433"/>
                          <a:ext cx="382587" cy="431800"/>
                        </a:xfrm>
                        <a:prstGeom prst="rect">
                          <a:avLst/>
                        </a:prstGeom>
                      </p:spPr>
                    </p:pic>
                  </p:oleObj>
                </mc:Fallback>
              </mc:AlternateContent>
            </a:graphicData>
          </a:graphic>
        </p:graphicFrame>
        <p:sp>
          <p:nvSpPr>
            <p:cNvPr id="62" name="矩形: 圆角 61">
              <a:extLst>
                <a:ext uri="{FF2B5EF4-FFF2-40B4-BE49-F238E27FC236}">
                  <a16:creationId xmlns:a16="http://schemas.microsoft.com/office/drawing/2014/main" id="{34EDD4BB-7B8C-4D44-9022-A7BACB763DBA}"/>
                </a:ext>
              </a:extLst>
            </p:cNvPr>
            <p:cNvSpPr/>
            <p:nvPr/>
          </p:nvSpPr>
          <p:spPr>
            <a:xfrm>
              <a:off x="1510017" y="1624549"/>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63" name="直接箭头连接符 62">
              <a:extLst>
                <a:ext uri="{FF2B5EF4-FFF2-40B4-BE49-F238E27FC236}">
                  <a16:creationId xmlns:a16="http://schemas.microsoft.com/office/drawing/2014/main" id="{84960B27-9264-487B-9046-ED53D2C14507}"/>
                </a:ext>
              </a:extLst>
            </p:cNvPr>
            <p:cNvCxnSpPr>
              <a:stCxn id="60" idx="6"/>
              <a:endCxn id="62" idx="1"/>
            </p:cNvCxnSpPr>
            <p:nvPr/>
          </p:nvCxnSpPr>
          <p:spPr>
            <a:xfrm>
              <a:off x="1090506" y="1984549"/>
              <a:ext cx="419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圆角 63">
              <a:extLst>
                <a:ext uri="{FF2B5EF4-FFF2-40B4-BE49-F238E27FC236}">
                  <a16:creationId xmlns:a16="http://schemas.microsoft.com/office/drawing/2014/main" id="{A1005A8D-B2B3-479B-8941-7D71A0CE4225}"/>
                </a:ext>
              </a:extLst>
            </p:cNvPr>
            <p:cNvSpPr/>
            <p:nvPr/>
          </p:nvSpPr>
          <p:spPr>
            <a:xfrm>
              <a:off x="3456393" y="1624549"/>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sp>
          <p:nvSpPr>
            <p:cNvPr id="65" name="矩形: 圆角 64">
              <a:extLst>
                <a:ext uri="{FF2B5EF4-FFF2-40B4-BE49-F238E27FC236}">
                  <a16:creationId xmlns:a16="http://schemas.microsoft.com/office/drawing/2014/main" id="{05F15C4D-B6CD-4FB9-AC44-A2DD3FCBFA09}"/>
                </a:ext>
              </a:extLst>
            </p:cNvPr>
            <p:cNvSpPr/>
            <p:nvPr/>
          </p:nvSpPr>
          <p:spPr>
            <a:xfrm>
              <a:off x="5405040" y="1624549"/>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sp>
          <p:nvSpPr>
            <p:cNvPr id="66" name="矩形: 圆角 65">
              <a:extLst>
                <a:ext uri="{FF2B5EF4-FFF2-40B4-BE49-F238E27FC236}">
                  <a16:creationId xmlns:a16="http://schemas.microsoft.com/office/drawing/2014/main" id="{A24284E2-7670-469D-B1B5-BDAE29C401BA}"/>
                </a:ext>
              </a:extLst>
            </p:cNvPr>
            <p:cNvSpPr/>
            <p:nvPr/>
          </p:nvSpPr>
          <p:spPr>
            <a:xfrm>
              <a:off x="8144669" y="1624549"/>
              <a:ext cx="1440000" cy="7200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RNN Cell</a:t>
              </a:r>
              <a:endParaRPr lang="zh-CN" altLang="en-US">
                <a:solidFill>
                  <a:schemeClr val="tx1"/>
                </a:solidFill>
              </a:endParaRPr>
            </a:p>
          </p:txBody>
        </p:sp>
        <p:cxnSp>
          <p:nvCxnSpPr>
            <p:cNvPr id="67" name="直接箭头连接符 66">
              <a:extLst>
                <a:ext uri="{FF2B5EF4-FFF2-40B4-BE49-F238E27FC236}">
                  <a16:creationId xmlns:a16="http://schemas.microsoft.com/office/drawing/2014/main" id="{55FA96C4-F3B5-4360-A95B-0C50349D4380}"/>
                </a:ext>
              </a:extLst>
            </p:cNvPr>
            <p:cNvCxnSpPr>
              <a:stCxn id="62" idx="3"/>
              <a:endCxn id="64" idx="1"/>
            </p:cNvCxnSpPr>
            <p:nvPr/>
          </p:nvCxnSpPr>
          <p:spPr>
            <a:xfrm>
              <a:off x="2950017" y="1984549"/>
              <a:ext cx="506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A27242F3-0913-467B-82EB-3E69CB401A7A}"/>
                </a:ext>
              </a:extLst>
            </p:cNvPr>
            <p:cNvCxnSpPr>
              <a:stCxn id="64" idx="3"/>
              <a:endCxn id="65" idx="1"/>
            </p:cNvCxnSpPr>
            <p:nvPr/>
          </p:nvCxnSpPr>
          <p:spPr>
            <a:xfrm>
              <a:off x="4896393" y="1984549"/>
              <a:ext cx="5086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7539195-8CE2-4372-A54B-999CFCF1A457}"/>
                </a:ext>
              </a:extLst>
            </p:cNvPr>
            <p:cNvCxnSpPr>
              <a:stCxn id="65" idx="3"/>
              <a:endCxn id="66" idx="1"/>
            </p:cNvCxnSpPr>
            <p:nvPr/>
          </p:nvCxnSpPr>
          <p:spPr>
            <a:xfrm>
              <a:off x="6845040" y="1984549"/>
              <a:ext cx="1299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AC467B1B-3F82-48BC-9698-B9BB0511FD11}"/>
                </a:ext>
              </a:extLst>
            </p:cNvPr>
            <p:cNvSpPr txBox="1"/>
            <p:nvPr/>
          </p:nvSpPr>
          <p:spPr>
            <a:xfrm>
              <a:off x="7240618" y="1624549"/>
              <a:ext cx="508473" cy="369332"/>
            </a:xfrm>
            <a:prstGeom prst="rect">
              <a:avLst/>
            </a:prstGeom>
            <a:noFill/>
          </p:spPr>
          <p:txBody>
            <a:bodyPr wrap="none" rtlCol="0">
              <a:spAutoFit/>
            </a:bodyPr>
            <a:lstStyle/>
            <a:p>
              <a:r>
                <a:rPr lang="en-US" altLang="zh-CN"/>
                <a:t>……</a:t>
              </a:r>
              <a:endParaRPr lang="zh-CN" altLang="en-US"/>
            </a:p>
          </p:txBody>
        </p:sp>
        <p:graphicFrame>
          <p:nvGraphicFramePr>
            <p:cNvPr id="71" name="对象 70">
              <a:extLst>
                <a:ext uri="{FF2B5EF4-FFF2-40B4-BE49-F238E27FC236}">
                  <a16:creationId xmlns:a16="http://schemas.microsoft.com/office/drawing/2014/main" id="{0671D6E3-DCB9-49AF-88F8-02A495FA384F}"/>
                </a:ext>
              </a:extLst>
            </p:cNvPr>
            <p:cNvGraphicFramePr>
              <a:graphicFrameLocks noChangeAspect="1"/>
            </p:cNvGraphicFramePr>
            <p:nvPr>
              <p:extLst>
                <p:ext uri="{D42A27DB-BD31-4B8C-83A1-F6EECF244321}">
                  <p14:modId xmlns:p14="http://schemas.microsoft.com/office/powerpoint/2010/main" val="1210557429"/>
                </p:ext>
              </p:extLst>
            </p:nvPr>
          </p:nvGraphicFramePr>
          <p:xfrm>
            <a:off x="3022600" y="1552575"/>
            <a:ext cx="357188" cy="431800"/>
          </p:xfrm>
          <a:graphic>
            <a:graphicData uri="http://schemas.openxmlformats.org/presentationml/2006/ole">
              <mc:AlternateContent xmlns:mc="http://schemas.openxmlformats.org/markup-compatibility/2006">
                <mc:Choice xmlns:v="urn:schemas-microsoft-com:vml" Requires="v">
                  <p:oleObj spid="_x0000_s21407" name="Equation" r:id="rId29" imgW="190440" imgH="228600" progId="Equation.DSMT4">
                    <p:embed/>
                  </p:oleObj>
                </mc:Choice>
                <mc:Fallback>
                  <p:oleObj name="Equation" r:id="rId29" imgW="190440" imgH="228600" progId="Equation.DSMT4">
                    <p:embed/>
                    <p:pic>
                      <p:nvPicPr>
                        <p:cNvPr id="55" name="对象 54">
                          <a:extLst>
                            <a:ext uri="{FF2B5EF4-FFF2-40B4-BE49-F238E27FC236}">
                              <a16:creationId xmlns:a16="http://schemas.microsoft.com/office/drawing/2014/main" id="{A654A341-F85F-4BBE-8348-708400FAEB4A}"/>
                            </a:ext>
                          </a:extLst>
                        </p:cNvPr>
                        <p:cNvPicPr/>
                        <p:nvPr/>
                      </p:nvPicPr>
                      <p:blipFill>
                        <a:blip r:embed="rId30"/>
                        <a:stretch>
                          <a:fillRect/>
                        </a:stretch>
                      </p:blipFill>
                      <p:spPr>
                        <a:xfrm>
                          <a:off x="3022600" y="1552575"/>
                          <a:ext cx="357188" cy="431800"/>
                        </a:xfrm>
                        <a:prstGeom prst="rect">
                          <a:avLst/>
                        </a:prstGeom>
                      </p:spPr>
                    </p:pic>
                  </p:oleObj>
                </mc:Fallback>
              </mc:AlternateContent>
            </a:graphicData>
          </a:graphic>
        </p:graphicFrame>
        <p:graphicFrame>
          <p:nvGraphicFramePr>
            <p:cNvPr id="72" name="对象 71">
              <a:extLst>
                <a:ext uri="{FF2B5EF4-FFF2-40B4-BE49-F238E27FC236}">
                  <a16:creationId xmlns:a16="http://schemas.microsoft.com/office/drawing/2014/main" id="{2F6A52C4-467D-43BB-B8A0-7FDB298A74E3}"/>
                </a:ext>
              </a:extLst>
            </p:cNvPr>
            <p:cNvGraphicFramePr>
              <a:graphicFrameLocks noChangeAspect="1"/>
            </p:cNvGraphicFramePr>
            <p:nvPr>
              <p:extLst>
                <p:ext uri="{D42A27DB-BD31-4B8C-83A1-F6EECF244321}">
                  <p14:modId xmlns:p14="http://schemas.microsoft.com/office/powerpoint/2010/main" val="1341183832"/>
                </p:ext>
              </p:extLst>
            </p:nvPr>
          </p:nvGraphicFramePr>
          <p:xfrm>
            <a:off x="4960938" y="1562788"/>
            <a:ext cx="381000" cy="431800"/>
          </p:xfrm>
          <a:graphic>
            <a:graphicData uri="http://schemas.openxmlformats.org/presentationml/2006/ole">
              <mc:AlternateContent xmlns:mc="http://schemas.openxmlformats.org/markup-compatibility/2006">
                <mc:Choice xmlns:v="urn:schemas-microsoft-com:vml" Requires="v">
                  <p:oleObj spid="_x0000_s21408" name="Equation" r:id="rId31" imgW="203040" imgH="228600" progId="Equation.DSMT4">
                    <p:embed/>
                  </p:oleObj>
                </mc:Choice>
                <mc:Fallback>
                  <p:oleObj name="Equation" r:id="rId31" imgW="203040" imgH="228600" progId="Equation.DSMT4">
                    <p:embed/>
                    <p:pic>
                      <p:nvPicPr>
                        <p:cNvPr id="56" name="对象 55">
                          <a:extLst>
                            <a:ext uri="{FF2B5EF4-FFF2-40B4-BE49-F238E27FC236}">
                              <a16:creationId xmlns:a16="http://schemas.microsoft.com/office/drawing/2014/main" id="{0C9551B6-CF9C-4F42-87AF-59FD4CA874A6}"/>
                            </a:ext>
                          </a:extLst>
                        </p:cNvPr>
                        <p:cNvPicPr/>
                        <p:nvPr/>
                      </p:nvPicPr>
                      <p:blipFill>
                        <a:blip r:embed="rId32"/>
                        <a:stretch>
                          <a:fillRect/>
                        </a:stretch>
                      </p:blipFill>
                      <p:spPr>
                        <a:xfrm>
                          <a:off x="4960938" y="1562788"/>
                          <a:ext cx="381000" cy="431800"/>
                        </a:xfrm>
                        <a:prstGeom prst="rect">
                          <a:avLst/>
                        </a:prstGeom>
                      </p:spPr>
                    </p:pic>
                  </p:oleObj>
                </mc:Fallback>
              </mc:AlternateContent>
            </a:graphicData>
          </a:graphic>
        </p:graphicFrame>
        <p:sp>
          <p:nvSpPr>
            <p:cNvPr id="73" name="椭圆 72">
              <a:extLst>
                <a:ext uri="{FF2B5EF4-FFF2-40B4-BE49-F238E27FC236}">
                  <a16:creationId xmlns:a16="http://schemas.microsoft.com/office/drawing/2014/main" id="{7051EAE1-D209-4304-B55C-F5B5641B88BC}"/>
                </a:ext>
              </a:extLst>
            </p:cNvPr>
            <p:cNvSpPr/>
            <p:nvPr/>
          </p:nvSpPr>
          <p:spPr>
            <a:xfrm>
              <a:off x="9980247" y="1713961"/>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4" name="对象 73">
              <a:extLst>
                <a:ext uri="{FF2B5EF4-FFF2-40B4-BE49-F238E27FC236}">
                  <a16:creationId xmlns:a16="http://schemas.microsoft.com/office/drawing/2014/main" id="{25414502-19FF-4326-ACA3-89394B697C6D}"/>
                </a:ext>
              </a:extLst>
            </p:cNvPr>
            <p:cNvGraphicFramePr>
              <a:graphicFrameLocks noChangeAspect="1"/>
            </p:cNvGraphicFramePr>
            <p:nvPr>
              <p:extLst>
                <p:ext uri="{D42A27DB-BD31-4B8C-83A1-F6EECF244321}">
                  <p14:modId xmlns:p14="http://schemas.microsoft.com/office/powerpoint/2010/main" val="2447985296"/>
                </p:ext>
              </p:extLst>
            </p:nvPr>
          </p:nvGraphicFramePr>
          <p:xfrm>
            <a:off x="10025063" y="1768433"/>
            <a:ext cx="454025" cy="431800"/>
          </p:xfrm>
          <a:graphic>
            <a:graphicData uri="http://schemas.openxmlformats.org/presentationml/2006/ole">
              <mc:AlternateContent xmlns:mc="http://schemas.openxmlformats.org/markup-compatibility/2006">
                <mc:Choice xmlns:v="urn:schemas-microsoft-com:vml" Requires="v">
                  <p:oleObj spid="_x0000_s21409" name="Equation" r:id="rId33" imgW="241200" imgH="228600" progId="Equation.DSMT4">
                    <p:embed/>
                  </p:oleObj>
                </mc:Choice>
                <mc:Fallback>
                  <p:oleObj name="Equation" r:id="rId33" imgW="241200" imgH="228600" progId="Equation.DSMT4">
                    <p:embed/>
                    <p:pic>
                      <p:nvPicPr>
                        <p:cNvPr id="58" name="对象 57">
                          <a:extLst>
                            <a:ext uri="{FF2B5EF4-FFF2-40B4-BE49-F238E27FC236}">
                              <a16:creationId xmlns:a16="http://schemas.microsoft.com/office/drawing/2014/main" id="{CA1209CA-D107-4263-9F4D-AB8F56ACEA5D}"/>
                            </a:ext>
                          </a:extLst>
                        </p:cNvPr>
                        <p:cNvPicPr/>
                        <p:nvPr/>
                      </p:nvPicPr>
                      <p:blipFill>
                        <a:blip r:embed="rId34"/>
                        <a:stretch>
                          <a:fillRect/>
                        </a:stretch>
                      </p:blipFill>
                      <p:spPr>
                        <a:xfrm>
                          <a:off x="10025063" y="1768433"/>
                          <a:ext cx="454025" cy="431800"/>
                        </a:xfrm>
                        <a:prstGeom prst="rect">
                          <a:avLst/>
                        </a:prstGeom>
                      </p:spPr>
                    </p:pic>
                  </p:oleObj>
                </mc:Fallback>
              </mc:AlternateContent>
            </a:graphicData>
          </a:graphic>
        </p:graphicFrame>
        <p:cxnSp>
          <p:nvCxnSpPr>
            <p:cNvPr id="75" name="直接箭头连接符 74">
              <a:extLst>
                <a:ext uri="{FF2B5EF4-FFF2-40B4-BE49-F238E27FC236}">
                  <a16:creationId xmlns:a16="http://schemas.microsoft.com/office/drawing/2014/main" id="{035301D4-1F72-45A9-AC32-206C267038BC}"/>
                </a:ext>
              </a:extLst>
            </p:cNvPr>
            <p:cNvCxnSpPr>
              <a:stCxn id="66" idx="3"/>
              <a:endCxn id="73" idx="2"/>
            </p:cNvCxnSpPr>
            <p:nvPr/>
          </p:nvCxnSpPr>
          <p:spPr>
            <a:xfrm>
              <a:off x="9584669" y="1984549"/>
              <a:ext cx="395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4CA8146B-0B43-49D4-9A7E-C8D9B17AE9F9}"/>
                </a:ext>
              </a:extLst>
            </p:cNvPr>
            <p:cNvCxnSpPr>
              <a:stCxn id="7" idx="0"/>
              <a:endCxn id="46" idx="2"/>
            </p:cNvCxnSpPr>
            <p:nvPr/>
          </p:nvCxnSpPr>
          <p:spPr>
            <a:xfrm flipV="1">
              <a:off x="2230017" y="3617766"/>
              <a:ext cx="0" cy="49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E6137F8D-30CD-4EF5-A36F-F3DC2A9FAF86}"/>
                </a:ext>
              </a:extLst>
            </p:cNvPr>
            <p:cNvCxnSpPr>
              <a:stCxn id="46" idx="0"/>
              <a:endCxn id="62" idx="2"/>
            </p:cNvCxnSpPr>
            <p:nvPr/>
          </p:nvCxnSpPr>
          <p:spPr>
            <a:xfrm flipV="1">
              <a:off x="2230017" y="2344549"/>
              <a:ext cx="0" cy="55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945B9988-80DA-4687-930C-559DBAC927FD}"/>
                </a:ext>
              </a:extLst>
            </p:cNvPr>
            <p:cNvCxnSpPr>
              <a:stCxn id="48" idx="0"/>
              <a:endCxn id="64" idx="2"/>
            </p:cNvCxnSpPr>
            <p:nvPr/>
          </p:nvCxnSpPr>
          <p:spPr>
            <a:xfrm flipV="1">
              <a:off x="4176393" y="2344549"/>
              <a:ext cx="0" cy="55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4DDE90B6-8680-4242-897A-5B325C095694}"/>
                </a:ext>
              </a:extLst>
            </p:cNvPr>
            <p:cNvCxnSpPr>
              <a:stCxn id="16" idx="0"/>
              <a:endCxn id="48" idx="2"/>
            </p:cNvCxnSpPr>
            <p:nvPr/>
          </p:nvCxnSpPr>
          <p:spPr>
            <a:xfrm flipV="1">
              <a:off x="4176393" y="3617766"/>
              <a:ext cx="0" cy="49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D431FB2B-7111-4094-8C92-56B5AA592DDE}"/>
                </a:ext>
              </a:extLst>
            </p:cNvPr>
            <p:cNvCxnSpPr>
              <a:stCxn id="20" idx="0"/>
              <a:endCxn id="49" idx="2"/>
            </p:cNvCxnSpPr>
            <p:nvPr/>
          </p:nvCxnSpPr>
          <p:spPr>
            <a:xfrm flipV="1">
              <a:off x="6125040" y="3617766"/>
              <a:ext cx="0" cy="49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F62E5822-1F63-4B74-9A59-C6394672026C}"/>
                </a:ext>
              </a:extLst>
            </p:cNvPr>
            <p:cNvCxnSpPr>
              <a:stCxn id="49" idx="0"/>
              <a:endCxn id="65" idx="2"/>
            </p:cNvCxnSpPr>
            <p:nvPr/>
          </p:nvCxnSpPr>
          <p:spPr>
            <a:xfrm flipV="1">
              <a:off x="6125040" y="2344549"/>
              <a:ext cx="0" cy="55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38C46F24-8D96-4E38-A050-1441D7347D61}"/>
                </a:ext>
              </a:extLst>
            </p:cNvPr>
            <p:cNvCxnSpPr>
              <a:stCxn id="50" idx="0"/>
              <a:endCxn id="66" idx="2"/>
            </p:cNvCxnSpPr>
            <p:nvPr/>
          </p:nvCxnSpPr>
          <p:spPr>
            <a:xfrm flipV="1">
              <a:off x="8864669" y="2344549"/>
              <a:ext cx="0" cy="55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E7CEA694-911F-4DC3-AA3D-5FDCF5533A4D}"/>
                </a:ext>
              </a:extLst>
            </p:cNvPr>
            <p:cNvCxnSpPr>
              <a:stCxn id="24" idx="0"/>
              <a:endCxn id="50" idx="2"/>
            </p:cNvCxnSpPr>
            <p:nvPr/>
          </p:nvCxnSpPr>
          <p:spPr>
            <a:xfrm flipV="1">
              <a:off x="8864669" y="3617766"/>
              <a:ext cx="0" cy="49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4" name="对象 93">
              <a:extLst>
                <a:ext uri="{FF2B5EF4-FFF2-40B4-BE49-F238E27FC236}">
                  <a16:creationId xmlns:a16="http://schemas.microsoft.com/office/drawing/2014/main" id="{D60C1F75-65D9-4273-9A50-C301AB8D33C2}"/>
                </a:ext>
              </a:extLst>
            </p:cNvPr>
            <p:cNvGraphicFramePr>
              <a:graphicFrameLocks noChangeAspect="1"/>
            </p:cNvGraphicFramePr>
            <p:nvPr>
              <p:extLst>
                <p:ext uri="{D42A27DB-BD31-4B8C-83A1-F6EECF244321}">
                  <p14:modId xmlns:p14="http://schemas.microsoft.com/office/powerpoint/2010/main" val="615930769"/>
                </p:ext>
              </p:extLst>
            </p:nvPr>
          </p:nvGraphicFramePr>
          <p:xfrm>
            <a:off x="2307423" y="3647132"/>
            <a:ext cx="357188" cy="431800"/>
          </p:xfrm>
          <a:graphic>
            <a:graphicData uri="http://schemas.openxmlformats.org/presentationml/2006/ole">
              <mc:AlternateContent xmlns:mc="http://schemas.openxmlformats.org/markup-compatibility/2006">
                <mc:Choice xmlns:v="urn:schemas-microsoft-com:vml" Requires="v">
                  <p:oleObj spid="_x0000_s21410" name="Equation" r:id="rId35" imgW="190440" imgH="228600" progId="Equation.DSMT4">
                    <p:embed/>
                  </p:oleObj>
                </mc:Choice>
                <mc:Fallback>
                  <p:oleObj name="Equation" r:id="rId35" imgW="190440" imgH="228600" progId="Equation.DSMT4">
                    <p:embed/>
                    <p:pic>
                      <p:nvPicPr>
                        <p:cNvPr id="37" name="对象 36">
                          <a:extLst>
                            <a:ext uri="{FF2B5EF4-FFF2-40B4-BE49-F238E27FC236}">
                              <a16:creationId xmlns:a16="http://schemas.microsoft.com/office/drawing/2014/main" id="{96253076-50F4-434E-B788-ED2ACAB7B30F}"/>
                            </a:ext>
                          </a:extLst>
                        </p:cNvPr>
                        <p:cNvPicPr/>
                        <p:nvPr/>
                      </p:nvPicPr>
                      <p:blipFill>
                        <a:blip r:embed="rId14"/>
                        <a:stretch>
                          <a:fillRect/>
                        </a:stretch>
                      </p:blipFill>
                      <p:spPr>
                        <a:xfrm>
                          <a:off x="2307423" y="3647132"/>
                          <a:ext cx="357188" cy="431800"/>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2F79D568-F805-4348-A914-9154D3F1D0DC}"/>
                </a:ext>
              </a:extLst>
            </p:cNvPr>
            <p:cNvGraphicFramePr>
              <a:graphicFrameLocks noChangeAspect="1"/>
            </p:cNvGraphicFramePr>
            <p:nvPr>
              <p:extLst>
                <p:ext uri="{D42A27DB-BD31-4B8C-83A1-F6EECF244321}">
                  <p14:modId xmlns:p14="http://schemas.microsoft.com/office/powerpoint/2010/main" val="2574212616"/>
                </p:ext>
              </p:extLst>
            </p:nvPr>
          </p:nvGraphicFramePr>
          <p:xfrm>
            <a:off x="4256481" y="3658496"/>
            <a:ext cx="381000" cy="431800"/>
          </p:xfrm>
          <a:graphic>
            <a:graphicData uri="http://schemas.openxmlformats.org/presentationml/2006/ole">
              <mc:AlternateContent xmlns:mc="http://schemas.openxmlformats.org/markup-compatibility/2006">
                <mc:Choice xmlns:v="urn:schemas-microsoft-com:vml" Requires="v">
                  <p:oleObj spid="_x0000_s21411" name="Equation" r:id="rId36" imgW="203040" imgH="228600" progId="Equation.DSMT4">
                    <p:embed/>
                  </p:oleObj>
                </mc:Choice>
                <mc:Fallback>
                  <p:oleObj name="Equation" r:id="rId36" imgW="203040" imgH="228600" progId="Equation.DSMT4">
                    <p:embed/>
                    <p:pic>
                      <p:nvPicPr>
                        <p:cNvPr id="38" name="对象 37">
                          <a:extLst>
                            <a:ext uri="{FF2B5EF4-FFF2-40B4-BE49-F238E27FC236}">
                              <a16:creationId xmlns:a16="http://schemas.microsoft.com/office/drawing/2014/main" id="{034491BA-DEF2-4204-BB67-77F2B4390CC0}"/>
                            </a:ext>
                          </a:extLst>
                        </p:cNvPr>
                        <p:cNvPicPr/>
                        <p:nvPr/>
                      </p:nvPicPr>
                      <p:blipFill>
                        <a:blip r:embed="rId16"/>
                        <a:stretch>
                          <a:fillRect/>
                        </a:stretch>
                      </p:blipFill>
                      <p:spPr>
                        <a:xfrm>
                          <a:off x="4256481" y="3658496"/>
                          <a:ext cx="381000" cy="431800"/>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ECE5F258-FE58-45A8-A097-230BFE77A1D5}"/>
                </a:ext>
              </a:extLst>
            </p:cNvPr>
            <p:cNvGraphicFramePr>
              <a:graphicFrameLocks noChangeAspect="1"/>
            </p:cNvGraphicFramePr>
            <p:nvPr>
              <p:extLst>
                <p:ext uri="{D42A27DB-BD31-4B8C-83A1-F6EECF244321}">
                  <p14:modId xmlns:p14="http://schemas.microsoft.com/office/powerpoint/2010/main" val="3151787964"/>
                </p:ext>
              </p:extLst>
            </p:nvPr>
          </p:nvGraphicFramePr>
          <p:xfrm>
            <a:off x="4228937" y="2409905"/>
            <a:ext cx="381000" cy="431800"/>
          </p:xfrm>
          <a:graphic>
            <a:graphicData uri="http://schemas.openxmlformats.org/presentationml/2006/ole">
              <mc:AlternateContent xmlns:mc="http://schemas.openxmlformats.org/markup-compatibility/2006">
                <mc:Choice xmlns:v="urn:schemas-microsoft-com:vml" Requires="v">
                  <p:oleObj spid="_x0000_s21412" name="Equation" r:id="rId37" imgW="203040" imgH="228600" progId="Equation.DSMT4">
                    <p:embed/>
                  </p:oleObj>
                </mc:Choice>
                <mc:Fallback>
                  <p:oleObj name="Equation" r:id="rId37" imgW="203040" imgH="228600" progId="Equation.DSMT4">
                    <p:embed/>
                    <p:pic>
                      <p:nvPicPr>
                        <p:cNvPr id="56" name="对象 55">
                          <a:extLst>
                            <a:ext uri="{FF2B5EF4-FFF2-40B4-BE49-F238E27FC236}">
                              <a16:creationId xmlns:a16="http://schemas.microsoft.com/office/drawing/2014/main" id="{0C9551B6-CF9C-4F42-87AF-59FD4CA874A6}"/>
                            </a:ext>
                          </a:extLst>
                        </p:cNvPr>
                        <p:cNvPicPr/>
                        <p:nvPr/>
                      </p:nvPicPr>
                      <p:blipFill>
                        <a:blip r:embed="rId38"/>
                        <a:stretch>
                          <a:fillRect/>
                        </a:stretch>
                      </p:blipFill>
                      <p:spPr>
                        <a:xfrm>
                          <a:off x="4228937" y="2409905"/>
                          <a:ext cx="381000" cy="431800"/>
                        </a:xfrm>
                        <a:prstGeom prst="rect">
                          <a:avLst/>
                        </a:prstGeom>
                      </p:spPr>
                    </p:pic>
                  </p:oleObj>
                </mc:Fallback>
              </mc:AlternateContent>
            </a:graphicData>
          </a:graphic>
        </p:graphicFrame>
        <p:graphicFrame>
          <p:nvGraphicFramePr>
            <p:cNvPr id="97" name="对象 96">
              <a:extLst>
                <a:ext uri="{FF2B5EF4-FFF2-40B4-BE49-F238E27FC236}">
                  <a16:creationId xmlns:a16="http://schemas.microsoft.com/office/drawing/2014/main" id="{A9C3F9F2-01E9-4E8F-8F3C-B2F79EB0B773}"/>
                </a:ext>
              </a:extLst>
            </p:cNvPr>
            <p:cNvGraphicFramePr>
              <a:graphicFrameLocks noChangeAspect="1"/>
            </p:cNvGraphicFramePr>
            <p:nvPr>
              <p:extLst>
                <p:ext uri="{D42A27DB-BD31-4B8C-83A1-F6EECF244321}">
                  <p14:modId xmlns:p14="http://schemas.microsoft.com/office/powerpoint/2010/main" val="1441012744"/>
                </p:ext>
              </p:extLst>
            </p:nvPr>
          </p:nvGraphicFramePr>
          <p:xfrm>
            <a:off x="2295517" y="2399256"/>
            <a:ext cx="381000" cy="431800"/>
          </p:xfrm>
          <a:graphic>
            <a:graphicData uri="http://schemas.openxmlformats.org/presentationml/2006/ole">
              <mc:AlternateContent xmlns:mc="http://schemas.openxmlformats.org/markup-compatibility/2006">
                <mc:Choice xmlns:v="urn:schemas-microsoft-com:vml" Requires="v">
                  <p:oleObj spid="_x0000_s21413" name="Equation" r:id="rId39" imgW="203040" imgH="228600" progId="Equation.DSMT4">
                    <p:embed/>
                  </p:oleObj>
                </mc:Choice>
                <mc:Fallback>
                  <p:oleObj name="Equation" r:id="rId39" imgW="203040" imgH="228600" progId="Equation.DSMT4">
                    <p:embed/>
                    <p:pic>
                      <p:nvPicPr>
                        <p:cNvPr id="55" name="对象 54">
                          <a:extLst>
                            <a:ext uri="{FF2B5EF4-FFF2-40B4-BE49-F238E27FC236}">
                              <a16:creationId xmlns:a16="http://schemas.microsoft.com/office/drawing/2014/main" id="{A654A341-F85F-4BBE-8348-708400FAEB4A}"/>
                            </a:ext>
                          </a:extLst>
                        </p:cNvPr>
                        <p:cNvPicPr/>
                        <p:nvPr/>
                      </p:nvPicPr>
                      <p:blipFill>
                        <a:blip r:embed="rId22"/>
                        <a:stretch>
                          <a:fillRect/>
                        </a:stretch>
                      </p:blipFill>
                      <p:spPr>
                        <a:xfrm>
                          <a:off x="2295517" y="2399256"/>
                          <a:ext cx="381000" cy="431800"/>
                        </a:xfrm>
                        <a:prstGeom prst="rect">
                          <a:avLst/>
                        </a:prstGeom>
                      </p:spPr>
                    </p:pic>
                  </p:oleObj>
                </mc:Fallback>
              </mc:AlternateContent>
            </a:graphicData>
          </a:graphic>
        </p:graphicFrame>
        <p:sp>
          <p:nvSpPr>
            <p:cNvPr id="98" name="椭圆 97">
              <a:extLst>
                <a:ext uri="{FF2B5EF4-FFF2-40B4-BE49-F238E27FC236}">
                  <a16:creationId xmlns:a16="http://schemas.microsoft.com/office/drawing/2014/main" id="{AAE708FE-1EC7-43BD-A2EC-7793DB9FA991}"/>
                </a:ext>
              </a:extLst>
            </p:cNvPr>
            <p:cNvSpPr/>
            <p:nvPr/>
          </p:nvSpPr>
          <p:spPr>
            <a:xfrm>
              <a:off x="1960605" y="674323"/>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9" name="对象 98">
              <a:extLst>
                <a:ext uri="{FF2B5EF4-FFF2-40B4-BE49-F238E27FC236}">
                  <a16:creationId xmlns:a16="http://schemas.microsoft.com/office/drawing/2014/main" id="{A9FC7990-23F1-4B85-8991-1014060BA41E}"/>
                </a:ext>
              </a:extLst>
            </p:cNvPr>
            <p:cNvGraphicFramePr>
              <a:graphicFrameLocks noChangeAspect="1"/>
            </p:cNvGraphicFramePr>
            <p:nvPr>
              <p:extLst>
                <p:ext uri="{D42A27DB-BD31-4B8C-83A1-F6EECF244321}">
                  <p14:modId xmlns:p14="http://schemas.microsoft.com/office/powerpoint/2010/main" val="4253683390"/>
                </p:ext>
              </p:extLst>
            </p:nvPr>
          </p:nvGraphicFramePr>
          <p:xfrm>
            <a:off x="2051050" y="728663"/>
            <a:ext cx="358775" cy="431800"/>
          </p:xfrm>
          <a:graphic>
            <a:graphicData uri="http://schemas.openxmlformats.org/presentationml/2006/ole">
              <mc:AlternateContent xmlns:mc="http://schemas.openxmlformats.org/markup-compatibility/2006">
                <mc:Choice xmlns:v="urn:schemas-microsoft-com:vml" Requires="v">
                  <p:oleObj spid="_x0000_s21414" name="Equation" r:id="rId40" imgW="190440" imgH="228600" progId="Equation.DSMT4">
                    <p:embed/>
                  </p:oleObj>
                </mc:Choice>
                <mc:Fallback>
                  <p:oleObj name="Equation" r:id="rId40" imgW="190440" imgH="228600" progId="Equation.DSMT4">
                    <p:embed/>
                    <p:pic>
                      <p:nvPicPr>
                        <p:cNvPr id="61" name="对象 60">
                          <a:extLst>
                            <a:ext uri="{FF2B5EF4-FFF2-40B4-BE49-F238E27FC236}">
                              <a16:creationId xmlns:a16="http://schemas.microsoft.com/office/drawing/2014/main" id="{99A3F089-C90C-4B9B-B2DC-8824B243A1ED}"/>
                            </a:ext>
                          </a:extLst>
                        </p:cNvPr>
                        <p:cNvPicPr/>
                        <p:nvPr/>
                      </p:nvPicPr>
                      <p:blipFill>
                        <a:blip r:embed="rId41"/>
                        <a:stretch>
                          <a:fillRect/>
                        </a:stretch>
                      </p:blipFill>
                      <p:spPr>
                        <a:xfrm>
                          <a:off x="2051050" y="728663"/>
                          <a:ext cx="358775" cy="431800"/>
                        </a:xfrm>
                        <a:prstGeom prst="rect">
                          <a:avLst/>
                        </a:prstGeom>
                      </p:spPr>
                    </p:pic>
                  </p:oleObj>
                </mc:Fallback>
              </mc:AlternateContent>
            </a:graphicData>
          </a:graphic>
        </p:graphicFrame>
        <p:sp>
          <p:nvSpPr>
            <p:cNvPr id="101" name="椭圆 100">
              <a:extLst>
                <a:ext uri="{FF2B5EF4-FFF2-40B4-BE49-F238E27FC236}">
                  <a16:creationId xmlns:a16="http://schemas.microsoft.com/office/drawing/2014/main" id="{105F0919-C032-40D1-8F60-843C1420A30C}"/>
                </a:ext>
              </a:extLst>
            </p:cNvPr>
            <p:cNvSpPr/>
            <p:nvPr/>
          </p:nvSpPr>
          <p:spPr>
            <a:xfrm>
              <a:off x="3905806" y="674323"/>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2" name="对象 101">
              <a:extLst>
                <a:ext uri="{FF2B5EF4-FFF2-40B4-BE49-F238E27FC236}">
                  <a16:creationId xmlns:a16="http://schemas.microsoft.com/office/drawing/2014/main" id="{21E2004C-3D01-41F8-ADF3-76CCE65D9547}"/>
                </a:ext>
              </a:extLst>
            </p:cNvPr>
            <p:cNvGraphicFramePr>
              <a:graphicFrameLocks noChangeAspect="1"/>
            </p:cNvGraphicFramePr>
            <p:nvPr>
              <p:extLst>
                <p:ext uri="{D42A27DB-BD31-4B8C-83A1-F6EECF244321}">
                  <p14:modId xmlns:p14="http://schemas.microsoft.com/office/powerpoint/2010/main" val="3108232934"/>
                </p:ext>
              </p:extLst>
            </p:nvPr>
          </p:nvGraphicFramePr>
          <p:xfrm>
            <a:off x="3984625" y="728663"/>
            <a:ext cx="382588" cy="431800"/>
          </p:xfrm>
          <a:graphic>
            <a:graphicData uri="http://schemas.openxmlformats.org/presentationml/2006/ole">
              <mc:AlternateContent xmlns:mc="http://schemas.openxmlformats.org/markup-compatibility/2006">
                <mc:Choice xmlns:v="urn:schemas-microsoft-com:vml" Requires="v">
                  <p:oleObj spid="_x0000_s21415" name="Equation" r:id="rId42" imgW="203040" imgH="228600" progId="Equation.DSMT4">
                    <p:embed/>
                  </p:oleObj>
                </mc:Choice>
                <mc:Fallback>
                  <p:oleObj name="Equation" r:id="rId42" imgW="203040" imgH="228600" progId="Equation.DSMT4">
                    <p:embed/>
                    <p:pic>
                      <p:nvPicPr>
                        <p:cNvPr id="99" name="对象 98">
                          <a:extLst>
                            <a:ext uri="{FF2B5EF4-FFF2-40B4-BE49-F238E27FC236}">
                              <a16:creationId xmlns:a16="http://schemas.microsoft.com/office/drawing/2014/main" id="{A9FC7990-23F1-4B85-8991-1014060BA41E}"/>
                            </a:ext>
                          </a:extLst>
                        </p:cNvPr>
                        <p:cNvPicPr/>
                        <p:nvPr/>
                      </p:nvPicPr>
                      <p:blipFill>
                        <a:blip r:embed="rId43"/>
                        <a:stretch>
                          <a:fillRect/>
                        </a:stretch>
                      </p:blipFill>
                      <p:spPr>
                        <a:xfrm>
                          <a:off x="3984625" y="728663"/>
                          <a:ext cx="382588" cy="431800"/>
                        </a:xfrm>
                        <a:prstGeom prst="rect">
                          <a:avLst/>
                        </a:prstGeom>
                      </p:spPr>
                    </p:pic>
                  </p:oleObj>
                </mc:Fallback>
              </mc:AlternateContent>
            </a:graphicData>
          </a:graphic>
        </p:graphicFrame>
        <p:sp>
          <p:nvSpPr>
            <p:cNvPr id="103" name="椭圆 102">
              <a:extLst>
                <a:ext uri="{FF2B5EF4-FFF2-40B4-BE49-F238E27FC236}">
                  <a16:creationId xmlns:a16="http://schemas.microsoft.com/office/drawing/2014/main" id="{6ECB7F88-CD5A-4A09-9A03-CE99CCE82866}"/>
                </a:ext>
              </a:extLst>
            </p:cNvPr>
            <p:cNvSpPr/>
            <p:nvPr/>
          </p:nvSpPr>
          <p:spPr>
            <a:xfrm>
              <a:off x="5855628" y="674323"/>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4" name="对象 103">
              <a:extLst>
                <a:ext uri="{FF2B5EF4-FFF2-40B4-BE49-F238E27FC236}">
                  <a16:creationId xmlns:a16="http://schemas.microsoft.com/office/drawing/2014/main" id="{03E1084D-F363-446A-BF63-7BEC21836657}"/>
                </a:ext>
              </a:extLst>
            </p:cNvPr>
            <p:cNvGraphicFramePr>
              <a:graphicFrameLocks noChangeAspect="1"/>
            </p:cNvGraphicFramePr>
            <p:nvPr>
              <p:extLst>
                <p:ext uri="{D42A27DB-BD31-4B8C-83A1-F6EECF244321}">
                  <p14:modId xmlns:p14="http://schemas.microsoft.com/office/powerpoint/2010/main" val="4029149510"/>
                </p:ext>
              </p:extLst>
            </p:nvPr>
          </p:nvGraphicFramePr>
          <p:xfrm>
            <a:off x="5935663" y="728663"/>
            <a:ext cx="382587" cy="431800"/>
          </p:xfrm>
          <a:graphic>
            <a:graphicData uri="http://schemas.openxmlformats.org/presentationml/2006/ole">
              <mc:AlternateContent xmlns:mc="http://schemas.openxmlformats.org/markup-compatibility/2006">
                <mc:Choice xmlns:v="urn:schemas-microsoft-com:vml" Requires="v">
                  <p:oleObj spid="_x0000_s21416" name="Equation" r:id="rId44" imgW="203040" imgH="228600" progId="Equation.DSMT4">
                    <p:embed/>
                  </p:oleObj>
                </mc:Choice>
                <mc:Fallback>
                  <p:oleObj name="Equation" r:id="rId44" imgW="203040" imgH="228600" progId="Equation.DSMT4">
                    <p:embed/>
                    <p:pic>
                      <p:nvPicPr>
                        <p:cNvPr id="102" name="对象 101">
                          <a:extLst>
                            <a:ext uri="{FF2B5EF4-FFF2-40B4-BE49-F238E27FC236}">
                              <a16:creationId xmlns:a16="http://schemas.microsoft.com/office/drawing/2014/main" id="{21E2004C-3D01-41F8-ADF3-76CCE65D9547}"/>
                            </a:ext>
                          </a:extLst>
                        </p:cNvPr>
                        <p:cNvPicPr/>
                        <p:nvPr/>
                      </p:nvPicPr>
                      <p:blipFill>
                        <a:blip r:embed="rId45"/>
                        <a:stretch>
                          <a:fillRect/>
                        </a:stretch>
                      </p:blipFill>
                      <p:spPr>
                        <a:xfrm>
                          <a:off x="5935663" y="728663"/>
                          <a:ext cx="382587" cy="431800"/>
                        </a:xfrm>
                        <a:prstGeom prst="rect">
                          <a:avLst/>
                        </a:prstGeom>
                      </p:spPr>
                    </p:pic>
                  </p:oleObj>
                </mc:Fallback>
              </mc:AlternateContent>
            </a:graphicData>
          </a:graphic>
        </p:graphicFrame>
        <p:cxnSp>
          <p:nvCxnSpPr>
            <p:cNvPr id="106" name="直接箭头连接符 105">
              <a:extLst>
                <a:ext uri="{FF2B5EF4-FFF2-40B4-BE49-F238E27FC236}">
                  <a16:creationId xmlns:a16="http://schemas.microsoft.com/office/drawing/2014/main" id="{9A4A281D-A6AA-422E-8E35-12FEEA690759}"/>
                </a:ext>
              </a:extLst>
            </p:cNvPr>
            <p:cNvCxnSpPr>
              <a:stCxn id="62" idx="0"/>
              <a:endCxn id="98" idx="4"/>
            </p:cNvCxnSpPr>
            <p:nvPr/>
          </p:nvCxnSpPr>
          <p:spPr>
            <a:xfrm flipV="1">
              <a:off x="2230017" y="1215499"/>
              <a:ext cx="588" cy="40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AF219F1F-602D-4FCB-BAFD-36A58E86A348}"/>
                </a:ext>
              </a:extLst>
            </p:cNvPr>
            <p:cNvCxnSpPr>
              <a:stCxn id="64" idx="0"/>
              <a:endCxn id="101" idx="4"/>
            </p:cNvCxnSpPr>
            <p:nvPr/>
          </p:nvCxnSpPr>
          <p:spPr>
            <a:xfrm flipH="1" flipV="1">
              <a:off x="4175806" y="1215499"/>
              <a:ext cx="587" cy="40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324135CA-6DCE-40B1-AA2F-CB828FA2FF9F}"/>
                </a:ext>
              </a:extLst>
            </p:cNvPr>
            <p:cNvCxnSpPr>
              <a:stCxn id="65" idx="0"/>
              <a:endCxn id="103" idx="4"/>
            </p:cNvCxnSpPr>
            <p:nvPr/>
          </p:nvCxnSpPr>
          <p:spPr>
            <a:xfrm flipV="1">
              <a:off x="6125040" y="1215499"/>
              <a:ext cx="588" cy="40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1" name="对象 110">
              <a:extLst>
                <a:ext uri="{FF2B5EF4-FFF2-40B4-BE49-F238E27FC236}">
                  <a16:creationId xmlns:a16="http://schemas.microsoft.com/office/drawing/2014/main" id="{EDE6E300-56BA-4BA9-A203-A49E659A207F}"/>
                </a:ext>
              </a:extLst>
            </p:cNvPr>
            <p:cNvGraphicFramePr>
              <a:graphicFrameLocks noChangeAspect="1"/>
            </p:cNvGraphicFramePr>
            <p:nvPr>
              <p:extLst>
                <p:ext uri="{D42A27DB-BD31-4B8C-83A1-F6EECF244321}">
                  <p14:modId xmlns:p14="http://schemas.microsoft.com/office/powerpoint/2010/main" val="804127965"/>
                </p:ext>
              </p:extLst>
            </p:nvPr>
          </p:nvGraphicFramePr>
          <p:xfrm>
            <a:off x="6944355" y="4046538"/>
            <a:ext cx="381000" cy="431800"/>
          </p:xfrm>
          <a:graphic>
            <a:graphicData uri="http://schemas.openxmlformats.org/presentationml/2006/ole">
              <mc:AlternateContent xmlns:mc="http://schemas.openxmlformats.org/markup-compatibility/2006">
                <mc:Choice xmlns:v="urn:schemas-microsoft-com:vml" Requires="v">
                  <p:oleObj spid="_x0000_s21417" name="Equation" r:id="rId46" imgW="203040" imgH="228600" progId="Equation.DSMT4">
                    <p:embed/>
                  </p:oleObj>
                </mc:Choice>
                <mc:Fallback>
                  <p:oleObj name="Equation" r:id="rId46" imgW="203040" imgH="228600" progId="Equation.DSMT4">
                    <p:embed/>
                    <p:pic>
                      <p:nvPicPr>
                        <p:cNvPr id="38" name="对象 37">
                          <a:extLst>
                            <a:ext uri="{FF2B5EF4-FFF2-40B4-BE49-F238E27FC236}">
                              <a16:creationId xmlns:a16="http://schemas.microsoft.com/office/drawing/2014/main" id="{034491BA-DEF2-4204-BB67-77F2B4390CC0}"/>
                            </a:ext>
                          </a:extLst>
                        </p:cNvPr>
                        <p:cNvPicPr/>
                        <p:nvPr/>
                      </p:nvPicPr>
                      <p:blipFill>
                        <a:blip r:embed="rId47"/>
                        <a:stretch>
                          <a:fillRect/>
                        </a:stretch>
                      </p:blipFill>
                      <p:spPr>
                        <a:xfrm>
                          <a:off x="6944355" y="4046538"/>
                          <a:ext cx="381000" cy="431800"/>
                        </a:xfrm>
                        <a:prstGeom prst="rect">
                          <a:avLst/>
                        </a:prstGeom>
                      </p:spPr>
                    </p:pic>
                  </p:oleObj>
                </mc:Fallback>
              </mc:AlternateContent>
            </a:graphicData>
          </a:graphic>
        </p:graphicFrame>
        <p:graphicFrame>
          <p:nvGraphicFramePr>
            <p:cNvPr id="112" name="对象 111">
              <a:extLst>
                <a:ext uri="{FF2B5EF4-FFF2-40B4-BE49-F238E27FC236}">
                  <a16:creationId xmlns:a16="http://schemas.microsoft.com/office/drawing/2014/main" id="{734FB574-81A4-4447-8F7A-AABAE5797990}"/>
                </a:ext>
              </a:extLst>
            </p:cNvPr>
            <p:cNvGraphicFramePr>
              <a:graphicFrameLocks noChangeAspect="1"/>
            </p:cNvGraphicFramePr>
            <p:nvPr>
              <p:extLst>
                <p:ext uri="{D42A27DB-BD31-4B8C-83A1-F6EECF244321}">
                  <p14:modId xmlns:p14="http://schemas.microsoft.com/office/powerpoint/2010/main" val="138631721"/>
                </p:ext>
              </p:extLst>
            </p:nvPr>
          </p:nvGraphicFramePr>
          <p:xfrm>
            <a:off x="6869394" y="2841705"/>
            <a:ext cx="381000" cy="431800"/>
          </p:xfrm>
          <a:graphic>
            <a:graphicData uri="http://schemas.openxmlformats.org/presentationml/2006/ole">
              <mc:AlternateContent xmlns:mc="http://schemas.openxmlformats.org/markup-compatibility/2006">
                <mc:Choice xmlns:v="urn:schemas-microsoft-com:vml" Requires="v">
                  <p:oleObj spid="_x0000_s21418" name="Equation" r:id="rId48" imgW="203040" imgH="228600" progId="Equation.DSMT4">
                    <p:embed/>
                  </p:oleObj>
                </mc:Choice>
                <mc:Fallback>
                  <p:oleObj name="Equation" r:id="rId48" imgW="203040" imgH="228600" progId="Equation.DSMT4">
                    <p:embed/>
                    <p:pic>
                      <p:nvPicPr>
                        <p:cNvPr id="111" name="对象 110">
                          <a:extLst>
                            <a:ext uri="{FF2B5EF4-FFF2-40B4-BE49-F238E27FC236}">
                              <a16:creationId xmlns:a16="http://schemas.microsoft.com/office/drawing/2014/main" id="{EDE6E300-56BA-4BA9-A203-A49E659A207F}"/>
                            </a:ext>
                          </a:extLst>
                        </p:cNvPr>
                        <p:cNvPicPr/>
                        <p:nvPr/>
                      </p:nvPicPr>
                      <p:blipFill>
                        <a:blip r:embed="rId49"/>
                        <a:stretch>
                          <a:fillRect/>
                        </a:stretch>
                      </p:blipFill>
                      <p:spPr>
                        <a:xfrm>
                          <a:off x="6869394" y="2841705"/>
                          <a:ext cx="381000" cy="431800"/>
                        </a:xfrm>
                        <a:prstGeom prst="rect">
                          <a:avLst/>
                        </a:prstGeom>
                      </p:spPr>
                    </p:pic>
                  </p:oleObj>
                </mc:Fallback>
              </mc:AlternateContent>
            </a:graphicData>
          </a:graphic>
        </p:graphicFrame>
        <p:graphicFrame>
          <p:nvGraphicFramePr>
            <p:cNvPr id="113" name="对象 112">
              <a:extLst>
                <a:ext uri="{FF2B5EF4-FFF2-40B4-BE49-F238E27FC236}">
                  <a16:creationId xmlns:a16="http://schemas.microsoft.com/office/drawing/2014/main" id="{700FD33D-BC89-4260-85E3-9533CD3D39F7}"/>
                </a:ext>
              </a:extLst>
            </p:cNvPr>
            <p:cNvGraphicFramePr>
              <a:graphicFrameLocks noChangeAspect="1"/>
            </p:cNvGraphicFramePr>
            <p:nvPr>
              <p:extLst>
                <p:ext uri="{D42A27DB-BD31-4B8C-83A1-F6EECF244321}">
                  <p14:modId xmlns:p14="http://schemas.microsoft.com/office/powerpoint/2010/main" val="1118600339"/>
                </p:ext>
              </p:extLst>
            </p:nvPr>
          </p:nvGraphicFramePr>
          <p:xfrm>
            <a:off x="6889856" y="1562788"/>
            <a:ext cx="381000" cy="431800"/>
          </p:xfrm>
          <a:graphic>
            <a:graphicData uri="http://schemas.openxmlformats.org/presentationml/2006/ole">
              <mc:AlternateContent xmlns:mc="http://schemas.openxmlformats.org/markup-compatibility/2006">
                <mc:Choice xmlns:v="urn:schemas-microsoft-com:vml" Requires="v">
                  <p:oleObj spid="_x0000_s21419" name="Equation" r:id="rId50" imgW="203040" imgH="228600" progId="Equation.DSMT4">
                    <p:embed/>
                  </p:oleObj>
                </mc:Choice>
                <mc:Fallback>
                  <p:oleObj name="Equation" r:id="rId50" imgW="203040" imgH="228600" progId="Equation.DSMT4">
                    <p:embed/>
                    <p:pic>
                      <p:nvPicPr>
                        <p:cNvPr id="112" name="对象 111">
                          <a:extLst>
                            <a:ext uri="{FF2B5EF4-FFF2-40B4-BE49-F238E27FC236}">
                              <a16:creationId xmlns:a16="http://schemas.microsoft.com/office/drawing/2014/main" id="{734FB574-81A4-4447-8F7A-AABAE5797990}"/>
                            </a:ext>
                          </a:extLst>
                        </p:cNvPr>
                        <p:cNvPicPr/>
                        <p:nvPr/>
                      </p:nvPicPr>
                      <p:blipFill>
                        <a:blip r:embed="rId51"/>
                        <a:stretch>
                          <a:fillRect/>
                        </a:stretch>
                      </p:blipFill>
                      <p:spPr>
                        <a:xfrm>
                          <a:off x="6889856" y="1562788"/>
                          <a:ext cx="381000" cy="431800"/>
                        </a:xfrm>
                        <a:prstGeom prst="rect">
                          <a:avLst/>
                        </a:prstGeom>
                      </p:spPr>
                    </p:pic>
                  </p:oleObj>
                </mc:Fallback>
              </mc:AlternateContent>
            </a:graphicData>
          </a:graphic>
        </p:graphicFrame>
        <p:graphicFrame>
          <p:nvGraphicFramePr>
            <p:cNvPr id="114" name="对象 113">
              <a:extLst>
                <a:ext uri="{FF2B5EF4-FFF2-40B4-BE49-F238E27FC236}">
                  <a16:creationId xmlns:a16="http://schemas.microsoft.com/office/drawing/2014/main" id="{35C90559-50A6-4463-B6CB-57F0B6EA047A}"/>
                </a:ext>
              </a:extLst>
            </p:cNvPr>
            <p:cNvGraphicFramePr>
              <a:graphicFrameLocks noChangeAspect="1"/>
            </p:cNvGraphicFramePr>
            <p:nvPr>
              <p:extLst>
                <p:ext uri="{D42A27DB-BD31-4B8C-83A1-F6EECF244321}">
                  <p14:modId xmlns:p14="http://schemas.microsoft.com/office/powerpoint/2010/main" val="1696295900"/>
                </p:ext>
              </p:extLst>
            </p:nvPr>
          </p:nvGraphicFramePr>
          <p:xfrm>
            <a:off x="6205128" y="3638114"/>
            <a:ext cx="381000" cy="431800"/>
          </p:xfrm>
          <a:graphic>
            <a:graphicData uri="http://schemas.openxmlformats.org/presentationml/2006/ole">
              <mc:AlternateContent xmlns:mc="http://schemas.openxmlformats.org/markup-compatibility/2006">
                <mc:Choice xmlns:v="urn:schemas-microsoft-com:vml" Requires="v">
                  <p:oleObj spid="_x0000_s21420" name="Equation" r:id="rId52" imgW="203040" imgH="228600" progId="Equation.DSMT4">
                    <p:embed/>
                  </p:oleObj>
                </mc:Choice>
                <mc:Fallback>
                  <p:oleObj name="Equation" r:id="rId52" imgW="203040" imgH="228600" progId="Equation.DSMT4">
                    <p:embed/>
                    <p:pic>
                      <p:nvPicPr>
                        <p:cNvPr id="111" name="对象 110">
                          <a:extLst>
                            <a:ext uri="{FF2B5EF4-FFF2-40B4-BE49-F238E27FC236}">
                              <a16:creationId xmlns:a16="http://schemas.microsoft.com/office/drawing/2014/main" id="{EDE6E300-56BA-4BA9-A203-A49E659A207F}"/>
                            </a:ext>
                          </a:extLst>
                        </p:cNvPr>
                        <p:cNvPicPr/>
                        <p:nvPr/>
                      </p:nvPicPr>
                      <p:blipFill>
                        <a:blip r:embed="rId53"/>
                        <a:stretch>
                          <a:fillRect/>
                        </a:stretch>
                      </p:blipFill>
                      <p:spPr>
                        <a:xfrm>
                          <a:off x="6205128" y="3638114"/>
                          <a:ext cx="381000" cy="431800"/>
                        </a:xfrm>
                        <a:prstGeom prst="rect">
                          <a:avLst/>
                        </a:prstGeom>
                      </p:spPr>
                    </p:pic>
                  </p:oleObj>
                </mc:Fallback>
              </mc:AlternateContent>
            </a:graphicData>
          </a:graphic>
        </p:graphicFrame>
        <p:graphicFrame>
          <p:nvGraphicFramePr>
            <p:cNvPr id="115" name="对象 114">
              <a:extLst>
                <a:ext uri="{FF2B5EF4-FFF2-40B4-BE49-F238E27FC236}">
                  <a16:creationId xmlns:a16="http://schemas.microsoft.com/office/drawing/2014/main" id="{C4C36B28-3293-4D5B-9148-3859E0756ADC}"/>
                </a:ext>
              </a:extLst>
            </p:cNvPr>
            <p:cNvGraphicFramePr>
              <a:graphicFrameLocks noChangeAspect="1"/>
            </p:cNvGraphicFramePr>
            <p:nvPr>
              <p:extLst>
                <p:ext uri="{D42A27DB-BD31-4B8C-83A1-F6EECF244321}">
                  <p14:modId xmlns:p14="http://schemas.microsoft.com/office/powerpoint/2010/main" val="1778297102"/>
                </p:ext>
              </p:extLst>
            </p:nvPr>
          </p:nvGraphicFramePr>
          <p:xfrm>
            <a:off x="6205128" y="2414074"/>
            <a:ext cx="381000" cy="431800"/>
          </p:xfrm>
          <a:graphic>
            <a:graphicData uri="http://schemas.openxmlformats.org/presentationml/2006/ole">
              <mc:AlternateContent xmlns:mc="http://schemas.openxmlformats.org/markup-compatibility/2006">
                <mc:Choice xmlns:v="urn:schemas-microsoft-com:vml" Requires="v">
                  <p:oleObj spid="_x0000_s21421" name="Equation" r:id="rId54" imgW="203040" imgH="228600" progId="Equation.DSMT4">
                    <p:embed/>
                  </p:oleObj>
                </mc:Choice>
                <mc:Fallback>
                  <p:oleObj name="Equation" r:id="rId54" imgW="203040" imgH="228600" progId="Equation.DSMT4">
                    <p:embed/>
                    <p:pic>
                      <p:nvPicPr>
                        <p:cNvPr id="112" name="对象 111">
                          <a:extLst>
                            <a:ext uri="{FF2B5EF4-FFF2-40B4-BE49-F238E27FC236}">
                              <a16:creationId xmlns:a16="http://schemas.microsoft.com/office/drawing/2014/main" id="{734FB574-81A4-4447-8F7A-AABAE5797990}"/>
                            </a:ext>
                          </a:extLst>
                        </p:cNvPr>
                        <p:cNvPicPr/>
                        <p:nvPr/>
                      </p:nvPicPr>
                      <p:blipFill>
                        <a:blip r:embed="rId55"/>
                        <a:stretch>
                          <a:fillRect/>
                        </a:stretch>
                      </p:blipFill>
                      <p:spPr>
                        <a:xfrm>
                          <a:off x="6205128" y="2414074"/>
                          <a:ext cx="381000" cy="431800"/>
                        </a:xfrm>
                        <a:prstGeom prst="rect">
                          <a:avLst/>
                        </a:prstGeom>
                      </p:spPr>
                    </p:pic>
                  </p:oleObj>
                </mc:Fallback>
              </mc:AlternateContent>
            </a:graphicData>
          </a:graphic>
        </p:graphicFrame>
        <p:sp>
          <p:nvSpPr>
            <p:cNvPr id="117" name="椭圆 116">
              <a:extLst>
                <a:ext uri="{FF2B5EF4-FFF2-40B4-BE49-F238E27FC236}">
                  <a16:creationId xmlns:a16="http://schemas.microsoft.com/office/drawing/2014/main" id="{500F5FD5-0A24-4C9F-88FF-BAD35A198E7D}"/>
                </a:ext>
              </a:extLst>
            </p:cNvPr>
            <p:cNvSpPr/>
            <p:nvPr/>
          </p:nvSpPr>
          <p:spPr>
            <a:xfrm>
              <a:off x="8594082" y="673532"/>
              <a:ext cx="540000" cy="54117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8" name="对象 117">
              <a:extLst>
                <a:ext uri="{FF2B5EF4-FFF2-40B4-BE49-F238E27FC236}">
                  <a16:creationId xmlns:a16="http://schemas.microsoft.com/office/drawing/2014/main" id="{0FA244B9-9125-4096-A850-70F2F018D4A4}"/>
                </a:ext>
              </a:extLst>
            </p:cNvPr>
            <p:cNvGraphicFramePr>
              <a:graphicFrameLocks noChangeAspect="1"/>
            </p:cNvGraphicFramePr>
            <p:nvPr>
              <p:extLst>
                <p:ext uri="{D42A27DB-BD31-4B8C-83A1-F6EECF244321}">
                  <p14:modId xmlns:p14="http://schemas.microsoft.com/office/powerpoint/2010/main" val="3259066280"/>
                </p:ext>
              </p:extLst>
            </p:nvPr>
          </p:nvGraphicFramePr>
          <p:xfrm>
            <a:off x="8639175" y="728663"/>
            <a:ext cx="454025" cy="431800"/>
          </p:xfrm>
          <a:graphic>
            <a:graphicData uri="http://schemas.openxmlformats.org/presentationml/2006/ole">
              <mc:AlternateContent xmlns:mc="http://schemas.openxmlformats.org/markup-compatibility/2006">
                <mc:Choice xmlns:v="urn:schemas-microsoft-com:vml" Requires="v">
                  <p:oleObj spid="_x0000_s21422" name="Equation" r:id="rId56" imgW="241200" imgH="228600" progId="Equation.DSMT4">
                    <p:embed/>
                  </p:oleObj>
                </mc:Choice>
                <mc:Fallback>
                  <p:oleObj name="Equation" r:id="rId56" imgW="241200" imgH="228600" progId="Equation.DSMT4">
                    <p:embed/>
                    <p:pic>
                      <p:nvPicPr>
                        <p:cNvPr id="104" name="对象 103">
                          <a:extLst>
                            <a:ext uri="{FF2B5EF4-FFF2-40B4-BE49-F238E27FC236}">
                              <a16:creationId xmlns:a16="http://schemas.microsoft.com/office/drawing/2014/main" id="{03E1084D-F363-446A-BF63-7BEC21836657}"/>
                            </a:ext>
                          </a:extLst>
                        </p:cNvPr>
                        <p:cNvPicPr/>
                        <p:nvPr/>
                      </p:nvPicPr>
                      <p:blipFill>
                        <a:blip r:embed="rId57"/>
                        <a:stretch>
                          <a:fillRect/>
                        </a:stretch>
                      </p:blipFill>
                      <p:spPr>
                        <a:xfrm>
                          <a:off x="8639175" y="728663"/>
                          <a:ext cx="454025" cy="431800"/>
                        </a:xfrm>
                        <a:prstGeom prst="rect">
                          <a:avLst/>
                        </a:prstGeom>
                      </p:spPr>
                    </p:pic>
                  </p:oleObj>
                </mc:Fallback>
              </mc:AlternateContent>
            </a:graphicData>
          </a:graphic>
        </p:graphicFrame>
        <p:cxnSp>
          <p:nvCxnSpPr>
            <p:cNvPr id="120" name="直接箭头连接符 119">
              <a:extLst>
                <a:ext uri="{FF2B5EF4-FFF2-40B4-BE49-F238E27FC236}">
                  <a16:creationId xmlns:a16="http://schemas.microsoft.com/office/drawing/2014/main" id="{BB38F515-E023-487D-8A39-B5A2BDD95FC3}"/>
                </a:ext>
              </a:extLst>
            </p:cNvPr>
            <p:cNvCxnSpPr>
              <a:stCxn id="66" idx="0"/>
              <a:endCxn id="117" idx="4"/>
            </p:cNvCxnSpPr>
            <p:nvPr/>
          </p:nvCxnSpPr>
          <p:spPr>
            <a:xfrm flipH="1" flipV="1">
              <a:off x="8864082" y="1214708"/>
              <a:ext cx="587" cy="409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1" name="对象 120">
              <a:extLst>
                <a:ext uri="{FF2B5EF4-FFF2-40B4-BE49-F238E27FC236}">
                  <a16:creationId xmlns:a16="http://schemas.microsoft.com/office/drawing/2014/main" id="{603B2206-512D-4A0D-B6FA-D367CD5D4CF1}"/>
                </a:ext>
              </a:extLst>
            </p:cNvPr>
            <p:cNvGraphicFramePr>
              <a:graphicFrameLocks noChangeAspect="1"/>
            </p:cNvGraphicFramePr>
            <p:nvPr>
              <p:extLst>
                <p:ext uri="{D42A27DB-BD31-4B8C-83A1-F6EECF244321}">
                  <p14:modId xmlns:p14="http://schemas.microsoft.com/office/powerpoint/2010/main" val="1525468220"/>
                </p:ext>
              </p:extLst>
            </p:nvPr>
          </p:nvGraphicFramePr>
          <p:xfrm>
            <a:off x="8953499" y="2402462"/>
            <a:ext cx="454025" cy="431800"/>
          </p:xfrm>
          <a:graphic>
            <a:graphicData uri="http://schemas.openxmlformats.org/presentationml/2006/ole">
              <mc:AlternateContent xmlns:mc="http://schemas.openxmlformats.org/markup-compatibility/2006">
                <mc:Choice xmlns:v="urn:schemas-microsoft-com:vml" Requires="v">
                  <p:oleObj spid="_x0000_s21423" name="Equation" r:id="rId58" imgW="241200" imgH="228600" progId="Equation.DSMT4">
                    <p:embed/>
                  </p:oleObj>
                </mc:Choice>
                <mc:Fallback>
                  <p:oleObj name="Equation" r:id="rId58" imgW="241200" imgH="228600" progId="Equation.DSMT4">
                    <p:embed/>
                    <p:pic>
                      <p:nvPicPr>
                        <p:cNvPr id="58" name="对象 57">
                          <a:extLst>
                            <a:ext uri="{FF2B5EF4-FFF2-40B4-BE49-F238E27FC236}">
                              <a16:creationId xmlns:a16="http://schemas.microsoft.com/office/drawing/2014/main" id="{CA1209CA-D107-4263-9F4D-AB8F56ACEA5D}"/>
                            </a:ext>
                          </a:extLst>
                        </p:cNvPr>
                        <p:cNvPicPr/>
                        <p:nvPr/>
                      </p:nvPicPr>
                      <p:blipFill>
                        <a:blip r:embed="rId26"/>
                        <a:stretch>
                          <a:fillRect/>
                        </a:stretch>
                      </p:blipFill>
                      <p:spPr>
                        <a:xfrm>
                          <a:off x="8953499" y="2402462"/>
                          <a:ext cx="454025" cy="431800"/>
                        </a:xfrm>
                        <a:prstGeom prst="rect">
                          <a:avLst/>
                        </a:prstGeom>
                      </p:spPr>
                    </p:pic>
                  </p:oleObj>
                </mc:Fallback>
              </mc:AlternateContent>
            </a:graphicData>
          </a:graphic>
        </p:graphicFrame>
        <p:graphicFrame>
          <p:nvGraphicFramePr>
            <p:cNvPr id="122" name="对象 121">
              <a:extLst>
                <a:ext uri="{FF2B5EF4-FFF2-40B4-BE49-F238E27FC236}">
                  <a16:creationId xmlns:a16="http://schemas.microsoft.com/office/drawing/2014/main" id="{7E6B8B6F-BB6B-4F2A-88F4-78635B17F854}"/>
                </a:ext>
              </a:extLst>
            </p:cNvPr>
            <p:cNvGraphicFramePr>
              <a:graphicFrameLocks noChangeAspect="1"/>
            </p:cNvGraphicFramePr>
            <p:nvPr>
              <p:extLst>
                <p:ext uri="{D42A27DB-BD31-4B8C-83A1-F6EECF244321}">
                  <p14:modId xmlns:p14="http://schemas.microsoft.com/office/powerpoint/2010/main" val="2439936885"/>
                </p:ext>
              </p:extLst>
            </p:nvPr>
          </p:nvGraphicFramePr>
          <p:xfrm>
            <a:off x="8953499" y="3670484"/>
            <a:ext cx="430213" cy="431800"/>
          </p:xfrm>
          <a:graphic>
            <a:graphicData uri="http://schemas.openxmlformats.org/presentationml/2006/ole">
              <mc:AlternateContent xmlns:mc="http://schemas.openxmlformats.org/markup-compatibility/2006">
                <mc:Choice xmlns:v="urn:schemas-microsoft-com:vml" Requires="v">
                  <p:oleObj spid="_x0000_s21424" name="Equation" r:id="rId59" imgW="228600" imgH="228600" progId="Equation.DSMT4">
                    <p:embed/>
                  </p:oleObj>
                </mc:Choice>
                <mc:Fallback>
                  <p:oleObj name="Equation" r:id="rId59" imgW="228600" imgH="228600" progId="Equation.DSMT4">
                    <p:embed/>
                    <p:pic>
                      <p:nvPicPr>
                        <p:cNvPr id="41" name="对象 40">
                          <a:extLst>
                            <a:ext uri="{FF2B5EF4-FFF2-40B4-BE49-F238E27FC236}">
                              <a16:creationId xmlns:a16="http://schemas.microsoft.com/office/drawing/2014/main" id="{6DA0831B-9179-48D4-B54A-69593DA85C05}"/>
                            </a:ext>
                          </a:extLst>
                        </p:cNvPr>
                        <p:cNvPicPr/>
                        <p:nvPr/>
                      </p:nvPicPr>
                      <p:blipFill>
                        <a:blip r:embed="rId18"/>
                        <a:stretch>
                          <a:fillRect/>
                        </a:stretch>
                      </p:blipFill>
                      <p:spPr>
                        <a:xfrm>
                          <a:off x="8953499" y="3670484"/>
                          <a:ext cx="430213" cy="431800"/>
                        </a:xfrm>
                        <a:prstGeom prst="rect">
                          <a:avLst/>
                        </a:prstGeom>
                      </p:spPr>
                    </p:pic>
                  </p:oleObj>
                </mc:Fallback>
              </mc:AlternateContent>
            </a:graphicData>
          </a:graphic>
        </p:graphicFrame>
      </p:grpSp>
      <p:sp>
        <p:nvSpPr>
          <p:cNvPr id="11" name="箭头: 下 10">
            <a:extLst>
              <a:ext uri="{FF2B5EF4-FFF2-40B4-BE49-F238E27FC236}">
                <a16:creationId xmlns:a16="http://schemas.microsoft.com/office/drawing/2014/main" id="{E593D621-1A5B-4D24-91A1-F92C55D2DCA6}"/>
              </a:ext>
            </a:extLst>
          </p:cNvPr>
          <p:cNvSpPr/>
          <p:nvPr/>
        </p:nvSpPr>
        <p:spPr>
          <a:xfrm rot="10800000">
            <a:off x="9090342" y="1071814"/>
            <a:ext cx="237587" cy="2526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68CC303-31E9-478E-B279-2D38C1786CB3}"/>
              </a:ext>
            </a:extLst>
          </p:cNvPr>
          <p:cNvSpPr txBox="1"/>
          <p:nvPr/>
        </p:nvSpPr>
        <p:spPr>
          <a:xfrm>
            <a:off x="9402981" y="3129280"/>
            <a:ext cx="345283" cy="369332"/>
          </a:xfrm>
          <a:prstGeom prst="rect">
            <a:avLst/>
          </a:prstGeom>
          <a:noFill/>
        </p:spPr>
        <p:txBody>
          <a:bodyPr wrap="square" rtlCol="0">
            <a:spAutoFit/>
          </a:bodyPr>
          <a:lstStyle/>
          <a:p>
            <a:r>
              <a:rPr lang="en-US" altLang="zh-CN"/>
              <a:t>1</a:t>
            </a:r>
            <a:endParaRPr lang="zh-CN" altLang="en-US"/>
          </a:p>
        </p:txBody>
      </p:sp>
      <p:sp>
        <p:nvSpPr>
          <p:cNvPr id="13" name="文本框 12">
            <a:extLst>
              <a:ext uri="{FF2B5EF4-FFF2-40B4-BE49-F238E27FC236}">
                <a16:creationId xmlns:a16="http://schemas.microsoft.com/office/drawing/2014/main" id="{B488930F-99AA-4429-80F1-F1FF4AF2B130}"/>
              </a:ext>
            </a:extLst>
          </p:cNvPr>
          <p:cNvSpPr txBox="1"/>
          <p:nvPr/>
        </p:nvSpPr>
        <p:spPr>
          <a:xfrm>
            <a:off x="9408084" y="2169030"/>
            <a:ext cx="306494" cy="369332"/>
          </a:xfrm>
          <a:prstGeom prst="rect">
            <a:avLst/>
          </a:prstGeom>
          <a:noFill/>
        </p:spPr>
        <p:txBody>
          <a:bodyPr wrap="none" rtlCol="0">
            <a:spAutoFit/>
          </a:bodyPr>
          <a:lstStyle/>
          <a:p>
            <a:r>
              <a:rPr lang="en-US" altLang="zh-CN"/>
              <a:t>2</a:t>
            </a:r>
            <a:endParaRPr lang="zh-CN" altLang="en-US"/>
          </a:p>
        </p:txBody>
      </p:sp>
      <p:sp>
        <p:nvSpPr>
          <p:cNvPr id="26" name="文本框 25">
            <a:extLst>
              <a:ext uri="{FF2B5EF4-FFF2-40B4-BE49-F238E27FC236}">
                <a16:creationId xmlns:a16="http://schemas.microsoft.com/office/drawing/2014/main" id="{BE1F768C-ADE8-4AAC-963D-2FD9A0E748BA}"/>
              </a:ext>
            </a:extLst>
          </p:cNvPr>
          <p:cNvSpPr txBox="1"/>
          <p:nvPr/>
        </p:nvSpPr>
        <p:spPr>
          <a:xfrm>
            <a:off x="9402981" y="1159569"/>
            <a:ext cx="306494" cy="369332"/>
          </a:xfrm>
          <a:prstGeom prst="rect">
            <a:avLst/>
          </a:prstGeom>
          <a:noFill/>
        </p:spPr>
        <p:txBody>
          <a:bodyPr wrap="none" rtlCol="0">
            <a:spAutoFit/>
          </a:bodyPr>
          <a:lstStyle/>
          <a:p>
            <a:r>
              <a:rPr lang="en-US" altLang="zh-CN"/>
              <a:t>3</a:t>
            </a:r>
            <a:endParaRPr lang="zh-CN" altLang="en-US"/>
          </a:p>
        </p:txBody>
      </p:sp>
      <p:sp>
        <p:nvSpPr>
          <p:cNvPr id="30" name="箭头: 右 29">
            <a:extLst>
              <a:ext uri="{FF2B5EF4-FFF2-40B4-BE49-F238E27FC236}">
                <a16:creationId xmlns:a16="http://schemas.microsoft.com/office/drawing/2014/main" id="{06DAD7B8-CE69-4AC1-8668-2DA80022CBD7}"/>
              </a:ext>
            </a:extLst>
          </p:cNvPr>
          <p:cNvSpPr/>
          <p:nvPr/>
        </p:nvSpPr>
        <p:spPr>
          <a:xfrm>
            <a:off x="1087778" y="4294055"/>
            <a:ext cx="7425045" cy="233266"/>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D8B0A887-F6BD-43E9-B62A-2BC6C8B7BABB}"/>
              </a:ext>
            </a:extLst>
          </p:cNvPr>
          <p:cNvSpPr txBox="1"/>
          <p:nvPr/>
        </p:nvSpPr>
        <p:spPr>
          <a:xfrm>
            <a:off x="2306419" y="4628920"/>
            <a:ext cx="45719" cy="369332"/>
          </a:xfrm>
          <a:prstGeom prst="rect">
            <a:avLst/>
          </a:prstGeom>
          <a:noFill/>
        </p:spPr>
        <p:txBody>
          <a:bodyPr wrap="square" rtlCol="0">
            <a:spAutoFit/>
          </a:bodyPr>
          <a:lstStyle/>
          <a:p>
            <a:r>
              <a:rPr lang="en-US" altLang="zh-CN"/>
              <a:t>1</a:t>
            </a:r>
            <a:endParaRPr lang="zh-CN" altLang="en-US"/>
          </a:p>
        </p:txBody>
      </p:sp>
      <p:sp>
        <p:nvSpPr>
          <p:cNvPr id="34" name="文本框 33">
            <a:extLst>
              <a:ext uri="{FF2B5EF4-FFF2-40B4-BE49-F238E27FC236}">
                <a16:creationId xmlns:a16="http://schemas.microsoft.com/office/drawing/2014/main" id="{D86A3715-4E3A-4C91-B98F-13F3E19C9C96}"/>
              </a:ext>
            </a:extLst>
          </p:cNvPr>
          <p:cNvSpPr txBox="1"/>
          <p:nvPr/>
        </p:nvSpPr>
        <p:spPr>
          <a:xfrm>
            <a:off x="3738863" y="4628920"/>
            <a:ext cx="306494" cy="369332"/>
          </a:xfrm>
          <a:prstGeom prst="rect">
            <a:avLst/>
          </a:prstGeom>
          <a:noFill/>
        </p:spPr>
        <p:txBody>
          <a:bodyPr wrap="none" rtlCol="0">
            <a:spAutoFit/>
          </a:bodyPr>
          <a:lstStyle/>
          <a:p>
            <a:r>
              <a:rPr lang="en-US" altLang="zh-CN"/>
              <a:t>2</a:t>
            </a:r>
            <a:endParaRPr lang="zh-CN" altLang="en-US"/>
          </a:p>
        </p:txBody>
      </p:sp>
      <p:sp>
        <p:nvSpPr>
          <p:cNvPr id="35" name="文本框 34">
            <a:extLst>
              <a:ext uri="{FF2B5EF4-FFF2-40B4-BE49-F238E27FC236}">
                <a16:creationId xmlns:a16="http://schemas.microsoft.com/office/drawing/2014/main" id="{64B6195B-A874-4B1A-AD9C-30C8D133AFB2}"/>
              </a:ext>
            </a:extLst>
          </p:cNvPr>
          <p:cNvSpPr txBox="1"/>
          <p:nvPr/>
        </p:nvSpPr>
        <p:spPr>
          <a:xfrm>
            <a:off x="5305878" y="4632600"/>
            <a:ext cx="306494" cy="369332"/>
          </a:xfrm>
          <a:prstGeom prst="rect">
            <a:avLst/>
          </a:prstGeom>
          <a:noFill/>
        </p:spPr>
        <p:txBody>
          <a:bodyPr wrap="square" rtlCol="0">
            <a:spAutoFit/>
          </a:bodyPr>
          <a:lstStyle/>
          <a:p>
            <a:r>
              <a:rPr lang="en-US" altLang="zh-CN"/>
              <a:t>3</a:t>
            </a:r>
            <a:endParaRPr lang="zh-CN" altLang="en-US"/>
          </a:p>
        </p:txBody>
      </p:sp>
      <p:sp>
        <p:nvSpPr>
          <p:cNvPr id="36" name="文本框 35">
            <a:extLst>
              <a:ext uri="{FF2B5EF4-FFF2-40B4-BE49-F238E27FC236}">
                <a16:creationId xmlns:a16="http://schemas.microsoft.com/office/drawing/2014/main" id="{B61E872D-76A3-4656-9B10-E96A834FF15D}"/>
              </a:ext>
            </a:extLst>
          </p:cNvPr>
          <p:cNvSpPr txBox="1"/>
          <p:nvPr/>
        </p:nvSpPr>
        <p:spPr>
          <a:xfrm>
            <a:off x="7480687" y="4628920"/>
            <a:ext cx="352982" cy="369332"/>
          </a:xfrm>
          <a:prstGeom prst="rect">
            <a:avLst/>
          </a:prstGeom>
          <a:noFill/>
        </p:spPr>
        <p:txBody>
          <a:bodyPr wrap="square" rtlCol="0">
            <a:spAutoFit/>
          </a:bodyPr>
          <a:lstStyle/>
          <a:p>
            <a:r>
              <a:rPr lang="en-US" altLang="zh-CN"/>
              <a:t>N</a:t>
            </a:r>
            <a:endParaRPr lang="zh-CN" altLang="en-US"/>
          </a:p>
        </p:txBody>
      </p:sp>
      <p:sp>
        <p:nvSpPr>
          <p:cNvPr id="39" name="文本框 38">
            <a:extLst>
              <a:ext uri="{FF2B5EF4-FFF2-40B4-BE49-F238E27FC236}">
                <a16:creationId xmlns:a16="http://schemas.microsoft.com/office/drawing/2014/main" id="{83072F03-4759-4E68-9335-7F39EF53F5AD}"/>
              </a:ext>
            </a:extLst>
          </p:cNvPr>
          <p:cNvSpPr txBox="1"/>
          <p:nvPr/>
        </p:nvSpPr>
        <p:spPr>
          <a:xfrm>
            <a:off x="1067657" y="4615445"/>
            <a:ext cx="306494" cy="369332"/>
          </a:xfrm>
          <a:prstGeom prst="rect">
            <a:avLst/>
          </a:prstGeom>
          <a:noFill/>
        </p:spPr>
        <p:txBody>
          <a:bodyPr wrap="none" rtlCol="0">
            <a:spAutoFit/>
          </a:bodyPr>
          <a:lstStyle/>
          <a:p>
            <a:r>
              <a:rPr lang="en-US" altLang="zh-CN"/>
              <a:t>0</a:t>
            </a:r>
            <a:endParaRPr lang="zh-CN" altLang="en-US"/>
          </a:p>
        </p:txBody>
      </p:sp>
      <p:sp>
        <p:nvSpPr>
          <p:cNvPr id="78" name="文本框 77">
            <a:extLst>
              <a:ext uri="{FF2B5EF4-FFF2-40B4-BE49-F238E27FC236}">
                <a16:creationId xmlns:a16="http://schemas.microsoft.com/office/drawing/2014/main" id="{6CAFEA30-661C-4882-AD89-95E6F6EF3360}"/>
              </a:ext>
            </a:extLst>
          </p:cNvPr>
          <p:cNvSpPr txBox="1"/>
          <p:nvPr/>
        </p:nvSpPr>
        <p:spPr>
          <a:xfrm>
            <a:off x="8550059" y="3933634"/>
            <a:ext cx="2012337" cy="954107"/>
          </a:xfrm>
          <a:prstGeom prst="rect">
            <a:avLst/>
          </a:prstGeom>
          <a:noFill/>
        </p:spPr>
        <p:txBody>
          <a:bodyPr wrap="square" rtlCol="0">
            <a:spAutoFit/>
          </a:bodyPr>
          <a:lstStyle/>
          <a:p>
            <a:r>
              <a:rPr lang="en-US" altLang="zh-CN" sz="1400"/>
              <a:t>time_len</a:t>
            </a:r>
            <a:r>
              <a:rPr lang="zh-CN" altLang="en-US" sz="1400"/>
              <a:t>：本质是输入序列的时间步数，也即</a:t>
            </a:r>
            <a:r>
              <a:rPr lang="zh-CN" altLang="en-US" sz="1400">
                <a:solidFill>
                  <a:srgbClr val="FF0000"/>
                </a:solidFill>
              </a:rPr>
              <a:t>循环</a:t>
            </a:r>
            <a:r>
              <a:rPr lang="zh-CN" altLang="en-US" sz="1400"/>
              <a:t>的次数，因此取决于输入</a:t>
            </a:r>
            <a:r>
              <a:rPr lang="en-US" altLang="zh-CN" sz="1400"/>
              <a:t>inputs</a:t>
            </a:r>
            <a:r>
              <a:rPr lang="zh-CN" altLang="en-US" sz="1400"/>
              <a:t>的维度</a:t>
            </a:r>
          </a:p>
        </p:txBody>
      </p:sp>
      <p:sp>
        <p:nvSpPr>
          <p:cNvPr id="79" name="文本框 78">
            <a:extLst>
              <a:ext uri="{FF2B5EF4-FFF2-40B4-BE49-F238E27FC236}">
                <a16:creationId xmlns:a16="http://schemas.microsoft.com/office/drawing/2014/main" id="{16195725-D949-4024-AEDD-552CA104C6EB}"/>
              </a:ext>
            </a:extLst>
          </p:cNvPr>
          <p:cNvSpPr txBox="1"/>
          <p:nvPr/>
        </p:nvSpPr>
        <p:spPr>
          <a:xfrm>
            <a:off x="8321084" y="212429"/>
            <a:ext cx="2393101" cy="738664"/>
          </a:xfrm>
          <a:prstGeom prst="rect">
            <a:avLst/>
          </a:prstGeom>
          <a:noFill/>
        </p:spPr>
        <p:txBody>
          <a:bodyPr wrap="square" rtlCol="0">
            <a:spAutoFit/>
          </a:bodyPr>
          <a:lstStyle/>
          <a:p>
            <a:r>
              <a:rPr lang="en-US" altLang="zh-CN" sz="1400"/>
              <a:t>num_layers</a:t>
            </a:r>
            <a:r>
              <a:rPr lang="zh-CN" altLang="en-US" sz="1400"/>
              <a:t>：本质是</a:t>
            </a:r>
            <a:r>
              <a:rPr lang="en-US" altLang="zh-CN" sz="1400"/>
              <a:t>RNN</a:t>
            </a:r>
            <a:r>
              <a:rPr lang="zh-CN" altLang="en-US" sz="1400"/>
              <a:t>的层数，决定</a:t>
            </a:r>
            <a:r>
              <a:rPr lang="zh-CN" altLang="en-US" sz="1400">
                <a:solidFill>
                  <a:srgbClr val="FF0000"/>
                </a:solidFill>
              </a:rPr>
              <a:t>网络深度</a:t>
            </a:r>
            <a:r>
              <a:rPr lang="zh-CN" altLang="en-US" sz="1400"/>
              <a:t>。在构件模型时确定</a:t>
            </a:r>
          </a:p>
        </p:txBody>
      </p:sp>
      <p:sp>
        <p:nvSpPr>
          <p:cNvPr id="116" name="Rectangle 1">
            <a:extLst>
              <a:ext uri="{FF2B5EF4-FFF2-40B4-BE49-F238E27FC236}">
                <a16:creationId xmlns:a16="http://schemas.microsoft.com/office/drawing/2014/main" id="{FA48EAA7-6CDC-4335-AB71-B6AAC4917AF9}"/>
              </a:ext>
            </a:extLst>
          </p:cNvPr>
          <p:cNvSpPr>
            <a:spLocks noChangeArrowheads="1"/>
          </p:cNvSpPr>
          <p:nvPr/>
        </p:nvSpPr>
        <p:spPr bwMode="auto">
          <a:xfrm>
            <a:off x="2254156" y="5546079"/>
            <a:ext cx="6267450" cy="769441"/>
          </a:xfrm>
          <a:prstGeom prst="rect">
            <a:avLst/>
          </a:prstGeom>
          <a:solidFill>
            <a:srgbClr val="0F111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inputs </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torch</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82AAFF"/>
                </a:solidFill>
                <a:effectLst/>
                <a:latin typeface="Arial Unicode MS" panose="020B0604020202020204" pitchFamily="34" charset="-122"/>
                <a:ea typeface="JetBrains Mono"/>
              </a:rPr>
              <a:t>randn</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time_len</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batch_size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input_size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b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b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 </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torch</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82AAFF"/>
                </a:solidFill>
                <a:effectLst/>
                <a:latin typeface="Arial Unicode MS" panose="020B0604020202020204" pitchFamily="34" charset="-122"/>
                <a:ea typeface="JetBrains Mono"/>
              </a:rPr>
              <a:t>zeros</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num_layer</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batch_size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b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b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rnn_net </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torch</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nn</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82AAFF"/>
                </a:solidFill>
                <a:effectLst/>
                <a:latin typeface="Arial Unicode MS" panose="020B0604020202020204" pitchFamily="34" charset="-122"/>
                <a:ea typeface="JetBrains Mono"/>
              </a:rPr>
              <a:t>RNN</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F78C6C"/>
                </a:solidFill>
                <a:effectLst/>
                <a:latin typeface="Arial Unicode MS" panose="020B0604020202020204" pitchFamily="34" charset="-122"/>
                <a:ea typeface="JetBrains Mono"/>
              </a:rPr>
              <a:t>input_size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input_size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F78C6C"/>
                </a:solidFill>
                <a:effectLst/>
                <a:latin typeface="Arial Unicode MS" panose="020B0604020202020204" pitchFamily="34" charset="-122"/>
                <a:ea typeface="JetBrains Mono"/>
              </a:rPr>
              <a:t>hidden_size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hidden_size</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F78C6C"/>
                </a:solidFill>
                <a:effectLst/>
                <a:latin typeface="Arial Unicode MS" panose="020B0604020202020204" pitchFamily="34" charset="-122"/>
                <a:ea typeface="JetBrains Mono"/>
              </a:rPr>
              <a:t>num_layers</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num_layer</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b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b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out</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 </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82AAFF"/>
                </a:solidFill>
                <a:effectLst/>
                <a:latin typeface="Arial Unicode MS" panose="020B0604020202020204" pitchFamily="34" charset="-122"/>
                <a:ea typeface="JetBrains Mono"/>
              </a:rPr>
              <a:t>rnn_net</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inputs</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 </a:t>
            </a:r>
            <a:r>
              <a:rPr kumimoji="0" lang="zh-CN" altLang="zh-CN" sz="1100" b="0" i="0" u="none" strike="noStrike" cap="none" normalizeH="0" baseline="0">
                <a:ln>
                  <a:noFill/>
                </a:ln>
                <a:solidFill>
                  <a:srgbClr val="C3CEE3"/>
                </a:solidFill>
                <a:effectLst/>
                <a:latin typeface="Arial Unicode MS" panose="020B0604020202020204" pitchFamily="34" charset="-122"/>
                <a:ea typeface="JetBrains Mono"/>
              </a:rPr>
              <a:t>hidden</a:t>
            </a:r>
            <a:r>
              <a:rPr kumimoji="0" lang="zh-CN" altLang="zh-CN" sz="1100" b="0" i="0" u="none" strike="noStrike" cap="none" normalizeH="0" baseline="0">
                <a:ln>
                  <a:noFill/>
                </a:ln>
                <a:solidFill>
                  <a:srgbClr val="89DDFF"/>
                </a:solidFill>
                <a:effectLst/>
                <a:latin typeface="Arial Unicode MS" panose="020B0604020202020204" pitchFamily="34" charset="-122"/>
                <a:ea typeface="JetBrains Mono"/>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9" name="文本框 118">
            <a:extLst>
              <a:ext uri="{FF2B5EF4-FFF2-40B4-BE49-F238E27FC236}">
                <a16:creationId xmlns:a16="http://schemas.microsoft.com/office/drawing/2014/main" id="{D7EBCFF4-03BA-40F9-BD79-0F9C2ED135B7}"/>
              </a:ext>
            </a:extLst>
          </p:cNvPr>
          <p:cNvSpPr txBox="1"/>
          <p:nvPr/>
        </p:nvSpPr>
        <p:spPr>
          <a:xfrm>
            <a:off x="8675244" y="5507871"/>
            <a:ext cx="2884818" cy="954107"/>
          </a:xfrm>
          <a:prstGeom prst="rect">
            <a:avLst/>
          </a:prstGeom>
          <a:noFill/>
          <a:ln w="19050">
            <a:solidFill>
              <a:srgbClr val="FFC000"/>
            </a:solidFill>
          </a:ln>
        </p:spPr>
        <p:txBody>
          <a:bodyPr wrap="square" rtlCol="0">
            <a:spAutoFit/>
          </a:bodyPr>
          <a:lstStyle/>
          <a:p>
            <a:r>
              <a:rPr lang="zh-CN" altLang="en-US" sz="1400"/>
              <a:t>相较于</a:t>
            </a:r>
            <a:r>
              <a:rPr lang="en-US" altLang="zh-CN" sz="1400"/>
              <a:t>RNN_Cell</a:t>
            </a:r>
            <a:r>
              <a:rPr lang="zh-CN" altLang="en-US" sz="1400"/>
              <a:t>，</a:t>
            </a:r>
            <a:r>
              <a:rPr lang="en-US" altLang="zh-CN" sz="1400"/>
              <a:t>RNN</a:t>
            </a:r>
            <a:r>
              <a:rPr lang="zh-CN" altLang="en-US" sz="1400"/>
              <a:t>隐藏层</a:t>
            </a:r>
            <a:r>
              <a:rPr lang="en-US" altLang="zh-CN" sz="1400"/>
              <a:t>hidden</a:t>
            </a:r>
            <a:r>
              <a:rPr lang="zh-CN" altLang="en-US" sz="1400"/>
              <a:t>的维度多了一维</a:t>
            </a:r>
            <a:r>
              <a:rPr lang="en-US" altLang="zh-CN" sz="1400"/>
              <a:t>num_layer</a:t>
            </a:r>
            <a:r>
              <a:rPr lang="zh-CN" altLang="en-US" sz="1400"/>
              <a:t>，这是为了适应构件</a:t>
            </a:r>
            <a:r>
              <a:rPr lang="en-US" altLang="zh-CN" sz="1400"/>
              <a:t>RNN</a:t>
            </a:r>
            <a:r>
              <a:rPr lang="zh-CN" altLang="en-US" sz="1400"/>
              <a:t>时设置的网络深度。</a:t>
            </a:r>
          </a:p>
        </p:txBody>
      </p:sp>
      <p:sp>
        <p:nvSpPr>
          <p:cNvPr id="82" name="矩形 81">
            <a:extLst>
              <a:ext uri="{FF2B5EF4-FFF2-40B4-BE49-F238E27FC236}">
                <a16:creationId xmlns:a16="http://schemas.microsoft.com/office/drawing/2014/main" id="{05850D9E-9E35-4BC3-8EE4-3ED0FC454E47}"/>
              </a:ext>
            </a:extLst>
          </p:cNvPr>
          <p:cNvSpPr/>
          <p:nvPr/>
        </p:nvSpPr>
        <p:spPr>
          <a:xfrm>
            <a:off x="3652477" y="5614240"/>
            <a:ext cx="1991881" cy="177326"/>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749ADCA7-862F-44C0-B207-8D878838E543}"/>
              </a:ext>
            </a:extLst>
          </p:cNvPr>
          <p:cNvSpPr txBox="1"/>
          <p:nvPr/>
        </p:nvSpPr>
        <p:spPr>
          <a:xfrm>
            <a:off x="2756899" y="5069615"/>
            <a:ext cx="6571030" cy="307777"/>
          </a:xfrm>
          <a:prstGeom prst="rect">
            <a:avLst/>
          </a:prstGeom>
          <a:noFill/>
          <a:ln w="19050">
            <a:solidFill>
              <a:srgbClr val="FF0000"/>
            </a:solidFill>
          </a:ln>
        </p:spPr>
        <p:txBody>
          <a:bodyPr wrap="none" rtlCol="0">
            <a:spAutoFit/>
          </a:bodyPr>
          <a:lstStyle/>
          <a:p>
            <a:r>
              <a:rPr lang="zh-CN" altLang="en-US" sz="1400"/>
              <a:t>不论是</a:t>
            </a:r>
            <a:r>
              <a:rPr lang="en-US" altLang="zh-CN" sz="1400"/>
              <a:t>RNN_Cell</a:t>
            </a:r>
            <a:r>
              <a:rPr lang="zh-CN" altLang="en-US" sz="1400"/>
              <a:t>还是</a:t>
            </a:r>
            <a:r>
              <a:rPr lang="en-US" altLang="zh-CN" sz="1400"/>
              <a:t>RNN</a:t>
            </a:r>
            <a:r>
              <a:rPr lang="zh-CN" altLang="en-US" sz="1400"/>
              <a:t>，输入</a:t>
            </a:r>
            <a:r>
              <a:rPr lang="en-US" altLang="zh-CN" sz="1400"/>
              <a:t>inputs</a:t>
            </a:r>
            <a:r>
              <a:rPr lang="zh-CN" altLang="en-US" sz="1400"/>
              <a:t>的维度都是</a:t>
            </a:r>
            <a:r>
              <a:rPr lang="en-US" altLang="zh-CN" sz="1400"/>
              <a:t>(time_len, batch_size, input_size)</a:t>
            </a:r>
            <a:endParaRPr lang="zh-CN" altLang="en-US" sz="1400"/>
          </a:p>
        </p:txBody>
      </p:sp>
      <p:cxnSp>
        <p:nvCxnSpPr>
          <p:cNvPr id="90" name="直接连接符 89">
            <a:extLst>
              <a:ext uri="{FF2B5EF4-FFF2-40B4-BE49-F238E27FC236}">
                <a16:creationId xmlns:a16="http://schemas.microsoft.com/office/drawing/2014/main" id="{DC883195-D8A3-4CB4-A1A2-A6AD84EE1BDC}"/>
              </a:ext>
            </a:extLst>
          </p:cNvPr>
          <p:cNvCxnSpPr>
            <a:cxnSpLocks/>
            <a:stCxn id="82" idx="0"/>
          </p:cNvCxnSpPr>
          <p:nvPr/>
        </p:nvCxnSpPr>
        <p:spPr>
          <a:xfrm flipV="1">
            <a:off x="4648418" y="5377394"/>
            <a:ext cx="12046" cy="236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253F84F2-EE0B-4C24-80F1-C14D8EAC6855}"/>
              </a:ext>
            </a:extLst>
          </p:cNvPr>
          <p:cNvSpPr/>
          <p:nvPr/>
        </p:nvSpPr>
        <p:spPr>
          <a:xfrm>
            <a:off x="3652478" y="5782927"/>
            <a:ext cx="2338387" cy="177325"/>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a:extLst>
              <a:ext uri="{FF2B5EF4-FFF2-40B4-BE49-F238E27FC236}">
                <a16:creationId xmlns:a16="http://schemas.microsoft.com/office/drawing/2014/main" id="{12BA66AF-722E-4FE0-8451-4961EA9BBC07}"/>
              </a:ext>
            </a:extLst>
          </p:cNvPr>
          <p:cNvCxnSpPr>
            <a:stCxn id="92" idx="3"/>
          </p:cNvCxnSpPr>
          <p:nvPr/>
        </p:nvCxnSpPr>
        <p:spPr>
          <a:xfrm flipV="1">
            <a:off x="5990865" y="5776654"/>
            <a:ext cx="2699929" cy="9493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87FD213E-6ACF-47CD-B2E2-DE5475DF4113}"/>
              </a:ext>
            </a:extLst>
          </p:cNvPr>
          <p:cNvSpPr/>
          <p:nvPr/>
        </p:nvSpPr>
        <p:spPr>
          <a:xfrm>
            <a:off x="2306419" y="6105525"/>
            <a:ext cx="789206" cy="20999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id="{EADE930C-ABA7-45E5-A2D7-C3F61B4CB8B3}"/>
              </a:ext>
            </a:extLst>
          </p:cNvPr>
          <p:cNvSpPr txBox="1"/>
          <p:nvPr/>
        </p:nvSpPr>
        <p:spPr>
          <a:xfrm>
            <a:off x="299803" y="6280953"/>
            <a:ext cx="4208203" cy="523220"/>
          </a:xfrm>
          <a:prstGeom prst="rect">
            <a:avLst/>
          </a:prstGeom>
          <a:noFill/>
          <a:ln w="19050">
            <a:solidFill>
              <a:srgbClr val="92D050"/>
            </a:solidFill>
          </a:ln>
        </p:spPr>
        <p:txBody>
          <a:bodyPr wrap="none" rtlCol="0">
            <a:spAutoFit/>
          </a:bodyPr>
          <a:lstStyle/>
          <a:p>
            <a:r>
              <a:rPr lang="en-US" altLang="zh-CN" sz="1400"/>
              <a:t>out</a:t>
            </a:r>
            <a:r>
              <a:rPr lang="zh-CN" altLang="en-US" sz="1400"/>
              <a:t>的维度是</a:t>
            </a:r>
            <a:r>
              <a:rPr lang="en-US" altLang="zh-CN" sz="1400"/>
              <a:t>(time_len, batch_size, hidden_size)</a:t>
            </a:r>
          </a:p>
          <a:p>
            <a:r>
              <a:rPr lang="en-US" altLang="zh-CN" sz="1400"/>
              <a:t>hidden</a:t>
            </a:r>
            <a:r>
              <a:rPr lang="zh-CN" altLang="en-US" sz="1400"/>
              <a:t>的维度是</a:t>
            </a:r>
            <a:r>
              <a:rPr lang="en-US" altLang="zh-CN" sz="1400"/>
              <a:t>(num_layer, batch_size, hidden_size)</a:t>
            </a:r>
            <a:endParaRPr lang="zh-CN" altLang="en-US" sz="1400"/>
          </a:p>
        </p:txBody>
      </p:sp>
      <p:sp>
        <p:nvSpPr>
          <p:cNvPr id="126" name="矩形 125">
            <a:extLst>
              <a:ext uri="{FF2B5EF4-FFF2-40B4-BE49-F238E27FC236}">
                <a16:creationId xmlns:a16="http://schemas.microsoft.com/office/drawing/2014/main" id="{36B8D77B-7448-4AA9-B8EA-1F5A6D449018}"/>
              </a:ext>
            </a:extLst>
          </p:cNvPr>
          <p:cNvSpPr/>
          <p:nvPr/>
        </p:nvSpPr>
        <p:spPr>
          <a:xfrm>
            <a:off x="2009775" y="231758"/>
            <a:ext cx="5956840" cy="646331"/>
          </a:xfrm>
          <a:prstGeom prst="rect">
            <a:avLst/>
          </a:prstGeom>
          <a:noFill/>
          <a:ln w="19050">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FB2BD9B6-1A16-4966-8B65-9E5CB62FC7DA}"/>
              </a:ext>
            </a:extLst>
          </p:cNvPr>
          <p:cNvSpPr txBox="1"/>
          <p:nvPr/>
        </p:nvSpPr>
        <p:spPr>
          <a:xfrm>
            <a:off x="6241997" y="323577"/>
            <a:ext cx="518091" cy="369332"/>
          </a:xfrm>
          <a:prstGeom prst="rect">
            <a:avLst/>
          </a:prstGeom>
          <a:noFill/>
        </p:spPr>
        <p:txBody>
          <a:bodyPr wrap="none" rtlCol="0">
            <a:spAutoFit/>
          </a:bodyPr>
          <a:lstStyle/>
          <a:p>
            <a:r>
              <a:rPr lang="en-US" altLang="zh-CN">
                <a:solidFill>
                  <a:srgbClr val="92D050"/>
                </a:solidFill>
              </a:rPr>
              <a:t>out</a:t>
            </a:r>
            <a:endParaRPr lang="zh-CN" altLang="en-US">
              <a:solidFill>
                <a:srgbClr val="92D050"/>
              </a:solidFill>
            </a:endParaRPr>
          </a:p>
        </p:txBody>
      </p:sp>
      <p:sp>
        <p:nvSpPr>
          <p:cNvPr id="128" name="矩形 127">
            <a:extLst>
              <a:ext uri="{FF2B5EF4-FFF2-40B4-BE49-F238E27FC236}">
                <a16:creationId xmlns:a16="http://schemas.microsoft.com/office/drawing/2014/main" id="{B72F4663-6632-4276-8818-2EAF930B3F1C}"/>
              </a:ext>
            </a:extLst>
          </p:cNvPr>
          <p:cNvSpPr/>
          <p:nvPr/>
        </p:nvSpPr>
        <p:spPr>
          <a:xfrm>
            <a:off x="8285866" y="1009550"/>
            <a:ext cx="759650" cy="2694116"/>
          </a:xfrm>
          <a:prstGeom prst="rect">
            <a:avLst/>
          </a:prstGeom>
          <a:noFill/>
          <a:ln w="19050">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a:extLst>
              <a:ext uri="{FF2B5EF4-FFF2-40B4-BE49-F238E27FC236}">
                <a16:creationId xmlns:a16="http://schemas.microsoft.com/office/drawing/2014/main" id="{6363F81F-9596-4FA5-A096-D593F2B23CEB}"/>
              </a:ext>
            </a:extLst>
          </p:cNvPr>
          <p:cNvSpPr txBox="1"/>
          <p:nvPr/>
        </p:nvSpPr>
        <p:spPr>
          <a:xfrm>
            <a:off x="8252339" y="1681873"/>
            <a:ext cx="873957" cy="369332"/>
          </a:xfrm>
          <a:prstGeom prst="rect">
            <a:avLst/>
          </a:prstGeom>
          <a:noFill/>
        </p:spPr>
        <p:txBody>
          <a:bodyPr wrap="none" rtlCol="0">
            <a:spAutoFit/>
          </a:bodyPr>
          <a:lstStyle/>
          <a:p>
            <a:r>
              <a:rPr lang="en-US" altLang="zh-CN">
                <a:solidFill>
                  <a:srgbClr val="92D050"/>
                </a:solidFill>
              </a:rPr>
              <a:t>hidden</a:t>
            </a:r>
            <a:endParaRPr lang="zh-CN" altLang="en-US">
              <a:solidFill>
                <a:srgbClr val="92D050"/>
              </a:solidFill>
            </a:endParaRPr>
          </a:p>
        </p:txBody>
      </p:sp>
      <p:sp>
        <p:nvSpPr>
          <p:cNvPr id="130" name="矩形 129">
            <a:extLst>
              <a:ext uri="{FF2B5EF4-FFF2-40B4-BE49-F238E27FC236}">
                <a16:creationId xmlns:a16="http://schemas.microsoft.com/office/drawing/2014/main" id="{45B170AA-E8DC-40CE-B2E8-B9084CB2F9A2}"/>
              </a:ext>
            </a:extLst>
          </p:cNvPr>
          <p:cNvSpPr/>
          <p:nvPr/>
        </p:nvSpPr>
        <p:spPr>
          <a:xfrm>
            <a:off x="1783098" y="3805333"/>
            <a:ext cx="6313146" cy="459464"/>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a:extLst>
              <a:ext uri="{FF2B5EF4-FFF2-40B4-BE49-F238E27FC236}">
                <a16:creationId xmlns:a16="http://schemas.microsoft.com/office/drawing/2014/main" id="{7518A1B3-9996-46F3-8D2A-D25A853F3668}"/>
              </a:ext>
            </a:extLst>
          </p:cNvPr>
          <p:cNvSpPr txBox="1"/>
          <p:nvPr/>
        </p:nvSpPr>
        <p:spPr>
          <a:xfrm>
            <a:off x="6134306" y="3853836"/>
            <a:ext cx="790601" cy="369332"/>
          </a:xfrm>
          <a:prstGeom prst="rect">
            <a:avLst/>
          </a:prstGeom>
          <a:noFill/>
        </p:spPr>
        <p:txBody>
          <a:bodyPr wrap="none" rtlCol="0">
            <a:spAutoFit/>
          </a:bodyPr>
          <a:lstStyle/>
          <a:p>
            <a:r>
              <a:rPr lang="en-US" altLang="zh-CN">
                <a:solidFill>
                  <a:srgbClr val="FF0000"/>
                </a:solidFill>
              </a:rPr>
              <a:t>inputs</a:t>
            </a:r>
            <a:endParaRPr lang="zh-CN" altLang="en-US">
              <a:solidFill>
                <a:srgbClr val="FF0000"/>
              </a:solidFill>
            </a:endParaRPr>
          </a:p>
        </p:txBody>
      </p:sp>
      <p:sp>
        <p:nvSpPr>
          <p:cNvPr id="132" name="矩形 131">
            <a:extLst>
              <a:ext uri="{FF2B5EF4-FFF2-40B4-BE49-F238E27FC236}">
                <a16:creationId xmlns:a16="http://schemas.microsoft.com/office/drawing/2014/main" id="{477991BF-AE1F-46E0-A895-2903449D2C2C}"/>
              </a:ext>
            </a:extLst>
          </p:cNvPr>
          <p:cNvSpPr/>
          <p:nvPr/>
        </p:nvSpPr>
        <p:spPr>
          <a:xfrm>
            <a:off x="794931" y="1017622"/>
            <a:ext cx="863804" cy="2734139"/>
          </a:xfrm>
          <a:prstGeom prst="rect">
            <a:avLst/>
          </a:prstGeom>
          <a:noFill/>
          <a:ln w="19050">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id="{1576EE1E-BCF7-4E17-BB9F-40679AEF6E6B}"/>
              </a:ext>
            </a:extLst>
          </p:cNvPr>
          <p:cNvSpPr txBox="1"/>
          <p:nvPr/>
        </p:nvSpPr>
        <p:spPr>
          <a:xfrm>
            <a:off x="826304" y="1617790"/>
            <a:ext cx="873957" cy="369332"/>
          </a:xfrm>
          <a:prstGeom prst="rect">
            <a:avLst/>
          </a:prstGeom>
          <a:noFill/>
        </p:spPr>
        <p:txBody>
          <a:bodyPr wrap="none" rtlCol="0">
            <a:spAutoFit/>
          </a:bodyPr>
          <a:lstStyle/>
          <a:p>
            <a:r>
              <a:rPr lang="en-US" altLang="zh-CN">
                <a:solidFill>
                  <a:srgbClr val="FFC000"/>
                </a:solidFill>
              </a:rPr>
              <a:t>hidden</a:t>
            </a:r>
            <a:endParaRPr lang="zh-CN" altLang="en-US">
              <a:solidFill>
                <a:srgbClr val="FFC000"/>
              </a:solidFill>
            </a:endParaRPr>
          </a:p>
        </p:txBody>
      </p:sp>
    </p:spTree>
    <p:extLst>
      <p:ext uri="{BB962C8B-B14F-4D97-AF65-F5344CB8AC3E}">
        <p14:creationId xmlns:p14="http://schemas.microsoft.com/office/powerpoint/2010/main" val="381016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CB4B5A-E3B3-4A02-9199-B744E353EA57}"/>
              </a:ext>
            </a:extLst>
          </p:cNvPr>
          <p:cNvSpPr txBox="1"/>
          <p:nvPr/>
        </p:nvSpPr>
        <p:spPr>
          <a:xfrm>
            <a:off x="457200" y="361950"/>
            <a:ext cx="7670690" cy="646331"/>
          </a:xfrm>
          <a:prstGeom prst="rect">
            <a:avLst/>
          </a:prstGeom>
          <a:noFill/>
        </p:spPr>
        <p:txBody>
          <a:bodyPr wrap="none" rtlCol="0">
            <a:spAutoFit/>
          </a:bodyPr>
          <a:lstStyle/>
          <a:p>
            <a:r>
              <a:rPr lang="en-US" altLang="zh-CN" sz="3600" b="1">
                <a:solidFill>
                  <a:srgbClr val="FF0000"/>
                </a:solidFill>
              </a:rPr>
              <a:t>CrossEntropyLoss/Softmax/NLLLoss</a:t>
            </a:r>
            <a:endParaRPr lang="zh-CN" altLang="en-US" sz="3600" b="1">
              <a:solidFill>
                <a:srgbClr val="FF0000"/>
              </a:solidFill>
            </a:endParaRPr>
          </a:p>
        </p:txBody>
      </p:sp>
      <p:sp>
        <p:nvSpPr>
          <p:cNvPr id="3" name="文本框 2">
            <a:extLst>
              <a:ext uri="{FF2B5EF4-FFF2-40B4-BE49-F238E27FC236}">
                <a16:creationId xmlns:a16="http://schemas.microsoft.com/office/drawing/2014/main" id="{5378654C-33EB-43CA-B560-C8A0C6102365}"/>
              </a:ext>
            </a:extLst>
          </p:cNvPr>
          <p:cNvSpPr txBox="1"/>
          <p:nvPr/>
        </p:nvSpPr>
        <p:spPr>
          <a:xfrm>
            <a:off x="600076" y="1122581"/>
            <a:ext cx="9744074" cy="1384995"/>
          </a:xfrm>
          <a:prstGeom prst="rect">
            <a:avLst/>
          </a:prstGeom>
          <a:noFill/>
        </p:spPr>
        <p:txBody>
          <a:bodyPr wrap="square" rtlCol="0">
            <a:spAutoFit/>
          </a:bodyPr>
          <a:lstStyle/>
          <a:p>
            <a:r>
              <a:rPr lang="en-US" altLang="zh-CN" sz="1400" b="1"/>
              <a:t>NLLLoss</a:t>
            </a:r>
            <a:r>
              <a:rPr lang="zh-CN" altLang="en-US" sz="1400" b="1"/>
              <a:t>：</a:t>
            </a:r>
            <a:endParaRPr lang="en-US" altLang="zh-CN" sz="1400" b="1"/>
          </a:p>
          <a:p>
            <a:pPr marL="285750" indent="-285750">
              <a:buFont typeface="Arial" panose="020B0604020202020204" pitchFamily="34" charset="0"/>
              <a:buChar char="•"/>
            </a:pPr>
            <a:r>
              <a:rPr lang="zh-CN" altLang="en-US" sz="1400" b="1"/>
              <a:t>基本用途</a:t>
            </a:r>
            <a:r>
              <a:rPr lang="zh-CN" altLang="en-US" sz="1400"/>
              <a:t>：解决多分类问题</a:t>
            </a:r>
            <a:endParaRPr lang="en-US" altLang="zh-CN" sz="1400"/>
          </a:p>
          <a:p>
            <a:pPr marL="285750" indent="-285750">
              <a:buFont typeface="Arial" panose="020B0604020202020204" pitchFamily="34" charset="0"/>
              <a:buChar char="•"/>
            </a:pPr>
            <a:r>
              <a:rPr lang="zh-CN" altLang="en-US" sz="1400" b="1"/>
              <a:t>输入</a:t>
            </a:r>
            <a:r>
              <a:rPr lang="zh-CN" altLang="en-US" sz="1400"/>
              <a:t>：</a:t>
            </a:r>
            <a:endParaRPr lang="en-US" altLang="zh-CN" sz="1400"/>
          </a:p>
          <a:p>
            <a:r>
              <a:rPr lang="zh-CN" altLang="en-US" sz="1400"/>
              <a:t>              预测值：一组经过</a:t>
            </a:r>
            <a:r>
              <a:rPr lang="en-US" altLang="zh-CN" sz="1400"/>
              <a:t>softmax</a:t>
            </a:r>
            <a:r>
              <a:rPr lang="zh-CN" altLang="en-US" sz="1400"/>
              <a:t>和</a:t>
            </a:r>
            <a:r>
              <a:rPr lang="en-US" altLang="zh-CN" sz="1400"/>
              <a:t>log</a:t>
            </a:r>
            <a:r>
              <a:rPr lang="zh-CN" altLang="en-US" sz="1400"/>
              <a:t>计算的特征向量，维度是</a:t>
            </a:r>
            <a:r>
              <a:rPr lang="en-US" altLang="zh-CN" sz="1400"/>
              <a:t>(batch_size, num)</a:t>
            </a:r>
          </a:p>
          <a:p>
            <a:r>
              <a:rPr lang="zh-CN" altLang="en-US" sz="1400"/>
              <a:t>              真实标签：一个一维张量，维度是</a:t>
            </a:r>
            <a:r>
              <a:rPr lang="en-US" altLang="zh-CN" sz="1400"/>
              <a:t>(batch_size)</a:t>
            </a:r>
            <a:r>
              <a:rPr lang="zh-CN" altLang="en-US" sz="1400"/>
              <a:t>，其中每一个元素是一个整数，</a:t>
            </a:r>
            <a:r>
              <a:rPr lang="zh-CN" altLang="en-US" sz="1400">
                <a:solidFill>
                  <a:srgbClr val="FF0000"/>
                </a:solidFill>
              </a:rPr>
              <a:t>表示对应样本的真实类别索引</a:t>
            </a:r>
          </a:p>
          <a:p>
            <a:pPr marL="285750" indent="-285750">
              <a:buFont typeface="Arial" panose="020B0604020202020204" pitchFamily="34" charset="0"/>
              <a:buChar char="•"/>
            </a:pPr>
            <a:r>
              <a:rPr lang="zh-CN" altLang="en-US" sz="1400" b="1"/>
              <a:t>损失计算过程</a:t>
            </a:r>
            <a:r>
              <a:rPr lang="zh-CN" altLang="en-US" sz="1400"/>
              <a:t>：根据真实标签值索引特征向量，将特征向量对应的值取负，作为样本的损失</a:t>
            </a:r>
          </a:p>
        </p:txBody>
      </p:sp>
      <p:sp>
        <p:nvSpPr>
          <p:cNvPr id="6" name="矩形 5">
            <a:extLst>
              <a:ext uri="{FF2B5EF4-FFF2-40B4-BE49-F238E27FC236}">
                <a16:creationId xmlns:a16="http://schemas.microsoft.com/office/drawing/2014/main" id="{65ED3324-0FA3-4416-BADF-3E4BC54DE06F}"/>
              </a:ext>
            </a:extLst>
          </p:cNvPr>
          <p:cNvSpPr/>
          <p:nvPr/>
        </p:nvSpPr>
        <p:spPr>
          <a:xfrm>
            <a:off x="914400" y="3038475"/>
            <a:ext cx="295275" cy="18669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45B0EC2-60B1-4D04-8181-75EF96DC7150}"/>
              </a:ext>
            </a:extLst>
          </p:cNvPr>
          <p:cNvSpPr/>
          <p:nvPr/>
        </p:nvSpPr>
        <p:spPr>
          <a:xfrm>
            <a:off x="2085975" y="3038475"/>
            <a:ext cx="1000125" cy="18669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9" name="直接箭头连接符 8">
            <a:extLst>
              <a:ext uri="{FF2B5EF4-FFF2-40B4-BE49-F238E27FC236}">
                <a16:creationId xmlns:a16="http://schemas.microsoft.com/office/drawing/2014/main" id="{2529E941-45CE-4643-AE61-C6A768E5AD38}"/>
              </a:ext>
            </a:extLst>
          </p:cNvPr>
          <p:cNvCxnSpPr/>
          <p:nvPr/>
        </p:nvCxnSpPr>
        <p:spPr>
          <a:xfrm>
            <a:off x="1209675" y="3409950"/>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31111D7-522E-47B4-BEA1-8F6427A4610A}"/>
              </a:ext>
            </a:extLst>
          </p:cNvPr>
          <p:cNvCxnSpPr>
            <a:cxnSpLocks/>
            <a:stCxn id="6" idx="3"/>
            <a:endCxn id="7" idx="1"/>
          </p:cNvCxnSpPr>
          <p:nvPr/>
        </p:nvCxnSpPr>
        <p:spPr>
          <a:xfrm>
            <a:off x="1209675" y="3971925"/>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71D2988-DE2C-48F2-9072-5ED4C4CB136B}"/>
              </a:ext>
            </a:extLst>
          </p:cNvPr>
          <p:cNvCxnSpPr/>
          <p:nvPr/>
        </p:nvCxnSpPr>
        <p:spPr>
          <a:xfrm>
            <a:off x="1209675" y="4524375"/>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FCDB609-8531-44B6-AA44-F0C91DEA5746}"/>
              </a:ext>
            </a:extLst>
          </p:cNvPr>
          <p:cNvSpPr txBox="1"/>
          <p:nvPr/>
        </p:nvSpPr>
        <p:spPr>
          <a:xfrm>
            <a:off x="1401569" y="3078718"/>
            <a:ext cx="479618" cy="369332"/>
          </a:xfrm>
          <a:prstGeom prst="rect">
            <a:avLst/>
          </a:prstGeom>
          <a:noFill/>
        </p:spPr>
        <p:txBody>
          <a:bodyPr wrap="none" rtlCol="0">
            <a:spAutoFit/>
          </a:bodyPr>
          <a:lstStyle/>
          <a:p>
            <a:r>
              <a:rPr lang="en-US" altLang="zh-CN"/>
              <a:t>0.2</a:t>
            </a:r>
            <a:endParaRPr lang="zh-CN" altLang="en-US"/>
          </a:p>
        </p:txBody>
      </p:sp>
      <p:sp>
        <p:nvSpPr>
          <p:cNvPr id="15" name="文本框 14">
            <a:extLst>
              <a:ext uri="{FF2B5EF4-FFF2-40B4-BE49-F238E27FC236}">
                <a16:creationId xmlns:a16="http://schemas.microsoft.com/office/drawing/2014/main" id="{73E481CF-A33E-400E-A00B-93A3868BF9A9}"/>
              </a:ext>
            </a:extLst>
          </p:cNvPr>
          <p:cNvSpPr txBox="1"/>
          <p:nvPr/>
        </p:nvSpPr>
        <p:spPr>
          <a:xfrm>
            <a:off x="1350307" y="4175161"/>
            <a:ext cx="595035" cy="369332"/>
          </a:xfrm>
          <a:prstGeom prst="rect">
            <a:avLst/>
          </a:prstGeom>
          <a:noFill/>
        </p:spPr>
        <p:txBody>
          <a:bodyPr wrap="none" rtlCol="0">
            <a:spAutoFit/>
          </a:bodyPr>
          <a:lstStyle/>
          <a:p>
            <a:r>
              <a:rPr lang="en-US" altLang="zh-CN"/>
              <a:t>-0.1</a:t>
            </a:r>
            <a:endParaRPr lang="zh-CN" altLang="en-US"/>
          </a:p>
        </p:txBody>
      </p:sp>
      <p:sp>
        <p:nvSpPr>
          <p:cNvPr id="16" name="文本框 15">
            <a:extLst>
              <a:ext uri="{FF2B5EF4-FFF2-40B4-BE49-F238E27FC236}">
                <a16:creationId xmlns:a16="http://schemas.microsoft.com/office/drawing/2014/main" id="{D935A74B-1F72-444D-A73B-2383E4A9F929}"/>
              </a:ext>
            </a:extLst>
          </p:cNvPr>
          <p:cNvSpPr txBox="1"/>
          <p:nvPr/>
        </p:nvSpPr>
        <p:spPr>
          <a:xfrm>
            <a:off x="1401569" y="3621285"/>
            <a:ext cx="479618" cy="369332"/>
          </a:xfrm>
          <a:prstGeom prst="rect">
            <a:avLst/>
          </a:prstGeom>
          <a:noFill/>
        </p:spPr>
        <p:txBody>
          <a:bodyPr wrap="none" rtlCol="0">
            <a:spAutoFit/>
          </a:bodyPr>
          <a:lstStyle/>
          <a:p>
            <a:r>
              <a:rPr lang="en-US" altLang="zh-CN"/>
              <a:t>0.1</a:t>
            </a:r>
            <a:endParaRPr lang="zh-CN" altLang="en-US"/>
          </a:p>
        </p:txBody>
      </p:sp>
      <p:sp>
        <p:nvSpPr>
          <p:cNvPr id="18" name="矩形 17">
            <a:extLst>
              <a:ext uri="{FF2B5EF4-FFF2-40B4-BE49-F238E27FC236}">
                <a16:creationId xmlns:a16="http://schemas.microsoft.com/office/drawing/2014/main" id="{2E5F2F8A-EAED-4C8F-AA00-69DC8ECE5EE8}"/>
              </a:ext>
            </a:extLst>
          </p:cNvPr>
          <p:cNvSpPr/>
          <p:nvPr/>
        </p:nvSpPr>
        <p:spPr>
          <a:xfrm>
            <a:off x="3981451" y="3038474"/>
            <a:ext cx="714374" cy="18669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ln</a:t>
            </a:r>
            <a:endParaRPr lang="zh-CN" altLang="en-US">
              <a:solidFill>
                <a:schemeClr val="tx1"/>
              </a:solidFill>
            </a:endParaRPr>
          </a:p>
        </p:txBody>
      </p:sp>
      <p:cxnSp>
        <p:nvCxnSpPr>
          <p:cNvPr id="20" name="直接箭头连接符 19">
            <a:extLst>
              <a:ext uri="{FF2B5EF4-FFF2-40B4-BE49-F238E27FC236}">
                <a16:creationId xmlns:a16="http://schemas.microsoft.com/office/drawing/2014/main" id="{A92C7424-A9DA-4D28-8E78-ED4F5E04CC47}"/>
              </a:ext>
            </a:extLst>
          </p:cNvPr>
          <p:cNvCxnSpPr/>
          <p:nvPr/>
        </p:nvCxnSpPr>
        <p:spPr>
          <a:xfrm>
            <a:off x="3086100" y="3409950"/>
            <a:ext cx="895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824C4AD-4B61-4063-A59C-F3C2925D6E2A}"/>
              </a:ext>
            </a:extLst>
          </p:cNvPr>
          <p:cNvCxnSpPr>
            <a:cxnSpLocks/>
            <a:stCxn id="7" idx="3"/>
            <a:endCxn id="18" idx="1"/>
          </p:cNvCxnSpPr>
          <p:nvPr/>
        </p:nvCxnSpPr>
        <p:spPr>
          <a:xfrm>
            <a:off x="3086100" y="3971925"/>
            <a:ext cx="895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99FC039-578F-4E1D-9F90-19A3A6391EB0}"/>
              </a:ext>
            </a:extLst>
          </p:cNvPr>
          <p:cNvCxnSpPr/>
          <p:nvPr/>
        </p:nvCxnSpPr>
        <p:spPr>
          <a:xfrm>
            <a:off x="3086100" y="4524375"/>
            <a:ext cx="895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3E24167-A78C-45E9-8C94-819B5F3933A7}"/>
              </a:ext>
            </a:extLst>
          </p:cNvPr>
          <p:cNvSpPr txBox="1"/>
          <p:nvPr/>
        </p:nvSpPr>
        <p:spPr>
          <a:xfrm>
            <a:off x="3233051" y="3078719"/>
            <a:ext cx="601447" cy="369332"/>
          </a:xfrm>
          <a:prstGeom prst="rect">
            <a:avLst/>
          </a:prstGeom>
          <a:noFill/>
        </p:spPr>
        <p:txBody>
          <a:bodyPr wrap="none" rtlCol="0">
            <a:spAutoFit/>
          </a:bodyPr>
          <a:lstStyle/>
          <a:p>
            <a:r>
              <a:rPr lang="en-US" altLang="zh-CN"/>
              <a:t>0.38</a:t>
            </a:r>
            <a:endParaRPr lang="zh-CN" altLang="en-US"/>
          </a:p>
        </p:txBody>
      </p:sp>
      <p:sp>
        <p:nvSpPr>
          <p:cNvPr id="26" name="文本框 25">
            <a:extLst>
              <a:ext uri="{FF2B5EF4-FFF2-40B4-BE49-F238E27FC236}">
                <a16:creationId xmlns:a16="http://schemas.microsoft.com/office/drawing/2014/main" id="{AF3C9989-AF6B-48D2-9477-365D208037D3}"/>
              </a:ext>
            </a:extLst>
          </p:cNvPr>
          <p:cNvSpPr txBox="1"/>
          <p:nvPr/>
        </p:nvSpPr>
        <p:spPr>
          <a:xfrm>
            <a:off x="3233051" y="3634860"/>
            <a:ext cx="601447" cy="369332"/>
          </a:xfrm>
          <a:prstGeom prst="rect">
            <a:avLst/>
          </a:prstGeom>
          <a:noFill/>
        </p:spPr>
        <p:txBody>
          <a:bodyPr wrap="none" rtlCol="0">
            <a:spAutoFit/>
          </a:bodyPr>
          <a:lstStyle/>
          <a:p>
            <a:r>
              <a:rPr lang="en-US" altLang="zh-CN"/>
              <a:t>0.34</a:t>
            </a:r>
            <a:endParaRPr lang="zh-CN" altLang="en-US"/>
          </a:p>
        </p:txBody>
      </p:sp>
      <p:sp>
        <p:nvSpPr>
          <p:cNvPr id="27" name="文本框 26">
            <a:extLst>
              <a:ext uri="{FF2B5EF4-FFF2-40B4-BE49-F238E27FC236}">
                <a16:creationId xmlns:a16="http://schemas.microsoft.com/office/drawing/2014/main" id="{C39CEF8A-D44B-4EC6-A67A-F21A7C0A2AA2}"/>
              </a:ext>
            </a:extLst>
          </p:cNvPr>
          <p:cNvSpPr txBox="1"/>
          <p:nvPr/>
        </p:nvSpPr>
        <p:spPr>
          <a:xfrm>
            <a:off x="3233051" y="4191001"/>
            <a:ext cx="601447" cy="369332"/>
          </a:xfrm>
          <a:prstGeom prst="rect">
            <a:avLst/>
          </a:prstGeom>
          <a:noFill/>
        </p:spPr>
        <p:txBody>
          <a:bodyPr wrap="none" rtlCol="0">
            <a:spAutoFit/>
          </a:bodyPr>
          <a:lstStyle/>
          <a:p>
            <a:r>
              <a:rPr lang="en-US" altLang="zh-CN"/>
              <a:t>0.28</a:t>
            </a:r>
            <a:endParaRPr lang="zh-CN" altLang="en-US"/>
          </a:p>
        </p:txBody>
      </p:sp>
      <p:sp>
        <p:nvSpPr>
          <p:cNvPr id="31" name="矩形 30">
            <a:extLst>
              <a:ext uri="{FF2B5EF4-FFF2-40B4-BE49-F238E27FC236}">
                <a16:creationId xmlns:a16="http://schemas.microsoft.com/office/drawing/2014/main" id="{B2460FC5-EE28-4519-A9E6-3C5F6FE11FB0}"/>
              </a:ext>
            </a:extLst>
          </p:cNvPr>
          <p:cNvSpPr/>
          <p:nvPr/>
        </p:nvSpPr>
        <p:spPr>
          <a:xfrm>
            <a:off x="5514975" y="3038474"/>
            <a:ext cx="1571625" cy="186690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33" name="直接箭头连接符 32">
            <a:extLst>
              <a:ext uri="{FF2B5EF4-FFF2-40B4-BE49-F238E27FC236}">
                <a16:creationId xmlns:a16="http://schemas.microsoft.com/office/drawing/2014/main" id="{E991FF74-90A7-4E0C-9DBE-5C83A6A230A9}"/>
              </a:ext>
            </a:extLst>
          </p:cNvPr>
          <p:cNvCxnSpPr/>
          <p:nvPr/>
        </p:nvCxnSpPr>
        <p:spPr>
          <a:xfrm>
            <a:off x="4695825" y="3409950"/>
            <a:ext cx="819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72FF062-0FB4-46C4-BE19-68E89CBA6164}"/>
              </a:ext>
            </a:extLst>
          </p:cNvPr>
          <p:cNvCxnSpPr>
            <a:cxnSpLocks/>
            <a:stCxn id="18" idx="3"/>
            <a:endCxn id="31" idx="1"/>
          </p:cNvCxnSpPr>
          <p:nvPr/>
        </p:nvCxnSpPr>
        <p:spPr>
          <a:xfrm>
            <a:off x="4695825" y="3971925"/>
            <a:ext cx="819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341E2296-048E-495E-8527-FF819AC46424}"/>
              </a:ext>
            </a:extLst>
          </p:cNvPr>
          <p:cNvCxnSpPr/>
          <p:nvPr/>
        </p:nvCxnSpPr>
        <p:spPr>
          <a:xfrm>
            <a:off x="4695825" y="4524375"/>
            <a:ext cx="819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EC9D649-3077-426A-B905-53C537DC2938}"/>
              </a:ext>
            </a:extLst>
          </p:cNvPr>
          <p:cNvSpPr txBox="1"/>
          <p:nvPr/>
        </p:nvSpPr>
        <p:spPr>
          <a:xfrm>
            <a:off x="4741302" y="3078718"/>
            <a:ext cx="716863" cy="369332"/>
          </a:xfrm>
          <a:prstGeom prst="rect">
            <a:avLst/>
          </a:prstGeom>
          <a:noFill/>
        </p:spPr>
        <p:txBody>
          <a:bodyPr wrap="none" rtlCol="0">
            <a:spAutoFit/>
          </a:bodyPr>
          <a:lstStyle/>
          <a:p>
            <a:r>
              <a:rPr lang="en-US" altLang="zh-CN"/>
              <a:t>-0.97</a:t>
            </a:r>
            <a:endParaRPr lang="zh-CN" altLang="en-US"/>
          </a:p>
        </p:txBody>
      </p:sp>
      <p:sp>
        <p:nvSpPr>
          <p:cNvPr id="39" name="文本框 38">
            <a:extLst>
              <a:ext uri="{FF2B5EF4-FFF2-40B4-BE49-F238E27FC236}">
                <a16:creationId xmlns:a16="http://schemas.microsoft.com/office/drawing/2014/main" id="{90C1565B-6B36-46EC-A103-7B573E677A14}"/>
              </a:ext>
            </a:extLst>
          </p:cNvPr>
          <p:cNvSpPr txBox="1"/>
          <p:nvPr/>
        </p:nvSpPr>
        <p:spPr>
          <a:xfrm>
            <a:off x="4741302" y="3622712"/>
            <a:ext cx="716863" cy="369332"/>
          </a:xfrm>
          <a:prstGeom prst="rect">
            <a:avLst/>
          </a:prstGeom>
          <a:noFill/>
        </p:spPr>
        <p:txBody>
          <a:bodyPr wrap="none" rtlCol="0">
            <a:spAutoFit/>
          </a:bodyPr>
          <a:lstStyle/>
          <a:p>
            <a:r>
              <a:rPr lang="en-US" altLang="zh-CN"/>
              <a:t>-1.08</a:t>
            </a:r>
            <a:endParaRPr lang="zh-CN" altLang="en-US"/>
          </a:p>
        </p:txBody>
      </p:sp>
      <p:sp>
        <p:nvSpPr>
          <p:cNvPr id="40" name="文本框 39">
            <a:extLst>
              <a:ext uri="{FF2B5EF4-FFF2-40B4-BE49-F238E27FC236}">
                <a16:creationId xmlns:a16="http://schemas.microsoft.com/office/drawing/2014/main" id="{77CBBBF1-AE8F-430B-839C-0FD69A12AA1A}"/>
              </a:ext>
            </a:extLst>
          </p:cNvPr>
          <p:cNvSpPr txBox="1"/>
          <p:nvPr/>
        </p:nvSpPr>
        <p:spPr>
          <a:xfrm>
            <a:off x="4741302" y="4195282"/>
            <a:ext cx="716863" cy="369332"/>
          </a:xfrm>
          <a:prstGeom prst="rect">
            <a:avLst/>
          </a:prstGeom>
          <a:noFill/>
        </p:spPr>
        <p:txBody>
          <a:bodyPr wrap="none" rtlCol="0">
            <a:spAutoFit/>
          </a:bodyPr>
          <a:lstStyle/>
          <a:p>
            <a:r>
              <a:rPr lang="en-US" altLang="zh-CN"/>
              <a:t>-1.27</a:t>
            </a:r>
            <a:endParaRPr lang="zh-CN" altLang="en-US"/>
          </a:p>
        </p:txBody>
      </p:sp>
      <p:graphicFrame>
        <p:nvGraphicFramePr>
          <p:cNvPr id="41" name="对象 40">
            <a:extLst>
              <a:ext uri="{FF2B5EF4-FFF2-40B4-BE49-F238E27FC236}">
                <a16:creationId xmlns:a16="http://schemas.microsoft.com/office/drawing/2014/main" id="{6596E43F-D760-4FAB-9C44-9AF9B5B6D2D8}"/>
              </a:ext>
            </a:extLst>
          </p:cNvPr>
          <p:cNvGraphicFramePr>
            <a:graphicFrameLocks noChangeAspect="1"/>
          </p:cNvGraphicFramePr>
          <p:nvPr>
            <p:extLst>
              <p:ext uri="{D42A27DB-BD31-4B8C-83A1-F6EECF244321}">
                <p14:modId xmlns:p14="http://schemas.microsoft.com/office/powerpoint/2010/main" val="1379804721"/>
              </p:ext>
            </p:extLst>
          </p:nvPr>
        </p:nvGraphicFramePr>
        <p:xfrm>
          <a:off x="5640273" y="4051569"/>
          <a:ext cx="1314661" cy="396000"/>
        </p:xfrm>
        <a:graphic>
          <a:graphicData uri="http://schemas.openxmlformats.org/presentationml/2006/ole">
            <mc:AlternateContent xmlns:mc="http://schemas.openxmlformats.org/markup-compatibility/2006">
              <mc:Choice xmlns:v="urn:schemas-microsoft-com:vml" Requires="v">
                <p:oleObj spid="_x0000_s7070" name="Equation" r:id="rId3" imgW="927000" imgH="279360" progId="Equation.DSMT4">
                  <p:embed/>
                </p:oleObj>
              </mc:Choice>
              <mc:Fallback>
                <p:oleObj name="Equation" r:id="rId3" imgW="927000" imgH="279360" progId="Equation.DSMT4">
                  <p:embed/>
                  <p:pic>
                    <p:nvPicPr>
                      <p:cNvPr id="0" name=""/>
                      <p:cNvPicPr/>
                      <p:nvPr/>
                    </p:nvPicPr>
                    <p:blipFill>
                      <a:blip r:embed="rId4"/>
                      <a:stretch>
                        <a:fillRect/>
                      </a:stretch>
                    </p:blipFill>
                    <p:spPr>
                      <a:xfrm>
                        <a:off x="5640273" y="4051569"/>
                        <a:ext cx="1314661" cy="396000"/>
                      </a:xfrm>
                      <a:prstGeom prst="rect">
                        <a:avLst/>
                      </a:prstGeom>
                    </p:spPr>
                  </p:pic>
                </p:oleObj>
              </mc:Fallback>
            </mc:AlternateContent>
          </a:graphicData>
        </a:graphic>
      </p:graphicFrame>
      <p:graphicFrame>
        <p:nvGraphicFramePr>
          <p:cNvPr id="44" name="对象 43">
            <a:extLst>
              <a:ext uri="{FF2B5EF4-FFF2-40B4-BE49-F238E27FC236}">
                <a16:creationId xmlns:a16="http://schemas.microsoft.com/office/drawing/2014/main" id="{4CCA4176-CEAF-495F-830D-50D59F3BB026}"/>
              </a:ext>
            </a:extLst>
          </p:cNvPr>
          <p:cNvGraphicFramePr>
            <a:graphicFrameLocks noChangeAspect="1"/>
          </p:cNvGraphicFramePr>
          <p:nvPr>
            <p:extLst>
              <p:ext uri="{D42A27DB-BD31-4B8C-83A1-F6EECF244321}">
                <p14:modId xmlns:p14="http://schemas.microsoft.com/office/powerpoint/2010/main" val="610861070"/>
              </p:ext>
            </p:extLst>
          </p:nvPr>
        </p:nvGraphicFramePr>
        <p:xfrm>
          <a:off x="3410024" y="2628135"/>
          <a:ext cx="247500" cy="360000"/>
        </p:xfrm>
        <a:graphic>
          <a:graphicData uri="http://schemas.openxmlformats.org/presentationml/2006/ole">
            <mc:AlternateContent xmlns:mc="http://schemas.openxmlformats.org/markup-compatibility/2006">
              <mc:Choice xmlns:v="urn:schemas-microsoft-com:vml" Requires="v">
                <p:oleObj spid="_x0000_s7071" name="Equation" r:id="rId5" imgW="139680" imgH="203040" progId="Equation.DSMT4">
                  <p:embed/>
                </p:oleObj>
              </mc:Choice>
              <mc:Fallback>
                <p:oleObj name="Equation" r:id="rId5" imgW="139680" imgH="203040" progId="Equation.DSMT4">
                  <p:embed/>
                  <p:pic>
                    <p:nvPicPr>
                      <p:cNvPr id="0" name=""/>
                      <p:cNvPicPr/>
                      <p:nvPr/>
                    </p:nvPicPr>
                    <p:blipFill>
                      <a:blip r:embed="rId6"/>
                      <a:stretch>
                        <a:fillRect/>
                      </a:stretch>
                    </p:blipFill>
                    <p:spPr>
                      <a:xfrm>
                        <a:off x="3410024" y="2628135"/>
                        <a:ext cx="247500" cy="360000"/>
                      </a:xfrm>
                      <a:prstGeom prst="rect">
                        <a:avLst/>
                      </a:prstGeom>
                    </p:spPr>
                  </p:pic>
                </p:oleObj>
              </mc:Fallback>
            </mc:AlternateContent>
          </a:graphicData>
        </a:graphic>
      </p:graphicFrame>
      <p:sp>
        <p:nvSpPr>
          <p:cNvPr id="51" name="椭圆 50">
            <a:extLst>
              <a:ext uri="{FF2B5EF4-FFF2-40B4-BE49-F238E27FC236}">
                <a16:creationId xmlns:a16="http://schemas.microsoft.com/office/drawing/2014/main" id="{111E96C0-BCC0-4C77-9751-8EB595E85F8D}"/>
              </a:ext>
            </a:extLst>
          </p:cNvPr>
          <p:cNvSpPr/>
          <p:nvPr/>
        </p:nvSpPr>
        <p:spPr>
          <a:xfrm>
            <a:off x="7629818" y="4110138"/>
            <a:ext cx="815975" cy="35016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loss</a:t>
            </a:r>
            <a:endParaRPr lang="zh-CN" altLang="en-US"/>
          </a:p>
        </p:txBody>
      </p:sp>
      <p:sp>
        <p:nvSpPr>
          <p:cNvPr id="54" name="矩形 53">
            <a:extLst>
              <a:ext uri="{FF2B5EF4-FFF2-40B4-BE49-F238E27FC236}">
                <a16:creationId xmlns:a16="http://schemas.microsoft.com/office/drawing/2014/main" id="{32EDBA4C-735B-4DB1-8B96-9D1CEE3EAE87}"/>
              </a:ext>
            </a:extLst>
          </p:cNvPr>
          <p:cNvSpPr/>
          <p:nvPr/>
        </p:nvSpPr>
        <p:spPr>
          <a:xfrm>
            <a:off x="1881187" y="2988135"/>
            <a:ext cx="5405437" cy="2012491"/>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5" name="对象 54">
            <a:extLst>
              <a:ext uri="{FF2B5EF4-FFF2-40B4-BE49-F238E27FC236}">
                <a16:creationId xmlns:a16="http://schemas.microsoft.com/office/drawing/2014/main" id="{71E3F683-5615-4FFF-A48F-9EEE3FE20DD9}"/>
              </a:ext>
            </a:extLst>
          </p:cNvPr>
          <p:cNvGraphicFramePr>
            <a:graphicFrameLocks noChangeAspect="1"/>
          </p:cNvGraphicFramePr>
          <p:nvPr>
            <p:extLst>
              <p:ext uri="{D42A27DB-BD31-4B8C-83A1-F6EECF244321}">
                <p14:modId xmlns:p14="http://schemas.microsoft.com/office/powerpoint/2010/main" val="196244931"/>
              </p:ext>
            </p:extLst>
          </p:nvPr>
        </p:nvGraphicFramePr>
        <p:xfrm>
          <a:off x="4772436" y="2586494"/>
          <a:ext cx="669600" cy="432000"/>
        </p:xfrm>
        <a:graphic>
          <a:graphicData uri="http://schemas.openxmlformats.org/presentationml/2006/ole">
            <mc:AlternateContent xmlns:mc="http://schemas.openxmlformats.org/markup-compatibility/2006">
              <mc:Choice xmlns:v="urn:schemas-microsoft-com:vml" Requires="v">
                <p:oleObj spid="_x0000_s7072" name="Equation" r:id="rId7" imgW="393480" imgH="253800" progId="Equation.DSMT4">
                  <p:embed/>
                </p:oleObj>
              </mc:Choice>
              <mc:Fallback>
                <p:oleObj name="Equation" r:id="rId7" imgW="393480" imgH="253800" progId="Equation.DSMT4">
                  <p:embed/>
                  <p:pic>
                    <p:nvPicPr>
                      <p:cNvPr id="0" name=""/>
                      <p:cNvPicPr/>
                      <p:nvPr/>
                    </p:nvPicPr>
                    <p:blipFill>
                      <a:blip r:embed="rId8"/>
                      <a:stretch>
                        <a:fillRect/>
                      </a:stretch>
                    </p:blipFill>
                    <p:spPr>
                      <a:xfrm>
                        <a:off x="4772436" y="2586494"/>
                        <a:ext cx="669600" cy="432000"/>
                      </a:xfrm>
                      <a:prstGeom prst="rect">
                        <a:avLst/>
                      </a:prstGeom>
                    </p:spPr>
                  </p:pic>
                </p:oleObj>
              </mc:Fallback>
            </mc:AlternateContent>
          </a:graphicData>
        </a:graphic>
      </p:graphicFrame>
      <p:sp>
        <p:nvSpPr>
          <p:cNvPr id="60" name="文本框 59">
            <a:extLst>
              <a:ext uri="{FF2B5EF4-FFF2-40B4-BE49-F238E27FC236}">
                <a16:creationId xmlns:a16="http://schemas.microsoft.com/office/drawing/2014/main" id="{1C119C38-F645-4051-8A37-1E639BD7B49B}"/>
              </a:ext>
            </a:extLst>
          </p:cNvPr>
          <p:cNvSpPr txBox="1"/>
          <p:nvPr/>
        </p:nvSpPr>
        <p:spPr>
          <a:xfrm>
            <a:off x="3686173" y="5033444"/>
            <a:ext cx="2015295" cy="369332"/>
          </a:xfrm>
          <a:prstGeom prst="rect">
            <a:avLst/>
          </a:prstGeom>
          <a:noFill/>
        </p:spPr>
        <p:txBody>
          <a:bodyPr wrap="none" rtlCol="0">
            <a:spAutoFit/>
          </a:bodyPr>
          <a:lstStyle/>
          <a:p>
            <a:r>
              <a:rPr lang="en-US" altLang="zh-CN" b="1">
                <a:solidFill>
                  <a:srgbClr val="FF0000"/>
                </a:solidFill>
              </a:rPr>
              <a:t>CrossEntropyLoss</a:t>
            </a:r>
            <a:endParaRPr lang="zh-CN" altLang="en-US" b="1">
              <a:solidFill>
                <a:srgbClr val="FF0000"/>
              </a:solidFill>
            </a:endParaRPr>
          </a:p>
        </p:txBody>
      </p:sp>
      <p:graphicFrame>
        <p:nvGraphicFramePr>
          <p:cNvPr id="61" name="对象 60">
            <a:extLst>
              <a:ext uri="{FF2B5EF4-FFF2-40B4-BE49-F238E27FC236}">
                <a16:creationId xmlns:a16="http://schemas.microsoft.com/office/drawing/2014/main" id="{B3D00D91-21B7-41CA-8C6E-B2DECFDEFAFF}"/>
              </a:ext>
            </a:extLst>
          </p:cNvPr>
          <p:cNvGraphicFramePr>
            <a:graphicFrameLocks noChangeAspect="1"/>
          </p:cNvGraphicFramePr>
          <p:nvPr>
            <p:extLst>
              <p:ext uri="{D42A27DB-BD31-4B8C-83A1-F6EECF244321}">
                <p14:modId xmlns:p14="http://schemas.microsoft.com/office/powerpoint/2010/main" val="2719720498"/>
              </p:ext>
            </p:extLst>
          </p:nvPr>
        </p:nvGraphicFramePr>
        <p:xfrm>
          <a:off x="1515378" y="2703961"/>
          <a:ext cx="252000" cy="252000"/>
        </p:xfrm>
        <a:graphic>
          <a:graphicData uri="http://schemas.openxmlformats.org/presentationml/2006/ole">
            <mc:AlternateContent xmlns:mc="http://schemas.openxmlformats.org/markup-compatibility/2006">
              <mc:Choice xmlns:v="urn:schemas-microsoft-com:vml" Requires="v">
                <p:oleObj spid="_x0000_s7073" name="Equation" r:id="rId9" imgW="126720" imgH="126720" progId="Equation.DSMT4">
                  <p:embed/>
                </p:oleObj>
              </mc:Choice>
              <mc:Fallback>
                <p:oleObj name="Equation" r:id="rId9" imgW="126720" imgH="126720" progId="Equation.DSMT4">
                  <p:embed/>
                  <p:pic>
                    <p:nvPicPr>
                      <p:cNvPr id="0" name=""/>
                      <p:cNvPicPr/>
                      <p:nvPr/>
                    </p:nvPicPr>
                    <p:blipFill>
                      <a:blip r:embed="rId10"/>
                      <a:stretch>
                        <a:fillRect/>
                      </a:stretch>
                    </p:blipFill>
                    <p:spPr>
                      <a:xfrm>
                        <a:off x="1515378" y="2703961"/>
                        <a:ext cx="252000" cy="252000"/>
                      </a:xfrm>
                      <a:prstGeom prst="rect">
                        <a:avLst/>
                      </a:prstGeom>
                    </p:spPr>
                  </p:pic>
                </p:oleObj>
              </mc:Fallback>
            </mc:AlternateContent>
          </a:graphicData>
        </a:graphic>
      </p:graphicFrame>
      <p:graphicFrame>
        <p:nvGraphicFramePr>
          <p:cNvPr id="62" name="对象 61">
            <a:extLst>
              <a:ext uri="{FF2B5EF4-FFF2-40B4-BE49-F238E27FC236}">
                <a16:creationId xmlns:a16="http://schemas.microsoft.com/office/drawing/2014/main" id="{AFF063C1-0617-4AEC-A557-518AE0D1822B}"/>
              </a:ext>
            </a:extLst>
          </p:cNvPr>
          <p:cNvGraphicFramePr>
            <a:graphicFrameLocks noChangeAspect="1"/>
          </p:cNvGraphicFramePr>
          <p:nvPr>
            <p:extLst>
              <p:ext uri="{D42A27DB-BD31-4B8C-83A1-F6EECF244321}">
                <p14:modId xmlns:p14="http://schemas.microsoft.com/office/powerpoint/2010/main" val="3777151381"/>
              </p:ext>
            </p:extLst>
          </p:nvPr>
        </p:nvGraphicFramePr>
        <p:xfrm>
          <a:off x="2142785" y="3864283"/>
          <a:ext cx="953515" cy="720000"/>
        </p:xfrm>
        <a:graphic>
          <a:graphicData uri="http://schemas.openxmlformats.org/presentationml/2006/ole">
            <mc:AlternateContent xmlns:mc="http://schemas.openxmlformats.org/markup-compatibility/2006">
              <mc:Choice xmlns:v="urn:schemas-microsoft-com:vml" Requires="v">
                <p:oleObj spid="_x0000_s7074" name="Equation" r:id="rId11" imgW="622080" imgH="469800" progId="Equation.DSMT4">
                  <p:embed/>
                </p:oleObj>
              </mc:Choice>
              <mc:Fallback>
                <p:oleObj name="Equation" r:id="rId11" imgW="622080" imgH="469800" progId="Equation.DSMT4">
                  <p:embed/>
                  <p:pic>
                    <p:nvPicPr>
                      <p:cNvPr id="0" name=""/>
                      <p:cNvPicPr/>
                      <p:nvPr/>
                    </p:nvPicPr>
                    <p:blipFill>
                      <a:blip r:embed="rId12"/>
                      <a:stretch>
                        <a:fillRect/>
                      </a:stretch>
                    </p:blipFill>
                    <p:spPr>
                      <a:xfrm>
                        <a:off x="2142785" y="3864283"/>
                        <a:ext cx="953515" cy="720000"/>
                      </a:xfrm>
                      <a:prstGeom prst="rect">
                        <a:avLst/>
                      </a:prstGeom>
                    </p:spPr>
                  </p:pic>
                </p:oleObj>
              </mc:Fallback>
            </mc:AlternateContent>
          </a:graphicData>
        </a:graphic>
      </p:graphicFrame>
      <p:sp>
        <p:nvSpPr>
          <p:cNvPr id="65" name="文本框 64">
            <a:extLst>
              <a:ext uri="{FF2B5EF4-FFF2-40B4-BE49-F238E27FC236}">
                <a16:creationId xmlns:a16="http://schemas.microsoft.com/office/drawing/2014/main" id="{D9021AD8-EA3A-41B9-AED9-CDD304ECDC49}"/>
              </a:ext>
            </a:extLst>
          </p:cNvPr>
          <p:cNvSpPr txBox="1"/>
          <p:nvPr/>
        </p:nvSpPr>
        <p:spPr>
          <a:xfrm>
            <a:off x="2124805" y="3560189"/>
            <a:ext cx="987771" cy="369332"/>
          </a:xfrm>
          <a:prstGeom prst="rect">
            <a:avLst/>
          </a:prstGeom>
          <a:noFill/>
        </p:spPr>
        <p:txBody>
          <a:bodyPr wrap="none" rtlCol="0">
            <a:spAutoFit/>
          </a:bodyPr>
          <a:lstStyle/>
          <a:p>
            <a:r>
              <a:rPr lang="en-US" altLang="zh-CN">
                <a:solidFill>
                  <a:srgbClr val="FF0000"/>
                </a:solidFill>
              </a:rPr>
              <a:t>Softmax</a:t>
            </a:r>
            <a:endParaRPr lang="zh-CN" altLang="en-US">
              <a:solidFill>
                <a:srgbClr val="FF0000"/>
              </a:solidFill>
            </a:endParaRPr>
          </a:p>
        </p:txBody>
      </p:sp>
      <p:sp>
        <p:nvSpPr>
          <p:cNvPr id="66" name="文本框 65">
            <a:extLst>
              <a:ext uri="{FF2B5EF4-FFF2-40B4-BE49-F238E27FC236}">
                <a16:creationId xmlns:a16="http://schemas.microsoft.com/office/drawing/2014/main" id="{E76C01D8-CEB6-4A35-80AC-4A608803477B}"/>
              </a:ext>
            </a:extLst>
          </p:cNvPr>
          <p:cNvSpPr txBox="1"/>
          <p:nvPr/>
        </p:nvSpPr>
        <p:spPr>
          <a:xfrm>
            <a:off x="5798908" y="3621285"/>
            <a:ext cx="997389" cy="369332"/>
          </a:xfrm>
          <a:prstGeom prst="rect">
            <a:avLst/>
          </a:prstGeom>
          <a:noFill/>
        </p:spPr>
        <p:txBody>
          <a:bodyPr wrap="none" rtlCol="0">
            <a:spAutoFit/>
          </a:bodyPr>
          <a:lstStyle/>
          <a:p>
            <a:r>
              <a:rPr lang="en-US" altLang="zh-CN">
                <a:solidFill>
                  <a:srgbClr val="FF0000"/>
                </a:solidFill>
              </a:rPr>
              <a:t>NLLLoss</a:t>
            </a:r>
            <a:endParaRPr lang="zh-CN" altLang="en-US">
              <a:solidFill>
                <a:srgbClr val="FF0000"/>
              </a:solidFill>
            </a:endParaRPr>
          </a:p>
        </p:txBody>
      </p:sp>
      <p:sp>
        <p:nvSpPr>
          <p:cNvPr id="67" name="文本框 66">
            <a:extLst>
              <a:ext uri="{FF2B5EF4-FFF2-40B4-BE49-F238E27FC236}">
                <a16:creationId xmlns:a16="http://schemas.microsoft.com/office/drawing/2014/main" id="{CAC20646-2AD4-45A0-AB3E-FF228BACC723}"/>
              </a:ext>
            </a:extLst>
          </p:cNvPr>
          <p:cNvSpPr txBox="1"/>
          <p:nvPr/>
        </p:nvSpPr>
        <p:spPr>
          <a:xfrm>
            <a:off x="653709" y="5552359"/>
            <a:ext cx="10420350" cy="923330"/>
          </a:xfrm>
          <a:prstGeom prst="rect">
            <a:avLst/>
          </a:prstGeom>
          <a:noFill/>
        </p:spPr>
        <p:txBody>
          <a:bodyPr wrap="square" rtlCol="0">
            <a:spAutoFit/>
          </a:bodyPr>
          <a:lstStyle/>
          <a:p>
            <a:r>
              <a:rPr lang="en-US" altLang="zh-CN" b="0" i="0">
                <a:effectLst/>
                <a:latin typeface="Inter"/>
              </a:rPr>
              <a:t>Softmax </a:t>
            </a:r>
            <a:r>
              <a:rPr lang="zh-CN" altLang="en-US" b="0" i="0">
                <a:effectLst/>
                <a:latin typeface="Inter"/>
              </a:rPr>
              <a:t>函数将一个实数向量转换为一个概率分布，这个概率分布中的每个元素都在 </a:t>
            </a:r>
            <a:r>
              <a:rPr lang="en-US" altLang="zh-CN" b="0" i="0">
                <a:effectLst/>
                <a:latin typeface="Inter"/>
              </a:rPr>
              <a:t>0 </a:t>
            </a:r>
            <a:r>
              <a:rPr lang="zh-CN" altLang="en-US" b="0" i="0">
                <a:effectLst/>
                <a:latin typeface="Inter"/>
              </a:rPr>
              <a:t>到 </a:t>
            </a:r>
            <a:r>
              <a:rPr lang="en-US" altLang="zh-CN" b="0" i="0">
                <a:effectLst/>
                <a:latin typeface="Inter"/>
              </a:rPr>
              <a:t>1 </a:t>
            </a:r>
            <a:r>
              <a:rPr lang="zh-CN" altLang="en-US" b="0" i="0">
                <a:effectLst/>
                <a:latin typeface="Inter"/>
              </a:rPr>
              <a:t>之间，并且所有元素的和为 </a:t>
            </a:r>
            <a:r>
              <a:rPr lang="en-US" altLang="zh-CN" b="0" i="0">
                <a:effectLst/>
                <a:latin typeface="Inter"/>
              </a:rPr>
              <a:t>1</a:t>
            </a:r>
            <a:r>
              <a:rPr lang="zh-CN" altLang="en-US" b="0" i="0">
                <a:effectLst/>
                <a:latin typeface="Inter"/>
              </a:rPr>
              <a:t>。在多分类问题里，神经网络的输出层往往会使用 </a:t>
            </a:r>
            <a:r>
              <a:rPr lang="en-US" altLang="zh-CN" b="0" i="0">
                <a:effectLst/>
                <a:latin typeface="Inter"/>
              </a:rPr>
              <a:t>Softmax </a:t>
            </a:r>
            <a:r>
              <a:rPr lang="zh-CN" altLang="en-US" b="0" i="0">
                <a:effectLst/>
                <a:latin typeface="Inter"/>
              </a:rPr>
              <a:t>函数，从而把网络的原始输出（也叫 </a:t>
            </a:r>
            <a:r>
              <a:rPr lang="en-US" altLang="zh-CN" b="0" i="0">
                <a:effectLst/>
                <a:latin typeface="Inter"/>
              </a:rPr>
              <a:t>logits</a:t>
            </a:r>
            <a:r>
              <a:rPr lang="zh-CN" altLang="en-US" b="0" i="0">
                <a:effectLst/>
                <a:latin typeface="Inter"/>
              </a:rPr>
              <a:t>）转换为每个类别的概率，这样就能确定输入样本最有可能属于哪个类别。</a:t>
            </a:r>
            <a:endParaRPr lang="zh-CN" altLang="en-US"/>
          </a:p>
        </p:txBody>
      </p:sp>
      <p:sp>
        <p:nvSpPr>
          <p:cNvPr id="76" name="矩形: 圆角 75">
            <a:extLst>
              <a:ext uri="{FF2B5EF4-FFF2-40B4-BE49-F238E27FC236}">
                <a16:creationId xmlns:a16="http://schemas.microsoft.com/office/drawing/2014/main" id="{C4B016A3-1091-441D-8841-B161FB911D35}"/>
              </a:ext>
            </a:extLst>
          </p:cNvPr>
          <p:cNvSpPr/>
          <p:nvPr/>
        </p:nvSpPr>
        <p:spPr>
          <a:xfrm>
            <a:off x="7629818" y="3514116"/>
            <a:ext cx="815975" cy="350167"/>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label</a:t>
            </a:r>
            <a:endParaRPr lang="zh-CN" altLang="en-US">
              <a:solidFill>
                <a:schemeClr val="tx1"/>
              </a:solidFill>
            </a:endParaRPr>
          </a:p>
        </p:txBody>
      </p:sp>
      <p:cxnSp>
        <p:nvCxnSpPr>
          <p:cNvPr id="78" name="直接箭头连接符 77">
            <a:extLst>
              <a:ext uri="{FF2B5EF4-FFF2-40B4-BE49-F238E27FC236}">
                <a16:creationId xmlns:a16="http://schemas.microsoft.com/office/drawing/2014/main" id="{D444FADD-EAEA-4905-8B82-F3E8D397A38C}"/>
              </a:ext>
            </a:extLst>
          </p:cNvPr>
          <p:cNvCxnSpPr>
            <a:cxnSpLocks/>
            <a:endCxn id="51" idx="2"/>
          </p:cNvCxnSpPr>
          <p:nvPr/>
        </p:nvCxnSpPr>
        <p:spPr>
          <a:xfrm>
            <a:off x="7086600" y="4285222"/>
            <a:ext cx="543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53972B98-0EAD-4D61-9907-06DFAA26D1D5}"/>
              </a:ext>
            </a:extLst>
          </p:cNvPr>
          <p:cNvCxnSpPr>
            <a:stCxn id="76" idx="1"/>
          </p:cNvCxnSpPr>
          <p:nvPr/>
        </p:nvCxnSpPr>
        <p:spPr>
          <a:xfrm flipH="1" flipV="1">
            <a:off x="7086600" y="3689199"/>
            <a:ext cx="5432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44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5009D9-5EF9-414A-9BBE-350D0D2AE9CB}"/>
              </a:ext>
            </a:extLst>
          </p:cNvPr>
          <p:cNvSpPr txBox="1"/>
          <p:nvPr/>
        </p:nvSpPr>
        <p:spPr>
          <a:xfrm>
            <a:off x="1295401" y="1209675"/>
            <a:ext cx="9744975" cy="369332"/>
          </a:xfrm>
          <a:prstGeom prst="rect">
            <a:avLst/>
          </a:prstGeom>
          <a:noFill/>
        </p:spPr>
        <p:txBody>
          <a:bodyPr wrap="none" rtlCol="0">
            <a:spAutoFit/>
          </a:bodyPr>
          <a:lstStyle/>
          <a:p>
            <a:r>
              <a:rPr lang="zh-CN" altLang="en-US"/>
              <a:t>对于一个</a:t>
            </a:r>
            <a:r>
              <a:rPr lang="en-US" altLang="zh-CN"/>
              <a:t>batch/mini_batch</a:t>
            </a:r>
            <a:r>
              <a:rPr lang="zh-CN" altLang="en-US"/>
              <a:t>的数据样本来说，计算</a:t>
            </a:r>
            <a:r>
              <a:rPr lang="en-US" altLang="zh-CN"/>
              <a:t>【</a:t>
            </a:r>
            <a:r>
              <a:rPr lang="zh-CN" altLang="en-US"/>
              <a:t>损失→梯度→更新权重</a:t>
            </a:r>
            <a:r>
              <a:rPr lang="en-US" altLang="zh-CN"/>
              <a:t>】</a:t>
            </a:r>
            <a:r>
              <a:rPr lang="zh-CN" altLang="en-US"/>
              <a:t>时都是并行计算的</a:t>
            </a:r>
          </a:p>
        </p:txBody>
      </p:sp>
      <p:sp>
        <p:nvSpPr>
          <p:cNvPr id="4" name="文本框 3">
            <a:extLst>
              <a:ext uri="{FF2B5EF4-FFF2-40B4-BE49-F238E27FC236}">
                <a16:creationId xmlns:a16="http://schemas.microsoft.com/office/drawing/2014/main" id="{8BB1EFDF-2641-4F44-9622-A3F6E31EAEC2}"/>
              </a:ext>
            </a:extLst>
          </p:cNvPr>
          <p:cNvSpPr txBox="1"/>
          <p:nvPr/>
        </p:nvSpPr>
        <p:spPr>
          <a:xfrm>
            <a:off x="1295401" y="4522649"/>
            <a:ext cx="5353050" cy="1754326"/>
          </a:xfrm>
          <a:prstGeom prst="rect">
            <a:avLst/>
          </a:prstGeom>
          <a:noFill/>
        </p:spPr>
        <p:txBody>
          <a:bodyPr wrap="square" rtlCol="0">
            <a:spAutoFit/>
          </a:bodyPr>
          <a:lstStyle/>
          <a:p>
            <a:r>
              <a:rPr lang="zh-CN" altLang="en-US"/>
              <a:t>也就是说，对于一个</a:t>
            </a:r>
            <a:r>
              <a:rPr lang="en-US" altLang="zh-CN"/>
              <a:t>batch/mini_batch</a:t>
            </a:r>
            <a:r>
              <a:rPr lang="zh-CN" altLang="en-US"/>
              <a:t>的数据来说：</a:t>
            </a:r>
            <a:endParaRPr lang="en-US" altLang="zh-CN"/>
          </a:p>
          <a:p>
            <a:r>
              <a:rPr lang="en-US" altLang="zh-CN"/>
              <a:t>1. </a:t>
            </a:r>
            <a:r>
              <a:rPr lang="zh-CN" altLang="en-US"/>
              <a:t>并行计算批次内所有样本的预测值 </a:t>
            </a:r>
            <a:r>
              <a:rPr lang="en-US" altLang="zh-CN"/>
              <a:t>y_hat_n</a:t>
            </a:r>
            <a:r>
              <a:rPr lang="zh-CN" altLang="en-US"/>
              <a:t>；</a:t>
            </a:r>
            <a:endParaRPr lang="en-US" altLang="zh-CN"/>
          </a:p>
          <a:p>
            <a:r>
              <a:rPr lang="en-US" altLang="zh-CN"/>
              <a:t>2. </a:t>
            </a:r>
            <a:r>
              <a:rPr lang="zh-CN" altLang="en-US"/>
              <a:t>并行计算批次内所有样本的损失 </a:t>
            </a:r>
            <a:r>
              <a:rPr lang="en-US" altLang="zh-CN"/>
              <a:t>loss_n</a:t>
            </a:r>
            <a:r>
              <a:rPr lang="zh-CN" altLang="en-US"/>
              <a:t>；</a:t>
            </a:r>
            <a:endParaRPr lang="en-US" altLang="zh-CN"/>
          </a:p>
          <a:p>
            <a:r>
              <a:rPr lang="en-US" altLang="zh-CN"/>
              <a:t>3. </a:t>
            </a:r>
            <a:r>
              <a:rPr lang="zh-CN" altLang="en-US"/>
              <a:t>并行计算批次内所有样本的梯度 </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loss_n/</a:t>
            </a:r>
            <a:r>
              <a:rPr lang="zh-CN" altLang="en-US">
                <a:latin typeface="Times New Roman" panose="02020603050405020304" pitchFamily="18" charset="0"/>
                <a:cs typeface="Times New Roman" panose="02020603050405020304" pitchFamily="18" charset="0"/>
              </a:rPr>
              <a:t>∂</a:t>
            </a:r>
            <a:r>
              <a:rPr lang="el-GR" altLang="zh-CN">
                <a:latin typeface="Times New Roman" panose="02020603050405020304" pitchFamily="18" charset="0"/>
                <a:cs typeface="Times New Roman" panose="02020603050405020304" pitchFamily="18" charset="0"/>
              </a:rPr>
              <a:t>ω</a:t>
            </a:r>
            <a:r>
              <a:rPr lang="zh-CN" altLang="en-US"/>
              <a:t>；</a:t>
            </a:r>
            <a:endParaRPr lang="en-US" altLang="zh-CN"/>
          </a:p>
          <a:p>
            <a:r>
              <a:rPr lang="en-US" altLang="zh-CN"/>
              <a:t>4. </a:t>
            </a:r>
            <a:r>
              <a:rPr lang="zh-CN" altLang="en-US"/>
              <a:t>对批次内所有样本梯度求和，并取平均；</a:t>
            </a:r>
            <a:endParaRPr lang="en-US" altLang="zh-CN"/>
          </a:p>
          <a:p>
            <a:r>
              <a:rPr lang="en-US" altLang="zh-CN"/>
              <a:t>5. </a:t>
            </a:r>
            <a:r>
              <a:rPr lang="zh-CN" altLang="en-US"/>
              <a:t>更新一次权重。</a:t>
            </a:r>
          </a:p>
        </p:txBody>
      </p:sp>
      <p:grpSp>
        <p:nvGrpSpPr>
          <p:cNvPr id="9" name="组合 8">
            <a:extLst>
              <a:ext uri="{FF2B5EF4-FFF2-40B4-BE49-F238E27FC236}">
                <a16:creationId xmlns:a16="http://schemas.microsoft.com/office/drawing/2014/main" id="{1F2DAB6A-57DD-4666-8941-A37CE31C8F8A}"/>
              </a:ext>
            </a:extLst>
          </p:cNvPr>
          <p:cNvGrpSpPr/>
          <p:nvPr/>
        </p:nvGrpSpPr>
        <p:grpSpPr>
          <a:xfrm>
            <a:off x="1495425" y="1763851"/>
            <a:ext cx="7010400" cy="2400300"/>
            <a:chOff x="1390650" y="1524000"/>
            <a:chExt cx="7010400" cy="2400300"/>
          </a:xfrm>
        </p:grpSpPr>
        <p:graphicFrame>
          <p:nvGraphicFramePr>
            <p:cNvPr id="3" name="对象 2">
              <a:extLst>
                <a:ext uri="{FF2B5EF4-FFF2-40B4-BE49-F238E27FC236}">
                  <a16:creationId xmlns:a16="http://schemas.microsoft.com/office/drawing/2014/main" id="{0E86729C-716E-41DE-B7DC-0C1D14BEEB07}"/>
                </a:ext>
              </a:extLst>
            </p:cNvPr>
            <p:cNvGraphicFramePr>
              <a:graphicFrameLocks noChangeAspect="1"/>
            </p:cNvGraphicFramePr>
            <p:nvPr>
              <p:extLst>
                <p:ext uri="{D42A27DB-BD31-4B8C-83A1-F6EECF244321}">
                  <p14:modId xmlns:p14="http://schemas.microsoft.com/office/powerpoint/2010/main" val="85871884"/>
                </p:ext>
              </p:extLst>
            </p:nvPr>
          </p:nvGraphicFramePr>
          <p:xfrm>
            <a:off x="1390650" y="1524000"/>
            <a:ext cx="6877050" cy="2400300"/>
          </p:xfrm>
          <a:graphic>
            <a:graphicData uri="http://schemas.openxmlformats.org/presentationml/2006/ole">
              <mc:AlternateContent xmlns:mc="http://schemas.openxmlformats.org/markup-compatibility/2006">
                <mc:Choice xmlns:v="urn:schemas-microsoft-com:vml" Requires="v">
                  <p:oleObj spid="_x0000_s10393" name="Equation" r:id="rId3" imgW="4584600" imgH="1600200" progId="Equation.DSMT4">
                    <p:embed/>
                  </p:oleObj>
                </mc:Choice>
                <mc:Fallback>
                  <p:oleObj name="Equation" r:id="rId3" imgW="4584600" imgH="1600200" progId="Equation.DSMT4">
                    <p:embed/>
                    <p:pic>
                      <p:nvPicPr>
                        <p:cNvPr id="24" name="对象 23">
                          <a:extLst>
                            <a:ext uri="{FF2B5EF4-FFF2-40B4-BE49-F238E27FC236}">
                              <a16:creationId xmlns:a16="http://schemas.microsoft.com/office/drawing/2014/main" id="{94FDC265-D3FB-46F6-BA09-9D62CD32E297}"/>
                            </a:ext>
                          </a:extLst>
                        </p:cNvPr>
                        <p:cNvPicPr/>
                        <p:nvPr/>
                      </p:nvPicPr>
                      <p:blipFill>
                        <a:blip r:embed="rId4"/>
                        <a:stretch>
                          <a:fillRect/>
                        </a:stretch>
                      </p:blipFill>
                      <p:spPr>
                        <a:xfrm>
                          <a:off x="1390650" y="1524000"/>
                          <a:ext cx="6877050" cy="2400300"/>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EDEA1472-C2C4-4FDB-B0EA-8598EBDBAB06}"/>
                </a:ext>
              </a:extLst>
            </p:cNvPr>
            <p:cNvSpPr/>
            <p:nvPr/>
          </p:nvSpPr>
          <p:spPr>
            <a:xfrm>
              <a:off x="6819900" y="2571750"/>
              <a:ext cx="1581150" cy="800100"/>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89FD6E9-991B-48D3-B85F-DFC64ECE1B98}"/>
                </a:ext>
              </a:extLst>
            </p:cNvPr>
            <p:cNvSpPr/>
            <p:nvPr/>
          </p:nvSpPr>
          <p:spPr>
            <a:xfrm>
              <a:off x="1390650" y="1524000"/>
              <a:ext cx="2990850" cy="466725"/>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874A1AB-6E82-4980-B819-58DC69C8A1E8}"/>
                </a:ext>
              </a:extLst>
            </p:cNvPr>
            <p:cNvSpPr/>
            <p:nvPr/>
          </p:nvSpPr>
          <p:spPr>
            <a:xfrm>
              <a:off x="1390650" y="3352800"/>
              <a:ext cx="1666875" cy="552450"/>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1931B35D-7D7E-4ECE-A674-02AD87CD2748}"/>
              </a:ext>
            </a:extLst>
          </p:cNvPr>
          <p:cNvSpPr txBox="1"/>
          <p:nvPr/>
        </p:nvSpPr>
        <p:spPr>
          <a:xfrm>
            <a:off x="447675" y="294649"/>
            <a:ext cx="6599884" cy="646331"/>
          </a:xfrm>
          <a:prstGeom prst="rect">
            <a:avLst/>
          </a:prstGeom>
          <a:noFill/>
        </p:spPr>
        <p:txBody>
          <a:bodyPr wrap="none" rtlCol="0">
            <a:spAutoFit/>
          </a:bodyPr>
          <a:lstStyle/>
          <a:p>
            <a:r>
              <a:rPr lang="en-US" altLang="zh-CN" sz="3600" b="1">
                <a:solidFill>
                  <a:srgbClr val="FF0000"/>
                </a:solidFill>
              </a:rPr>
              <a:t>batch/mini_batch</a:t>
            </a:r>
            <a:r>
              <a:rPr lang="zh-CN" altLang="en-US" sz="3600" b="1">
                <a:solidFill>
                  <a:srgbClr val="FF0000"/>
                </a:solidFill>
              </a:rPr>
              <a:t>并行计算梯度</a:t>
            </a:r>
          </a:p>
        </p:txBody>
      </p:sp>
      <p:sp>
        <p:nvSpPr>
          <p:cNvPr id="11" name="右大括号 10">
            <a:extLst>
              <a:ext uri="{FF2B5EF4-FFF2-40B4-BE49-F238E27FC236}">
                <a16:creationId xmlns:a16="http://schemas.microsoft.com/office/drawing/2014/main" id="{2784882A-81F9-452B-9750-AD691B6737DD}"/>
              </a:ext>
            </a:extLst>
          </p:cNvPr>
          <p:cNvSpPr/>
          <p:nvPr/>
        </p:nvSpPr>
        <p:spPr>
          <a:xfrm>
            <a:off x="6648451" y="4522649"/>
            <a:ext cx="190499" cy="17543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577446C-D250-404B-BAEC-3A858CCC3B1F}"/>
              </a:ext>
            </a:extLst>
          </p:cNvPr>
          <p:cNvSpPr txBox="1"/>
          <p:nvPr/>
        </p:nvSpPr>
        <p:spPr>
          <a:xfrm>
            <a:off x="6924675" y="5219700"/>
            <a:ext cx="3507692" cy="646331"/>
          </a:xfrm>
          <a:prstGeom prst="rect">
            <a:avLst/>
          </a:prstGeom>
          <a:noFill/>
        </p:spPr>
        <p:txBody>
          <a:bodyPr wrap="none" rtlCol="0">
            <a:spAutoFit/>
          </a:bodyPr>
          <a:lstStyle/>
          <a:p>
            <a:r>
              <a:rPr lang="zh-CN" altLang="en-US"/>
              <a:t>总结：每个</a:t>
            </a:r>
            <a:r>
              <a:rPr lang="en-US" altLang="zh-CN"/>
              <a:t>batch</a:t>
            </a:r>
            <a:r>
              <a:rPr lang="zh-CN" altLang="en-US"/>
              <a:t>内</a:t>
            </a:r>
            <a:r>
              <a:rPr lang="zh-CN" altLang="en-US">
                <a:solidFill>
                  <a:srgbClr val="FF0000"/>
                </a:solidFill>
              </a:rPr>
              <a:t>并行</a:t>
            </a:r>
            <a:r>
              <a:rPr lang="zh-CN" altLang="en-US"/>
              <a:t>计算梯度</a:t>
            </a:r>
            <a:endParaRPr lang="en-US" altLang="zh-CN"/>
          </a:p>
          <a:p>
            <a:r>
              <a:rPr lang="zh-CN" altLang="en-US"/>
              <a:t>           每个</a:t>
            </a:r>
            <a:r>
              <a:rPr lang="en-US" altLang="zh-CN"/>
              <a:t>batch</a:t>
            </a:r>
            <a:r>
              <a:rPr lang="zh-CN" altLang="en-US"/>
              <a:t>更新</a:t>
            </a:r>
            <a:r>
              <a:rPr lang="zh-CN" altLang="en-US">
                <a:solidFill>
                  <a:srgbClr val="FF0000"/>
                </a:solidFill>
              </a:rPr>
              <a:t>一次</a:t>
            </a:r>
            <a:r>
              <a:rPr lang="zh-CN" altLang="en-US"/>
              <a:t>权重</a:t>
            </a:r>
          </a:p>
        </p:txBody>
      </p:sp>
    </p:spTree>
    <p:extLst>
      <p:ext uri="{BB962C8B-B14F-4D97-AF65-F5344CB8AC3E}">
        <p14:creationId xmlns:p14="http://schemas.microsoft.com/office/powerpoint/2010/main" val="25599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764635B-66ED-40BB-A640-789DC77C536F}"/>
              </a:ext>
            </a:extLst>
          </p:cNvPr>
          <p:cNvPicPr>
            <a:picLocks noChangeAspect="1"/>
          </p:cNvPicPr>
          <p:nvPr/>
        </p:nvPicPr>
        <p:blipFill>
          <a:blip r:embed="rId2"/>
          <a:stretch>
            <a:fillRect/>
          </a:stretch>
        </p:blipFill>
        <p:spPr>
          <a:xfrm>
            <a:off x="0" y="931444"/>
            <a:ext cx="7220958" cy="5839640"/>
          </a:xfrm>
          <a:prstGeom prst="rect">
            <a:avLst/>
          </a:prstGeom>
        </p:spPr>
      </p:pic>
      <p:sp>
        <p:nvSpPr>
          <p:cNvPr id="3" name="文本框 2">
            <a:extLst>
              <a:ext uri="{FF2B5EF4-FFF2-40B4-BE49-F238E27FC236}">
                <a16:creationId xmlns:a16="http://schemas.microsoft.com/office/drawing/2014/main" id="{45410300-57FE-4ADB-B943-BB817D609F98}"/>
              </a:ext>
            </a:extLst>
          </p:cNvPr>
          <p:cNvSpPr txBox="1"/>
          <p:nvPr/>
        </p:nvSpPr>
        <p:spPr>
          <a:xfrm>
            <a:off x="447675" y="294649"/>
            <a:ext cx="6599884" cy="646331"/>
          </a:xfrm>
          <a:prstGeom prst="rect">
            <a:avLst/>
          </a:prstGeom>
          <a:noFill/>
        </p:spPr>
        <p:txBody>
          <a:bodyPr wrap="none" rtlCol="0">
            <a:spAutoFit/>
          </a:bodyPr>
          <a:lstStyle/>
          <a:p>
            <a:r>
              <a:rPr lang="en-US" altLang="zh-CN" sz="3600" b="1">
                <a:solidFill>
                  <a:srgbClr val="FF0000"/>
                </a:solidFill>
              </a:rPr>
              <a:t>batch/mini_batch</a:t>
            </a:r>
            <a:r>
              <a:rPr lang="zh-CN" altLang="en-US" sz="3600" b="1">
                <a:solidFill>
                  <a:srgbClr val="FF0000"/>
                </a:solidFill>
              </a:rPr>
              <a:t>并行计算梯度</a:t>
            </a:r>
          </a:p>
        </p:txBody>
      </p:sp>
      <p:sp>
        <p:nvSpPr>
          <p:cNvPr id="6" name="文本框 5">
            <a:extLst>
              <a:ext uri="{FF2B5EF4-FFF2-40B4-BE49-F238E27FC236}">
                <a16:creationId xmlns:a16="http://schemas.microsoft.com/office/drawing/2014/main" id="{BEF92C69-4A13-4221-8177-8430BBA60B62}"/>
              </a:ext>
            </a:extLst>
          </p:cNvPr>
          <p:cNvSpPr txBox="1"/>
          <p:nvPr/>
        </p:nvSpPr>
        <p:spPr>
          <a:xfrm>
            <a:off x="7220958" y="43458"/>
            <a:ext cx="4817097" cy="6771084"/>
          </a:xfrm>
          <a:prstGeom prst="rect">
            <a:avLst/>
          </a:prstGeom>
          <a:noFill/>
          <a:ln w="19050">
            <a:solidFill>
              <a:srgbClr val="FF0000"/>
            </a:solidFill>
          </a:ln>
        </p:spPr>
        <p:txBody>
          <a:bodyPr wrap="square">
            <a:spAutoFit/>
          </a:bodyPr>
          <a:lstStyle/>
          <a:p>
            <a:r>
              <a:rPr lang="zh-CN" altLang="en-US" sz="1400" b="0" i="0">
                <a:solidFill>
                  <a:srgbClr val="1F2329"/>
                </a:solidFill>
                <a:effectLst/>
                <a:latin typeface="Inter"/>
              </a:rPr>
              <a:t>比方说我有一个数据集用来训练，其中有</a:t>
            </a:r>
            <a:r>
              <a:rPr lang="en-US" altLang="zh-CN" sz="1400" b="0" i="0">
                <a:solidFill>
                  <a:srgbClr val="1F2329"/>
                </a:solidFill>
                <a:effectLst/>
                <a:latin typeface="Inter"/>
              </a:rPr>
              <a:t>1000</a:t>
            </a:r>
            <a:r>
              <a:rPr lang="zh-CN" altLang="en-US" sz="1400" b="0" i="0">
                <a:solidFill>
                  <a:srgbClr val="1F2329"/>
                </a:solidFill>
                <a:effectLst/>
                <a:latin typeface="Inter"/>
              </a:rPr>
              <a:t>个样本和相对应的标签。那么这</a:t>
            </a:r>
            <a:r>
              <a:rPr lang="en-US" altLang="zh-CN" sz="1400" b="0" i="0">
                <a:solidFill>
                  <a:srgbClr val="1F2329"/>
                </a:solidFill>
                <a:effectLst/>
                <a:latin typeface="Inter"/>
              </a:rPr>
              <a:t>1000</a:t>
            </a:r>
            <a:r>
              <a:rPr lang="zh-CN" altLang="en-US" sz="1400" b="0" i="0">
                <a:solidFill>
                  <a:srgbClr val="1F2329"/>
                </a:solidFill>
                <a:effectLst/>
                <a:latin typeface="Inter"/>
              </a:rPr>
              <a:t>个样本</a:t>
            </a:r>
            <a:r>
              <a:rPr lang="en-US" altLang="zh-CN" sz="1400" b="0" i="0">
                <a:solidFill>
                  <a:srgbClr val="1F2329"/>
                </a:solidFill>
                <a:effectLst/>
                <a:latin typeface="Inter"/>
              </a:rPr>
              <a:t>+</a:t>
            </a:r>
            <a:r>
              <a:rPr lang="zh-CN" altLang="en-US" sz="1400" b="0" i="0">
                <a:solidFill>
                  <a:srgbClr val="1F2329"/>
                </a:solidFill>
                <a:effectLst/>
                <a:latin typeface="Inter"/>
              </a:rPr>
              <a:t>标签就是一个</a:t>
            </a:r>
            <a:r>
              <a:rPr lang="en-US" altLang="zh-CN" sz="1400" b="0" i="0">
                <a:solidFill>
                  <a:srgbClr val="FF0000"/>
                </a:solidFill>
                <a:effectLst/>
                <a:latin typeface="Inter"/>
              </a:rPr>
              <a:t>batch</a:t>
            </a:r>
            <a:r>
              <a:rPr lang="zh-CN" altLang="en-US" sz="1400" b="0" i="0">
                <a:solidFill>
                  <a:srgbClr val="FF0000"/>
                </a:solidFill>
                <a:effectLst/>
                <a:latin typeface="Inter"/>
              </a:rPr>
              <a:t>（一次输入模型的样本集合）</a:t>
            </a:r>
            <a:r>
              <a:rPr lang="zh-CN" altLang="en-US" sz="1400" b="0" i="0">
                <a:solidFill>
                  <a:srgbClr val="1F2329"/>
                </a:solidFill>
                <a:effectLst/>
                <a:latin typeface="Inter"/>
              </a:rPr>
              <a:t>。我用这</a:t>
            </a:r>
            <a:r>
              <a:rPr lang="en-US" altLang="zh-CN" sz="1400" b="0" i="0">
                <a:solidFill>
                  <a:srgbClr val="1F2329"/>
                </a:solidFill>
                <a:effectLst/>
                <a:latin typeface="Inter"/>
              </a:rPr>
              <a:t>1000</a:t>
            </a:r>
            <a:r>
              <a:rPr lang="zh-CN" altLang="en-US" sz="1400" b="0" i="0">
                <a:solidFill>
                  <a:srgbClr val="1F2329"/>
                </a:solidFill>
                <a:effectLst/>
                <a:latin typeface="Inter"/>
              </a:rPr>
              <a:t>个样本组成的</a:t>
            </a:r>
            <a:r>
              <a:rPr lang="en-US" altLang="zh-CN" sz="1400" b="0" i="0">
                <a:solidFill>
                  <a:srgbClr val="1F2329"/>
                </a:solidFill>
                <a:effectLst/>
                <a:latin typeface="Inter"/>
              </a:rPr>
              <a:t>batch</a:t>
            </a:r>
            <a:r>
              <a:rPr lang="zh-CN" altLang="en-US" sz="1400" b="0" i="0">
                <a:solidFill>
                  <a:srgbClr val="1F2329"/>
                </a:solidFill>
                <a:effectLst/>
                <a:latin typeface="Inter"/>
              </a:rPr>
              <a:t>训练模型时，计算机同时计算这</a:t>
            </a:r>
            <a:r>
              <a:rPr lang="en-US" altLang="zh-CN" sz="1400" b="0" i="0">
                <a:solidFill>
                  <a:srgbClr val="1F2329"/>
                </a:solidFill>
                <a:effectLst/>
                <a:latin typeface="Inter"/>
              </a:rPr>
              <a:t>1000</a:t>
            </a:r>
            <a:r>
              <a:rPr lang="zh-CN" altLang="en-US" sz="1400" b="0" i="0">
                <a:solidFill>
                  <a:srgbClr val="1F2329"/>
                </a:solidFill>
                <a:effectLst/>
                <a:latin typeface="Inter"/>
              </a:rPr>
              <a:t>个样本的</a:t>
            </a:r>
            <a:r>
              <a:rPr lang="en-US" altLang="zh-CN" sz="1400" b="0" i="0">
                <a:solidFill>
                  <a:srgbClr val="1F2329"/>
                </a:solidFill>
                <a:effectLst/>
                <a:latin typeface="Inter"/>
              </a:rPr>
              <a:t>【</a:t>
            </a:r>
            <a:r>
              <a:rPr lang="zh-CN" altLang="en-US" sz="1400" b="0" i="0">
                <a:solidFill>
                  <a:srgbClr val="1F2329"/>
                </a:solidFill>
                <a:effectLst/>
                <a:latin typeface="Inter"/>
              </a:rPr>
              <a:t>预测值→损失→梯度均值</a:t>
            </a:r>
            <a:r>
              <a:rPr lang="en-US" altLang="zh-CN" sz="1400" b="0" i="0">
                <a:solidFill>
                  <a:srgbClr val="1F2329"/>
                </a:solidFill>
                <a:effectLst/>
                <a:latin typeface="Inter"/>
              </a:rPr>
              <a:t>】</a:t>
            </a:r>
            <a:r>
              <a:rPr lang="zh-CN" altLang="en-US" sz="1400" b="0" i="0">
                <a:solidFill>
                  <a:srgbClr val="1F2329"/>
                </a:solidFill>
                <a:effectLst/>
                <a:latin typeface="Inter"/>
              </a:rPr>
              <a:t>，然后更新权重。这是一个</a:t>
            </a:r>
            <a:r>
              <a:rPr lang="en-US" altLang="zh-CN" sz="1400" b="0" i="0">
                <a:solidFill>
                  <a:srgbClr val="FF0000"/>
                </a:solidFill>
                <a:effectLst/>
                <a:latin typeface="Inter"/>
              </a:rPr>
              <a:t>epoch</a:t>
            </a:r>
            <a:r>
              <a:rPr lang="zh-CN" altLang="en-US" sz="1400" b="0" i="0">
                <a:solidFill>
                  <a:srgbClr val="FF0000"/>
                </a:solidFill>
                <a:effectLst/>
                <a:latin typeface="Inter"/>
              </a:rPr>
              <a:t>（对完整数据集的一次完整遍历）</a:t>
            </a:r>
            <a:r>
              <a:rPr lang="zh-CN" altLang="en-US" sz="1400" b="0" i="0">
                <a:solidFill>
                  <a:srgbClr val="1F2329"/>
                </a:solidFill>
                <a:effectLst/>
                <a:latin typeface="Inter"/>
              </a:rPr>
              <a:t>。</a:t>
            </a:r>
            <a:endParaRPr lang="en-US" altLang="zh-CN" sz="1400" b="0" i="0">
              <a:solidFill>
                <a:srgbClr val="1F2329"/>
              </a:solidFill>
              <a:effectLst/>
              <a:latin typeface="Inter"/>
            </a:endParaRPr>
          </a:p>
          <a:p>
            <a:r>
              <a:rPr lang="zh-CN" altLang="en-US" sz="1400" b="0" i="0">
                <a:solidFill>
                  <a:srgbClr val="1F2329"/>
                </a:solidFill>
                <a:effectLst/>
                <a:latin typeface="Inter"/>
              </a:rPr>
              <a:t>但这样会出现问题： </a:t>
            </a:r>
            <a:endParaRPr lang="en-US" altLang="zh-CN" sz="1400" b="0" i="0">
              <a:solidFill>
                <a:srgbClr val="1F2329"/>
              </a:solidFill>
              <a:effectLst/>
              <a:latin typeface="Inter"/>
            </a:endParaRPr>
          </a:p>
          <a:p>
            <a:r>
              <a:rPr lang="en-US" altLang="zh-CN" sz="1400" b="0" i="0">
                <a:solidFill>
                  <a:srgbClr val="1F2329"/>
                </a:solidFill>
                <a:effectLst/>
                <a:latin typeface="Inter"/>
              </a:rPr>
              <a:t>1. </a:t>
            </a:r>
            <a:r>
              <a:rPr lang="zh-CN" altLang="en-US" sz="1400" b="1" i="0">
                <a:solidFill>
                  <a:srgbClr val="1F2329"/>
                </a:solidFill>
                <a:effectLst/>
                <a:latin typeface="Inter"/>
              </a:rPr>
              <a:t>计算资源有限</a:t>
            </a:r>
            <a:r>
              <a:rPr lang="zh-CN" altLang="en-US" sz="1400" b="0" i="0">
                <a:solidFill>
                  <a:srgbClr val="1F2329"/>
                </a:solidFill>
                <a:effectLst/>
                <a:latin typeface="Inter"/>
              </a:rPr>
              <a:t>：一次性处理所有样本可能超出硬件内存（如</a:t>
            </a:r>
            <a:r>
              <a:rPr lang="en-US" altLang="zh-CN" sz="1400" b="0" i="0">
                <a:solidFill>
                  <a:srgbClr val="1F2329"/>
                </a:solidFill>
                <a:effectLst/>
                <a:latin typeface="Inter"/>
              </a:rPr>
              <a:t>GPU</a:t>
            </a:r>
            <a:r>
              <a:rPr lang="zh-CN" altLang="en-US" sz="1400" b="0" i="0">
                <a:solidFill>
                  <a:srgbClr val="1F2329"/>
                </a:solidFill>
                <a:effectLst/>
                <a:latin typeface="Inter"/>
              </a:rPr>
              <a:t>显存）限制； </a:t>
            </a:r>
            <a:endParaRPr lang="en-US" altLang="zh-CN" sz="1400" b="0" i="0">
              <a:solidFill>
                <a:srgbClr val="1F2329"/>
              </a:solidFill>
              <a:effectLst/>
              <a:latin typeface="Inter"/>
            </a:endParaRPr>
          </a:p>
          <a:p>
            <a:r>
              <a:rPr lang="en-US" altLang="zh-CN" sz="1400" b="0" i="0">
                <a:solidFill>
                  <a:srgbClr val="1F2329"/>
                </a:solidFill>
                <a:effectLst/>
                <a:latin typeface="Inter"/>
              </a:rPr>
              <a:t>2. </a:t>
            </a:r>
            <a:r>
              <a:rPr lang="zh-CN" altLang="en-US" sz="1400" b="1" i="0">
                <a:solidFill>
                  <a:srgbClr val="1F2329"/>
                </a:solidFill>
                <a:effectLst/>
                <a:latin typeface="Inter"/>
              </a:rPr>
              <a:t>权重优化缺乏随机性</a:t>
            </a:r>
            <a:r>
              <a:rPr lang="zh-CN" altLang="en-US" sz="1400" b="0" i="0">
                <a:solidFill>
                  <a:srgbClr val="1F2329"/>
                </a:solidFill>
                <a:effectLst/>
                <a:latin typeface="Inter"/>
              </a:rPr>
              <a:t>：梯度由全部样本决定，方向过于“确定”，模型易陷入局部最优或鞍点（鞍点是优化函数的地形特征，全批量的确定性梯度可能加剧停滞风险），且可能过拟合数据顺序。</a:t>
            </a:r>
            <a:endParaRPr lang="en-US" altLang="zh-CN" sz="1400" b="0" i="0">
              <a:solidFill>
                <a:srgbClr val="1F2329"/>
              </a:solidFill>
              <a:effectLst/>
              <a:latin typeface="Inter"/>
            </a:endParaRPr>
          </a:p>
          <a:p>
            <a:endParaRPr lang="en-US" altLang="zh-CN" sz="1400" b="0" i="0">
              <a:solidFill>
                <a:srgbClr val="1F2329"/>
              </a:solidFill>
              <a:effectLst/>
              <a:latin typeface="Inter"/>
            </a:endParaRPr>
          </a:p>
          <a:p>
            <a:r>
              <a:rPr lang="zh-CN" altLang="en-US" sz="1400" b="0" i="0">
                <a:solidFill>
                  <a:srgbClr val="1F2329"/>
                </a:solidFill>
                <a:effectLst/>
                <a:latin typeface="Inter"/>
              </a:rPr>
              <a:t>所以采用</a:t>
            </a:r>
            <a:r>
              <a:rPr lang="en-US" altLang="zh-CN" sz="1400" b="0" i="0">
                <a:solidFill>
                  <a:srgbClr val="1F2329"/>
                </a:solidFill>
                <a:effectLst/>
                <a:latin typeface="Inter"/>
              </a:rPr>
              <a:t>minibatch</a:t>
            </a:r>
            <a:r>
              <a:rPr lang="zh-CN" altLang="en-US" sz="1400" b="0" i="0">
                <a:solidFill>
                  <a:srgbClr val="1F2329"/>
                </a:solidFill>
                <a:effectLst/>
                <a:latin typeface="Inter"/>
              </a:rPr>
              <a:t>，</a:t>
            </a:r>
            <a:r>
              <a:rPr lang="zh-CN" altLang="en-US" sz="1400" b="0" i="0">
                <a:solidFill>
                  <a:srgbClr val="1F2329"/>
                </a:solidFill>
                <a:effectLst/>
                <a:highlight>
                  <a:srgbClr val="FFFF00"/>
                </a:highlight>
                <a:latin typeface="Inter"/>
              </a:rPr>
              <a:t>将</a:t>
            </a:r>
            <a:r>
              <a:rPr lang="en-US" altLang="zh-CN" sz="1400" b="0" i="0">
                <a:solidFill>
                  <a:srgbClr val="1F2329"/>
                </a:solidFill>
                <a:effectLst/>
                <a:highlight>
                  <a:srgbClr val="FFFF00"/>
                </a:highlight>
                <a:latin typeface="Inter"/>
              </a:rPr>
              <a:t>1000</a:t>
            </a:r>
            <a:r>
              <a:rPr lang="zh-CN" altLang="en-US" sz="1400" b="0" i="0">
                <a:solidFill>
                  <a:srgbClr val="1F2329"/>
                </a:solidFill>
                <a:effectLst/>
                <a:highlight>
                  <a:srgbClr val="FFFF00"/>
                </a:highlight>
                <a:latin typeface="Inter"/>
              </a:rPr>
              <a:t>个样本分成</a:t>
            </a:r>
            <a:r>
              <a:rPr lang="en-US" altLang="zh-CN" sz="1400" b="0" i="0">
                <a:solidFill>
                  <a:srgbClr val="1F2329"/>
                </a:solidFill>
                <a:effectLst/>
                <a:highlight>
                  <a:srgbClr val="FFFF00"/>
                </a:highlight>
                <a:latin typeface="Inter"/>
              </a:rPr>
              <a:t>10</a:t>
            </a:r>
            <a:r>
              <a:rPr lang="zh-CN" altLang="en-US" sz="1400" b="0" i="0">
                <a:solidFill>
                  <a:srgbClr val="1F2329"/>
                </a:solidFill>
                <a:effectLst/>
                <a:highlight>
                  <a:srgbClr val="FFFF00"/>
                </a:highlight>
                <a:latin typeface="Inter"/>
              </a:rPr>
              <a:t>个</a:t>
            </a:r>
            <a:r>
              <a:rPr lang="en-US" altLang="zh-CN" sz="1400" b="0" i="0">
                <a:solidFill>
                  <a:srgbClr val="1F2329"/>
                </a:solidFill>
                <a:effectLst/>
                <a:highlight>
                  <a:srgbClr val="FFFF00"/>
                </a:highlight>
                <a:latin typeface="Inter"/>
              </a:rPr>
              <a:t>minibatch</a:t>
            </a:r>
            <a:r>
              <a:rPr lang="zh-CN" altLang="en-US" sz="1400" b="0" i="0">
                <a:solidFill>
                  <a:srgbClr val="1F2329"/>
                </a:solidFill>
                <a:effectLst/>
                <a:highlight>
                  <a:srgbClr val="FFFF00"/>
                </a:highlight>
                <a:latin typeface="Inter"/>
              </a:rPr>
              <a:t>，每个</a:t>
            </a:r>
            <a:r>
              <a:rPr lang="en-US" altLang="zh-CN" sz="1400" b="0" i="0">
                <a:solidFill>
                  <a:srgbClr val="1F2329"/>
                </a:solidFill>
                <a:effectLst/>
                <a:highlight>
                  <a:srgbClr val="FFFF00"/>
                </a:highlight>
                <a:latin typeface="Inter"/>
              </a:rPr>
              <a:t>minibatch</a:t>
            </a:r>
            <a:r>
              <a:rPr lang="zh-CN" altLang="en-US" sz="1400" b="0" i="0">
                <a:solidFill>
                  <a:srgbClr val="1F2329"/>
                </a:solidFill>
                <a:effectLst/>
                <a:highlight>
                  <a:srgbClr val="FFFF00"/>
                </a:highlight>
                <a:latin typeface="Inter"/>
              </a:rPr>
              <a:t>有</a:t>
            </a:r>
            <a:r>
              <a:rPr lang="en-US" altLang="zh-CN" sz="1400" b="0" i="0">
                <a:solidFill>
                  <a:srgbClr val="1F2329"/>
                </a:solidFill>
                <a:effectLst/>
                <a:highlight>
                  <a:srgbClr val="FFFF00"/>
                </a:highlight>
                <a:latin typeface="Inter"/>
              </a:rPr>
              <a:t>100</a:t>
            </a:r>
            <a:r>
              <a:rPr lang="zh-CN" altLang="en-US" sz="1400" b="0" i="0">
                <a:solidFill>
                  <a:srgbClr val="1F2329"/>
                </a:solidFill>
                <a:effectLst/>
                <a:highlight>
                  <a:srgbClr val="FFFF00"/>
                </a:highlight>
                <a:latin typeface="Inter"/>
              </a:rPr>
              <a:t>个样本</a:t>
            </a:r>
            <a:r>
              <a:rPr lang="zh-CN" altLang="en-US" sz="1400" b="0" i="0">
                <a:solidFill>
                  <a:srgbClr val="1F2329"/>
                </a:solidFill>
                <a:effectLst/>
                <a:latin typeface="Inter"/>
              </a:rPr>
              <a:t>。每个</a:t>
            </a:r>
            <a:r>
              <a:rPr lang="en-US" altLang="zh-CN" sz="1400" b="0" i="0">
                <a:solidFill>
                  <a:srgbClr val="1F2329"/>
                </a:solidFill>
                <a:effectLst/>
                <a:latin typeface="Inter"/>
              </a:rPr>
              <a:t>minibatch</a:t>
            </a:r>
            <a:r>
              <a:rPr lang="zh-CN" altLang="en-US" sz="1400" b="0" i="0">
                <a:solidFill>
                  <a:srgbClr val="1F2329"/>
                </a:solidFill>
                <a:effectLst/>
                <a:latin typeface="Inter"/>
              </a:rPr>
              <a:t>的梯度是该批次样本梯度的平均值，由于样本随机选取，形成对整体梯度的随机近似，这种“梯度噪声”可帮助模型跳出平坦区域（如鞍点），同时允许处理更大体量的数据。</a:t>
            </a:r>
            <a:endParaRPr lang="en-US" altLang="zh-CN" sz="1400" b="0" i="0">
              <a:solidFill>
                <a:srgbClr val="1F2329"/>
              </a:solidFill>
              <a:effectLst/>
              <a:latin typeface="Inter"/>
            </a:endParaRPr>
          </a:p>
          <a:p>
            <a:r>
              <a:rPr lang="zh-CN" altLang="en-US" sz="1400" b="0" i="0">
                <a:solidFill>
                  <a:srgbClr val="1F2329"/>
                </a:solidFill>
                <a:effectLst/>
                <a:highlight>
                  <a:srgbClr val="FFFF00"/>
                </a:highlight>
                <a:latin typeface="Inter"/>
              </a:rPr>
              <a:t>每个</a:t>
            </a:r>
            <a:r>
              <a:rPr lang="en-US" altLang="zh-CN" sz="1400" b="0" i="0">
                <a:solidFill>
                  <a:srgbClr val="1F2329"/>
                </a:solidFill>
                <a:effectLst/>
                <a:highlight>
                  <a:srgbClr val="FFFF00"/>
                </a:highlight>
                <a:latin typeface="Inter"/>
              </a:rPr>
              <a:t>Epoch</a:t>
            </a:r>
            <a:r>
              <a:rPr lang="zh-CN" altLang="en-US" sz="1400" b="0" i="0">
                <a:solidFill>
                  <a:srgbClr val="1F2329"/>
                </a:solidFill>
                <a:effectLst/>
                <a:highlight>
                  <a:srgbClr val="FFFF00"/>
                </a:highlight>
                <a:latin typeface="Inter"/>
              </a:rPr>
              <a:t>开始前，</a:t>
            </a:r>
            <a:r>
              <a:rPr lang="en-US" altLang="zh-CN" sz="1400" b="0" i="0">
                <a:solidFill>
                  <a:srgbClr val="1F2329"/>
                </a:solidFill>
                <a:effectLst/>
                <a:highlight>
                  <a:srgbClr val="FFFF00"/>
                </a:highlight>
                <a:latin typeface="Inter"/>
              </a:rPr>
              <a:t>DataLoader</a:t>
            </a:r>
            <a:r>
              <a:rPr lang="zh-CN" altLang="en-US" sz="1400" b="0" i="0">
                <a:solidFill>
                  <a:srgbClr val="1F2329"/>
                </a:solidFill>
                <a:effectLst/>
                <a:highlight>
                  <a:srgbClr val="FFFF00"/>
                </a:highlight>
                <a:latin typeface="Inter"/>
              </a:rPr>
              <a:t>会通过“</a:t>
            </a:r>
            <a:r>
              <a:rPr lang="en-US" altLang="zh-CN" sz="1400" b="0" i="0">
                <a:solidFill>
                  <a:srgbClr val="1F2329"/>
                </a:solidFill>
                <a:effectLst/>
                <a:highlight>
                  <a:srgbClr val="FFFF00"/>
                </a:highlight>
                <a:latin typeface="Inter"/>
              </a:rPr>
              <a:t>shuffle=True</a:t>
            </a:r>
            <a:r>
              <a:rPr lang="zh-CN" altLang="en-US" sz="1400" b="0" i="0">
                <a:solidFill>
                  <a:srgbClr val="1F2329"/>
                </a:solidFill>
                <a:effectLst/>
                <a:highlight>
                  <a:srgbClr val="FFFF00"/>
                </a:highlight>
                <a:latin typeface="Inter"/>
              </a:rPr>
              <a:t>”随机打乱样本顺序，确保每个</a:t>
            </a:r>
            <a:r>
              <a:rPr lang="en-US" altLang="zh-CN" sz="1400" b="0" i="0">
                <a:solidFill>
                  <a:srgbClr val="1F2329"/>
                </a:solidFill>
                <a:effectLst/>
                <a:highlight>
                  <a:srgbClr val="FFFF00"/>
                </a:highlight>
                <a:latin typeface="Inter"/>
              </a:rPr>
              <a:t>Mini-batch</a:t>
            </a:r>
            <a:r>
              <a:rPr lang="zh-CN" altLang="en-US" sz="1400" b="0" i="0">
                <a:solidFill>
                  <a:srgbClr val="1F2329"/>
                </a:solidFill>
                <a:effectLst/>
                <a:highlight>
                  <a:srgbClr val="FFFF00"/>
                </a:highlight>
                <a:latin typeface="Inter"/>
              </a:rPr>
              <a:t>的样本组合不同</a:t>
            </a:r>
            <a:r>
              <a:rPr lang="zh-CN" altLang="en-US" sz="1400" b="0" i="0">
                <a:solidFill>
                  <a:srgbClr val="1F2329"/>
                </a:solidFill>
                <a:effectLst/>
                <a:latin typeface="Inter"/>
              </a:rPr>
              <a:t>，避免模型记忆数据顺序</a:t>
            </a:r>
            <a:r>
              <a:rPr lang="zh-CN" altLang="en-US" sz="1400">
                <a:solidFill>
                  <a:srgbClr val="1F2329"/>
                </a:solidFill>
                <a:latin typeface="Inter"/>
              </a:rPr>
              <a:t>。</a:t>
            </a:r>
            <a:endParaRPr lang="en-US" altLang="zh-CN" sz="1400" b="0" i="0">
              <a:solidFill>
                <a:srgbClr val="1F2329"/>
              </a:solidFill>
              <a:effectLst/>
              <a:latin typeface="Inter"/>
            </a:endParaRPr>
          </a:p>
          <a:p>
            <a:r>
              <a:rPr lang="zh-CN" altLang="en-US" sz="1400" b="0" i="0">
                <a:solidFill>
                  <a:srgbClr val="1F2329"/>
                </a:solidFill>
                <a:effectLst/>
                <a:highlight>
                  <a:srgbClr val="FFFF00"/>
                </a:highlight>
                <a:latin typeface="Inter"/>
              </a:rPr>
              <a:t>在每个</a:t>
            </a:r>
            <a:r>
              <a:rPr lang="en-US" altLang="zh-CN" sz="1400" b="0" i="0">
                <a:solidFill>
                  <a:srgbClr val="1F2329"/>
                </a:solidFill>
                <a:effectLst/>
                <a:highlight>
                  <a:srgbClr val="FFFF00"/>
                </a:highlight>
                <a:latin typeface="Inter"/>
              </a:rPr>
              <a:t>epoch</a:t>
            </a:r>
            <a:r>
              <a:rPr lang="zh-CN" altLang="en-US" sz="1400" b="0" i="0">
                <a:solidFill>
                  <a:srgbClr val="1F2329"/>
                </a:solidFill>
                <a:effectLst/>
                <a:highlight>
                  <a:srgbClr val="FFFF00"/>
                </a:highlight>
                <a:latin typeface="Inter"/>
              </a:rPr>
              <a:t>中：</a:t>
            </a:r>
            <a:endParaRPr lang="en-US" altLang="zh-CN" sz="1400" b="0" i="0">
              <a:solidFill>
                <a:srgbClr val="1F2329"/>
              </a:solidFill>
              <a:effectLst/>
              <a:highlight>
                <a:srgbClr val="FFFF00"/>
              </a:highlight>
              <a:latin typeface="Inter"/>
            </a:endParaRPr>
          </a:p>
          <a:p>
            <a:r>
              <a:rPr lang="en-US" altLang="zh-CN" sz="1400" b="0" i="0">
                <a:solidFill>
                  <a:srgbClr val="1F2329"/>
                </a:solidFill>
                <a:effectLst/>
                <a:highlight>
                  <a:srgbClr val="FFFF00"/>
                </a:highlight>
                <a:latin typeface="Inter"/>
              </a:rPr>
              <a:t>1. </a:t>
            </a:r>
            <a:r>
              <a:rPr lang="zh-CN" altLang="en-US" sz="1400" b="0" i="0">
                <a:solidFill>
                  <a:srgbClr val="1F2329"/>
                </a:solidFill>
                <a:effectLst/>
                <a:highlight>
                  <a:srgbClr val="FFFF00"/>
                </a:highlight>
                <a:latin typeface="Inter"/>
              </a:rPr>
              <a:t>计算机先同时计算第一个</a:t>
            </a:r>
            <a:r>
              <a:rPr lang="en-US" altLang="zh-CN" sz="1400" b="0" i="0">
                <a:solidFill>
                  <a:srgbClr val="1F2329"/>
                </a:solidFill>
                <a:effectLst/>
                <a:highlight>
                  <a:srgbClr val="FFFF00"/>
                </a:highlight>
                <a:latin typeface="Inter"/>
              </a:rPr>
              <a:t>minibatch</a:t>
            </a:r>
            <a:r>
              <a:rPr lang="zh-CN" altLang="en-US" sz="1400" b="0" i="0">
                <a:solidFill>
                  <a:srgbClr val="1F2329"/>
                </a:solidFill>
                <a:effectLst/>
                <a:highlight>
                  <a:srgbClr val="FFFF00"/>
                </a:highlight>
                <a:latin typeface="Inter"/>
              </a:rPr>
              <a:t>的</a:t>
            </a:r>
            <a:r>
              <a:rPr lang="en-US" altLang="zh-CN" sz="1400" b="0" i="0">
                <a:solidFill>
                  <a:srgbClr val="1F2329"/>
                </a:solidFill>
                <a:effectLst/>
                <a:highlight>
                  <a:srgbClr val="FFFF00"/>
                </a:highlight>
                <a:latin typeface="Inter"/>
              </a:rPr>
              <a:t>100</a:t>
            </a:r>
            <a:r>
              <a:rPr lang="zh-CN" altLang="en-US" sz="1400" b="0" i="0">
                <a:solidFill>
                  <a:srgbClr val="1F2329"/>
                </a:solidFill>
                <a:effectLst/>
                <a:highlight>
                  <a:srgbClr val="FFFF00"/>
                </a:highlight>
                <a:latin typeface="Inter"/>
              </a:rPr>
              <a:t>个样本的</a:t>
            </a:r>
            <a:r>
              <a:rPr lang="en-US" altLang="zh-CN" sz="1400" b="0" i="0">
                <a:solidFill>
                  <a:srgbClr val="1F2329"/>
                </a:solidFill>
                <a:effectLst/>
                <a:highlight>
                  <a:srgbClr val="FFFF00"/>
                </a:highlight>
                <a:latin typeface="Inter"/>
              </a:rPr>
              <a:t>【</a:t>
            </a:r>
            <a:r>
              <a:rPr lang="zh-CN" altLang="en-US" sz="1400" b="0" i="0">
                <a:solidFill>
                  <a:srgbClr val="1F2329"/>
                </a:solidFill>
                <a:effectLst/>
                <a:highlight>
                  <a:srgbClr val="FFFF00"/>
                </a:highlight>
                <a:latin typeface="Inter"/>
              </a:rPr>
              <a:t>预测值→损失→梯度均值</a:t>
            </a:r>
            <a:r>
              <a:rPr lang="en-US" altLang="zh-CN" sz="1400" b="0" i="0">
                <a:solidFill>
                  <a:srgbClr val="1F2329"/>
                </a:solidFill>
                <a:effectLst/>
                <a:highlight>
                  <a:srgbClr val="FFFF00"/>
                </a:highlight>
                <a:latin typeface="Inter"/>
              </a:rPr>
              <a:t>】</a:t>
            </a:r>
            <a:r>
              <a:rPr lang="zh-CN" altLang="en-US" sz="1400" b="0" i="0">
                <a:solidFill>
                  <a:srgbClr val="1F2329"/>
                </a:solidFill>
                <a:effectLst/>
                <a:highlight>
                  <a:srgbClr val="FFFF00"/>
                </a:highlight>
                <a:latin typeface="Inter"/>
              </a:rPr>
              <a:t>，并用该均值更新权重；</a:t>
            </a:r>
            <a:endParaRPr lang="en-US" altLang="zh-CN" sz="1400" b="0" i="0">
              <a:solidFill>
                <a:srgbClr val="1F2329"/>
              </a:solidFill>
              <a:effectLst/>
              <a:highlight>
                <a:srgbClr val="FFFF00"/>
              </a:highlight>
              <a:latin typeface="Inter"/>
            </a:endParaRPr>
          </a:p>
          <a:p>
            <a:r>
              <a:rPr lang="en-US" altLang="zh-CN" sz="1400" b="0" i="0">
                <a:solidFill>
                  <a:srgbClr val="1F2329"/>
                </a:solidFill>
                <a:effectLst/>
                <a:highlight>
                  <a:srgbClr val="FFFF00"/>
                </a:highlight>
                <a:latin typeface="Inter"/>
              </a:rPr>
              <a:t>2. </a:t>
            </a:r>
            <a:r>
              <a:rPr lang="zh-CN" altLang="en-US" sz="1400" b="0" i="0">
                <a:solidFill>
                  <a:srgbClr val="1F2329"/>
                </a:solidFill>
                <a:effectLst/>
                <a:highlight>
                  <a:srgbClr val="FFFF00"/>
                </a:highlight>
                <a:latin typeface="Inter"/>
              </a:rPr>
              <a:t>基于更新后的权重，计算第二个</a:t>
            </a:r>
            <a:r>
              <a:rPr lang="en-US" altLang="zh-CN" sz="1400" b="0" i="0">
                <a:solidFill>
                  <a:srgbClr val="1F2329"/>
                </a:solidFill>
                <a:effectLst/>
                <a:highlight>
                  <a:srgbClr val="FFFF00"/>
                </a:highlight>
                <a:latin typeface="Inter"/>
              </a:rPr>
              <a:t>minibatch</a:t>
            </a:r>
            <a:r>
              <a:rPr lang="zh-CN" altLang="en-US" sz="1400" b="0" i="0">
                <a:solidFill>
                  <a:srgbClr val="1F2329"/>
                </a:solidFill>
                <a:effectLst/>
                <a:highlight>
                  <a:srgbClr val="FFFF00"/>
                </a:highlight>
                <a:latin typeface="Inter"/>
              </a:rPr>
              <a:t>的梯度均值并更新，依此类推；</a:t>
            </a:r>
            <a:endParaRPr lang="en-US" altLang="zh-CN" sz="1400" b="0" i="0">
              <a:solidFill>
                <a:srgbClr val="1F2329"/>
              </a:solidFill>
              <a:effectLst/>
              <a:highlight>
                <a:srgbClr val="FFFF00"/>
              </a:highlight>
              <a:latin typeface="Inter"/>
            </a:endParaRPr>
          </a:p>
          <a:p>
            <a:r>
              <a:rPr lang="en-US" altLang="zh-CN" sz="1400" b="0" i="0">
                <a:solidFill>
                  <a:srgbClr val="1F2329"/>
                </a:solidFill>
                <a:effectLst/>
                <a:highlight>
                  <a:srgbClr val="FFFF00"/>
                </a:highlight>
                <a:latin typeface="Inter"/>
              </a:rPr>
              <a:t>3. </a:t>
            </a:r>
            <a:r>
              <a:rPr lang="zh-CN" altLang="en-US" sz="1400" b="0" i="0">
                <a:solidFill>
                  <a:srgbClr val="1F2329"/>
                </a:solidFill>
                <a:effectLst/>
                <a:highlight>
                  <a:srgbClr val="FFFF00"/>
                </a:highlight>
                <a:latin typeface="Inter"/>
              </a:rPr>
              <a:t>处理完</a:t>
            </a:r>
            <a:r>
              <a:rPr lang="en-US" altLang="zh-CN" sz="1400" b="0" i="0">
                <a:solidFill>
                  <a:srgbClr val="1F2329"/>
                </a:solidFill>
                <a:effectLst/>
                <a:highlight>
                  <a:srgbClr val="FFFF00"/>
                </a:highlight>
                <a:latin typeface="Inter"/>
              </a:rPr>
              <a:t>10</a:t>
            </a:r>
            <a:r>
              <a:rPr lang="zh-CN" altLang="en-US" sz="1400" b="0" i="0">
                <a:solidFill>
                  <a:srgbClr val="1F2329"/>
                </a:solidFill>
                <a:effectLst/>
                <a:highlight>
                  <a:srgbClr val="FFFF00"/>
                </a:highlight>
                <a:latin typeface="Inter"/>
              </a:rPr>
              <a:t>个</a:t>
            </a:r>
            <a:r>
              <a:rPr lang="en-US" altLang="zh-CN" sz="1400" b="0" i="0">
                <a:solidFill>
                  <a:srgbClr val="1F2329"/>
                </a:solidFill>
                <a:effectLst/>
                <a:highlight>
                  <a:srgbClr val="FFFF00"/>
                </a:highlight>
                <a:latin typeface="Inter"/>
              </a:rPr>
              <a:t>minibatch</a:t>
            </a:r>
            <a:r>
              <a:rPr lang="zh-CN" altLang="en-US" sz="1400" b="0" i="0">
                <a:solidFill>
                  <a:srgbClr val="1F2329"/>
                </a:solidFill>
                <a:effectLst/>
                <a:highlight>
                  <a:srgbClr val="FFFF00"/>
                </a:highlight>
                <a:latin typeface="Inter"/>
              </a:rPr>
              <a:t>，即完成一次对数据集的完整遍历（一个</a:t>
            </a:r>
            <a:r>
              <a:rPr lang="en-US" altLang="zh-CN" sz="1400" b="0" i="0">
                <a:solidFill>
                  <a:srgbClr val="1F2329"/>
                </a:solidFill>
                <a:effectLst/>
                <a:highlight>
                  <a:srgbClr val="FFFF00"/>
                </a:highlight>
                <a:latin typeface="Inter"/>
              </a:rPr>
              <a:t>epoch</a:t>
            </a:r>
            <a:r>
              <a:rPr lang="zh-CN" altLang="en-US" sz="1400" b="0" i="0">
                <a:solidFill>
                  <a:srgbClr val="1F2329"/>
                </a:solidFill>
                <a:effectLst/>
                <a:highlight>
                  <a:srgbClr val="FFFF00"/>
                </a:highlight>
                <a:latin typeface="Inter"/>
              </a:rPr>
              <a:t>）。</a:t>
            </a:r>
            <a:endParaRPr lang="en-US" altLang="zh-CN" sz="1400" b="0" i="0">
              <a:solidFill>
                <a:srgbClr val="1F2329"/>
              </a:solidFill>
              <a:effectLst/>
              <a:highlight>
                <a:srgbClr val="FFFF00"/>
              </a:highlight>
              <a:latin typeface="Inter"/>
            </a:endParaRPr>
          </a:p>
          <a:p>
            <a:r>
              <a:rPr lang="zh-CN" altLang="en-US" sz="1400" b="0" i="0">
                <a:solidFill>
                  <a:srgbClr val="1F2329"/>
                </a:solidFill>
                <a:effectLst/>
                <a:latin typeface="Inter"/>
              </a:rPr>
              <a:t>之后</a:t>
            </a:r>
            <a:r>
              <a:rPr lang="en-US" altLang="zh-CN" sz="1400" b="0" i="0">
                <a:solidFill>
                  <a:srgbClr val="1F2329"/>
                </a:solidFill>
                <a:effectLst/>
                <a:latin typeface="Inter"/>
              </a:rPr>
              <a:t>DataLoader</a:t>
            </a:r>
            <a:r>
              <a:rPr lang="zh-CN" altLang="en-US" sz="1400" b="0" i="0">
                <a:solidFill>
                  <a:srgbClr val="1F2329"/>
                </a:solidFill>
                <a:effectLst/>
                <a:latin typeface="Inter"/>
              </a:rPr>
              <a:t>再次打乱样本顺序，重复上述过程，使模型在不同样本组合的梯度驱动下持续优化。</a:t>
            </a:r>
            <a:endParaRPr lang="zh-CN" altLang="en-US" sz="1400"/>
          </a:p>
        </p:txBody>
      </p:sp>
    </p:spTree>
    <p:extLst>
      <p:ext uri="{BB962C8B-B14F-4D97-AF65-F5344CB8AC3E}">
        <p14:creationId xmlns:p14="http://schemas.microsoft.com/office/powerpoint/2010/main" val="178582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249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9C447C-8A27-40A6-83A4-2964DF959B7B}"/>
              </a:ext>
            </a:extLst>
          </p:cNvPr>
          <p:cNvSpPr txBox="1"/>
          <p:nvPr/>
        </p:nvSpPr>
        <p:spPr>
          <a:xfrm>
            <a:off x="428625" y="268069"/>
            <a:ext cx="4394152" cy="646331"/>
          </a:xfrm>
          <a:prstGeom prst="rect">
            <a:avLst/>
          </a:prstGeom>
          <a:noFill/>
        </p:spPr>
        <p:txBody>
          <a:bodyPr wrap="none" rtlCol="0">
            <a:spAutoFit/>
          </a:bodyPr>
          <a:lstStyle/>
          <a:p>
            <a:r>
              <a:rPr lang="zh-CN" altLang="en-US" sz="3600" b="1">
                <a:solidFill>
                  <a:srgbClr val="FF0000"/>
                </a:solidFill>
              </a:rPr>
              <a:t>反向传播：链式法则</a:t>
            </a:r>
          </a:p>
        </p:txBody>
      </p:sp>
      <p:sp>
        <p:nvSpPr>
          <p:cNvPr id="4" name="椭圆 3">
            <a:extLst>
              <a:ext uri="{FF2B5EF4-FFF2-40B4-BE49-F238E27FC236}">
                <a16:creationId xmlns:a16="http://schemas.microsoft.com/office/drawing/2014/main" id="{4C8116AB-0C2C-429D-98C5-7D43D132ED2A}"/>
              </a:ext>
            </a:extLst>
          </p:cNvPr>
          <p:cNvSpPr/>
          <p:nvPr/>
        </p:nvSpPr>
        <p:spPr>
          <a:xfrm>
            <a:off x="890157" y="2194280"/>
            <a:ext cx="864000" cy="432000"/>
          </a:xfrm>
          <a:prstGeom prst="ellipse">
            <a:avLst/>
          </a:prstGeom>
          <a:solidFill>
            <a:srgbClr val="FFFF00"/>
          </a:solidFill>
          <a:ln w="1905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rPr>
              <a:t>input</a:t>
            </a:r>
            <a:endParaRPr lang="zh-CN" altLang="en-US">
              <a:solidFill>
                <a:schemeClr val="tx1"/>
              </a:solidFill>
            </a:endParaRPr>
          </a:p>
        </p:txBody>
      </p:sp>
      <p:sp>
        <p:nvSpPr>
          <p:cNvPr id="6" name="矩形 5">
            <a:extLst>
              <a:ext uri="{FF2B5EF4-FFF2-40B4-BE49-F238E27FC236}">
                <a16:creationId xmlns:a16="http://schemas.microsoft.com/office/drawing/2014/main" id="{985999AC-42F7-46A7-8954-01120FBA03EE}"/>
              </a:ext>
            </a:extLst>
          </p:cNvPr>
          <p:cNvSpPr/>
          <p:nvPr/>
        </p:nvSpPr>
        <p:spPr>
          <a:xfrm>
            <a:off x="2166825" y="2122280"/>
            <a:ext cx="962025" cy="576000"/>
          </a:xfrm>
          <a:prstGeom prst="rect">
            <a:avLst/>
          </a:prstGeom>
          <a:solidFill>
            <a:schemeClr val="accent2">
              <a:lumMod val="20000"/>
              <a:lumOff val="80000"/>
            </a:schemeClr>
          </a:solidFill>
          <a:ln w="1905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Linear</a:t>
            </a:r>
          </a:p>
          <a:p>
            <a:pPr algn="ctr"/>
            <a:r>
              <a:rPr lang="en-US" altLang="zh-CN">
                <a:solidFill>
                  <a:schemeClr val="tx1"/>
                </a:solidFill>
              </a:rPr>
              <a:t>Layer</a:t>
            </a:r>
            <a:endParaRPr lang="zh-CN" altLang="en-US">
              <a:solidFill>
                <a:schemeClr val="tx1"/>
              </a:solidFill>
            </a:endParaRPr>
          </a:p>
        </p:txBody>
      </p:sp>
      <p:sp>
        <p:nvSpPr>
          <p:cNvPr id="22" name="矩形 21">
            <a:extLst>
              <a:ext uri="{FF2B5EF4-FFF2-40B4-BE49-F238E27FC236}">
                <a16:creationId xmlns:a16="http://schemas.microsoft.com/office/drawing/2014/main" id="{4D6FFF14-CF61-4AE7-930E-6DB906AE9EF1}"/>
              </a:ext>
            </a:extLst>
          </p:cNvPr>
          <p:cNvSpPr/>
          <p:nvPr/>
        </p:nvSpPr>
        <p:spPr>
          <a:xfrm>
            <a:off x="4962182" y="2122280"/>
            <a:ext cx="1163874" cy="576000"/>
          </a:xfrm>
          <a:prstGeom prst="rect">
            <a:avLst/>
          </a:prstGeom>
          <a:solidFill>
            <a:schemeClr val="accent1">
              <a:lumMod val="20000"/>
              <a:lumOff val="80000"/>
            </a:schemeClr>
          </a:solidFill>
          <a:ln w="1905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Activation</a:t>
            </a:r>
            <a:endParaRPr lang="zh-CN" altLang="en-US">
              <a:solidFill>
                <a:schemeClr val="tx1"/>
              </a:solidFill>
            </a:endParaRPr>
          </a:p>
        </p:txBody>
      </p:sp>
      <p:sp>
        <p:nvSpPr>
          <p:cNvPr id="23" name="椭圆 22">
            <a:extLst>
              <a:ext uri="{FF2B5EF4-FFF2-40B4-BE49-F238E27FC236}">
                <a16:creationId xmlns:a16="http://schemas.microsoft.com/office/drawing/2014/main" id="{C36EF788-94C7-4DE0-9CFC-ABD55B1A5498}"/>
              </a:ext>
            </a:extLst>
          </p:cNvPr>
          <p:cNvSpPr/>
          <p:nvPr/>
        </p:nvSpPr>
        <p:spPr>
          <a:xfrm>
            <a:off x="6538722" y="2194280"/>
            <a:ext cx="936000" cy="432000"/>
          </a:xfrm>
          <a:prstGeom prst="ellipse">
            <a:avLst/>
          </a:prstGeom>
          <a:solidFill>
            <a:srgbClr val="FFFF00"/>
          </a:solidFill>
          <a:ln w="1905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rPr>
              <a:t>output</a:t>
            </a:r>
            <a:endParaRPr lang="zh-CN" altLang="en-US">
              <a:solidFill>
                <a:schemeClr val="tx1"/>
              </a:solidFill>
            </a:endParaRPr>
          </a:p>
        </p:txBody>
      </p:sp>
      <p:sp>
        <p:nvSpPr>
          <p:cNvPr id="24" name="椭圆 23">
            <a:extLst>
              <a:ext uri="{FF2B5EF4-FFF2-40B4-BE49-F238E27FC236}">
                <a16:creationId xmlns:a16="http://schemas.microsoft.com/office/drawing/2014/main" id="{ED2CCF77-3EAC-46D2-907D-D15F107D3F62}"/>
              </a:ext>
            </a:extLst>
          </p:cNvPr>
          <p:cNvSpPr/>
          <p:nvPr/>
        </p:nvSpPr>
        <p:spPr>
          <a:xfrm>
            <a:off x="8523099" y="1385200"/>
            <a:ext cx="864000" cy="432000"/>
          </a:xfrm>
          <a:prstGeom prst="ellipse">
            <a:avLst/>
          </a:prstGeom>
          <a:solidFill>
            <a:srgbClr val="FFC000"/>
          </a:solidFill>
          <a:ln w="1905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rPr>
              <a:t>label</a:t>
            </a:r>
            <a:endParaRPr lang="zh-CN" altLang="en-US">
              <a:solidFill>
                <a:schemeClr val="tx1"/>
              </a:solidFill>
            </a:endParaRPr>
          </a:p>
        </p:txBody>
      </p:sp>
      <p:cxnSp>
        <p:nvCxnSpPr>
          <p:cNvPr id="26" name="直接箭头连接符 25">
            <a:extLst>
              <a:ext uri="{FF2B5EF4-FFF2-40B4-BE49-F238E27FC236}">
                <a16:creationId xmlns:a16="http://schemas.microsoft.com/office/drawing/2014/main" id="{4418F3D7-962D-4A37-845B-33B1740A526E}"/>
              </a:ext>
            </a:extLst>
          </p:cNvPr>
          <p:cNvCxnSpPr>
            <a:stCxn id="4" idx="6"/>
            <a:endCxn id="6" idx="1"/>
          </p:cNvCxnSpPr>
          <p:nvPr/>
        </p:nvCxnSpPr>
        <p:spPr>
          <a:xfrm>
            <a:off x="1754157" y="2410280"/>
            <a:ext cx="412668"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51DBA2A-47A6-4361-823F-2D6EE1A8108B}"/>
              </a:ext>
            </a:extLst>
          </p:cNvPr>
          <p:cNvCxnSpPr>
            <a:cxnSpLocks/>
            <a:stCxn id="6" idx="3"/>
          </p:cNvCxnSpPr>
          <p:nvPr/>
        </p:nvCxnSpPr>
        <p:spPr>
          <a:xfrm>
            <a:off x="3128850" y="2410280"/>
            <a:ext cx="412666" cy="54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7F638D7-62D1-434D-A96B-71361A2D877D}"/>
              </a:ext>
            </a:extLst>
          </p:cNvPr>
          <p:cNvCxnSpPr>
            <a:cxnSpLocks/>
            <a:stCxn id="73" idx="6"/>
            <a:endCxn id="22" idx="1"/>
          </p:cNvCxnSpPr>
          <p:nvPr/>
        </p:nvCxnSpPr>
        <p:spPr>
          <a:xfrm>
            <a:off x="4549516" y="2410280"/>
            <a:ext cx="412666"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915ED032-728F-4B61-B437-B4B09A5A0AAD}"/>
              </a:ext>
            </a:extLst>
          </p:cNvPr>
          <p:cNvCxnSpPr>
            <a:cxnSpLocks/>
            <a:stCxn id="23" idx="6"/>
            <a:endCxn id="83" idx="1"/>
          </p:cNvCxnSpPr>
          <p:nvPr/>
        </p:nvCxnSpPr>
        <p:spPr>
          <a:xfrm>
            <a:off x="7474722" y="2410280"/>
            <a:ext cx="898440"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92C5DC00-1F7E-4FCA-BAF1-C3FCEDC8BCC6}"/>
              </a:ext>
            </a:extLst>
          </p:cNvPr>
          <p:cNvSpPr/>
          <p:nvPr/>
        </p:nvSpPr>
        <p:spPr>
          <a:xfrm>
            <a:off x="9949700" y="2194280"/>
            <a:ext cx="864000" cy="432000"/>
          </a:xfrm>
          <a:prstGeom prst="ellipse">
            <a:avLst/>
          </a:prstGeom>
          <a:solidFill>
            <a:srgbClr val="92D050"/>
          </a:solidFill>
          <a:ln w="1905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rPr>
              <a:t>loss</a:t>
            </a:r>
            <a:endParaRPr lang="zh-CN" altLang="en-US">
              <a:solidFill>
                <a:schemeClr val="tx1"/>
              </a:solidFill>
            </a:endParaRPr>
          </a:p>
        </p:txBody>
      </p:sp>
      <p:cxnSp>
        <p:nvCxnSpPr>
          <p:cNvPr id="55" name="直接箭头连接符 54">
            <a:extLst>
              <a:ext uri="{FF2B5EF4-FFF2-40B4-BE49-F238E27FC236}">
                <a16:creationId xmlns:a16="http://schemas.microsoft.com/office/drawing/2014/main" id="{11B3D70A-1B79-44FC-9069-B39C9D4EFC9C}"/>
              </a:ext>
            </a:extLst>
          </p:cNvPr>
          <p:cNvCxnSpPr>
            <a:cxnSpLocks/>
            <a:stCxn id="24" idx="4"/>
            <a:endCxn id="83" idx="0"/>
          </p:cNvCxnSpPr>
          <p:nvPr/>
        </p:nvCxnSpPr>
        <p:spPr>
          <a:xfrm>
            <a:off x="8955099" y="1817200"/>
            <a:ext cx="0" cy="30508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FF62EDD3-B955-4B5B-9403-CBFBFC81ED67}"/>
              </a:ext>
            </a:extLst>
          </p:cNvPr>
          <p:cNvCxnSpPr>
            <a:cxnSpLocks/>
            <a:stCxn id="83" idx="3"/>
            <a:endCxn id="53" idx="2"/>
          </p:cNvCxnSpPr>
          <p:nvPr/>
        </p:nvCxnSpPr>
        <p:spPr>
          <a:xfrm>
            <a:off x="9537035" y="2410280"/>
            <a:ext cx="412665"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73" name="椭圆 72">
            <a:extLst>
              <a:ext uri="{FF2B5EF4-FFF2-40B4-BE49-F238E27FC236}">
                <a16:creationId xmlns:a16="http://schemas.microsoft.com/office/drawing/2014/main" id="{878F8DDB-BE00-4F40-BAEC-D10BA9A7B91B}"/>
              </a:ext>
            </a:extLst>
          </p:cNvPr>
          <p:cNvSpPr/>
          <p:nvPr/>
        </p:nvSpPr>
        <p:spPr>
          <a:xfrm>
            <a:off x="3541516" y="2194280"/>
            <a:ext cx="1008000" cy="432000"/>
          </a:xfrm>
          <a:prstGeom prst="ellipse">
            <a:avLst/>
          </a:prstGeom>
          <a:solidFill>
            <a:schemeClr val="bg2">
              <a:lumMod val="90000"/>
            </a:schemeClr>
          </a:solidFill>
          <a:ln w="1905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a:solidFill>
                  <a:schemeClr val="tx1"/>
                </a:solidFill>
              </a:rPr>
              <a:t>hidden</a:t>
            </a:r>
            <a:endParaRPr lang="zh-CN" altLang="en-US">
              <a:solidFill>
                <a:schemeClr val="tx1"/>
              </a:solidFill>
            </a:endParaRPr>
          </a:p>
        </p:txBody>
      </p:sp>
      <p:cxnSp>
        <p:nvCxnSpPr>
          <p:cNvPr id="80" name="直接箭头连接符 79">
            <a:extLst>
              <a:ext uri="{FF2B5EF4-FFF2-40B4-BE49-F238E27FC236}">
                <a16:creationId xmlns:a16="http://schemas.microsoft.com/office/drawing/2014/main" id="{6B14CA0C-4A6D-462E-9323-817984F92BDB}"/>
              </a:ext>
            </a:extLst>
          </p:cNvPr>
          <p:cNvCxnSpPr>
            <a:stCxn id="22" idx="3"/>
            <a:endCxn id="23" idx="2"/>
          </p:cNvCxnSpPr>
          <p:nvPr/>
        </p:nvCxnSpPr>
        <p:spPr>
          <a:xfrm>
            <a:off x="6126056" y="2410280"/>
            <a:ext cx="412666"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323D7188-1F92-4458-BB07-EAF6CA7CD8EA}"/>
              </a:ext>
            </a:extLst>
          </p:cNvPr>
          <p:cNvSpPr/>
          <p:nvPr/>
        </p:nvSpPr>
        <p:spPr>
          <a:xfrm>
            <a:off x="8373162" y="2122280"/>
            <a:ext cx="1163873" cy="576000"/>
          </a:xfrm>
          <a:prstGeom prst="rect">
            <a:avLst/>
          </a:prstGeom>
          <a:solidFill>
            <a:schemeClr val="accent1">
              <a:lumMod val="20000"/>
              <a:lumOff val="80000"/>
            </a:schemeClr>
          </a:solidFill>
          <a:ln w="1905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LossFun</a:t>
            </a:r>
            <a:endParaRPr lang="zh-CN" altLang="en-US">
              <a:solidFill>
                <a:schemeClr val="tx1"/>
              </a:solidFill>
            </a:endParaRPr>
          </a:p>
        </p:txBody>
      </p:sp>
      <p:graphicFrame>
        <p:nvGraphicFramePr>
          <p:cNvPr id="99" name="对象 98">
            <a:extLst>
              <a:ext uri="{FF2B5EF4-FFF2-40B4-BE49-F238E27FC236}">
                <a16:creationId xmlns:a16="http://schemas.microsoft.com/office/drawing/2014/main" id="{DBB667FB-17F3-461E-95AF-99A0776BD15C}"/>
              </a:ext>
            </a:extLst>
          </p:cNvPr>
          <p:cNvGraphicFramePr>
            <a:graphicFrameLocks noChangeAspect="1"/>
          </p:cNvGraphicFramePr>
          <p:nvPr>
            <p:extLst>
              <p:ext uri="{D42A27DB-BD31-4B8C-83A1-F6EECF244321}">
                <p14:modId xmlns:p14="http://schemas.microsoft.com/office/powerpoint/2010/main" val="1415555465"/>
              </p:ext>
            </p:extLst>
          </p:nvPr>
        </p:nvGraphicFramePr>
        <p:xfrm>
          <a:off x="8000232" y="3426296"/>
          <a:ext cx="938181" cy="720000"/>
        </p:xfrm>
        <a:graphic>
          <a:graphicData uri="http://schemas.openxmlformats.org/presentationml/2006/ole">
            <mc:AlternateContent xmlns:mc="http://schemas.openxmlformats.org/markup-compatibility/2006">
              <mc:Choice xmlns:v="urn:schemas-microsoft-com:vml" Requires="v">
                <p:oleObj spid="_x0000_s11941" name="Equation" r:id="rId3" imgW="545760" imgH="419040" progId="Equation.DSMT4">
                  <p:embed/>
                </p:oleObj>
              </mc:Choice>
              <mc:Fallback>
                <p:oleObj name="Equation" r:id="rId3" imgW="545760" imgH="419040" progId="Equation.DSMT4">
                  <p:embed/>
                  <p:pic>
                    <p:nvPicPr>
                      <p:cNvPr id="0" name=""/>
                      <p:cNvPicPr/>
                      <p:nvPr/>
                    </p:nvPicPr>
                    <p:blipFill>
                      <a:blip r:embed="rId4"/>
                      <a:stretch>
                        <a:fillRect/>
                      </a:stretch>
                    </p:blipFill>
                    <p:spPr>
                      <a:xfrm>
                        <a:off x="8000232" y="3426296"/>
                        <a:ext cx="938181" cy="720000"/>
                      </a:xfrm>
                      <a:prstGeom prst="rect">
                        <a:avLst/>
                      </a:prstGeom>
                    </p:spPr>
                  </p:pic>
                </p:oleObj>
              </mc:Fallback>
            </mc:AlternateContent>
          </a:graphicData>
        </a:graphic>
      </p:graphicFrame>
      <p:graphicFrame>
        <p:nvGraphicFramePr>
          <p:cNvPr id="100" name="对象 99">
            <a:extLst>
              <a:ext uri="{FF2B5EF4-FFF2-40B4-BE49-F238E27FC236}">
                <a16:creationId xmlns:a16="http://schemas.microsoft.com/office/drawing/2014/main" id="{D90B1758-D281-4915-9DCB-73A24332AA94}"/>
              </a:ext>
            </a:extLst>
          </p:cNvPr>
          <p:cNvGraphicFramePr>
            <a:graphicFrameLocks noChangeAspect="1"/>
          </p:cNvGraphicFramePr>
          <p:nvPr>
            <p:extLst>
              <p:ext uri="{D42A27DB-BD31-4B8C-83A1-F6EECF244321}">
                <p14:modId xmlns:p14="http://schemas.microsoft.com/office/powerpoint/2010/main" val="827700893"/>
              </p:ext>
            </p:extLst>
          </p:nvPr>
        </p:nvGraphicFramePr>
        <p:xfrm>
          <a:off x="5033151" y="3390146"/>
          <a:ext cx="1021935" cy="720000"/>
        </p:xfrm>
        <a:graphic>
          <a:graphicData uri="http://schemas.openxmlformats.org/presentationml/2006/ole">
            <mc:AlternateContent xmlns:mc="http://schemas.openxmlformats.org/markup-compatibility/2006">
              <mc:Choice xmlns:v="urn:schemas-microsoft-com:vml" Requires="v">
                <p:oleObj spid="_x0000_s11942" name="Equation" r:id="rId5" imgW="558720" imgH="393480" progId="Equation.DSMT4">
                  <p:embed/>
                </p:oleObj>
              </mc:Choice>
              <mc:Fallback>
                <p:oleObj name="Equation" r:id="rId5" imgW="558720" imgH="393480" progId="Equation.DSMT4">
                  <p:embed/>
                  <p:pic>
                    <p:nvPicPr>
                      <p:cNvPr id="0" name=""/>
                      <p:cNvPicPr/>
                      <p:nvPr/>
                    </p:nvPicPr>
                    <p:blipFill>
                      <a:blip r:embed="rId6"/>
                      <a:stretch>
                        <a:fillRect/>
                      </a:stretch>
                    </p:blipFill>
                    <p:spPr>
                      <a:xfrm>
                        <a:off x="5033151" y="3390146"/>
                        <a:ext cx="1021935" cy="720000"/>
                      </a:xfrm>
                      <a:prstGeom prst="rect">
                        <a:avLst/>
                      </a:prstGeom>
                    </p:spPr>
                  </p:pic>
                </p:oleObj>
              </mc:Fallback>
            </mc:AlternateContent>
          </a:graphicData>
        </a:graphic>
      </p:graphicFrame>
      <p:cxnSp>
        <p:nvCxnSpPr>
          <p:cNvPr id="102" name="连接符: 肘形 101">
            <a:extLst>
              <a:ext uri="{FF2B5EF4-FFF2-40B4-BE49-F238E27FC236}">
                <a16:creationId xmlns:a16="http://schemas.microsoft.com/office/drawing/2014/main" id="{FCBDFD21-8FA6-4A72-BD4B-D29511BC47DF}"/>
              </a:ext>
            </a:extLst>
          </p:cNvPr>
          <p:cNvCxnSpPr>
            <a:cxnSpLocks/>
            <a:stCxn id="53" idx="4"/>
            <a:endCxn id="23" idx="5"/>
          </p:cNvCxnSpPr>
          <p:nvPr/>
        </p:nvCxnSpPr>
        <p:spPr>
          <a:xfrm rot="5400000" flipH="1">
            <a:off x="8828041" y="1072622"/>
            <a:ext cx="63265" cy="3044052"/>
          </a:xfrm>
          <a:prstGeom prst="bentConnector3">
            <a:avLst>
              <a:gd name="adj1" fmla="val -1114126"/>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08" name="连接符: 肘形 107">
            <a:extLst>
              <a:ext uri="{FF2B5EF4-FFF2-40B4-BE49-F238E27FC236}">
                <a16:creationId xmlns:a16="http://schemas.microsoft.com/office/drawing/2014/main" id="{81A0130C-AE26-4E9B-B17B-F788719B5057}"/>
              </a:ext>
            </a:extLst>
          </p:cNvPr>
          <p:cNvCxnSpPr>
            <a:stCxn id="23" idx="3"/>
            <a:endCxn id="73" idx="5"/>
          </p:cNvCxnSpPr>
          <p:nvPr/>
        </p:nvCxnSpPr>
        <p:spPr>
          <a:xfrm rot="5400000">
            <a:off x="5538847" y="1426066"/>
            <a:ext cx="12700" cy="2273898"/>
          </a:xfrm>
          <a:prstGeom prst="bentConnector3">
            <a:avLst>
              <a:gd name="adj1" fmla="val 6123150"/>
            </a:avLst>
          </a:prstGeom>
          <a:ln w="19050">
            <a:tailEnd type="stealth" w="lg" len="lg"/>
          </a:ln>
        </p:spPr>
        <p:style>
          <a:lnRef idx="1">
            <a:schemeClr val="accent1"/>
          </a:lnRef>
          <a:fillRef idx="0">
            <a:schemeClr val="accent1"/>
          </a:fillRef>
          <a:effectRef idx="0">
            <a:schemeClr val="accent1"/>
          </a:effectRef>
          <a:fontRef idx="minor">
            <a:schemeClr val="tx1"/>
          </a:fontRef>
        </p:style>
      </p:cxnSp>
      <p:cxnSp>
        <p:nvCxnSpPr>
          <p:cNvPr id="112" name="连接符: 肘形 111">
            <a:extLst>
              <a:ext uri="{FF2B5EF4-FFF2-40B4-BE49-F238E27FC236}">
                <a16:creationId xmlns:a16="http://schemas.microsoft.com/office/drawing/2014/main" id="{93530A2E-DD53-4D5F-B0D1-08A24C993280}"/>
              </a:ext>
            </a:extLst>
          </p:cNvPr>
          <p:cNvCxnSpPr>
            <a:cxnSpLocks/>
            <a:stCxn id="73" idx="3"/>
            <a:endCxn id="6" idx="2"/>
          </p:cNvCxnSpPr>
          <p:nvPr/>
        </p:nvCxnSpPr>
        <p:spPr>
          <a:xfrm rot="5400000">
            <a:off x="3100854" y="2109999"/>
            <a:ext cx="135265" cy="1041296"/>
          </a:xfrm>
          <a:prstGeom prst="bentConnector3">
            <a:avLst>
              <a:gd name="adj1" fmla="val 578839"/>
            </a:avLst>
          </a:prstGeom>
          <a:ln w="19050">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14" name="对象 113">
            <a:extLst>
              <a:ext uri="{FF2B5EF4-FFF2-40B4-BE49-F238E27FC236}">
                <a16:creationId xmlns:a16="http://schemas.microsoft.com/office/drawing/2014/main" id="{E2F70367-3464-4778-B926-81AE3252A09B}"/>
              </a:ext>
            </a:extLst>
          </p:cNvPr>
          <p:cNvGraphicFramePr>
            <a:graphicFrameLocks noChangeAspect="1"/>
          </p:cNvGraphicFramePr>
          <p:nvPr>
            <p:extLst>
              <p:ext uri="{D42A27DB-BD31-4B8C-83A1-F6EECF244321}">
                <p14:modId xmlns:p14="http://schemas.microsoft.com/office/powerpoint/2010/main" val="3464485751"/>
              </p:ext>
            </p:extLst>
          </p:nvPr>
        </p:nvGraphicFramePr>
        <p:xfrm>
          <a:off x="2114386" y="3427159"/>
          <a:ext cx="2108200" cy="719137"/>
        </p:xfrm>
        <a:graphic>
          <a:graphicData uri="http://schemas.openxmlformats.org/presentationml/2006/ole">
            <mc:AlternateContent xmlns:mc="http://schemas.openxmlformats.org/markup-compatibility/2006">
              <mc:Choice xmlns:v="urn:schemas-microsoft-com:vml" Requires="v">
                <p:oleObj spid="_x0000_s11943" name="Equation" r:id="rId7" imgW="1155600" imgH="393480" progId="Equation.DSMT4">
                  <p:embed/>
                </p:oleObj>
              </mc:Choice>
              <mc:Fallback>
                <p:oleObj name="Equation" r:id="rId7" imgW="1155600" imgH="393480" progId="Equation.DSMT4">
                  <p:embed/>
                  <p:pic>
                    <p:nvPicPr>
                      <p:cNvPr id="100" name="对象 99">
                        <a:extLst>
                          <a:ext uri="{FF2B5EF4-FFF2-40B4-BE49-F238E27FC236}">
                            <a16:creationId xmlns:a16="http://schemas.microsoft.com/office/drawing/2014/main" id="{D90B1758-D281-4915-9DCB-73A24332AA94}"/>
                          </a:ext>
                        </a:extLst>
                      </p:cNvPr>
                      <p:cNvPicPr/>
                      <p:nvPr/>
                    </p:nvPicPr>
                    <p:blipFill>
                      <a:blip r:embed="rId8"/>
                      <a:stretch>
                        <a:fillRect/>
                      </a:stretch>
                    </p:blipFill>
                    <p:spPr>
                      <a:xfrm>
                        <a:off x="2114386" y="3427159"/>
                        <a:ext cx="2108200" cy="719137"/>
                      </a:xfrm>
                      <a:prstGeom prst="rect">
                        <a:avLst/>
                      </a:prstGeom>
                    </p:spPr>
                  </p:pic>
                </p:oleObj>
              </mc:Fallback>
            </mc:AlternateContent>
          </a:graphicData>
        </a:graphic>
      </p:graphicFrame>
      <p:sp>
        <p:nvSpPr>
          <p:cNvPr id="115" name="乘号 114">
            <a:extLst>
              <a:ext uri="{FF2B5EF4-FFF2-40B4-BE49-F238E27FC236}">
                <a16:creationId xmlns:a16="http://schemas.microsoft.com/office/drawing/2014/main" id="{FA0BDF30-58C3-4FFA-B87E-78191D961209}"/>
              </a:ext>
            </a:extLst>
          </p:cNvPr>
          <p:cNvSpPr/>
          <p:nvPr/>
        </p:nvSpPr>
        <p:spPr>
          <a:xfrm>
            <a:off x="4364300" y="3516188"/>
            <a:ext cx="540000" cy="540000"/>
          </a:xfrm>
          <a:prstGeom prst="mathMultiply">
            <a:avLst>
              <a:gd name="adj1" fmla="val 11173"/>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乘号 115">
            <a:extLst>
              <a:ext uri="{FF2B5EF4-FFF2-40B4-BE49-F238E27FC236}">
                <a16:creationId xmlns:a16="http://schemas.microsoft.com/office/drawing/2014/main" id="{67601C02-62A8-4580-950C-D383C49959F4}"/>
              </a:ext>
            </a:extLst>
          </p:cNvPr>
          <p:cNvSpPr/>
          <p:nvPr/>
        </p:nvSpPr>
        <p:spPr>
          <a:xfrm>
            <a:off x="6757659" y="3516188"/>
            <a:ext cx="540000" cy="540000"/>
          </a:xfrm>
          <a:prstGeom prst="mathMultiply">
            <a:avLst>
              <a:gd name="adj1" fmla="val 11173"/>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左大括号 116">
            <a:extLst>
              <a:ext uri="{FF2B5EF4-FFF2-40B4-BE49-F238E27FC236}">
                <a16:creationId xmlns:a16="http://schemas.microsoft.com/office/drawing/2014/main" id="{9C27D5C5-CA28-4E9B-AE65-4A7541F9D2D1}"/>
              </a:ext>
            </a:extLst>
          </p:cNvPr>
          <p:cNvSpPr/>
          <p:nvPr/>
        </p:nvSpPr>
        <p:spPr>
          <a:xfrm rot="16200000">
            <a:off x="5588208" y="1815112"/>
            <a:ext cx="432001" cy="5340474"/>
          </a:xfrm>
          <a:prstGeom prst="leftBrace">
            <a:avLst>
              <a:gd name="adj1" fmla="val 67864"/>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18" name="对象 117">
            <a:extLst>
              <a:ext uri="{FF2B5EF4-FFF2-40B4-BE49-F238E27FC236}">
                <a16:creationId xmlns:a16="http://schemas.microsoft.com/office/drawing/2014/main" id="{023F3BC2-075D-4439-9938-720486687DF2}"/>
              </a:ext>
            </a:extLst>
          </p:cNvPr>
          <p:cNvGraphicFramePr>
            <a:graphicFrameLocks noChangeAspect="1"/>
          </p:cNvGraphicFramePr>
          <p:nvPr>
            <p:extLst>
              <p:ext uri="{D42A27DB-BD31-4B8C-83A1-F6EECF244321}">
                <p14:modId xmlns:p14="http://schemas.microsoft.com/office/powerpoint/2010/main" val="268921451"/>
              </p:ext>
            </p:extLst>
          </p:nvPr>
        </p:nvGraphicFramePr>
        <p:xfrm>
          <a:off x="5068833" y="4788705"/>
          <a:ext cx="1460500" cy="719138"/>
        </p:xfrm>
        <a:graphic>
          <a:graphicData uri="http://schemas.openxmlformats.org/presentationml/2006/ole">
            <mc:AlternateContent xmlns:mc="http://schemas.openxmlformats.org/markup-compatibility/2006">
              <mc:Choice xmlns:v="urn:schemas-microsoft-com:vml" Requires="v">
                <p:oleObj spid="_x0000_s11944" name="Equation" r:id="rId9" imgW="799920" imgH="393480" progId="Equation.DSMT4">
                  <p:embed/>
                </p:oleObj>
              </mc:Choice>
              <mc:Fallback>
                <p:oleObj name="Equation" r:id="rId9" imgW="799920" imgH="393480" progId="Equation.DSMT4">
                  <p:embed/>
                  <p:pic>
                    <p:nvPicPr>
                      <p:cNvPr id="99" name="对象 98">
                        <a:extLst>
                          <a:ext uri="{FF2B5EF4-FFF2-40B4-BE49-F238E27FC236}">
                            <a16:creationId xmlns:a16="http://schemas.microsoft.com/office/drawing/2014/main" id="{DBB667FB-17F3-461E-95AF-99A0776BD15C}"/>
                          </a:ext>
                        </a:extLst>
                      </p:cNvPr>
                      <p:cNvPicPr/>
                      <p:nvPr/>
                    </p:nvPicPr>
                    <p:blipFill>
                      <a:blip r:embed="rId10"/>
                      <a:stretch>
                        <a:fillRect/>
                      </a:stretch>
                    </p:blipFill>
                    <p:spPr>
                      <a:xfrm>
                        <a:off x="5068833" y="4788705"/>
                        <a:ext cx="1460500" cy="719138"/>
                      </a:xfrm>
                      <a:prstGeom prst="rect">
                        <a:avLst/>
                      </a:prstGeom>
                    </p:spPr>
                  </p:pic>
                </p:oleObj>
              </mc:Fallback>
            </mc:AlternateContent>
          </a:graphicData>
        </a:graphic>
      </p:graphicFrame>
      <p:graphicFrame>
        <p:nvGraphicFramePr>
          <p:cNvPr id="121" name="对象 120">
            <a:extLst>
              <a:ext uri="{FF2B5EF4-FFF2-40B4-BE49-F238E27FC236}">
                <a16:creationId xmlns:a16="http://schemas.microsoft.com/office/drawing/2014/main" id="{091FA6FD-30C8-4C22-817F-38E3DD347C9C}"/>
              </a:ext>
            </a:extLst>
          </p:cNvPr>
          <p:cNvGraphicFramePr>
            <a:graphicFrameLocks noChangeAspect="1"/>
          </p:cNvGraphicFramePr>
          <p:nvPr>
            <p:extLst>
              <p:ext uri="{D42A27DB-BD31-4B8C-83A1-F6EECF244321}">
                <p14:modId xmlns:p14="http://schemas.microsoft.com/office/powerpoint/2010/main" val="3997232903"/>
              </p:ext>
            </p:extLst>
          </p:nvPr>
        </p:nvGraphicFramePr>
        <p:xfrm>
          <a:off x="3988539" y="5789363"/>
          <a:ext cx="3621088" cy="720725"/>
        </p:xfrm>
        <a:graphic>
          <a:graphicData uri="http://schemas.openxmlformats.org/presentationml/2006/ole">
            <mc:AlternateContent xmlns:mc="http://schemas.openxmlformats.org/markup-compatibility/2006">
              <mc:Choice xmlns:v="urn:schemas-microsoft-com:vml" Requires="v">
                <p:oleObj spid="_x0000_s11945" name="Equation" r:id="rId11" imgW="1981080" imgH="393480" progId="Equation.DSMT4">
                  <p:embed/>
                </p:oleObj>
              </mc:Choice>
              <mc:Fallback>
                <p:oleObj name="Equation" r:id="rId11" imgW="1981080" imgH="393480" progId="Equation.DSMT4">
                  <p:embed/>
                  <p:pic>
                    <p:nvPicPr>
                      <p:cNvPr id="0" name=""/>
                      <p:cNvPicPr/>
                      <p:nvPr/>
                    </p:nvPicPr>
                    <p:blipFill>
                      <a:blip r:embed="rId12"/>
                      <a:stretch>
                        <a:fillRect/>
                      </a:stretch>
                    </p:blipFill>
                    <p:spPr>
                      <a:xfrm>
                        <a:off x="3988539" y="5789363"/>
                        <a:ext cx="3621088" cy="720725"/>
                      </a:xfrm>
                      <a:prstGeom prst="rect">
                        <a:avLst/>
                      </a:prstGeom>
                    </p:spPr>
                  </p:pic>
                </p:oleObj>
              </mc:Fallback>
            </mc:AlternateContent>
          </a:graphicData>
        </a:graphic>
      </p:graphicFrame>
      <p:sp>
        <p:nvSpPr>
          <p:cNvPr id="122" name="箭头: 下 121">
            <a:extLst>
              <a:ext uri="{FF2B5EF4-FFF2-40B4-BE49-F238E27FC236}">
                <a16:creationId xmlns:a16="http://schemas.microsoft.com/office/drawing/2014/main" id="{0DE7F19B-57B6-4CD4-B664-310C1FE2F70D}"/>
              </a:ext>
            </a:extLst>
          </p:cNvPr>
          <p:cNvSpPr/>
          <p:nvPr/>
        </p:nvSpPr>
        <p:spPr>
          <a:xfrm>
            <a:off x="5580008" y="5589633"/>
            <a:ext cx="438150" cy="163580"/>
          </a:xfrm>
          <a:prstGeom prst="down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4" name="连接符: 肘形 123">
            <a:extLst>
              <a:ext uri="{FF2B5EF4-FFF2-40B4-BE49-F238E27FC236}">
                <a16:creationId xmlns:a16="http://schemas.microsoft.com/office/drawing/2014/main" id="{DA0D2029-BD3A-4C32-BBBB-C4FAA9626C23}"/>
              </a:ext>
            </a:extLst>
          </p:cNvPr>
          <p:cNvCxnSpPr>
            <a:stCxn id="23" idx="0"/>
            <a:endCxn id="4" idx="0"/>
          </p:cNvCxnSpPr>
          <p:nvPr/>
        </p:nvCxnSpPr>
        <p:spPr>
          <a:xfrm rot="16200000" flipV="1">
            <a:off x="4164440" y="-648003"/>
            <a:ext cx="12700" cy="5684565"/>
          </a:xfrm>
          <a:prstGeom prst="bentConnector3">
            <a:avLst>
              <a:gd name="adj1" fmla="val 4575000"/>
            </a:avLst>
          </a:prstGeom>
          <a:ln w="1905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01D22E0E-2EA3-4310-9F68-8862E9CEB334}"/>
              </a:ext>
            </a:extLst>
          </p:cNvPr>
          <p:cNvSpPr txBox="1"/>
          <p:nvPr/>
        </p:nvSpPr>
        <p:spPr>
          <a:xfrm>
            <a:off x="1379000" y="1200534"/>
            <a:ext cx="5583580" cy="369332"/>
          </a:xfrm>
          <a:prstGeom prst="rect">
            <a:avLst/>
          </a:prstGeom>
          <a:noFill/>
        </p:spPr>
        <p:txBody>
          <a:bodyPr wrap="none" rtlCol="0">
            <a:spAutoFit/>
          </a:bodyPr>
          <a:lstStyle/>
          <a:p>
            <a:r>
              <a:rPr lang="en-US" altLang="zh-CN"/>
              <a:t>output</a:t>
            </a:r>
            <a:r>
              <a:rPr lang="zh-CN" altLang="en-US"/>
              <a:t>可作为下一个</a:t>
            </a:r>
            <a:r>
              <a:rPr lang="en-US" altLang="zh-CN"/>
              <a:t>Layer</a:t>
            </a:r>
            <a:r>
              <a:rPr lang="zh-CN" altLang="en-US"/>
              <a:t>的</a:t>
            </a:r>
            <a:r>
              <a:rPr lang="en-US" altLang="zh-CN"/>
              <a:t>input</a:t>
            </a:r>
            <a:r>
              <a:rPr lang="zh-CN" altLang="en-US"/>
              <a:t>，从而增加网络深度</a:t>
            </a:r>
          </a:p>
        </p:txBody>
      </p:sp>
      <p:sp>
        <p:nvSpPr>
          <p:cNvPr id="128" name="文本框 127">
            <a:extLst>
              <a:ext uri="{FF2B5EF4-FFF2-40B4-BE49-F238E27FC236}">
                <a16:creationId xmlns:a16="http://schemas.microsoft.com/office/drawing/2014/main" id="{E0857F4F-7233-4E86-8D69-8CB1448DF88C}"/>
              </a:ext>
            </a:extLst>
          </p:cNvPr>
          <p:cNvSpPr txBox="1"/>
          <p:nvPr/>
        </p:nvSpPr>
        <p:spPr>
          <a:xfrm>
            <a:off x="7644057" y="2060171"/>
            <a:ext cx="559769" cy="369332"/>
          </a:xfrm>
          <a:prstGeom prst="rect">
            <a:avLst/>
          </a:prstGeom>
          <a:noFill/>
        </p:spPr>
        <p:txBody>
          <a:bodyPr wrap="none" rtlCol="0">
            <a:spAutoFit/>
          </a:bodyPr>
          <a:lstStyle/>
          <a:p>
            <a:r>
              <a:rPr lang="en-US" altLang="zh-CN" b="1"/>
              <a:t>……</a:t>
            </a:r>
            <a:endParaRPr lang="zh-CN" altLang="en-US" b="1"/>
          </a:p>
        </p:txBody>
      </p:sp>
      <p:sp>
        <p:nvSpPr>
          <p:cNvPr id="132" name="矩形 131">
            <a:extLst>
              <a:ext uri="{FF2B5EF4-FFF2-40B4-BE49-F238E27FC236}">
                <a16:creationId xmlns:a16="http://schemas.microsoft.com/office/drawing/2014/main" id="{85794C5A-D5B5-4692-9425-986A2EAFE2A8}"/>
              </a:ext>
            </a:extLst>
          </p:cNvPr>
          <p:cNvSpPr/>
          <p:nvPr/>
        </p:nvSpPr>
        <p:spPr>
          <a:xfrm>
            <a:off x="1885950" y="2015114"/>
            <a:ext cx="4424891" cy="870961"/>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199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2F3F98-F59B-4A6E-86FB-B403F1CF01EB}"/>
              </a:ext>
            </a:extLst>
          </p:cNvPr>
          <p:cNvSpPr txBox="1"/>
          <p:nvPr/>
        </p:nvSpPr>
        <p:spPr>
          <a:xfrm>
            <a:off x="219552" y="24816"/>
            <a:ext cx="3877985" cy="646331"/>
          </a:xfrm>
          <a:prstGeom prst="rect">
            <a:avLst/>
          </a:prstGeom>
          <a:noFill/>
        </p:spPr>
        <p:txBody>
          <a:bodyPr wrap="none" rtlCol="0">
            <a:spAutoFit/>
          </a:bodyPr>
          <a:lstStyle/>
          <a:p>
            <a:r>
              <a:rPr lang="zh-CN" altLang="en-US" sz="3600" b="1">
                <a:solidFill>
                  <a:srgbClr val="FF0000"/>
                </a:solidFill>
              </a:rPr>
              <a:t>深度学习一般架构</a:t>
            </a:r>
          </a:p>
        </p:txBody>
      </p:sp>
      <p:sp>
        <p:nvSpPr>
          <p:cNvPr id="3" name="矩形 2">
            <a:extLst>
              <a:ext uri="{FF2B5EF4-FFF2-40B4-BE49-F238E27FC236}">
                <a16:creationId xmlns:a16="http://schemas.microsoft.com/office/drawing/2014/main" id="{495A9B09-42D6-44AB-93BD-E8DAB22473C9}"/>
              </a:ext>
            </a:extLst>
          </p:cNvPr>
          <p:cNvSpPr/>
          <p:nvPr/>
        </p:nvSpPr>
        <p:spPr>
          <a:xfrm>
            <a:off x="497537" y="626387"/>
            <a:ext cx="3600000" cy="7200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a:extLst>
              <a:ext uri="{FF2B5EF4-FFF2-40B4-BE49-F238E27FC236}">
                <a16:creationId xmlns:a16="http://schemas.microsoft.com/office/drawing/2014/main" id="{60CBF3AC-73F6-404B-90C6-53DD03D295FE}"/>
              </a:ext>
            </a:extLst>
          </p:cNvPr>
          <p:cNvSpPr/>
          <p:nvPr/>
        </p:nvSpPr>
        <p:spPr>
          <a:xfrm>
            <a:off x="227537" y="716387"/>
            <a:ext cx="540000" cy="540000"/>
          </a:xfrm>
          <a:prstGeom prst="ellipse">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1</a:t>
            </a:r>
            <a:endParaRPr lang="zh-CN" altLang="en-US" b="1"/>
          </a:p>
        </p:txBody>
      </p:sp>
      <p:sp>
        <p:nvSpPr>
          <p:cNvPr id="5" name="文本框 4">
            <a:extLst>
              <a:ext uri="{FF2B5EF4-FFF2-40B4-BE49-F238E27FC236}">
                <a16:creationId xmlns:a16="http://schemas.microsoft.com/office/drawing/2014/main" id="{C95D6FFE-68B7-4AD5-A087-E11582CA5D1D}"/>
              </a:ext>
            </a:extLst>
          </p:cNvPr>
          <p:cNvSpPr txBox="1"/>
          <p:nvPr/>
        </p:nvSpPr>
        <p:spPr>
          <a:xfrm>
            <a:off x="767537" y="687678"/>
            <a:ext cx="2350323" cy="584775"/>
          </a:xfrm>
          <a:prstGeom prst="rect">
            <a:avLst/>
          </a:prstGeom>
          <a:noFill/>
        </p:spPr>
        <p:txBody>
          <a:bodyPr wrap="none" rtlCol="0">
            <a:spAutoFit/>
          </a:bodyPr>
          <a:lstStyle/>
          <a:p>
            <a:r>
              <a:rPr lang="zh-CN" altLang="en-US" b="1"/>
              <a:t>准备数据集</a:t>
            </a:r>
            <a:endParaRPr lang="en-US" altLang="zh-CN" b="1"/>
          </a:p>
          <a:p>
            <a:r>
              <a:rPr lang="zh-CN" altLang="en-US" sz="1400"/>
              <a:t>利用 </a:t>
            </a:r>
            <a:r>
              <a:rPr lang="en-US" altLang="zh-CN" sz="1400"/>
              <a:t>Dataset </a:t>
            </a:r>
            <a:r>
              <a:rPr lang="zh-CN" altLang="en-US" sz="1400"/>
              <a:t>和 </a:t>
            </a:r>
            <a:r>
              <a:rPr lang="en-US" altLang="zh-CN" sz="1400"/>
              <a:t>DataLoader</a:t>
            </a:r>
            <a:endParaRPr lang="zh-CN" altLang="en-US" sz="1400"/>
          </a:p>
        </p:txBody>
      </p:sp>
      <p:sp>
        <p:nvSpPr>
          <p:cNvPr id="7" name="文本框 6">
            <a:extLst>
              <a:ext uri="{FF2B5EF4-FFF2-40B4-BE49-F238E27FC236}">
                <a16:creationId xmlns:a16="http://schemas.microsoft.com/office/drawing/2014/main" id="{A81A2F63-4B7B-49C0-9F3B-06C57E2B9CFF}"/>
              </a:ext>
            </a:extLst>
          </p:cNvPr>
          <p:cNvSpPr txBox="1"/>
          <p:nvPr/>
        </p:nvSpPr>
        <p:spPr>
          <a:xfrm>
            <a:off x="497538" y="1346386"/>
            <a:ext cx="5514974" cy="4185761"/>
          </a:xfrm>
          <a:prstGeom prst="rect">
            <a:avLst/>
          </a:prstGeom>
          <a:noFill/>
          <a:ln w="19050">
            <a:solidFill>
              <a:srgbClr val="0070C0"/>
            </a:solidFill>
          </a:ln>
        </p:spPr>
        <p:txBody>
          <a:bodyPr wrap="square" rtlCol="0">
            <a:spAutoFit/>
          </a:bodyPr>
          <a:lstStyle/>
          <a:p>
            <a:r>
              <a:rPr lang="en-US" altLang="zh-CN" sz="1400"/>
              <a:t>from torch.utils.data import Dataset, DataLoader</a:t>
            </a:r>
          </a:p>
          <a:p>
            <a:endParaRPr lang="en-US" altLang="zh-CN" sz="1400"/>
          </a:p>
          <a:p>
            <a:r>
              <a:rPr lang="en-US" altLang="zh-CN" sz="1400"/>
              <a:t>class XXXDataset(Dataset):</a:t>
            </a:r>
          </a:p>
          <a:p>
            <a:r>
              <a:rPr lang="en-US" altLang="zh-CN" sz="1400"/>
              <a:t>    def __init__(self, ...):</a:t>
            </a:r>
          </a:p>
          <a:p>
            <a:r>
              <a:rPr lang="en-US" altLang="zh-CN" sz="1400"/>
              <a:t>        ... </a:t>
            </a:r>
            <a:r>
              <a:rPr lang="en-US" altLang="zh-CN" sz="1400">
                <a:solidFill>
                  <a:schemeClr val="accent2"/>
                </a:solidFill>
              </a:rPr>
              <a:t>【</a:t>
            </a:r>
            <a:r>
              <a:rPr lang="zh-CN" altLang="en-US" sz="1400">
                <a:solidFill>
                  <a:schemeClr val="accent2"/>
                </a:solidFill>
              </a:rPr>
              <a:t>初始化数据路径及参数</a:t>
            </a:r>
            <a:r>
              <a:rPr lang="en-US" altLang="zh-CN" sz="1400">
                <a:solidFill>
                  <a:schemeClr val="accent2"/>
                </a:solidFill>
              </a:rPr>
              <a:t>】</a:t>
            </a:r>
          </a:p>
          <a:p>
            <a:r>
              <a:rPr lang="en-US" altLang="zh-CN" sz="1400"/>
              <a:t>        self.data_prepare(...)</a:t>
            </a:r>
          </a:p>
          <a:p>
            <a:r>
              <a:rPr lang="en-US" altLang="zh-CN" sz="1400"/>
              <a:t>    def data_prepare(self, ...)</a:t>
            </a:r>
          </a:p>
          <a:p>
            <a:r>
              <a:rPr lang="en-US" altLang="zh-CN" sz="1400"/>
              <a:t>        ... </a:t>
            </a:r>
            <a:r>
              <a:rPr lang="en-US" altLang="zh-CN" sz="1400">
                <a:solidFill>
                  <a:schemeClr val="accent2"/>
                </a:solidFill>
              </a:rPr>
              <a:t>【</a:t>
            </a:r>
            <a:r>
              <a:rPr lang="zh-CN" altLang="en-US" sz="1400">
                <a:solidFill>
                  <a:schemeClr val="accent2"/>
                </a:solidFill>
              </a:rPr>
              <a:t>处理载入数据</a:t>
            </a:r>
            <a:r>
              <a:rPr lang="en-US" altLang="zh-CN" sz="1400">
                <a:solidFill>
                  <a:schemeClr val="accent2"/>
                </a:solidFill>
              </a:rPr>
              <a:t>】</a:t>
            </a:r>
          </a:p>
          <a:p>
            <a:r>
              <a:rPr lang="en-US" altLang="zh-CN" sz="1400"/>
              <a:t>    def __getitem__(self, index):</a:t>
            </a:r>
          </a:p>
          <a:p>
            <a:r>
              <a:rPr lang="en-US" altLang="zh-CN" sz="1400"/>
              <a:t>        ...</a:t>
            </a:r>
            <a:r>
              <a:rPr lang="en-US" altLang="zh-CN" sz="1400">
                <a:solidFill>
                  <a:schemeClr val="accent2"/>
                </a:solidFill>
              </a:rPr>
              <a:t> 【</a:t>
            </a:r>
            <a:r>
              <a:rPr lang="zh-CN" altLang="en-US" sz="1400">
                <a:solidFill>
                  <a:schemeClr val="accent2"/>
                </a:solidFill>
              </a:rPr>
              <a:t>按索引获取单个样本</a:t>
            </a:r>
            <a:r>
              <a:rPr lang="en-US" altLang="zh-CN" sz="1400">
                <a:solidFill>
                  <a:schemeClr val="accent2"/>
                </a:solidFill>
              </a:rPr>
              <a:t>/</a:t>
            </a:r>
            <a:r>
              <a:rPr lang="zh-CN" altLang="en-US" sz="1400">
                <a:solidFill>
                  <a:schemeClr val="accent2"/>
                </a:solidFill>
              </a:rPr>
              <a:t>标签</a:t>
            </a:r>
            <a:r>
              <a:rPr lang="en-US" altLang="zh-CN" sz="1400">
                <a:solidFill>
                  <a:schemeClr val="accent2"/>
                </a:solidFill>
              </a:rPr>
              <a:t>】</a:t>
            </a:r>
          </a:p>
          <a:p>
            <a:r>
              <a:rPr lang="en-US" altLang="zh-CN" sz="1400"/>
              <a:t>        ...</a:t>
            </a:r>
            <a:r>
              <a:rPr lang="en-US" altLang="zh-CN" sz="1400">
                <a:solidFill>
                  <a:schemeClr val="accent2"/>
                </a:solidFill>
              </a:rPr>
              <a:t> 【</a:t>
            </a:r>
            <a:r>
              <a:rPr lang="zh-CN" altLang="en-US" sz="1400">
                <a:solidFill>
                  <a:schemeClr val="accent2"/>
                </a:solidFill>
              </a:rPr>
              <a:t>将加载数据转换成 </a:t>
            </a:r>
            <a:r>
              <a:rPr lang="en-US" altLang="zh-CN" sz="1400">
                <a:solidFill>
                  <a:schemeClr val="accent2"/>
                </a:solidFill>
              </a:rPr>
              <a:t>tensor】</a:t>
            </a:r>
          </a:p>
          <a:p>
            <a:r>
              <a:rPr lang="en-US" altLang="zh-CN" sz="1400"/>
              <a:t>        return ... </a:t>
            </a:r>
            <a:r>
              <a:rPr lang="en-US" altLang="zh-CN" sz="1400">
                <a:solidFill>
                  <a:schemeClr val="accent2"/>
                </a:solidFill>
              </a:rPr>
              <a:t>【</a:t>
            </a:r>
            <a:r>
              <a:rPr lang="zh-CN" altLang="en-US" sz="1400">
                <a:solidFill>
                  <a:schemeClr val="accent2"/>
                </a:solidFill>
              </a:rPr>
              <a:t>返回 </a:t>
            </a:r>
            <a:r>
              <a:rPr lang="en-US" altLang="zh-CN" sz="1400">
                <a:solidFill>
                  <a:schemeClr val="accent2"/>
                </a:solidFill>
              </a:rPr>
              <a:t>tensor </a:t>
            </a:r>
            <a:r>
              <a:rPr lang="zh-CN" altLang="en-US" sz="1400">
                <a:solidFill>
                  <a:schemeClr val="accent2"/>
                </a:solidFill>
              </a:rPr>
              <a:t>类型的样本</a:t>
            </a:r>
            <a:r>
              <a:rPr lang="en-US" altLang="zh-CN" sz="1400">
                <a:solidFill>
                  <a:schemeClr val="accent2"/>
                </a:solidFill>
              </a:rPr>
              <a:t>/</a:t>
            </a:r>
            <a:r>
              <a:rPr lang="zh-CN" altLang="en-US" sz="1400">
                <a:solidFill>
                  <a:schemeClr val="accent2"/>
                </a:solidFill>
              </a:rPr>
              <a:t>标签</a:t>
            </a:r>
            <a:r>
              <a:rPr lang="en-US" altLang="zh-CN" sz="1400">
                <a:solidFill>
                  <a:schemeClr val="accent2"/>
                </a:solidFill>
              </a:rPr>
              <a:t>】</a:t>
            </a:r>
          </a:p>
          <a:p>
            <a:r>
              <a:rPr lang="en-US" altLang="zh-CN" sz="1400"/>
              <a:t>    def __len__(self):</a:t>
            </a:r>
          </a:p>
          <a:p>
            <a:r>
              <a:rPr lang="en-US" altLang="zh-CN" sz="1400"/>
              <a:t>        ...</a:t>
            </a:r>
          </a:p>
          <a:p>
            <a:r>
              <a:rPr lang="en-US" altLang="zh-CN" sz="1400"/>
              <a:t>        return ... </a:t>
            </a:r>
            <a:r>
              <a:rPr lang="en-US" altLang="zh-CN" sz="1400">
                <a:solidFill>
                  <a:schemeClr val="accent2"/>
                </a:solidFill>
              </a:rPr>
              <a:t>【</a:t>
            </a:r>
            <a:r>
              <a:rPr lang="zh-CN" altLang="en-US" sz="1400">
                <a:solidFill>
                  <a:schemeClr val="accent2"/>
                </a:solidFill>
              </a:rPr>
              <a:t>返回数据集长度</a:t>
            </a:r>
            <a:r>
              <a:rPr lang="en-US" altLang="zh-CN" sz="1400">
                <a:solidFill>
                  <a:schemeClr val="accent2"/>
                </a:solidFill>
              </a:rPr>
              <a:t>】</a:t>
            </a:r>
          </a:p>
          <a:p>
            <a:endParaRPr lang="en-US" altLang="zh-CN" sz="1400"/>
          </a:p>
          <a:p>
            <a:r>
              <a:rPr lang="en-US" altLang="zh-CN" sz="1400"/>
              <a:t>dataset = XXXDataset(...) </a:t>
            </a:r>
            <a:r>
              <a:rPr lang="en-US" altLang="zh-CN" sz="1400">
                <a:solidFill>
                  <a:schemeClr val="accent2"/>
                </a:solidFill>
              </a:rPr>
              <a:t>【</a:t>
            </a:r>
            <a:r>
              <a:rPr lang="zh-CN" altLang="en-US" sz="1400">
                <a:solidFill>
                  <a:schemeClr val="accent2"/>
                </a:solidFill>
              </a:rPr>
              <a:t>创建数据集对象，调用</a:t>
            </a:r>
            <a:r>
              <a:rPr lang="en-US" altLang="zh-CN" sz="1400">
                <a:solidFill>
                  <a:schemeClr val="accent2"/>
                </a:solidFill>
              </a:rPr>
              <a:t>__init__</a:t>
            </a:r>
            <a:r>
              <a:rPr lang="zh-CN" altLang="en-US" sz="1400">
                <a:solidFill>
                  <a:schemeClr val="accent2"/>
                </a:solidFill>
              </a:rPr>
              <a:t>方法</a:t>
            </a:r>
            <a:r>
              <a:rPr lang="en-US" altLang="zh-CN" sz="1400">
                <a:solidFill>
                  <a:schemeClr val="accent2"/>
                </a:solidFill>
              </a:rPr>
              <a:t>】</a:t>
            </a:r>
          </a:p>
          <a:p>
            <a:r>
              <a:rPr lang="en-US" altLang="zh-CN" sz="1400"/>
              <a:t>train_loader = DataLoader(dataset = dataset, batch_size = 32,</a:t>
            </a:r>
          </a:p>
          <a:p>
            <a:r>
              <a:rPr lang="en-US" altLang="zh-CN" sz="1400"/>
              <a:t>                                          shuffle = True, num_workers = 0)</a:t>
            </a:r>
            <a:endParaRPr lang="zh-CN" altLang="en-US" sz="1400"/>
          </a:p>
        </p:txBody>
      </p:sp>
      <p:sp>
        <p:nvSpPr>
          <p:cNvPr id="9" name="文本框 8">
            <a:extLst>
              <a:ext uri="{FF2B5EF4-FFF2-40B4-BE49-F238E27FC236}">
                <a16:creationId xmlns:a16="http://schemas.microsoft.com/office/drawing/2014/main" id="{DACC8398-258F-4A3B-8D18-A9EC04BFB967}"/>
              </a:ext>
            </a:extLst>
          </p:cNvPr>
          <p:cNvSpPr txBox="1"/>
          <p:nvPr/>
        </p:nvSpPr>
        <p:spPr>
          <a:xfrm>
            <a:off x="6096000" y="915499"/>
            <a:ext cx="5902200" cy="4616648"/>
          </a:xfrm>
          <a:prstGeom prst="rect">
            <a:avLst/>
          </a:prstGeom>
          <a:noFill/>
          <a:ln w="19050">
            <a:solidFill>
              <a:srgbClr val="0070C0"/>
            </a:solidFill>
            <a:prstDash val="lgDash"/>
          </a:ln>
        </p:spPr>
        <p:txBody>
          <a:bodyPr wrap="square">
            <a:spAutoFit/>
          </a:bodyPr>
          <a:lstStyle/>
          <a:p>
            <a:r>
              <a:rPr lang="en-US" altLang="zh-CN" sz="1400" b="1"/>
              <a:t>DataLoader</a:t>
            </a:r>
            <a:r>
              <a:rPr lang="zh-CN" altLang="en-US" sz="1400"/>
              <a:t>：</a:t>
            </a:r>
          </a:p>
          <a:p>
            <a:r>
              <a:rPr lang="en-US" altLang="zh-CN" sz="1400"/>
              <a:t>1. torch.utils.data.DataLoader </a:t>
            </a:r>
            <a:r>
              <a:rPr lang="zh-CN" altLang="en-US" sz="1400"/>
              <a:t>类的作用是对数据集进行批量处理、打乱顺序以及多线程加载等操作。</a:t>
            </a:r>
          </a:p>
          <a:p>
            <a:r>
              <a:rPr lang="zh-CN" altLang="en-US" sz="1400"/>
              <a:t>    </a:t>
            </a:r>
            <a:r>
              <a:rPr lang="en-US" altLang="zh-CN" sz="1400">
                <a:solidFill>
                  <a:schemeClr val="accent2"/>
                </a:solidFill>
              </a:rPr>
              <a:t>- </a:t>
            </a:r>
            <a:r>
              <a:rPr lang="zh-CN" altLang="en-US" sz="1400">
                <a:solidFill>
                  <a:schemeClr val="accent2"/>
                </a:solidFill>
              </a:rPr>
              <a:t>批量处理：将数据集按指定的批次大小划分，便于模型进行批量训练，提高训练效率。</a:t>
            </a:r>
          </a:p>
          <a:p>
            <a:r>
              <a:rPr lang="zh-CN" altLang="en-US" sz="1400">
                <a:solidFill>
                  <a:schemeClr val="accent2"/>
                </a:solidFill>
              </a:rPr>
              <a:t>    </a:t>
            </a:r>
            <a:r>
              <a:rPr lang="en-US" altLang="zh-CN" sz="1400">
                <a:solidFill>
                  <a:schemeClr val="accent2"/>
                </a:solidFill>
              </a:rPr>
              <a:t>- </a:t>
            </a:r>
            <a:r>
              <a:rPr lang="zh-CN" altLang="en-US" sz="1400">
                <a:solidFill>
                  <a:schemeClr val="accent2"/>
                </a:solidFill>
              </a:rPr>
              <a:t>打乱顺序（</a:t>
            </a:r>
            <a:r>
              <a:rPr lang="en-US" altLang="zh-CN" sz="1400">
                <a:solidFill>
                  <a:schemeClr val="accent2"/>
                </a:solidFill>
              </a:rPr>
              <a:t>shuffle </a:t>
            </a:r>
            <a:r>
              <a:rPr lang="zh-CN" altLang="en-US" sz="1400">
                <a:solidFill>
                  <a:schemeClr val="accent2"/>
                </a:solidFill>
              </a:rPr>
              <a:t>参数控制）：在每个训练周期开始时随机打乱数据顺序，有助于模型学习到更具泛化性的特征，避免过拟合。</a:t>
            </a:r>
          </a:p>
          <a:p>
            <a:r>
              <a:rPr lang="zh-CN" altLang="en-US" sz="1400">
                <a:solidFill>
                  <a:schemeClr val="accent2"/>
                </a:solidFill>
              </a:rPr>
              <a:t>    </a:t>
            </a:r>
            <a:r>
              <a:rPr lang="en-US" altLang="zh-CN" sz="1400">
                <a:solidFill>
                  <a:schemeClr val="accent2"/>
                </a:solidFill>
              </a:rPr>
              <a:t>- </a:t>
            </a:r>
            <a:r>
              <a:rPr lang="zh-CN" altLang="en-US" sz="1400">
                <a:solidFill>
                  <a:schemeClr val="accent2"/>
                </a:solidFill>
              </a:rPr>
              <a:t>多线程加载（</a:t>
            </a:r>
            <a:r>
              <a:rPr lang="en-US" altLang="zh-CN" sz="1400">
                <a:solidFill>
                  <a:schemeClr val="accent2"/>
                </a:solidFill>
              </a:rPr>
              <a:t>num_workers </a:t>
            </a:r>
            <a:r>
              <a:rPr lang="zh-CN" altLang="en-US" sz="1400">
                <a:solidFill>
                  <a:schemeClr val="accent2"/>
                </a:solidFill>
              </a:rPr>
              <a:t>参数控制）：使用多个线程并行加载数据，减少数据加载时间，提高整体训练速度。</a:t>
            </a:r>
          </a:p>
          <a:p>
            <a:r>
              <a:rPr lang="en-US" altLang="zh-CN" sz="1400"/>
              <a:t>2. DataLoader </a:t>
            </a:r>
            <a:r>
              <a:rPr lang="zh-CN" altLang="en-US" sz="1400"/>
              <a:t>会重复调用数据集对象的 </a:t>
            </a:r>
            <a:r>
              <a:rPr lang="en-US" altLang="zh-CN" sz="1400"/>
              <a:t>__getitem__ </a:t>
            </a:r>
            <a:r>
              <a:rPr lang="zh-CN" altLang="en-US" sz="1400"/>
              <a:t>方法来获取单个样本及标签：根据 </a:t>
            </a:r>
            <a:r>
              <a:rPr lang="en-US" altLang="zh-CN" sz="1400"/>
              <a:t>batch_size </a:t>
            </a:r>
            <a:r>
              <a:rPr lang="zh-CN" altLang="en-US" sz="1400"/>
              <a:t>参数在维度 </a:t>
            </a:r>
            <a:r>
              <a:rPr lang="en-US" altLang="zh-CN" sz="1400"/>
              <a:t>0 </a:t>
            </a:r>
            <a:r>
              <a:rPr lang="zh-CN" altLang="en-US" sz="1400"/>
              <a:t>上拼接多个样本，形成新的批量维度；同时将多个标签组合成一个张量。</a:t>
            </a:r>
          </a:p>
          <a:p>
            <a:r>
              <a:rPr lang="zh-CN" altLang="en-US" sz="1400"/>
              <a:t>    </a:t>
            </a:r>
            <a:r>
              <a:rPr lang="en-US" altLang="zh-CN" sz="1400">
                <a:solidFill>
                  <a:schemeClr val="accent2"/>
                </a:solidFill>
              </a:rPr>
              <a:t>- </a:t>
            </a:r>
            <a:r>
              <a:rPr lang="zh-CN" altLang="en-US" sz="1400">
                <a:solidFill>
                  <a:schemeClr val="accent2"/>
                </a:solidFill>
              </a:rPr>
              <a:t>每次调用 </a:t>
            </a:r>
            <a:r>
              <a:rPr lang="en-US" altLang="zh-CN" sz="1400">
                <a:solidFill>
                  <a:schemeClr val="accent2"/>
                </a:solidFill>
              </a:rPr>
              <a:t>__getitem__ </a:t>
            </a:r>
            <a:r>
              <a:rPr lang="zh-CN" altLang="en-US" sz="1400">
                <a:solidFill>
                  <a:schemeClr val="accent2"/>
                </a:solidFill>
              </a:rPr>
              <a:t>方法会返回一个样本及其对应的标签。</a:t>
            </a:r>
            <a:endParaRPr lang="en-US" altLang="zh-CN" sz="1400">
              <a:solidFill>
                <a:schemeClr val="accent2"/>
              </a:solidFill>
            </a:endParaRPr>
          </a:p>
          <a:p>
            <a:r>
              <a:rPr lang="en-US" altLang="zh-CN" sz="1400">
                <a:solidFill>
                  <a:schemeClr val="accent2"/>
                </a:solidFill>
              </a:rPr>
              <a:t>    - </a:t>
            </a:r>
            <a:r>
              <a:rPr lang="zh-CN" altLang="en-US" sz="1400">
                <a:solidFill>
                  <a:schemeClr val="accent2"/>
                </a:solidFill>
              </a:rPr>
              <a:t>例如，对于 </a:t>
            </a:r>
            <a:r>
              <a:rPr lang="en-US" altLang="zh-CN" sz="1400">
                <a:solidFill>
                  <a:schemeClr val="accent2"/>
                </a:solidFill>
              </a:rPr>
              <a:t>MNIST </a:t>
            </a:r>
            <a:r>
              <a:rPr lang="zh-CN" altLang="en-US" sz="1400">
                <a:solidFill>
                  <a:schemeClr val="accent2"/>
                </a:solidFill>
              </a:rPr>
              <a:t>数据集，当 </a:t>
            </a:r>
            <a:r>
              <a:rPr lang="en-US" altLang="zh-CN" sz="1400">
                <a:solidFill>
                  <a:schemeClr val="accent2"/>
                </a:solidFill>
              </a:rPr>
              <a:t>batch_size = 32 </a:t>
            </a:r>
            <a:r>
              <a:rPr lang="zh-CN" altLang="en-US" sz="1400">
                <a:solidFill>
                  <a:schemeClr val="accent2"/>
                </a:solidFill>
              </a:rPr>
              <a:t>时，</a:t>
            </a:r>
            <a:r>
              <a:rPr lang="en-US" altLang="zh-CN" sz="1400">
                <a:solidFill>
                  <a:schemeClr val="accent2"/>
                </a:solidFill>
              </a:rPr>
              <a:t>DataLoader </a:t>
            </a:r>
            <a:r>
              <a:rPr lang="zh-CN" altLang="en-US" sz="1400">
                <a:solidFill>
                  <a:schemeClr val="accent2"/>
                </a:solidFill>
              </a:rPr>
              <a:t>会从 </a:t>
            </a:r>
            <a:r>
              <a:rPr lang="en-US" altLang="zh-CN" sz="1400">
                <a:solidFill>
                  <a:schemeClr val="accent2"/>
                </a:solidFill>
              </a:rPr>
              <a:t>dataset </a:t>
            </a:r>
            <a:r>
              <a:rPr lang="zh-CN" altLang="en-US" sz="1400">
                <a:solidFill>
                  <a:schemeClr val="accent2"/>
                </a:solidFill>
              </a:rPr>
              <a:t>中依次取出 </a:t>
            </a:r>
            <a:r>
              <a:rPr lang="en-US" altLang="zh-CN" sz="1400">
                <a:solidFill>
                  <a:schemeClr val="accent2"/>
                </a:solidFill>
              </a:rPr>
              <a:t>32 </a:t>
            </a:r>
            <a:r>
              <a:rPr lang="zh-CN" altLang="en-US" sz="1400">
                <a:solidFill>
                  <a:schemeClr val="accent2"/>
                </a:solidFill>
              </a:rPr>
              <a:t>组样本</a:t>
            </a:r>
            <a:r>
              <a:rPr lang="en-US" altLang="zh-CN" sz="1400">
                <a:solidFill>
                  <a:schemeClr val="accent2"/>
                </a:solidFill>
              </a:rPr>
              <a:t>-</a:t>
            </a:r>
            <a:r>
              <a:rPr lang="zh-CN" altLang="en-US" sz="1400">
                <a:solidFill>
                  <a:schemeClr val="accent2"/>
                </a:solidFill>
              </a:rPr>
              <a:t>标签，将样本（三阶张量）拼接成维度为 </a:t>
            </a:r>
            <a:r>
              <a:rPr lang="en-US" altLang="zh-CN" sz="1400">
                <a:solidFill>
                  <a:schemeClr val="accent2"/>
                </a:solidFill>
              </a:rPr>
              <a:t>(32, 1, 28, 28) </a:t>
            </a:r>
            <a:r>
              <a:rPr lang="zh-CN" altLang="en-US" sz="1400">
                <a:solidFill>
                  <a:schemeClr val="accent2"/>
                </a:solidFill>
              </a:rPr>
              <a:t>的四阶张量，将标签（一阶张量）组合成维度为 </a:t>
            </a:r>
            <a:r>
              <a:rPr lang="en-US" altLang="zh-CN" sz="1400">
                <a:solidFill>
                  <a:schemeClr val="accent2"/>
                </a:solidFill>
              </a:rPr>
              <a:t>(32, ) </a:t>
            </a:r>
            <a:r>
              <a:rPr lang="zh-CN" altLang="en-US" sz="1400">
                <a:solidFill>
                  <a:schemeClr val="accent2"/>
                </a:solidFill>
              </a:rPr>
              <a:t>的一阶张量。这两个张量构成一个批次的数据。</a:t>
            </a:r>
          </a:p>
          <a:p>
            <a:r>
              <a:rPr lang="zh-CN" altLang="en-US" sz="1400">
                <a:solidFill>
                  <a:schemeClr val="accent2"/>
                </a:solidFill>
              </a:rPr>
              <a:t>    </a:t>
            </a:r>
            <a:r>
              <a:rPr lang="en-US" altLang="zh-CN" sz="1400">
                <a:solidFill>
                  <a:schemeClr val="accent2"/>
                </a:solidFill>
              </a:rPr>
              <a:t>- </a:t>
            </a:r>
            <a:r>
              <a:rPr lang="zh-CN" altLang="en-US" sz="1400">
                <a:solidFill>
                  <a:schemeClr val="accent2"/>
                </a:solidFill>
              </a:rPr>
              <a:t>如果数据集的样本数量不能被 </a:t>
            </a:r>
            <a:r>
              <a:rPr lang="en-US" altLang="zh-CN" sz="1400">
                <a:solidFill>
                  <a:schemeClr val="accent2"/>
                </a:solidFill>
              </a:rPr>
              <a:t>batch_size </a:t>
            </a:r>
            <a:r>
              <a:rPr lang="zh-CN" altLang="en-US" sz="1400">
                <a:solidFill>
                  <a:schemeClr val="accent2"/>
                </a:solidFill>
              </a:rPr>
              <a:t>整除，最后一个批次的样本数量会小于 </a:t>
            </a:r>
            <a:r>
              <a:rPr lang="en-US" altLang="zh-CN" sz="1400">
                <a:solidFill>
                  <a:schemeClr val="accent2"/>
                </a:solidFill>
              </a:rPr>
              <a:t>batch_size</a:t>
            </a:r>
            <a:r>
              <a:rPr lang="zh-CN" altLang="en-US" sz="1400">
                <a:solidFill>
                  <a:schemeClr val="accent2"/>
                </a:solidFill>
              </a:rPr>
              <a:t>。</a:t>
            </a:r>
          </a:p>
          <a:p>
            <a:r>
              <a:rPr lang="en-US" altLang="zh-CN" sz="1400"/>
              <a:t>3. DataLoader </a:t>
            </a:r>
            <a:r>
              <a:rPr lang="zh-CN" altLang="en-US" sz="1400"/>
              <a:t>也会使用数据集对象的 </a:t>
            </a:r>
            <a:r>
              <a:rPr lang="en-US" altLang="zh-CN" sz="1400"/>
              <a:t>__len__ </a:t>
            </a:r>
            <a:r>
              <a:rPr lang="zh-CN" altLang="en-US" sz="1400"/>
              <a:t>方法来确定数据集的大小。</a:t>
            </a:r>
          </a:p>
          <a:p>
            <a:r>
              <a:rPr lang="zh-CN" altLang="en-US" sz="1400"/>
              <a:t>    </a:t>
            </a:r>
            <a:r>
              <a:rPr lang="en-US" altLang="zh-CN" sz="1400">
                <a:solidFill>
                  <a:schemeClr val="accent2"/>
                </a:solidFill>
              </a:rPr>
              <a:t>- </a:t>
            </a:r>
            <a:r>
              <a:rPr lang="zh-CN" altLang="en-US" sz="1400">
                <a:solidFill>
                  <a:schemeClr val="accent2"/>
                </a:solidFill>
              </a:rPr>
              <a:t>数据集大小信息用于计算每个训练周期中的批次数量。</a:t>
            </a:r>
            <a:r>
              <a:rPr lang="zh-CN" altLang="en-US" sz="1400"/>
              <a:t>    </a:t>
            </a:r>
            <a:endParaRPr lang="zh-CN" altLang="en-US" sz="1400">
              <a:solidFill>
                <a:schemeClr val="accent2"/>
              </a:solidFill>
            </a:endParaRPr>
          </a:p>
        </p:txBody>
      </p:sp>
      <p:sp>
        <p:nvSpPr>
          <p:cNvPr id="11" name="文本框 10">
            <a:extLst>
              <a:ext uri="{FF2B5EF4-FFF2-40B4-BE49-F238E27FC236}">
                <a16:creationId xmlns:a16="http://schemas.microsoft.com/office/drawing/2014/main" id="{511A61CB-5F48-48F9-9C88-E2DD825A8E71}"/>
              </a:ext>
            </a:extLst>
          </p:cNvPr>
          <p:cNvSpPr txBox="1"/>
          <p:nvPr/>
        </p:nvSpPr>
        <p:spPr>
          <a:xfrm>
            <a:off x="497537" y="5622626"/>
            <a:ext cx="11500663" cy="1169551"/>
          </a:xfrm>
          <a:prstGeom prst="rect">
            <a:avLst/>
          </a:prstGeom>
          <a:noFill/>
          <a:ln w="19050">
            <a:solidFill>
              <a:srgbClr val="0070C0"/>
            </a:solidFill>
            <a:prstDash val="lgDash"/>
          </a:ln>
        </p:spPr>
        <p:txBody>
          <a:bodyPr wrap="square">
            <a:spAutoFit/>
          </a:bodyPr>
          <a:lstStyle/>
          <a:p>
            <a:r>
              <a:rPr lang="zh-CN" altLang="en-US" sz="1400" b="1"/>
              <a:t>实例 train_loader</a:t>
            </a:r>
            <a:r>
              <a:rPr lang="zh-CN" altLang="en-US" sz="1400"/>
              <a:t>：</a:t>
            </a:r>
          </a:p>
          <a:p>
            <a:r>
              <a:rPr lang="zh-CN" altLang="en-US" sz="1400"/>
              <a:t>1. 通过 DataLoader 实例化得到的 train_loader 是一个可迭代对象。在训练过程中，可以使用 for 循环遍历 train_loader，依次获取每个批次的样本进行模型训练，方便进行迭代式的训练操作，</a:t>
            </a:r>
            <a:r>
              <a:rPr lang="zh-CN" altLang="en-US" sz="1400">
                <a:solidFill>
                  <a:schemeClr val="accent2"/>
                </a:solidFill>
              </a:rPr>
              <a:t>每次迭代返回的是多个张量组成的元组</a:t>
            </a:r>
            <a:r>
              <a:rPr lang="zh-CN" altLang="en-US" sz="1400"/>
              <a:t>。</a:t>
            </a:r>
          </a:p>
          <a:p>
            <a:r>
              <a:rPr lang="zh-CN" altLang="en-US" sz="1400"/>
              <a:t>2. 以 </a:t>
            </a:r>
            <a:r>
              <a:rPr lang="en-US" altLang="zh-CN" sz="1400"/>
              <a:t>MNIST </a:t>
            </a:r>
            <a:r>
              <a:rPr lang="zh-CN" altLang="en-US" sz="1400"/>
              <a:t>数据集为例，DataLoader 将 60000 个数据按照 batch_size = </a:t>
            </a:r>
            <a:r>
              <a:rPr lang="en-US" altLang="zh-CN" sz="1400"/>
              <a:t>32</a:t>
            </a:r>
            <a:r>
              <a:rPr lang="zh-CN" altLang="en-US" sz="1400"/>
              <a:t> 打包成了 </a:t>
            </a:r>
            <a:r>
              <a:rPr lang="en-US" altLang="zh-CN" sz="1400"/>
              <a:t>1875</a:t>
            </a:r>
            <a:r>
              <a:rPr lang="zh-CN" altLang="en-US" sz="1400"/>
              <a:t> 组张量，每组张量包括维度为 (</a:t>
            </a:r>
            <a:r>
              <a:rPr lang="en-US" altLang="zh-CN" sz="1400"/>
              <a:t>32</a:t>
            </a:r>
            <a:r>
              <a:rPr lang="zh-CN" altLang="en-US" sz="1400"/>
              <a:t>, 1, 28, 28) 的图像数据和维度为 (</a:t>
            </a:r>
            <a:r>
              <a:rPr lang="en-US" altLang="zh-CN" sz="1400"/>
              <a:t>32</a:t>
            </a:r>
            <a:r>
              <a:rPr lang="zh-CN" altLang="en-US" sz="1400"/>
              <a:t>, ) 的标签数据。迭代时，动态生成批次，每次迭代（</a:t>
            </a:r>
            <a:r>
              <a:rPr lang="en-US" altLang="zh-CN" sz="1400"/>
              <a:t>for data, label in train_loader</a:t>
            </a:r>
            <a:r>
              <a:rPr lang="zh-CN" altLang="en-US" sz="1400"/>
              <a:t>）返回当前批次的两个张量组成的元组。</a:t>
            </a:r>
          </a:p>
        </p:txBody>
      </p:sp>
      <p:sp>
        <p:nvSpPr>
          <p:cNvPr id="12" name="矩形 11">
            <a:extLst>
              <a:ext uri="{FF2B5EF4-FFF2-40B4-BE49-F238E27FC236}">
                <a16:creationId xmlns:a16="http://schemas.microsoft.com/office/drawing/2014/main" id="{D3B917D1-07E5-4258-80BC-4815121C53A7}"/>
              </a:ext>
            </a:extLst>
          </p:cNvPr>
          <p:cNvSpPr/>
          <p:nvPr/>
        </p:nvSpPr>
        <p:spPr>
          <a:xfrm>
            <a:off x="767537" y="3105150"/>
            <a:ext cx="2213788" cy="2476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FA72FB-690D-40FB-A225-E16A10112C7A}"/>
              </a:ext>
            </a:extLst>
          </p:cNvPr>
          <p:cNvSpPr/>
          <p:nvPr/>
        </p:nvSpPr>
        <p:spPr>
          <a:xfrm>
            <a:off x="767537" y="3924300"/>
            <a:ext cx="1366063" cy="3143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DCF4943-0AA2-4BBD-B0CC-A619D0E77EE3}"/>
              </a:ext>
            </a:extLst>
          </p:cNvPr>
          <p:cNvSpPr/>
          <p:nvPr/>
        </p:nvSpPr>
        <p:spPr>
          <a:xfrm>
            <a:off x="1885950" y="1762125"/>
            <a:ext cx="733425" cy="2595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4839FDBD-EECF-4630-9E3B-AA896D619801}"/>
              </a:ext>
            </a:extLst>
          </p:cNvPr>
          <p:cNvCxnSpPr/>
          <p:nvPr/>
        </p:nvCxnSpPr>
        <p:spPr>
          <a:xfrm>
            <a:off x="767537" y="2867025"/>
            <a:ext cx="19661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39F009D-0F42-43C4-8296-BBFF061B64FA}"/>
              </a:ext>
            </a:extLst>
          </p:cNvPr>
          <p:cNvCxnSpPr/>
          <p:nvPr/>
        </p:nvCxnSpPr>
        <p:spPr>
          <a:xfrm>
            <a:off x="977087" y="2667000"/>
            <a:ext cx="15851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45EB7A6-0978-48E0-AD32-485BF0DE433D}"/>
              </a:ext>
            </a:extLst>
          </p:cNvPr>
          <p:cNvSpPr/>
          <p:nvPr/>
        </p:nvSpPr>
        <p:spPr>
          <a:xfrm>
            <a:off x="1677531" y="5037786"/>
            <a:ext cx="962025" cy="2476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899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B4C85AE-3DE2-41BE-BE66-36E329EED06E}"/>
              </a:ext>
            </a:extLst>
          </p:cNvPr>
          <p:cNvSpPr txBox="1"/>
          <p:nvPr/>
        </p:nvSpPr>
        <p:spPr>
          <a:xfrm>
            <a:off x="6919273" y="1657928"/>
            <a:ext cx="4541363" cy="3416320"/>
          </a:xfrm>
          <a:prstGeom prst="rect">
            <a:avLst/>
          </a:prstGeom>
          <a:noFill/>
        </p:spPr>
        <p:txBody>
          <a:bodyPr wrap="square">
            <a:spAutoFit/>
          </a:bodyPr>
          <a:lstStyle/>
          <a:p>
            <a:r>
              <a:rPr lang="zh-CN" altLang="en-US" b="0" i="0">
                <a:effectLst/>
                <a:latin typeface="PingFang SC"/>
              </a:rPr>
              <a:t>对于</a:t>
            </a:r>
            <a:r>
              <a:rPr lang="en-US" altLang="zh-CN" b="0" i="0">
                <a:effectLst/>
                <a:latin typeface="PingFang SC"/>
              </a:rPr>
              <a:t>dataset</a:t>
            </a:r>
            <a:r>
              <a:rPr lang="zh-CN" altLang="en-US" b="0" i="0">
                <a:effectLst/>
                <a:latin typeface="PingFang SC"/>
              </a:rPr>
              <a:t>和</a:t>
            </a:r>
            <a:r>
              <a:rPr lang="en-US" altLang="zh-CN" b="0" i="0">
                <a:effectLst/>
                <a:latin typeface="PingFang SC"/>
              </a:rPr>
              <a:t>dataloader</a:t>
            </a:r>
            <a:r>
              <a:rPr lang="zh-CN" altLang="en-US" b="0" i="0">
                <a:effectLst/>
                <a:latin typeface="PingFang SC"/>
              </a:rPr>
              <a:t>的工作原理，我的理解是：</a:t>
            </a:r>
            <a:r>
              <a:rPr lang="en-US" altLang="zh-CN" b="0" i="0">
                <a:effectLst/>
                <a:latin typeface="PingFang SC"/>
              </a:rPr>
              <a:t>1.dataloader“</a:t>
            </a:r>
            <a:r>
              <a:rPr lang="zh-CN" altLang="en-US" b="0" i="0">
                <a:effectLst/>
                <a:latin typeface="PingFang SC"/>
              </a:rPr>
              <a:t>操作”</a:t>
            </a:r>
            <a:r>
              <a:rPr lang="en-US" altLang="zh-CN" b="0" i="0">
                <a:effectLst/>
                <a:latin typeface="PingFang SC"/>
              </a:rPr>
              <a:t>dataset</a:t>
            </a:r>
            <a:r>
              <a:rPr lang="zh-CN" altLang="en-US" b="0" i="0">
                <a:effectLst/>
                <a:latin typeface="PingFang SC"/>
              </a:rPr>
              <a:t>中的</a:t>
            </a:r>
            <a:r>
              <a:rPr lang="en-US" altLang="zh-CN" b="0" i="0">
                <a:effectLst/>
                <a:latin typeface="PingFang SC"/>
              </a:rPr>
              <a:t>len</a:t>
            </a:r>
            <a:r>
              <a:rPr lang="zh-CN" altLang="en-US" b="0" i="0">
                <a:effectLst/>
                <a:latin typeface="PingFang SC"/>
              </a:rPr>
              <a:t>方法获取样本总数，利用</a:t>
            </a:r>
            <a:r>
              <a:rPr lang="en-US" altLang="zh-CN" b="0" i="0">
                <a:effectLst/>
                <a:latin typeface="PingFang SC"/>
              </a:rPr>
              <a:t>getitem</a:t>
            </a:r>
            <a:r>
              <a:rPr lang="zh-CN" altLang="en-US" b="0" i="0">
                <a:effectLst/>
                <a:latin typeface="PingFang SC"/>
              </a:rPr>
              <a:t>方法获取单一样本；</a:t>
            </a:r>
            <a:r>
              <a:rPr lang="en-US" altLang="zh-CN" b="0" i="0">
                <a:effectLst/>
                <a:latin typeface="PingFang SC"/>
              </a:rPr>
              <a:t>2.</a:t>
            </a:r>
            <a:r>
              <a:rPr lang="zh-CN" altLang="en-US" b="0" i="0">
                <a:effectLst/>
                <a:latin typeface="PingFang SC"/>
              </a:rPr>
              <a:t>其根据</a:t>
            </a:r>
            <a:r>
              <a:rPr lang="en-US" altLang="zh-CN" b="0" i="0">
                <a:effectLst/>
                <a:latin typeface="PingFang SC"/>
              </a:rPr>
              <a:t>shuffle=True</a:t>
            </a:r>
            <a:r>
              <a:rPr lang="zh-CN" altLang="en-US" b="0" i="0">
                <a:effectLst/>
                <a:latin typeface="PingFang SC"/>
              </a:rPr>
              <a:t>给出一个打乱顺序的序列，这个打乱的序列是样本的索引，这样就可以随机组合样本到</a:t>
            </a:r>
            <a:r>
              <a:rPr lang="en-US" altLang="zh-CN" b="0" i="0">
                <a:effectLst/>
                <a:latin typeface="PingFang SC"/>
              </a:rPr>
              <a:t>mini_batch</a:t>
            </a:r>
            <a:r>
              <a:rPr lang="zh-CN" altLang="en-US" b="0" i="0">
                <a:effectLst/>
                <a:latin typeface="PingFang SC"/>
              </a:rPr>
              <a:t>了；</a:t>
            </a:r>
            <a:r>
              <a:rPr lang="en-US" altLang="zh-CN" b="0" i="0">
                <a:effectLst/>
                <a:latin typeface="PingFang SC"/>
              </a:rPr>
              <a:t>3.</a:t>
            </a:r>
            <a:r>
              <a:rPr lang="zh-CN" altLang="en-US" b="0" i="0">
                <a:effectLst/>
                <a:latin typeface="PingFang SC"/>
              </a:rPr>
              <a:t>根据</a:t>
            </a:r>
            <a:r>
              <a:rPr lang="en-US" altLang="zh-CN" b="0" i="0">
                <a:effectLst/>
                <a:latin typeface="PingFang SC"/>
              </a:rPr>
              <a:t>batch_size</a:t>
            </a:r>
            <a:r>
              <a:rPr lang="zh-CN" altLang="en-US" b="0" i="0">
                <a:effectLst/>
                <a:latin typeface="PingFang SC"/>
              </a:rPr>
              <a:t>设置的大小，设置一个</a:t>
            </a:r>
            <a:r>
              <a:rPr lang="en-US" altLang="zh-CN" b="0" i="0">
                <a:effectLst/>
                <a:latin typeface="PingFang SC"/>
              </a:rPr>
              <a:t>mini_batch</a:t>
            </a:r>
            <a:r>
              <a:rPr lang="zh-CN" altLang="en-US" b="0" i="0">
                <a:effectLst/>
                <a:latin typeface="PingFang SC"/>
              </a:rPr>
              <a:t>中的样本数量；</a:t>
            </a:r>
            <a:r>
              <a:rPr lang="en-US" altLang="zh-CN" b="0" i="0">
                <a:effectLst/>
                <a:latin typeface="PingFang SC"/>
              </a:rPr>
              <a:t>4.dataloader</a:t>
            </a:r>
            <a:r>
              <a:rPr lang="zh-CN" altLang="en-US" b="0" i="0">
                <a:effectLst/>
                <a:latin typeface="PingFang SC"/>
              </a:rPr>
              <a:t>将这样的</a:t>
            </a:r>
            <a:r>
              <a:rPr lang="en-US" altLang="zh-CN" b="0" i="0">
                <a:effectLst/>
                <a:latin typeface="PingFang SC"/>
              </a:rPr>
              <a:t>batch_siza</a:t>
            </a:r>
            <a:r>
              <a:rPr lang="zh-CN" altLang="en-US" b="0" i="0">
                <a:effectLst/>
                <a:latin typeface="PingFang SC"/>
              </a:rPr>
              <a:t>个样本（假设每个样本是一个二阶张量）整合成一个三阶张量，而维度</a:t>
            </a:r>
            <a:r>
              <a:rPr lang="en-US" altLang="zh-CN" b="0" i="0">
                <a:effectLst/>
                <a:latin typeface="PingFang SC"/>
              </a:rPr>
              <a:t>0</a:t>
            </a:r>
            <a:r>
              <a:rPr lang="zh-CN" altLang="en-US" b="0" i="0">
                <a:effectLst/>
                <a:latin typeface="PingFang SC"/>
              </a:rPr>
              <a:t>就是</a:t>
            </a:r>
            <a:r>
              <a:rPr lang="en-US" altLang="zh-CN" b="0" i="0">
                <a:effectLst/>
                <a:latin typeface="PingFang SC"/>
              </a:rPr>
              <a:t>batch_size</a:t>
            </a:r>
            <a:r>
              <a:rPr lang="zh-CN" altLang="en-US" b="0" i="0">
                <a:effectLst/>
                <a:latin typeface="PingFang SC"/>
              </a:rPr>
              <a:t>；</a:t>
            </a:r>
            <a:r>
              <a:rPr lang="en-US" altLang="zh-CN" b="0" i="0">
                <a:effectLst/>
                <a:latin typeface="PingFang SC"/>
              </a:rPr>
              <a:t>5.</a:t>
            </a:r>
            <a:r>
              <a:rPr lang="zh-CN" altLang="en-US" b="0" i="0">
                <a:effectLst/>
                <a:latin typeface="PingFang SC"/>
              </a:rPr>
              <a:t>对于</a:t>
            </a:r>
            <a:r>
              <a:rPr lang="en-US" altLang="zh-CN" b="0" i="0">
                <a:effectLst/>
                <a:latin typeface="PingFang SC"/>
              </a:rPr>
              <a:t>train_loader</a:t>
            </a:r>
            <a:r>
              <a:rPr lang="zh-CN" altLang="en-US" b="0" i="0">
                <a:effectLst/>
                <a:latin typeface="PingFang SC"/>
              </a:rPr>
              <a:t>的循环实际就是沿维度</a:t>
            </a:r>
            <a:r>
              <a:rPr lang="en-US" altLang="zh-CN" b="0" i="0">
                <a:effectLst/>
                <a:latin typeface="PingFang SC"/>
              </a:rPr>
              <a:t>0</a:t>
            </a:r>
            <a:r>
              <a:rPr lang="zh-CN" altLang="en-US" b="0" i="0">
                <a:effectLst/>
                <a:latin typeface="PingFang SC"/>
              </a:rPr>
              <a:t>进行循环。</a:t>
            </a:r>
            <a:endParaRPr lang="zh-CN" altLang="en-US"/>
          </a:p>
        </p:txBody>
      </p:sp>
      <p:pic>
        <p:nvPicPr>
          <p:cNvPr id="6" name="图片 5">
            <a:extLst>
              <a:ext uri="{FF2B5EF4-FFF2-40B4-BE49-F238E27FC236}">
                <a16:creationId xmlns:a16="http://schemas.microsoft.com/office/drawing/2014/main" id="{71D9353E-2CB5-4972-B486-D3A9D0CA4844}"/>
              </a:ext>
            </a:extLst>
          </p:cNvPr>
          <p:cNvPicPr>
            <a:picLocks noChangeAspect="1"/>
          </p:cNvPicPr>
          <p:nvPr/>
        </p:nvPicPr>
        <p:blipFill>
          <a:blip r:embed="rId2"/>
          <a:stretch>
            <a:fillRect/>
          </a:stretch>
        </p:blipFill>
        <p:spPr>
          <a:xfrm>
            <a:off x="442207" y="3062991"/>
            <a:ext cx="5877745" cy="3296110"/>
          </a:xfrm>
          <a:prstGeom prst="rect">
            <a:avLst/>
          </a:prstGeom>
        </p:spPr>
      </p:pic>
      <p:pic>
        <p:nvPicPr>
          <p:cNvPr id="7" name="图片 6">
            <a:extLst>
              <a:ext uri="{FF2B5EF4-FFF2-40B4-BE49-F238E27FC236}">
                <a16:creationId xmlns:a16="http://schemas.microsoft.com/office/drawing/2014/main" id="{5694BFAE-296F-4DBF-AFF1-5F47C194BAB4}"/>
              </a:ext>
            </a:extLst>
          </p:cNvPr>
          <p:cNvPicPr>
            <a:picLocks noChangeAspect="1"/>
          </p:cNvPicPr>
          <p:nvPr/>
        </p:nvPicPr>
        <p:blipFill>
          <a:blip r:embed="rId3"/>
          <a:stretch>
            <a:fillRect/>
          </a:stretch>
        </p:blipFill>
        <p:spPr>
          <a:xfrm>
            <a:off x="273377" y="202965"/>
            <a:ext cx="6495933" cy="2722304"/>
          </a:xfrm>
          <a:prstGeom prst="rect">
            <a:avLst/>
          </a:prstGeom>
        </p:spPr>
      </p:pic>
    </p:spTree>
    <p:extLst>
      <p:ext uri="{BB962C8B-B14F-4D97-AF65-F5344CB8AC3E}">
        <p14:creationId xmlns:p14="http://schemas.microsoft.com/office/powerpoint/2010/main" val="170394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36B757-0E4A-48BF-BD19-A67AA0FC5EB2}"/>
              </a:ext>
            </a:extLst>
          </p:cNvPr>
          <p:cNvSpPr txBox="1"/>
          <p:nvPr/>
        </p:nvSpPr>
        <p:spPr>
          <a:xfrm>
            <a:off x="219552" y="24816"/>
            <a:ext cx="3877985" cy="646331"/>
          </a:xfrm>
          <a:prstGeom prst="rect">
            <a:avLst/>
          </a:prstGeom>
          <a:noFill/>
        </p:spPr>
        <p:txBody>
          <a:bodyPr wrap="none" rtlCol="0">
            <a:spAutoFit/>
          </a:bodyPr>
          <a:lstStyle/>
          <a:p>
            <a:r>
              <a:rPr lang="zh-CN" altLang="en-US" sz="3600" b="1">
                <a:solidFill>
                  <a:srgbClr val="FF0000"/>
                </a:solidFill>
              </a:rPr>
              <a:t>深度学习一般架构</a:t>
            </a:r>
          </a:p>
        </p:txBody>
      </p:sp>
      <p:sp>
        <p:nvSpPr>
          <p:cNvPr id="3" name="矩形 2">
            <a:extLst>
              <a:ext uri="{FF2B5EF4-FFF2-40B4-BE49-F238E27FC236}">
                <a16:creationId xmlns:a16="http://schemas.microsoft.com/office/drawing/2014/main" id="{9C67AF31-8FF0-46E9-A3A0-51BBA0C6D6C9}"/>
              </a:ext>
            </a:extLst>
          </p:cNvPr>
          <p:cNvSpPr/>
          <p:nvPr/>
        </p:nvSpPr>
        <p:spPr>
          <a:xfrm>
            <a:off x="497536" y="626387"/>
            <a:ext cx="3600000" cy="72000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a:extLst>
              <a:ext uri="{FF2B5EF4-FFF2-40B4-BE49-F238E27FC236}">
                <a16:creationId xmlns:a16="http://schemas.microsoft.com/office/drawing/2014/main" id="{428FD08B-7BBF-40E9-964C-7D5639C2001C}"/>
              </a:ext>
            </a:extLst>
          </p:cNvPr>
          <p:cNvSpPr/>
          <p:nvPr/>
        </p:nvSpPr>
        <p:spPr>
          <a:xfrm>
            <a:off x="227537" y="716387"/>
            <a:ext cx="540000" cy="540000"/>
          </a:xfrm>
          <a:prstGeom prst="ellipse">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2</a:t>
            </a:r>
            <a:endParaRPr lang="zh-CN" altLang="en-US" b="1"/>
          </a:p>
        </p:txBody>
      </p:sp>
      <p:sp>
        <p:nvSpPr>
          <p:cNvPr id="5" name="文本框 4">
            <a:extLst>
              <a:ext uri="{FF2B5EF4-FFF2-40B4-BE49-F238E27FC236}">
                <a16:creationId xmlns:a16="http://schemas.microsoft.com/office/drawing/2014/main" id="{D7833AAA-D353-40E5-8520-1AB62905BB91}"/>
              </a:ext>
            </a:extLst>
          </p:cNvPr>
          <p:cNvSpPr txBox="1"/>
          <p:nvPr/>
        </p:nvSpPr>
        <p:spPr>
          <a:xfrm>
            <a:off x="767537" y="693440"/>
            <a:ext cx="1899879" cy="584775"/>
          </a:xfrm>
          <a:prstGeom prst="rect">
            <a:avLst/>
          </a:prstGeom>
          <a:noFill/>
        </p:spPr>
        <p:txBody>
          <a:bodyPr wrap="none" rtlCol="0">
            <a:spAutoFit/>
          </a:bodyPr>
          <a:lstStyle/>
          <a:p>
            <a:r>
              <a:rPr lang="zh-CN" altLang="en-US" b="1"/>
              <a:t>设计模型</a:t>
            </a:r>
            <a:endParaRPr lang="en-US" altLang="zh-CN" b="1"/>
          </a:p>
          <a:p>
            <a:r>
              <a:rPr lang="zh-CN" altLang="en-US" sz="1400"/>
              <a:t>通过类 </a:t>
            </a:r>
            <a:r>
              <a:rPr lang="en-US" altLang="zh-CN" sz="1400"/>
              <a:t>class </a:t>
            </a:r>
            <a:r>
              <a:rPr lang="zh-CN" altLang="en-US" sz="1400"/>
              <a:t>定义模型</a:t>
            </a:r>
          </a:p>
        </p:txBody>
      </p:sp>
      <p:sp>
        <p:nvSpPr>
          <p:cNvPr id="7" name="文本框 6">
            <a:extLst>
              <a:ext uri="{FF2B5EF4-FFF2-40B4-BE49-F238E27FC236}">
                <a16:creationId xmlns:a16="http://schemas.microsoft.com/office/drawing/2014/main" id="{5F98390C-643F-49A5-949E-DF6891B7C526}"/>
              </a:ext>
            </a:extLst>
          </p:cNvPr>
          <p:cNvSpPr txBox="1"/>
          <p:nvPr/>
        </p:nvSpPr>
        <p:spPr>
          <a:xfrm>
            <a:off x="497536" y="1345267"/>
            <a:ext cx="5865164" cy="5047536"/>
          </a:xfrm>
          <a:prstGeom prst="rect">
            <a:avLst/>
          </a:prstGeom>
          <a:noFill/>
          <a:ln w="19050">
            <a:solidFill>
              <a:schemeClr val="accent2"/>
            </a:solidFill>
          </a:ln>
        </p:spPr>
        <p:txBody>
          <a:bodyPr wrap="square">
            <a:spAutoFit/>
          </a:bodyPr>
          <a:lstStyle/>
          <a:p>
            <a:r>
              <a:rPr lang="en-US" altLang="zh-CN" sz="1400"/>
              <a:t>import torch</a:t>
            </a:r>
          </a:p>
          <a:p>
            <a:endParaRPr lang="en-US" altLang="zh-CN" sz="1400"/>
          </a:p>
          <a:p>
            <a:r>
              <a:rPr lang="en-US" altLang="zh-CN" sz="1400"/>
              <a:t>class NetModel(torch.nn.Module):</a:t>
            </a:r>
          </a:p>
          <a:p>
            <a:r>
              <a:rPr lang="en-US" altLang="zh-CN" sz="1400"/>
              <a:t>    def __init__(self):</a:t>
            </a:r>
          </a:p>
          <a:p>
            <a:r>
              <a:rPr lang="en-US" altLang="zh-CN" sz="1400"/>
              <a:t>        super(NetModel, self).__init__()</a:t>
            </a:r>
          </a:p>
          <a:p>
            <a:r>
              <a:rPr lang="en-US" altLang="zh-CN" sz="1400"/>
              <a:t>        self.linear = torch.nn.Linear(in_features=16*13*13, out_features=10)</a:t>
            </a:r>
          </a:p>
          <a:p>
            <a:r>
              <a:rPr lang="en-US" altLang="zh-CN" sz="1400"/>
              <a:t>        self.convolution_layer = torch.nn.Conv2d(in_channels=1,</a:t>
            </a:r>
          </a:p>
          <a:p>
            <a:r>
              <a:rPr lang="en-US" altLang="zh-CN" sz="1400"/>
              <a:t>                                                                        out_channels=16,</a:t>
            </a:r>
          </a:p>
          <a:p>
            <a:r>
              <a:rPr lang="en-US" altLang="zh-CN" sz="1400"/>
              <a:t>                                                                        kernel_size=(3, 3))</a:t>
            </a:r>
          </a:p>
          <a:p>
            <a:r>
              <a:rPr lang="en-US" altLang="zh-CN" sz="1400"/>
              <a:t>        self.maxpool_layer = torch.nn.MaxPool2d(kernel_size=2)</a:t>
            </a:r>
          </a:p>
          <a:p>
            <a:r>
              <a:rPr lang="en-US" altLang="zh-CN" sz="1400"/>
              <a:t>        self.active = torch.nn.ReLU()</a:t>
            </a:r>
          </a:p>
          <a:p>
            <a:endParaRPr lang="en-US" altLang="zh-CN" sz="1400"/>
          </a:p>
          <a:p>
            <a:r>
              <a:rPr lang="en-US" altLang="zh-CN" sz="1400"/>
              <a:t>    def forward(self, x):</a:t>
            </a:r>
          </a:p>
          <a:p>
            <a:r>
              <a:rPr lang="en-US" altLang="zh-CN" sz="1400">
                <a:solidFill>
                  <a:schemeClr val="accent2"/>
                </a:solidFill>
              </a:rPr>
              <a:t>        【</a:t>
            </a:r>
            <a:r>
              <a:rPr lang="zh-CN" altLang="en-US" sz="1400">
                <a:solidFill>
                  <a:schemeClr val="accent2"/>
                </a:solidFill>
              </a:rPr>
              <a:t>以 </a:t>
            </a:r>
            <a:r>
              <a:rPr lang="en-US" altLang="zh-CN" sz="1400">
                <a:solidFill>
                  <a:schemeClr val="accent2"/>
                </a:solidFill>
              </a:rPr>
              <a:t>MNIST </a:t>
            </a:r>
            <a:r>
              <a:rPr lang="zh-CN" altLang="en-US" sz="1400">
                <a:solidFill>
                  <a:schemeClr val="accent2"/>
                </a:solidFill>
              </a:rPr>
              <a:t>为例，样本 </a:t>
            </a:r>
            <a:r>
              <a:rPr lang="en-US" altLang="zh-CN" sz="1400">
                <a:solidFill>
                  <a:schemeClr val="accent2"/>
                </a:solidFill>
              </a:rPr>
              <a:t>x </a:t>
            </a:r>
            <a:r>
              <a:rPr lang="zh-CN" altLang="en-US" sz="1400">
                <a:solidFill>
                  <a:schemeClr val="accent2"/>
                </a:solidFill>
              </a:rPr>
              <a:t>是维度为</a:t>
            </a:r>
            <a:r>
              <a:rPr lang="en-US" altLang="zh-CN" sz="1400">
                <a:solidFill>
                  <a:schemeClr val="accent2"/>
                </a:solidFill>
              </a:rPr>
              <a:t>(batch_size, 1, 28, 28)</a:t>
            </a:r>
            <a:r>
              <a:rPr lang="zh-CN" altLang="en-US" sz="1400">
                <a:solidFill>
                  <a:schemeClr val="accent2"/>
                </a:solidFill>
              </a:rPr>
              <a:t>的四阶张量</a:t>
            </a:r>
            <a:r>
              <a:rPr lang="en-US" altLang="zh-CN" sz="1400">
                <a:solidFill>
                  <a:schemeClr val="accent2"/>
                </a:solidFill>
              </a:rPr>
              <a:t>】</a:t>
            </a:r>
          </a:p>
          <a:p>
            <a:r>
              <a:rPr lang="en-US" altLang="zh-CN" sz="1400">
                <a:solidFill>
                  <a:schemeClr val="accent2"/>
                </a:solidFill>
              </a:rPr>
              <a:t>        </a:t>
            </a:r>
            <a:r>
              <a:rPr lang="en-US" altLang="zh-CN" sz="1400"/>
              <a:t>batch_size = x.shape[0]</a:t>
            </a:r>
          </a:p>
          <a:p>
            <a:r>
              <a:rPr lang="en-US" altLang="zh-CN" sz="1400"/>
              <a:t>        x = self.convolution_layer(x)</a:t>
            </a:r>
          </a:p>
          <a:p>
            <a:r>
              <a:rPr lang="en-US" altLang="zh-CN" sz="1400"/>
              <a:t>        x = self.active(x)</a:t>
            </a:r>
          </a:p>
          <a:p>
            <a:r>
              <a:rPr lang="en-US" altLang="zh-CN" sz="1400"/>
              <a:t>        x = self.maxpool_layer(x)</a:t>
            </a:r>
          </a:p>
          <a:p>
            <a:r>
              <a:rPr lang="en-US" altLang="zh-CN" sz="1400"/>
              <a:t>        x = x.view(batch_size, -1)</a:t>
            </a:r>
          </a:p>
          <a:p>
            <a:r>
              <a:rPr lang="en-US" altLang="zh-CN" sz="1400"/>
              <a:t>        x = self.linear(x)</a:t>
            </a:r>
          </a:p>
          <a:p>
            <a:r>
              <a:rPr lang="en-US" altLang="zh-CN" sz="1400"/>
              <a:t>        return x</a:t>
            </a:r>
          </a:p>
          <a:p>
            <a:endParaRPr lang="en-US" altLang="zh-CN" sz="1400"/>
          </a:p>
          <a:p>
            <a:r>
              <a:rPr lang="en-US" altLang="zh-CN" sz="1400"/>
              <a:t>model = NetModel()</a:t>
            </a:r>
            <a:endParaRPr lang="zh-CN" altLang="en-US" sz="1400"/>
          </a:p>
        </p:txBody>
      </p:sp>
      <p:sp>
        <p:nvSpPr>
          <p:cNvPr id="9" name="文本框 8">
            <a:extLst>
              <a:ext uri="{FF2B5EF4-FFF2-40B4-BE49-F238E27FC236}">
                <a16:creationId xmlns:a16="http://schemas.microsoft.com/office/drawing/2014/main" id="{D08719F9-2029-4448-BCB6-D8F0811E6442}"/>
              </a:ext>
            </a:extLst>
          </p:cNvPr>
          <p:cNvSpPr txBox="1"/>
          <p:nvPr/>
        </p:nvSpPr>
        <p:spPr>
          <a:xfrm>
            <a:off x="6477001" y="152201"/>
            <a:ext cx="5391149" cy="2954655"/>
          </a:xfrm>
          <a:prstGeom prst="rect">
            <a:avLst/>
          </a:prstGeom>
          <a:noFill/>
          <a:ln w="19050">
            <a:solidFill>
              <a:schemeClr val="accent2"/>
            </a:solidFill>
            <a:prstDash val="lgDash"/>
          </a:ln>
        </p:spPr>
        <p:txBody>
          <a:bodyPr wrap="square">
            <a:spAutoFit/>
          </a:bodyPr>
          <a:lstStyle/>
          <a:p>
            <a:r>
              <a:rPr lang="zh-CN" altLang="en-US" b="1">
                <a:solidFill>
                  <a:srgbClr val="FF0000"/>
                </a:solidFill>
                <a:latin typeface="Inter"/>
              </a:rPr>
              <a:t>关注输入和输出</a:t>
            </a:r>
            <a:endParaRPr lang="en-US" altLang="zh-CN" b="1" i="0">
              <a:solidFill>
                <a:srgbClr val="FF0000"/>
              </a:solidFill>
              <a:effectLst/>
              <a:latin typeface="Inter"/>
            </a:endParaRPr>
          </a:p>
          <a:p>
            <a:r>
              <a:rPr lang="zh-CN" altLang="en-US" sz="1400" b="0" i="0">
                <a:solidFill>
                  <a:srgbClr val="1F2329"/>
                </a:solidFill>
                <a:effectLst/>
                <a:latin typeface="Inter"/>
              </a:rPr>
              <a:t>卷积层</a:t>
            </a:r>
            <a:r>
              <a:rPr lang="en-US" altLang="zh-CN" sz="1400" b="0" i="0">
                <a:solidFill>
                  <a:srgbClr val="1F2329"/>
                </a:solidFill>
                <a:effectLst/>
                <a:latin typeface="Inter"/>
              </a:rPr>
              <a:t>convolution_layer</a:t>
            </a:r>
            <a:r>
              <a:rPr lang="zh-CN" altLang="en-US" sz="1400" b="0" i="0">
                <a:solidFill>
                  <a:srgbClr val="1F2329"/>
                </a:solidFill>
                <a:effectLst/>
                <a:latin typeface="Inter"/>
              </a:rPr>
              <a:t>：</a:t>
            </a:r>
            <a:endParaRPr lang="en-US" altLang="zh-CN" sz="1400" b="0" i="0">
              <a:solidFill>
                <a:srgbClr val="1F2329"/>
              </a:solidFill>
              <a:effectLst/>
              <a:latin typeface="Inter"/>
            </a:endParaRPr>
          </a:p>
          <a:p>
            <a:r>
              <a:rPr lang="zh-CN" altLang="en-US" sz="1400">
                <a:solidFill>
                  <a:schemeClr val="accent2"/>
                </a:solidFill>
                <a:latin typeface="Inter"/>
              </a:rPr>
              <a:t>输入维度</a:t>
            </a:r>
            <a:r>
              <a:rPr lang="en-US" altLang="zh-CN" sz="1400">
                <a:solidFill>
                  <a:schemeClr val="accent2"/>
                </a:solidFill>
                <a:latin typeface="Inter"/>
              </a:rPr>
              <a:t>(batch_size, in_channels, height, width)</a:t>
            </a:r>
            <a:r>
              <a:rPr lang="zh-CN" altLang="en-US" sz="1400" b="0" i="0">
                <a:solidFill>
                  <a:schemeClr val="accent2"/>
                </a:solidFill>
                <a:effectLst/>
                <a:latin typeface="Inter"/>
              </a:rPr>
              <a:t>四阶张量；</a:t>
            </a:r>
            <a:endParaRPr lang="en-US" altLang="zh-CN" sz="1400" b="0" i="0">
              <a:solidFill>
                <a:schemeClr val="accent2"/>
              </a:solidFill>
              <a:effectLst/>
              <a:latin typeface="Inter"/>
            </a:endParaRPr>
          </a:p>
          <a:p>
            <a:r>
              <a:rPr lang="zh-CN" altLang="en-US" sz="1400">
                <a:solidFill>
                  <a:schemeClr val="accent2"/>
                </a:solidFill>
                <a:latin typeface="Inter"/>
              </a:rPr>
              <a:t>输出维度</a:t>
            </a:r>
            <a:r>
              <a:rPr lang="en-US" altLang="zh-CN" sz="1400">
                <a:solidFill>
                  <a:schemeClr val="accent2"/>
                </a:solidFill>
                <a:latin typeface="Inter"/>
              </a:rPr>
              <a:t>(batch_size, out_channels, new_height, new_width)</a:t>
            </a:r>
            <a:r>
              <a:rPr lang="zh-CN" altLang="en-US" sz="1400" b="0" i="0">
                <a:solidFill>
                  <a:schemeClr val="accent2"/>
                </a:solidFill>
                <a:effectLst/>
                <a:latin typeface="Inter"/>
              </a:rPr>
              <a:t>四阶张量。</a:t>
            </a:r>
            <a:endParaRPr lang="en-US" altLang="zh-CN" sz="1400" b="0" i="0">
              <a:solidFill>
                <a:schemeClr val="accent2"/>
              </a:solidFill>
              <a:effectLst/>
              <a:latin typeface="Inter"/>
            </a:endParaRPr>
          </a:p>
          <a:p>
            <a:r>
              <a:rPr lang="zh-CN" altLang="en-US" sz="1400">
                <a:solidFill>
                  <a:srgbClr val="1F2329"/>
                </a:solidFill>
                <a:latin typeface="Inter"/>
              </a:rPr>
              <a:t>池化</a:t>
            </a:r>
            <a:r>
              <a:rPr lang="zh-CN" altLang="en-US" sz="1400" b="0" i="0">
                <a:solidFill>
                  <a:srgbClr val="1F2329"/>
                </a:solidFill>
                <a:effectLst/>
                <a:latin typeface="Inter"/>
              </a:rPr>
              <a:t>层</a:t>
            </a:r>
            <a:r>
              <a:rPr lang="en-US" altLang="zh-CN" sz="1400" b="0" i="0">
                <a:solidFill>
                  <a:srgbClr val="1F2329"/>
                </a:solidFill>
                <a:effectLst/>
                <a:latin typeface="Inter"/>
              </a:rPr>
              <a:t>maxpool_layer</a:t>
            </a:r>
            <a:r>
              <a:rPr lang="zh-CN" altLang="en-US" sz="1400" b="0" i="0">
                <a:solidFill>
                  <a:srgbClr val="1F2329"/>
                </a:solidFill>
                <a:effectLst/>
                <a:latin typeface="Inter"/>
              </a:rPr>
              <a:t>：</a:t>
            </a:r>
            <a:endParaRPr lang="en-US" altLang="zh-CN" sz="1400" b="0" i="0">
              <a:solidFill>
                <a:srgbClr val="1F2329"/>
              </a:solidFill>
              <a:effectLst/>
              <a:latin typeface="Inter"/>
            </a:endParaRPr>
          </a:p>
          <a:p>
            <a:r>
              <a:rPr lang="zh-CN" altLang="en-US" sz="1400">
                <a:solidFill>
                  <a:schemeClr val="accent2"/>
                </a:solidFill>
                <a:latin typeface="Inter"/>
              </a:rPr>
              <a:t>输入维度</a:t>
            </a:r>
            <a:r>
              <a:rPr lang="en-US" altLang="zh-CN" sz="1400">
                <a:solidFill>
                  <a:schemeClr val="accent2"/>
                </a:solidFill>
                <a:latin typeface="Inter"/>
              </a:rPr>
              <a:t>(batch_size, in_channels, height, width)</a:t>
            </a:r>
            <a:r>
              <a:rPr lang="zh-CN" altLang="en-US" sz="1400" b="0" i="0">
                <a:solidFill>
                  <a:schemeClr val="accent2"/>
                </a:solidFill>
                <a:effectLst/>
                <a:latin typeface="Inter"/>
              </a:rPr>
              <a:t>四阶张量；</a:t>
            </a:r>
            <a:endParaRPr lang="en-US" altLang="zh-CN" sz="1400" b="0" i="0">
              <a:solidFill>
                <a:schemeClr val="accent2"/>
              </a:solidFill>
              <a:effectLst/>
              <a:latin typeface="Inter"/>
            </a:endParaRPr>
          </a:p>
          <a:p>
            <a:r>
              <a:rPr lang="zh-CN" altLang="en-US" sz="1400">
                <a:solidFill>
                  <a:schemeClr val="accent2"/>
                </a:solidFill>
                <a:latin typeface="Inter"/>
              </a:rPr>
              <a:t>输出维度</a:t>
            </a:r>
            <a:r>
              <a:rPr lang="en-US" altLang="zh-CN" sz="1400">
                <a:solidFill>
                  <a:schemeClr val="accent2"/>
                </a:solidFill>
                <a:latin typeface="Inter"/>
              </a:rPr>
              <a:t>(batch_size, in_channels, new_height, new_width)</a:t>
            </a:r>
            <a:r>
              <a:rPr lang="zh-CN" altLang="en-US" sz="1400" b="0" i="0">
                <a:solidFill>
                  <a:schemeClr val="accent2"/>
                </a:solidFill>
                <a:effectLst/>
                <a:latin typeface="Inter"/>
              </a:rPr>
              <a:t>四阶张量。</a:t>
            </a:r>
            <a:endParaRPr lang="en-US" altLang="zh-CN" sz="1400" b="0" i="0">
              <a:solidFill>
                <a:srgbClr val="1F2329"/>
              </a:solidFill>
              <a:effectLst/>
              <a:latin typeface="Inter"/>
            </a:endParaRPr>
          </a:p>
          <a:p>
            <a:r>
              <a:rPr lang="zh-CN" altLang="en-US" sz="1400" b="0" i="0">
                <a:solidFill>
                  <a:srgbClr val="1F2329"/>
                </a:solidFill>
                <a:effectLst/>
                <a:latin typeface="Inter"/>
              </a:rPr>
              <a:t>激活层</a:t>
            </a:r>
            <a:r>
              <a:rPr lang="en-US" altLang="zh-CN" sz="1400" b="0" i="0">
                <a:solidFill>
                  <a:srgbClr val="1F2329"/>
                </a:solidFill>
                <a:effectLst/>
                <a:latin typeface="Inter"/>
              </a:rPr>
              <a:t>active</a:t>
            </a:r>
            <a:r>
              <a:rPr lang="zh-CN" altLang="en-US" sz="1400" b="0" i="0">
                <a:solidFill>
                  <a:srgbClr val="1F2329"/>
                </a:solidFill>
                <a:effectLst/>
                <a:latin typeface="Inter"/>
              </a:rPr>
              <a:t>：</a:t>
            </a:r>
            <a:endParaRPr lang="en-US" altLang="zh-CN" sz="1400" b="0" i="0">
              <a:solidFill>
                <a:srgbClr val="1F2329"/>
              </a:solidFill>
              <a:effectLst/>
              <a:latin typeface="Inter"/>
            </a:endParaRPr>
          </a:p>
          <a:p>
            <a:r>
              <a:rPr lang="zh-CN" altLang="en-US" sz="1400" b="0" i="0">
                <a:solidFill>
                  <a:schemeClr val="accent2"/>
                </a:solidFill>
                <a:effectLst/>
                <a:latin typeface="Inter"/>
              </a:rPr>
              <a:t>输入</a:t>
            </a:r>
            <a:r>
              <a:rPr lang="zh-CN" altLang="en-US" sz="1400">
                <a:solidFill>
                  <a:schemeClr val="accent2"/>
                </a:solidFill>
                <a:latin typeface="Inter"/>
              </a:rPr>
              <a:t>支持</a:t>
            </a:r>
            <a:r>
              <a:rPr lang="zh-CN" altLang="en-US" sz="1400" b="0" i="0">
                <a:solidFill>
                  <a:schemeClr val="accent2"/>
                </a:solidFill>
                <a:effectLst/>
                <a:latin typeface="Inter"/>
              </a:rPr>
              <a:t>任意阶张量，其中维度</a:t>
            </a:r>
            <a:r>
              <a:rPr lang="en-US" altLang="zh-CN" sz="1400" b="0" i="0">
                <a:solidFill>
                  <a:schemeClr val="accent2"/>
                </a:solidFill>
                <a:effectLst/>
                <a:latin typeface="Inter"/>
              </a:rPr>
              <a:t>0</a:t>
            </a:r>
            <a:r>
              <a:rPr lang="zh-CN" altLang="en-US" sz="1400" b="0" i="0">
                <a:solidFill>
                  <a:schemeClr val="accent2"/>
                </a:solidFill>
                <a:effectLst/>
                <a:latin typeface="Inter"/>
              </a:rPr>
              <a:t>是</a:t>
            </a:r>
            <a:r>
              <a:rPr lang="en-US" altLang="zh-CN" sz="1400" b="0" i="0">
                <a:solidFill>
                  <a:schemeClr val="accent2"/>
                </a:solidFill>
                <a:effectLst/>
                <a:latin typeface="Inter"/>
              </a:rPr>
              <a:t>batch_size</a:t>
            </a:r>
            <a:r>
              <a:rPr lang="zh-CN" altLang="en-US" sz="1400" b="0" i="0">
                <a:solidFill>
                  <a:schemeClr val="accent2"/>
                </a:solidFill>
                <a:effectLst/>
                <a:latin typeface="Inter"/>
              </a:rPr>
              <a:t>，其他维度参与激活层运算；输出和</a:t>
            </a:r>
            <a:r>
              <a:rPr lang="zh-CN" altLang="en-US" sz="1400">
                <a:solidFill>
                  <a:schemeClr val="accent2"/>
                </a:solidFill>
                <a:latin typeface="Inter"/>
              </a:rPr>
              <a:t>输入维度相同。</a:t>
            </a:r>
            <a:endParaRPr lang="en-US" altLang="zh-CN" sz="1400" b="0" i="0">
              <a:solidFill>
                <a:schemeClr val="accent2"/>
              </a:solidFill>
              <a:effectLst/>
              <a:latin typeface="Inter"/>
            </a:endParaRPr>
          </a:p>
          <a:p>
            <a:r>
              <a:rPr lang="zh-CN" altLang="en-US" sz="1400" b="0" i="0">
                <a:solidFill>
                  <a:srgbClr val="1F2329"/>
                </a:solidFill>
                <a:effectLst/>
                <a:latin typeface="Inter"/>
              </a:rPr>
              <a:t>全连接层</a:t>
            </a:r>
            <a:r>
              <a:rPr lang="en-US" altLang="zh-CN" sz="1400" b="0" i="0">
                <a:solidFill>
                  <a:srgbClr val="1F2329"/>
                </a:solidFill>
                <a:effectLst/>
                <a:latin typeface="Inter"/>
              </a:rPr>
              <a:t>linear</a:t>
            </a:r>
            <a:r>
              <a:rPr lang="zh-CN" altLang="en-US" sz="1400" b="0" i="0">
                <a:solidFill>
                  <a:srgbClr val="1F2329"/>
                </a:solidFill>
                <a:effectLst/>
                <a:latin typeface="Inter"/>
              </a:rPr>
              <a:t>：</a:t>
            </a:r>
            <a:endParaRPr lang="en-US" altLang="zh-CN" sz="1400" b="0" i="0">
              <a:solidFill>
                <a:srgbClr val="1F2329"/>
              </a:solidFill>
              <a:effectLst/>
              <a:latin typeface="Inter"/>
            </a:endParaRPr>
          </a:p>
          <a:p>
            <a:r>
              <a:rPr lang="zh-CN" altLang="en-US" sz="1400" b="0" i="0">
                <a:solidFill>
                  <a:schemeClr val="accent2"/>
                </a:solidFill>
                <a:effectLst/>
                <a:latin typeface="Inter"/>
              </a:rPr>
              <a:t>输入维度</a:t>
            </a:r>
            <a:r>
              <a:rPr lang="en-US" altLang="zh-CN" sz="1400" b="0" i="0">
                <a:solidFill>
                  <a:schemeClr val="accent2"/>
                </a:solidFill>
                <a:effectLst/>
                <a:latin typeface="Inter"/>
              </a:rPr>
              <a:t>(batch_size, features)</a:t>
            </a:r>
            <a:r>
              <a:rPr lang="zh-CN" altLang="en-US" sz="1400" b="0" i="0">
                <a:solidFill>
                  <a:schemeClr val="accent2"/>
                </a:solidFill>
                <a:effectLst/>
                <a:latin typeface="Inter"/>
              </a:rPr>
              <a:t>二阶张量；</a:t>
            </a:r>
            <a:endParaRPr lang="en-US" altLang="zh-CN" sz="1400" b="0" i="0">
              <a:solidFill>
                <a:schemeClr val="accent2"/>
              </a:solidFill>
              <a:effectLst/>
              <a:latin typeface="Inter"/>
            </a:endParaRPr>
          </a:p>
          <a:p>
            <a:r>
              <a:rPr lang="zh-CN" altLang="en-US" sz="1400" b="0" i="0">
                <a:solidFill>
                  <a:schemeClr val="accent2"/>
                </a:solidFill>
                <a:effectLst/>
                <a:latin typeface="Inter"/>
              </a:rPr>
              <a:t>输出维度</a:t>
            </a:r>
            <a:r>
              <a:rPr lang="en-US" altLang="zh-CN" sz="1400" b="0" i="0">
                <a:solidFill>
                  <a:schemeClr val="accent2"/>
                </a:solidFill>
                <a:effectLst/>
                <a:latin typeface="Inter"/>
              </a:rPr>
              <a:t>(batch_size, out_features)</a:t>
            </a:r>
            <a:r>
              <a:rPr lang="zh-CN" altLang="en-US" sz="1400" b="0" i="0">
                <a:solidFill>
                  <a:schemeClr val="accent2"/>
                </a:solidFill>
                <a:effectLst/>
                <a:latin typeface="Inter"/>
              </a:rPr>
              <a:t>二阶张量二阶张量。</a:t>
            </a:r>
            <a:endParaRPr lang="zh-CN" altLang="en-US" sz="1400">
              <a:solidFill>
                <a:schemeClr val="accent2"/>
              </a:solidFill>
            </a:endParaRPr>
          </a:p>
        </p:txBody>
      </p:sp>
      <p:sp>
        <p:nvSpPr>
          <p:cNvPr id="11" name="文本框 10">
            <a:extLst>
              <a:ext uri="{FF2B5EF4-FFF2-40B4-BE49-F238E27FC236}">
                <a16:creationId xmlns:a16="http://schemas.microsoft.com/office/drawing/2014/main" id="{503EB2CF-EE3C-40AA-9E4B-9F229F635345}"/>
              </a:ext>
            </a:extLst>
          </p:cNvPr>
          <p:cNvSpPr txBox="1"/>
          <p:nvPr/>
        </p:nvSpPr>
        <p:spPr>
          <a:xfrm>
            <a:off x="3333750" y="4518834"/>
            <a:ext cx="3960000" cy="307777"/>
          </a:xfrm>
          <a:prstGeom prst="rect">
            <a:avLst/>
          </a:prstGeom>
          <a:solidFill>
            <a:schemeClr val="accent4">
              <a:lumMod val="20000"/>
              <a:lumOff val="80000"/>
            </a:schemeClr>
          </a:solidFill>
          <a:ln>
            <a:solidFill>
              <a:srgbClr val="FF0000"/>
            </a:solidFill>
          </a:ln>
        </p:spPr>
        <p:txBody>
          <a:bodyPr wrap="square">
            <a:spAutoFit/>
          </a:bodyPr>
          <a:lstStyle/>
          <a:p>
            <a:pPr algn="ctr"/>
            <a:r>
              <a:rPr lang="en-US" altLang="zh-CN" sz="1400"/>
              <a:t>(batch_size, 1, 28, 28)</a:t>
            </a:r>
            <a:r>
              <a:rPr lang="zh-CN" altLang="en-US" sz="1400"/>
              <a:t>→</a:t>
            </a:r>
            <a:r>
              <a:rPr lang="en-US" altLang="zh-CN" sz="1400"/>
              <a:t> (batch_size, 16, 26, 26)</a:t>
            </a:r>
            <a:endParaRPr lang="zh-CN" altLang="en-US" sz="1400"/>
          </a:p>
        </p:txBody>
      </p:sp>
      <p:sp>
        <p:nvSpPr>
          <p:cNvPr id="12" name="文本框 11">
            <a:extLst>
              <a:ext uri="{FF2B5EF4-FFF2-40B4-BE49-F238E27FC236}">
                <a16:creationId xmlns:a16="http://schemas.microsoft.com/office/drawing/2014/main" id="{BAAB698C-7AC3-4EDD-B34B-772EEB5338A5}"/>
              </a:ext>
            </a:extLst>
          </p:cNvPr>
          <p:cNvSpPr txBox="1"/>
          <p:nvPr/>
        </p:nvSpPr>
        <p:spPr>
          <a:xfrm>
            <a:off x="3333750" y="4920694"/>
            <a:ext cx="3960000" cy="307777"/>
          </a:xfrm>
          <a:prstGeom prst="rect">
            <a:avLst/>
          </a:prstGeom>
          <a:solidFill>
            <a:schemeClr val="accent4">
              <a:lumMod val="20000"/>
              <a:lumOff val="80000"/>
            </a:schemeClr>
          </a:solidFill>
          <a:ln>
            <a:solidFill>
              <a:srgbClr val="FF0000"/>
            </a:solidFill>
          </a:ln>
        </p:spPr>
        <p:txBody>
          <a:bodyPr wrap="square">
            <a:spAutoFit/>
          </a:bodyPr>
          <a:lstStyle/>
          <a:p>
            <a:pPr algn="ctr"/>
            <a:r>
              <a:rPr lang="en-US" altLang="zh-CN" sz="1400"/>
              <a:t>(batch_size, 16, 26, 26)</a:t>
            </a:r>
            <a:r>
              <a:rPr lang="zh-CN" altLang="en-US" sz="1400"/>
              <a:t>→</a:t>
            </a:r>
            <a:r>
              <a:rPr lang="en-US" altLang="zh-CN" sz="1400"/>
              <a:t> (batch_size, 16, 13, 13)</a:t>
            </a:r>
            <a:endParaRPr lang="zh-CN" altLang="en-US" sz="1400"/>
          </a:p>
        </p:txBody>
      </p:sp>
      <p:cxnSp>
        <p:nvCxnSpPr>
          <p:cNvPr id="14" name="直接箭头连接符 13">
            <a:extLst>
              <a:ext uri="{FF2B5EF4-FFF2-40B4-BE49-F238E27FC236}">
                <a16:creationId xmlns:a16="http://schemas.microsoft.com/office/drawing/2014/main" id="{A70B61FF-107D-42AB-A7C8-CD12A3D0FA82}"/>
              </a:ext>
            </a:extLst>
          </p:cNvPr>
          <p:cNvCxnSpPr>
            <a:cxnSpLocks/>
            <a:endCxn id="11" idx="1"/>
          </p:cNvCxnSpPr>
          <p:nvPr/>
        </p:nvCxnSpPr>
        <p:spPr>
          <a:xfrm flipV="1">
            <a:off x="3102769" y="4672723"/>
            <a:ext cx="230981" cy="2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DB870D4-8276-451C-98F0-E5FEA8C7336F}"/>
              </a:ext>
            </a:extLst>
          </p:cNvPr>
          <p:cNvCxnSpPr>
            <a:cxnSpLocks/>
            <a:endCxn id="12" idx="1"/>
          </p:cNvCxnSpPr>
          <p:nvPr/>
        </p:nvCxnSpPr>
        <p:spPr>
          <a:xfrm flipV="1">
            <a:off x="2871788" y="5074583"/>
            <a:ext cx="461962" cy="59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659D4E7-3BB9-4FAB-9D9C-23D51256173D}"/>
              </a:ext>
            </a:extLst>
          </p:cNvPr>
          <p:cNvSpPr txBox="1"/>
          <p:nvPr/>
        </p:nvSpPr>
        <p:spPr>
          <a:xfrm>
            <a:off x="3333750" y="5317351"/>
            <a:ext cx="3960000" cy="307777"/>
          </a:xfrm>
          <a:prstGeom prst="rect">
            <a:avLst/>
          </a:prstGeom>
          <a:solidFill>
            <a:schemeClr val="accent4">
              <a:lumMod val="20000"/>
              <a:lumOff val="80000"/>
            </a:schemeClr>
          </a:solidFill>
          <a:ln>
            <a:solidFill>
              <a:srgbClr val="FF0000"/>
            </a:solidFill>
          </a:ln>
        </p:spPr>
        <p:txBody>
          <a:bodyPr wrap="square">
            <a:spAutoFit/>
          </a:bodyPr>
          <a:lstStyle/>
          <a:p>
            <a:pPr algn="ctr"/>
            <a:r>
              <a:rPr lang="en-US" altLang="zh-CN" sz="1400"/>
              <a:t>(batch_size, 16, 26, 26)</a:t>
            </a:r>
            <a:r>
              <a:rPr lang="zh-CN" altLang="en-US" sz="1400"/>
              <a:t>→</a:t>
            </a:r>
            <a:r>
              <a:rPr lang="en-US" altLang="zh-CN" sz="1400"/>
              <a:t> (batch_size, 16*13*13)</a:t>
            </a:r>
            <a:endParaRPr lang="zh-CN" altLang="en-US" sz="1400"/>
          </a:p>
        </p:txBody>
      </p:sp>
      <p:cxnSp>
        <p:nvCxnSpPr>
          <p:cNvPr id="21" name="直接箭头连接符 20">
            <a:extLst>
              <a:ext uri="{FF2B5EF4-FFF2-40B4-BE49-F238E27FC236}">
                <a16:creationId xmlns:a16="http://schemas.microsoft.com/office/drawing/2014/main" id="{6C05D82E-FAD6-4399-9A08-9A1CCD2F516D}"/>
              </a:ext>
            </a:extLst>
          </p:cNvPr>
          <p:cNvCxnSpPr>
            <a:cxnSpLocks/>
            <a:endCxn id="19" idx="1"/>
          </p:cNvCxnSpPr>
          <p:nvPr/>
        </p:nvCxnSpPr>
        <p:spPr>
          <a:xfrm>
            <a:off x="2917825" y="5346844"/>
            <a:ext cx="415925" cy="124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CFB9223-8C94-4C11-9F18-B0A1D1F72988}"/>
              </a:ext>
            </a:extLst>
          </p:cNvPr>
          <p:cNvSpPr txBox="1"/>
          <p:nvPr/>
        </p:nvSpPr>
        <p:spPr>
          <a:xfrm>
            <a:off x="3333750" y="5708977"/>
            <a:ext cx="3960000" cy="307777"/>
          </a:xfrm>
          <a:prstGeom prst="rect">
            <a:avLst/>
          </a:prstGeom>
          <a:solidFill>
            <a:schemeClr val="accent4">
              <a:lumMod val="20000"/>
              <a:lumOff val="80000"/>
            </a:schemeClr>
          </a:solidFill>
          <a:ln>
            <a:solidFill>
              <a:srgbClr val="FF0000"/>
            </a:solidFill>
          </a:ln>
        </p:spPr>
        <p:txBody>
          <a:bodyPr wrap="square">
            <a:spAutoFit/>
          </a:bodyPr>
          <a:lstStyle/>
          <a:p>
            <a:pPr algn="ctr"/>
            <a:r>
              <a:rPr lang="en-US" altLang="zh-CN" sz="1400"/>
              <a:t>(batch_size, 16*26*26)</a:t>
            </a:r>
            <a:r>
              <a:rPr lang="zh-CN" altLang="en-US" sz="1400"/>
              <a:t>→</a:t>
            </a:r>
            <a:r>
              <a:rPr lang="en-US" altLang="zh-CN" sz="1400"/>
              <a:t> (batch_size, 10)</a:t>
            </a:r>
            <a:endParaRPr lang="zh-CN" altLang="en-US" sz="1400"/>
          </a:p>
        </p:txBody>
      </p:sp>
      <p:cxnSp>
        <p:nvCxnSpPr>
          <p:cNvPr id="31" name="直接箭头连接符 30">
            <a:extLst>
              <a:ext uri="{FF2B5EF4-FFF2-40B4-BE49-F238E27FC236}">
                <a16:creationId xmlns:a16="http://schemas.microsoft.com/office/drawing/2014/main" id="{1C57CFBD-B9A5-4354-A957-D5373623768A}"/>
              </a:ext>
            </a:extLst>
          </p:cNvPr>
          <p:cNvCxnSpPr>
            <a:endCxn id="29" idx="1"/>
          </p:cNvCxnSpPr>
          <p:nvPr/>
        </p:nvCxnSpPr>
        <p:spPr>
          <a:xfrm>
            <a:off x="2203450" y="5556250"/>
            <a:ext cx="1130300" cy="30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F35C92D2-0D89-4E9C-A78D-E61AB608FB19}"/>
              </a:ext>
            </a:extLst>
          </p:cNvPr>
          <p:cNvSpPr txBox="1"/>
          <p:nvPr/>
        </p:nvSpPr>
        <p:spPr>
          <a:xfrm>
            <a:off x="7391400" y="3244170"/>
            <a:ext cx="4476750" cy="2677656"/>
          </a:xfrm>
          <a:prstGeom prst="rect">
            <a:avLst/>
          </a:prstGeom>
          <a:noFill/>
          <a:ln w="19050">
            <a:solidFill>
              <a:schemeClr val="accent2"/>
            </a:solidFill>
            <a:prstDash val="lgDash"/>
          </a:ln>
        </p:spPr>
        <p:txBody>
          <a:bodyPr wrap="square">
            <a:spAutoFit/>
          </a:bodyPr>
          <a:lstStyle/>
          <a:p>
            <a:r>
              <a:rPr lang="zh-CN" altLang="en-US" sz="1400"/>
              <a:t>torch.nn.Module 是所有神经网络模块的基类。当自定义一个网络类并继承它时，需要重写 forward 方法，这是因为 forward 方法定义了数据在网络中的前向传播过程，也就是输入数据如何经过网络的各个层得到输出结果。</a:t>
            </a:r>
            <a:endParaRPr lang="en-US" altLang="zh-CN" sz="1400"/>
          </a:p>
          <a:p>
            <a:r>
              <a:rPr lang="zh-CN" altLang="en-US" sz="1400"/>
              <a:t>在 </a:t>
            </a:r>
            <a:r>
              <a:rPr lang="en-US" altLang="zh-CN" sz="1400"/>
              <a:t>Python </a:t>
            </a:r>
            <a:r>
              <a:rPr lang="zh-CN" altLang="en-US" sz="1400"/>
              <a:t>中，</a:t>
            </a:r>
            <a:r>
              <a:rPr lang="en-US" altLang="zh-CN" sz="1400"/>
              <a:t>__call__ </a:t>
            </a:r>
            <a:r>
              <a:rPr lang="zh-CN" altLang="en-US" sz="1400"/>
              <a:t>方法使得类的实例可以像函数一样被调用。在 </a:t>
            </a:r>
            <a:r>
              <a:rPr lang="en-US" altLang="zh-CN" sz="1400"/>
              <a:t>torch.nn.Module </a:t>
            </a:r>
            <a:r>
              <a:rPr lang="zh-CN" altLang="en-US" sz="1400"/>
              <a:t>中，</a:t>
            </a:r>
            <a:r>
              <a:rPr lang="en-US" altLang="zh-CN" sz="1400"/>
              <a:t>__call__ </a:t>
            </a:r>
            <a:r>
              <a:rPr lang="zh-CN" altLang="en-US" sz="1400"/>
              <a:t>方法已经被实现，它会在实例被调用时调用 </a:t>
            </a:r>
            <a:r>
              <a:rPr lang="en-US" altLang="zh-CN" sz="1400"/>
              <a:t>forward </a:t>
            </a:r>
            <a:r>
              <a:rPr lang="zh-CN" altLang="en-US" sz="1400"/>
              <a:t>方法。也就是说，当使用自定义网络类创建一个实例，并且像调用函数一样使用这个实例时（例如 </a:t>
            </a:r>
            <a:r>
              <a:rPr lang="en-US" altLang="zh-CN" sz="1400"/>
              <a:t>output = model(input)</a:t>
            </a:r>
            <a:r>
              <a:rPr lang="zh-CN" altLang="en-US" sz="1400"/>
              <a:t>），实际上是调用了 </a:t>
            </a:r>
            <a:r>
              <a:rPr lang="en-US" altLang="zh-CN" sz="1400"/>
              <a:t>__call__ </a:t>
            </a:r>
            <a:r>
              <a:rPr lang="zh-CN" altLang="en-US" sz="1400"/>
              <a:t>方法，而 </a:t>
            </a:r>
            <a:r>
              <a:rPr lang="en-US" altLang="zh-CN" sz="1400"/>
              <a:t>__call__ </a:t>
            </a:r>
            <a:r>
              <a:rPr lang="zh-CN" altLang="en-US" sz="1400"/>
              <a:t>方法又会去调用重写的 </a:t>
            </a:r>
            <a:r>
              <a:rPr lang="en-US" altLang="zh-CN" sz="1400"/>
              <a:t>forward </a:t>
            </a:r>
            <a:r>
              <a:rPr lang="zh-CN" altLang="en-US" sz="1400"/>
              <a:t>方法来完成前向传播。</a:t>
            </a:r>
          </a:p>
        </p:txBody>
      </p:sp>
      <p:sp>
        <p:nvSpPr>
          <p:cNvPr id="35" name="文本框 34">
            <a:extLst>
              <a:ext uri="{FF2B5EF4-FFF2-40B4-BE49-F238E27FC236}">
                <a16:creationId xmlns:a16="http://schemas.microsoft.com/office/drawing/2014/main" id="{B2F11109-AEF0-4CDD-BD17-3DCF9BD2FF5A}"/>
              </a:ext>
            </a:extLst>
          </p:cNvPr>
          <p:cNvSpPr txBox="1"/>
          <p:nvPr/>
        </p:nvSpPr>
        <p:spPr>
          <a:xfrm>
            <a:off x="6362700" y="6059140"/>
            <a:ext cx="5829300" cy="738664"/>
          </a:xfrm>
          <a:prstGeom prst="rect">
            <a:avLst/>
          </a:prstGeom>
          <a:noFill/>
          <a:ln w="19050">
            <a:solidFill>
              <a:schemeClr val="accent2"/>
            </a:solidFill>
            <a:prstDash val="lgDash"/>
          </a:ln>
        </p:spPr>
        <p:txBody>
          <a:bodyPr wrap="square" rtlCol="0">
            <a:spAutoFit/>
          </a:bodyPr>
          <a:lstStyle/>
          <a:p>
            <a:r>
              <a:rPr lang="zh-CN" altLang="en-US" sz="1400">
                <a:solidFill>
                  <a:srgbClr val="FF0000"/>
                </a:solidFill>
              </a:rPr>
              <a:t>通过类定义网络 </a:t>
            </a:r>
            <a:r>
              <a:rPr lang="en-US" altLang="zh-CN" sz="1400">
                <a:solidFill>
                  <a:srgbClr val="FF0000"/>
                </a:solidFill>
              </a:rPr>
              <a:t>NetModel(torch.nn.Module) </a:t>
            </a:r>
            <a:r>
              <a:rPr lang="zh-CN" altLang="en-US" sz="1400">
                <a:solidFill>
                  <a:srgbClr val="FF0000"/>
                </a:solidFill>
              </a:rPr>
              <a:t>并重写 </a:t>
            </a:r>
            <a:r>
              <a:rPr lang="en-US" altLang="zh-CN" sz="1400">
                <a:solidFill>
                  <a:srgbClr val="FF0000"/>
                </a:solidFill>
              </a:rPr>
              <a:t>forward</a:t>
            </a:r>
            <a:r>
              <a:rPr lang="zh-CN" altLang="en-US" sz="1400"/>
              <a:t> → </a:t>
            </a:r>
            <a:r>
              <a:rPr lang="zh-CN" altLang="en-US" sz="1400">
                <a:solidFill>
                  <a:srgbClr val="FF0000"/>
                </a:solidFill>
              </a:rPr>
              <a:t>实例化 </a:t>
            </a:r>
            <a:r>
              <a:rPr lang="en-US" altLang="zh-CN" sz="1400">
                <a:solidFill>
                  <a:srgbClr val="FF0000"/>
                </a:solidFill>
              </a:rPr>
              <a:t>model</a:t>
            </a:r>
            <a:r>
              <a:rPr lang="zh-CN" altLang="en-US" sz="1400"/>
              <a:t> → </a:t>
            </a:r>
            <a:r>
              <a:rPr lang="zh-CN" altLang="en-US" sz="1400">
                <a:solidFill>
                  <a:srgbClr val="FF0000"/>
                </a:solidFill>
              </a:rPr>
              <a:t>调用 </a:t>
            </a:r>
            <a:r>
              <a:rPr lang="en-US" altLang="zh-CN" sz="1400">
                <a:solidFill>
                  <a:srgbClr val="FF0000"/>
                </a:solidFill>
              </a:rPr>
              <a:t>model</a:t>
            </a:r>
            <a:r>
              <a:rPr lang="en-US" altLang="zh-CN" sz="1400"/>
              <a:t> </a:t>
            </a:r>
            <a:r>
              <a:rPr lang="zh-CN" altLang="en-US" sz="1400"/>
              <a:t>→ </a:t>
            </a:r>
            <a:r>
              <a:rPr lang="zh-CN" altLang="en-US" sz="1400">
                <a:solidFill>
                  <a:srgbClr val="FF0000"/>
                </a:solidFill>
              </a:rPr>
              <a:t>调用 </a:t>
            </a:r>
            <a:r>
              <a:rPr lang="en-US" altLang="zh-CN" sz="1400">
                <a:solidFill>
                  <a:srgbClr val="FF0000"/>
                </a:solidFill>
              </a:rPr>
              <a:t>NetModel </a:t>
            </a:r>
            <a:r>
              <a:rPr lang="zh-CN" altLang="en-US" sz="1400">
                <a:solidFill>
                  <a:srgbClr val="FF0000"/>
                </a:solidFill>
              </a:rPr>
              <a:t>的</a:t>
            </a:r>
            <a:r>
              <a:rPr lang="en-US" altLang="zh-CN" sz="1400">
                <a:solidFill>
                  <a:srgbClr val="FF0000"/>
                </a:solidFill>
              </a:rPr>
              <a:t>__call__</a:t>
            </a:r>
            <a:r>
              <a:rPr lang="zh-CN" altLang="en-US" sz="1400">
                <a:solidFill>
                  <a:srgbClr val="FF0000"/>
                </a:solidFill>
              </a:rPr>
              <a:t>方法，未显式重写 </a:t>
            </a:r>
            <a:r>
              <a:rPr lang="zh-CN" altLang="en-US" sz="1400"/>
              <a:t>→ </a:t>
            </a:r>
            <a:r>
              <a:rPr lang="zh-CN" altLang="en-US" sz="1400">
                <a:solidFill>
                  <a:srgbClr val="FF0000"/>
                </a:solidFill>
              </a:rPr>
              <a:t>调用 </a:t>
            </a:r>
            <a:r>
              <a:rPr lang="en-US" altLang="zh-CN" sz="1400">
                <a:solidFill>
                  <a:srgbClr val="FF0000"/>
                </a:solidFill>
              </a:rPr>
              <a:t>Module </a:t>
            </a:r>
            <a:r>
              <a:rPr lang="zh-CN" altLang="en-US" sz="1400">
                <a:solidFill>
                  <a:srgbClr val="FF0000"/>
                </a:solidFill>
              </a:rPr>
              <a:t>的</a:t>
            </a:r>
            <a:r>
              <a:rPr lang="en-US" altLang="zh-CN" sz="1400">
                <a:solidFill>
                  <a:srgbClr val="FF0000"/>
                </a:solidFill>
              </a:rPr>
              <a:t>__call__</a:t>
            </a:r>
            <a:r>
              <a:rPr lang="zh-CN" altLang="en-US" sz="1400">
                <a:solidFill>
                  <a:srgbClr val="FF0000"/>
                </a:solidFill>
              </a:rPr>
              <a:t>方法 </a:t>
            </a:r>
            <a:r>
              <a:rPr lang="zh-CN" altLang="en-US" sz="1400"/>
              <a:t>→ </a:t>
            </a:r>
            <a:r>
              <a:rPr lang="en-US" altLang="zh-CN" sz="1400">
                <a:solidFill>
                  <a:srgbClr val="FF0000"/>
                </a:solidFill>
              </a:rPr>
              <a:t>Module </a:t>
            </a:r>
            <a:r>
              <a:rPr lang="zh-CN" altLang="en-US" sz="1400">
                <a:solidFill>
                  <a:srgbClr val="FF0000"/>
                </a:solidFill>
              </a:rPr>
              <a:t>的</a:t>
            </a:r>
            <a:r>
              <a:rPr lang="en-US" altLang="zh-CN" sz="1400">
                <a:solidFill>
                  <a:srgbClr val="FF0000"/>
                </a:solidFill>
              </a:rPr>
              <a:t>__call__</a:t>
            </a:r>
            <a:r>
              <a:rPr lang="zh-CN" altLang="en-US" sz="1400">
                <a:solidFill>
                  <a:srgbClr val="FF0000"/>
                </a:solidFill>
              </a:rPr>
              <a:t>方法调用 </a:t>
            </a:r>
            <a:r>
              <a:rPr lang="en-US" altLang="zh-CN" sz="1400">
                <a:solidFill>
                  <a:srgbClr val="FF0000"/>
                </a:solidFill>
              </a:rPr>
              <a:t>forward </a:t>
            </a:r>
            <a:r>
              <a:rPr lang="zh-CN" altLang="en-US" sz="1400">
                <a:solidFill>
                  <a:srgbClr val="FF0000"/>
                </a:solidFill>
              </a:rPr>
              <a:t>方法 </a:t>
            </a:r>
          </a:p>
        </p:txBody>
      </p:sp>
      <p:sp>
        <p:nvSpPr>
          <p:cNvPr id="36" name="箭头: 下 35">
            <a:extLst>
              <a:ext uri="{FF2B5EF4-FFF2-40B4-BE49-F238E27FC236}">
                <a16:creationId xmlns:a16="http://schemas.microsoft.com/office/drawing/2014/main" id="{B76DF08D-DF89-4D9E-9167-7F814D53F4D0}"/>
              </a:ext>
            </a:extLst>
          </p:cNvPr>
          <p:cNvSpPr/>
          <p:nvPr/>
        </p:nvSpPr>
        <p:spPr>
          <a:xfrm>
            <a:off x="9358312" y="5848335"/>
            <a:ext cx="542925" cy="26837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2E983AE-7147-4514-8536-34D9B5D3AF05}"/>
              </a:ext>
            </a:extLst>
          </p:cNvPr>
          <p:cNvSpPr/>
          <p:nvPr/>
        </p:nvSpPr>
        <p:spPr>
          <a:xfrm>
            <a:off x="767537" y="3869035"/>
            <a:ext cx="1556563" cy="3066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D6567CAA-C1F1-41C8-8FEC-C7F31A8264B7}"/>
              </a:ext>
            </a:extLst>
          </p:cNvPr>
          <p:cNvCxnSpPr>
            <a:stCxn id="37" idx="3"/>
          </p:cNvCxnSpPr>
          <p:nvPr/>
        </p:nvCxnSpPr>
        <p:spPr>
          <a:xfrm flipV="1">
            <a:off x="2324100" y="3524250"/>
            <a:ext cx="5067300" cy="4980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BC9F0CE0-13FA-437A-8086-76C12763D7DF}"/>
              </a:ext>
            </a:extLst>
          </p:cNvPr>
          <p:cNvSpPr/>
          <p:nvPr/>
        </p:nvSpPr>
        <p:spPr>
          <a:xfrm>
            <a:off x="1809750" y="1781175"/>
            <a:ext cx="1343376" cy="2840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125129B-6C86-47BF-A683-5AFC68BA2265}"/>
              </a:ext>
            </a:extLst>
          </p:cNvPr>
          <p:cNvSpPr/>
          <p:nvPr/>
        </p:nvSpPr>
        <p:spPr>
          <a:xfrm>
            <a:off x="952500" y="2266950"/>
            <a:ext cx="2447925" cy="2331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768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1968CF-BC50-4F96-89B6-7CFE85EB1808}"/>
              </a:ext>
            </a:extLst>
          </p:cNvPr>
          <p:cNvSpPr txBox="1"/>
          <p:nvPr/>
        </p:nvSpPr>
        <p:spPr>
          <a:xfrm>
            <a:off x="3047215" y="2415694"/>
            <a:ext cx="6094428" cy="2031325"/>
          </a:xfrm>
          <a:prstGeom prst="rect">
            <a:avLst/>
          </a:prstGeom>
          <a:noFill/>
        </p:spPr>
        <p:txBody>
          <a:bodyPr wrap="square">
            <a:spAutoFit/>
          </a:bodyPr>
          <a:lstStyle/>
          <a:p>
            <a:r>
              <a:rPr lang="zh-CN" altLang="en-US" b="0" i="0">
                <a:effectLst/>
                <a:latin typeface="Inter"/>
              </a:rPr>
              <a:t>首先对于</a:t>
            </a:r>
            <a:r>
              <a:rPr lang="en-US" altLang="zh-CN" b="0" i="0">
                <a:effectLst/>
                <a:latin typeface="Inter"/>
              </a:rPr>
              <a:t>UNet</a:t>
            </a:r>
            <a:r>
              <a:rPr lang="zh-CN" altLang="en-US" b="0" i="0">
                <a:effectLst/>
                <a:latin typeface="Inter"/>
              </a:rPr>
              <a:t>网络，用</a:t>
            </a:r>
            <a:r>
              <a:rPr lang="en-US" altLang="zh-CN" b="0" i="0">
                <a:effectLst/>
                <a:latin typeface="Inter"/>
              </a:rPr>
              <a:t>class</a:t>
            </a:r>
            <a:r>
              <a:rPr lang="zh-CN" altLang="en-US" b="0" i="0">
                <a:effectLst/>
                <a:latin typeface="Inter"/>
              </a:rPr>
              <a:t>定义。其中包含两个方法</a:t>
            </a:r>
            <a:r>
              <a:rPr lang="en-US" altLang="zh-CN" b="0" i="0">
                <a:effectLst/>
                <a:latin typeface="Inter"/>
              </a:rPr>
              <a:t>init</a:t>
            </a:r>
            <a:r>
              <a:rPr lang="zh-CN" altLang="en-US" b="0" i="0">
                <a:effectLst/>
                <a:latin typeface="Inter"/>
              </a:rPr>
              <a:t>和</a:t>
            </a:r>
            <a:r>
              <a:rPr lang="en-US" altLang="zh-CN" b="0" i="0">
                <a:effectLst/>
                <a:latin typeface="Inter"/>
              </a:rPr>
              <a:t>forward</a:t>
            </a:r>
            <a:r>
              <a:rPr lang="zh-CN" altLang="en-US" b="0" i="0">
                <a:effectLst/>
                <a:latin typeface="Inter"/>
              </a:rPr>
              <a:t>。我的理解是一个网络类包含的这两个方法，分别实现两个目标：构建网络、实现正向传播。</a:t>
            </a:r>
            <a:r>
              <a:rPr lang="en-US" altLang="zh-CN" b="0" i="0">
                <a:effectLst/>
                <a:latin typeface="Inter"/>
              </a:rPr>
              <a:t>init</a:t>
            </a:r>
            <a:r>
              <a:rPr lang="zh-CN" altLang="en-US" b="0" i="0">
                <a:effectLst/>
                <a:latin typeface="Inter"/>
              </a:rPr>
              <a:t>方法一般用来构建网络，在创建实例的时候调用</a:t>
            </a:r>
            <a:r>
              <a:rPr lang="en-US" altLang="zh-CN" b="0" i="0">
                <a:effectLst/>
                <a:latin typeface="Inter"/>
              </a:rPr>
              <a:t>init</a:t>
            </a:r>
            <a:r>
              <a:rPr lang="zh-CN" altLang="en-US" b="0" i="0">
                <a:effectLst/>
                <a:latin typeface="Inter"/>
              </a:rPr>
              <a:t>方法，从而构建网络；</a:t>
            </a:r>
            <a:r>
              <a:rPr lang="en-US" altLang="zh-CN" b="0" i="0">
                <a:effectLst/>
                <a:latin typeface="Inter"/>
              </a:rPr>
              <a:t>forward</a:t>
            </a:r>
            <a:r>
              <a:rPr lang="zh-CN" altLang="en-US" b="0" i="0">
                <a:effectLst/>
                <a:latin typeface="Inter"/>
              </a:rPr>
              <a:t>方法用来实现正向传播，在调用实例化对象时，借由</a:t>
            </a:r>
            <a:r>
              <a:rPr lang="en-US" altLang="zh-CN" b="0" i="0">
                <a:effectLst/>
                <a:latin typeface="Inter"/>
              </a:rPr>
              <a:t>Module</a:t>
            </a:r>
            <a:r>
              <a:rPr lang="zh-CN" altLang="en-US" b="0" i="0">
                <a:effectLst/>
                <a:latin typeface="Inter"/>
              </a:rPr>
              <a:t>的</a:t>
            </a:r>
            <a:r>
              <a:rPr lang="en-US" altLang="zh-CN" b="0" i="0">
                <a:effectLst/>
                <a:latin typeface="Inter"/>
              </a:rPr>
              <a:t>call</a:t>
            </a:r>
            <a:r>
              <a:rPr lang="zh-CN" altLang="en-US" b="0" i="0">
                <a:effectLst/>
                <a:latin typeface="Inter"/>
              </a:rPr>
              <a:t>方法调用</a:t>
            </a:r>
            <a:r>
              <a:rPr lang="en-US" altLang="zh-CN" b="0" i="0">
                <a:effectLst/>
                <a:latin typeface="Inter"/>
              </a:rPr>
              <a:t>forward</a:t>
            </a:r>
            <a:r>
              <a:rPr lang="zh-CN" altLang="en-US" b="0" i="0">
                <a:effectLst/>
                <a:latin typeface="Inter"/>
              </a:rPr>
              <a:t>方法，实现输入数据的正向传播。</a:t>
            </a:r>
            <a:endParaRPr lang="zh-CN" altLang="en-US"/>
          </a:p>
        </p:txBody>
      </p:sp>
    </p:spTree>
    <p:extLst>
      <p:ext uri="{BB962C8B-B14F-4D97-AF65-F5344CB8AC3E}">
        <p14:creationId xmlns:p14="http://schemas.microsoft.com/office/powerpoint/2010/main" val="23390302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66659</TotalTime>
  <Words>4780</Words>
  <Application>Microsoft Office PowerPoint</Application>
  <PresentationFormat>宽屏</PresentationFormat>
  <Paragraphs>273</Paragraphs>
  <Slides>19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2" baseType="lpstr">
      <vt:lpstr>Arial Unicode MS</vt:lpstr>
      <vt:lpstr>Inter</vt:lpstr>
      <vt:lpstr>KaTeX_Main</vt:lpstr>
      <vt:lpstr>KaTeX_Math</vt:lpstr>
      <vt:lpstr>Microsoft YaHei UI</vt:lpstr>
      <vt:lpstr>PingFang SC</vt:lpstr>
      <vt:lpstr>等线</vt:lpstr>
      <vt:lpstr>等线 Light</vt:lpstr>
      <vt:lpstr>Arial</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zhbw6849@gmail.com</dc:creator>
  <cp:lastModifiedBy>zhbw6849@gmail.com</cp:lastModifiedBy>
  <cp:revision>244</cp:revision>
  <dcterms:created xsi:type="dcterms:W3CDTF">2025-03-26T01:43:54Z</dcterms:created>
  <dcterms:modified xsi:type="dcterms:W3CDTF">2025-06-19T02:15:53Z</dcterms:modified>
</cp:coreProperties>
</file>