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61" autoAdjust="0"/>
    <p:restoredTop sz="94660"/>
  </p:normalViewPr>
  <p:slideViewPr>
    <p:cSldViewPr snapToGrid="0">
      <p:cViewPr>
        <p:scale>
          <a:sx n="100" d="100"/>
          <a:sy n="100" d="100"/>
        </p:scale>
        <p:origin x="1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18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2AB42-C62B-4132-BC2C-EAA490B6E665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DE450-95A2-4EA3-A0CD-650EFDC8A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301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11.0/d8/d01/group__imgproc__color__conversions.html#gga4e0972be5de079fed4e3a10e24ef5ef0a353a4b8db9040165db4dacb5bcefb6ea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i="1">
                <a:solidFill>
                  <a:srgbClr val="717CB4"/>
                </a:solidFill>
                <a:effectLst/>
              </a:rPr>
              <a:t>专门用于</a:t>
            </a:r>
            <a:r>
              <a:rPr lang="zh-CN" altLang="en-US" i="1">
                <a:solidFill>
                  <a:srgbClr val="717CB4"/>
                </a:solidFill>
                <a:effectLst/>
                <a:latin typeface="JetBrains Mono"/>
              </a:rPr>
              <a:t> </a:t>
            </a:r>
            <a:r>
              <a:rPr lang="en-US" altLang="zh-CN" i="1">
                <a:solidFill>
                  <a:srgbClr val="717CB4"/>
                </a:solidFill>
                <a:effectLst/>
                <a:latin typeface="JetBrains Mono"/>
              </a:rPr>
              <a:t>@typing.overload </a:t>
            </a:r>
            <a:r>
              <a:rPr lang="zh-CN" altLang="en-US" i="1">
                <a:solidFill>
                  <a:srgbClr val="717CB4"/>
                </a:solidFill>
                <a:effectLst/>
              </a:rPr>
              <a:t>装饰的函数中的占位符，表示该函数用于类型提示，无实际执行逻辑。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DE450-95A2-4EA3-A0CD-650EFDC8A59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367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hlinkClick r:id="rId3"/>
              </a:rPr>
              <a:t>OpenCV: Color Space Conversions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DE450-95A2-4EA3-A0CD-650EFDC8A59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955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DE450-95A2-4EA3-A0CD-650EFDC8A59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998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i="0">
              <a:effectLst/>
              <a:latin typeface="Inter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DE450-95A2-4EA3-A0CD-650EFDC8A59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919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349C2-A29F-43E1-A2A7-9A6A38950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D6837E-992F-49DC-AC01-D71FE7728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465C12-66D1-4AAF-9E12-B2DD7FCC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47E1-5F37-421A-AEB4-96C208A8FA80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5700A-C97E-4007-B598-605F153A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27EE8F-ECB9-4A5E-BB4B-D02F82F2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DE21-4C09-46DA-A1C1-049B0B643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9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E73A0-43FE-4064-B4FE-489CE1C0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4A65A2-4688-489E-BB03-106BB6179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0A3B6-5185-4330-9836-696E3915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47E1-5F37-421A-AEB4-96C208A8FA80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713F7-8B57-4A4D-B5C1-17B36ABC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C7CCC-EE37-42AC-BBBE-C09A59EA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DE21-4C09-46DA-A1C1-049B0B643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38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17F086-B751-4FC2-BB91-C15A17EB0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E97F86-CF62-45FC-ACCA-0480DED4B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C7FBCC-6603-45AC-94FC-3289C112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47E1-5F37-421A-AEB4-96C208A8FA80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2EE824-CB21-43F0-AF69-80258724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C4AAE6-585F-45A0-9D74-38647967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DE21-4C09-46DA-A1C1-049B0B643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89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A2E7C-4924-4775-ACA5-ADBD5C184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919E0-A1DB-42C1-AB72-78650D430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D58750-31B5-46A1-93D7-FE2E51BD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47E1-5F37-421A-AEB4-96C208A8FA80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5AEA4F-0660-42C9-AFCB-40914FCC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B5B5C6-6E76-4DFB-A9EC-C1D919FE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DE21-4C09-46DA-A1C1-049B0B643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8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9C4E2-8646-40F1-B0CD-09905FDF3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3D88C8-DF41-4D1D-B568-6D0EA781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B79063-57CD-4C44-BFA0-556E0F36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47E1-5F37-421A-AEB4-96C208A8FA80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05F4D-8EF7-4441-A852-1DBC43DC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4D641-1D47-4587-BC9A-55B4F2E02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DE21-4C09-46DA-A1C1-049B0B643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36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A2D6B-934B-4E70-8B6D-5BF2BCA0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F546B-F7CF-4944-8722-B0BD9AA09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CA7F92-FFAD-4B56-AFF4-F1FA4223E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C95733-185E-4F51-9B86-BA442140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47E1-5F37-421A-AEB4-96C208A8FA80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7608DC-656E-4ABC-B44C-85732533C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179C3-FF05-4199-8F09-B97F9C36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DE21-4C09-46DA-A1C1-049B0B643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88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E4885-62DD-469A-B278-01967CD9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BC7CC3-DC3C-4760-8E92-016ED2DAE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5AC476-46A1-45AF-BC0D-2D02AF02C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732311-15C7-428C-A700-E59C07227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A0B1F5-7975-48A1-996C-958913C1C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BB7018-A7D5-4A43-90F6-02D394DC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47E1-5F37-421A-AEB4-96C208A8FA80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40493F-5899-4CD5-87C6-4E522151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ADED85-0683-42A1-8B0D-BB4C1ABB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DE21-4C09-46DA-A1C1-049B0B643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43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9F3A8-1F56-4680-9777-8D59E6CD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AEAE45-BCE8-4128-9869-B291B471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47E1-5F37-421A-AEB4-96C208A8FA80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69A8D0-A57F-4C42-BE62-3C6CE819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84E7EB-69CF-4B8B-BDA5-9169B891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DE21-4C09-46DA-A1C1-049B0B643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44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B00AFF-7339-42F5-94E9-8F3559BB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47E1-5F37-421A-AEB4-96C208A8FA80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A5ED7B-D126-4088-8492-C5972D7F8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20E770-15D2-4D21-B94E-B1D569DF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DE21-4C09-46DA-A1C1-049B0B643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60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35A23-1669-4CA0-A137-299583096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BBAAD-061D-4D47-A141-93043A49C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04C037-9D6E-4812-82C1-8EDB55483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83D100-9CCE-4275-B38F-94701E3E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47E1-5F37-421A-AEB4-96C208A8FA80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754AE2-0AF7-4E86-90D0-B9247352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81275F-E7EA-4F33-9BED-0A22D2A8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DE21-4C09-46DA-A1C1-049B0B643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34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EBDA0-9E24-4BA1-B464-64849A45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F6C86F-C85D-4F91-8BAF-6704C5512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32A84D-8E48-462B-B84D-2C7ECE6F1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94A2FF-76B7-411A-B02D-FEFCBB11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747E1-5F37-421A-AEB4-96C208A8FA80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FB2ED1-365C-4CE1-9EC7-78465DCE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4C8062-87E1-4DE6-A54D-B90E8DF3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DE21-4C09-46DA-A1C1-049B0B643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66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3A6A6E-3BD2-488F-BF51-D9239106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5925D0-76B8-4228-93D9-546F89721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1A2F9-E4B0-4D10-B4BD-D1161F1EE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747E1-5F37-421A-AEB4-96C208A8FA80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99AE5-4D3B-4477-8B48-A97660551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26DC6-B37C-490A-B874-1328319CA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ADE21-4C09-46DA-A1C1-049B0B643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9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11.0/d8/d01/group__imgproc__color__conversions.html#gga4e0972be5de079fed4e3a10e24ef5ef0a353a4b8db9040165db4dacb5bcefb6e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21" Type="http://schemas.openxmlformats.org/officeDocument/2006/relationships/oleObject" Target="../embeddings/oleObject9.bin"/><Relationship Id="rId34" Type="http://schemas.openxmlformats.org/officeDocument/2006/relationships/image" Target="../media/image16.wmf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7.bin"/><Relationship Id="rId25" Type="http://schemas.openxmlformats.org/officeDocument/2006/relationships/oleObject" Target="../embeddings/oleObject11.bin"/><Relationship Id="rId33" Type="http://schemas.openxmlformats.org/officeDocument/2006/relationships/oleObject" Target="../embeddings/oleObject15.bin"/><Relationship Id="rId38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37" Type="http://schemas.openxmlformats.org/officeDocument/2006/relationships/oleObject" Target="../embeddings/oleObject17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28" Type="http://schemas.openxmlformats.org/officeDocument/2006/relationships/image" Target="../media/image13.wmf"/><Relationship Id="rId36" Type="http://schemas.openxmlformats.org/officeDocument/2006/relationships/image" Target="../media/image17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8.bin"/><Relationship Id="rId31" Type="http://schemas.openxmlformats.org/officeDocument/2006/relationships/oleObject" Target="../embeddings/oleObject14.bin"/><Relationship Id="rId4" Type="http://schemas.openxmlformats.org/officeDocument/2006/relationships/image" Target="../media/image19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2.bin"/><Relationship Id="rId30" Type="http://schemas.openxmlformats.org/officeDocument/2006/relationships/image" Target="../media/image14.wmf"/><Relationship Id="rId35" Type="http://schemas.openxmlformats.org/officeDocument/2006/relationships/oleObject" Target="../embeddings/oleObject16.bin"/><Relationship Id="rId8" Type="http://schemas.openxmlformats.org/officeDocument/2006/relationships/image" Target="../media/image3.wmf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pencv.org/master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2CDB39-E99C-44AB-BD88-02E14531E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006" y="659880"/>
            <a:ext cx="9402487" cy="170521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9D9A871-7908-48AC-AAB3-F89CDD2C52FB}"/>
              </a:ext>
            </a:extLst>
          </p:cNvPr>
          <p:cNvSpPr/>
          <p:nvPr/>
        </p:nvSpPr>
        <p:spPr>
          <a:xfrm>
            <a:off x="2335958" y="593422"/>
            <a:ext cx="1698171" cy="3918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860BCD-673C-4E18-9023-F6FBAC35E784}"/>
              </a:ext>
            </a:extLst>
          </p:cNvPr>
          <p:cNvSpPr txBox="1"/>
          <p:nvPr/>
        </p:nvSpPr>
        <p:spPr>
          <a:xfrm>
            <a:off x="2261313" y="13095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装饰器：给类型检查工具使用。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B4CC94-17B6-4BBC-A303-5D99642986D3}"/>
              </a:ext>
            </a:extLst>
          </p:cNvPr>
          <p:cNvSpPr/>
          <p:nvPr/>
        </p:nvSpPr>
        <p:spPr>
          <a:xfrm>
            <a:off x="6656031" y="1395855"/>
            <a:ext cx="317241" cy="4105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F40264-EB08-4A97-A0C4-B3C4A097062B}"/>
              </a:ext>
            </a:extLst>
          </p:cNvPr>
          <p:cNvSpPr txBox="1"/>
          <p:nvPr/>
        </p:nvSpPr>
        <p:spPr>
          <a:xfrm>
            <a:off x="6094016" y="1309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表示联合类型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349197-0EB1-4C59-80E1-11AD56873349}"/>
              </a:ext>
            </a:extLst>
          </p:cNvPr>
          <p:cNvSpPr txBox="1"/>
          <p:nvPr/>
        </p:nvSpPr>
        <p:spPr>
          <a:xfrm>
            <a:off x="8998015" y="13095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规定函数的返回值类型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1E7BF27-AF38-46DC-8F39-4E8F429DA273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6814652" y="500286"/>
            <a:ext cx="64194" cy="8955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B817AF4-1CEE-46A7-AC63-FD95792C36A9}"/>
              </a:ext>
            </a:extLst>
          </p:cNvPr>
          <p:cNvSpPr/>
          <p:nvPr/>
        </p:nvSpPr>
        <p:spPr>
          <a:xfrm>
            <a:off x="6432097" y="948070"/>
            <a:ext cx="1604865" cy="2702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4F3E99F-2D46-47E8-831C-FA6FD08F9B4A}"/>
              </a:ext>
            </a:extLst>
          </p:cNvPr>
          <p:cNvSpPr/>
          <p:nvPr/>
        </p:nvSpPr>
        <p:spPr>
          <a:xfrm>
            <a:off x="9716472" y="1395855"/>
            <a:ext cx="1559070" cy="4105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E6BE19B-4CA3-482B-A049-5F2D3DC01C8D}"/>
              </a:ext>
            </a:extLst>
          </p:cNvPr>
          <p:cNvSpPr/>
          <p:nvPr/>
        </p:nvSpPr>
        <p:spPr>
          <a:xfrm>
            <a:off x="8484832" y="2002345"/>
            <a:ext cx="401216" cy="2939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CBE22A9-B7B2-4D4D-90E8-489A532A3AED}"/>
              </a:ext>
            </a:extLst>
          </p:cNvPr>
          <p:cNvCxnSpPr>
            <a:cxnSpLocks/>
            <a:stCxn id="13" idx="3"/>
            <a:endCxn id="8" idx="2"/>
          </p:cNvCxnSpPr>
          <p:nvPr/>
        </p:nvCxnSpPr>
        <p:spPr>
          <a:xfrm flipV="1">
            <a:off x="8036962" y="500286"/>
            <a:ext cx="2207548" cy="582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BD1B22C-880C-4F9D-9E1B-BB74C77C6FDA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H="1" flipV="1">
            <a:off x="10244510" y="500286"/>
            <a:ext cx="251497" cy="8955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41FB87D-CC0F-4422-B7DE-89D13AB70EA8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flipV="1">
            <a:off x="8685440" y="500286"/>
            <a:ext cx="1559070" cy="15020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3C5C2B0D-E420-4F6F-87A3-99B9C87EDB5F}"/>
              </a:ext>
            </a:extLst>
          </p:cNvPr>
          <p:cNvSpPr/>
          <p:nvPr/>
        </p:nvSpPr>
        <p:spPr>
          <a:xfrm>
            <a:off x="2335957" y="1154036"/>
            <a:ext cx="1698171" cy="3918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A459674-A906-43CD-BF55-DBB48332E9A3}"/>
              </a:ext>
            </a:extLst>
          </p:cNvPr>
          <p:cNvSpPr/>
          <p:nvPr/>
        </p:nvSpPr>
        <p:spPr>
          <a:xfrm>
            <a:off x="2335958" y="1689769"/>
            <a:ext cx="1698171" cy="3918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E8777845-0648-48F6-AE4F-1E1410E40A6B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>
            <a:off x="2261314" y="315621"/>
            <a:ext cx="74645" cy="473745"/>
          </a:xfrm>
          <a:prstGeom prst="bentConnector3">
            <a:avLst>
              <a:gd name="adj1" fmla="val 40625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59C9F2E4-0264-4EE7-8AE7-1F95BCD67C74}"/>
              </a:ext>
            </a:extLst>
          </p:cNvPr>
          <p:cNvCxnSpPr>
            <a:stCxn id="24" idx="1"/>
            <a:endCxn id="5" idx="1"/>
          </p:cNvCxnSpPr>
          <p:nvPr/>
        </p:nvCxnSpPr>
        <p:spPr>
          <a:xfrm rot="10800000">
            <a:off x="2261313" y="315621"/>
            <a:ext cx="74644" cy="1034359"/>
          </a:xfrm>
          <a:prstGeom prst="bentConnector3">
            <a:avLst>
              <a:gd name="adj1" fmla="val 40625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A7D44F02-023F-4AF7-8D3B-93D7C55892A1}"/>
              </a:ext>
            </a:extLst>
          </p:cNvPr>
          <p:cNvCxnSpPr>
            <a:stCxn id="25" idx="1"/>
            <a:endCxn id="5" idx="1"/>
          </p:cNvCxnSpPr>
          <p:nvPr/>
        </p:nvCxnSpPr>
        <p:spPr>
          <a:xfrm rot="10800000">
            <a:off x="2261314" y="315620"/>
            <a:ext cx="74645" cy="1570092"/>
          </a:xfrm>
          <a:prstGeom prst="bentConnector3">
            <a:avLst>
              <a:gd name="adj1" fmla="val 40625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CA03F5FB-BE83-4C77-B140-F2A60640FC8C}"/>
              </a:ext>
            </a:extLst>
          </p:cNvPr>
          <p:cNvSpPr txBox="1"/>
          <p:nvPr/>
        </p:nvSpPr>
        <p:spPr>
          <a:xfrm>
            <a:off x="197788" y="100524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装饰器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ECEEAC4-BE3F-4399-802B-F611E43F1ECF}"/>
              </a:ext>
            </a:extLst>
          </p:cNvPr>
          <p:cNvSpPr/>
          <p:nvPr/>
        </p:nvSpPr>
        <p:spPr>
          <a:xfrm>
            <a:off x="4220741" y="948070"/>
            <a:ext cx="401216" cy="13481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F46B194-182D-42E1-A48C-F715FE21DF93}"/>
              </a:ext>
            </a:extLst>
          </p:cNvPr>
          <p:cNvSpPr txBox="1"/>
          <p:nvPr/>
        </p:nvSpPr>
        <p:spPr>
          <a:xfrm>
            <a:off x="4220741" y="258615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规定函数的输入参数类型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83CC9DE-C44B-42E2-880D-7FD4346395D2}"/>
              </a:ext>
            </a:extLst>
          </p:cNvPr>
          <p:cNvCxnSpPr>
            <a:stCxn id="40" idx="2"/>
          </p:cNvCxnSpPr>
          <p:nvPr/>
        </p:nvCxnSpPr>
        <p:spPr>
          <a:xfrm>
            <a:off x="4421349" y="2296257"/>
            <a:ext cx="0" cy="288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61FBFEA-0386-4EAB-9F6A-68CDEB304611}"/>
              </a:ext>
            </a:extLst>
          </p:cNvPr>
          <p:cNvSpPr txBox="1"/>
          <p:nvPr/>
        </p:nvSpPr>
        <p:spPr>
          <a:xfrm>
            <a:off x="7339060" y="3663161"/>
            <a:ext cx="41203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>
                <a:solidFill>
                  <a:srgbClr val="000000"/>
                </a:solidFill>
                <a:effectLst/>
                <a:latin typeface="Inter"/>
              </a:rPr>
              <a:t>函数实际执行与装饰器声明无关</a:t>
            </a:r>
          </a:p>
          <a:p>
            <a:r>
              <a:rPr lang="zh-CN" altLang="en-US" sz="1400" b="0" i="0">
                <a:effectLst/>
                <a:latin typeface="Inter"/>
              </a:rPr>
              <a:t> </a:t>
            </a:r>
            <a:r>
              <a:rPr lang="en-US" altLang="zh-CN" sz="1400" b="0" i="0">
                <a:effectLst/>
                <a:latin typeface="Inter"/>
              </a:rPr>
              <a:t>- </a:t>
            </a:r>
            <a:r>
              <a:rPr lang="zh-CN" altLang="en-US" sz="1400" b="0" i="0">
                <a:effectLst/>
                <a:latin typeface="Inter"/>
              </a:rPr>
              <a:t>未被 </a:t>
            </a:r>
            <a:r>
              <a:rPr lang="en-US" altLang="zh-CN" sz="1400"/>
              <a:t>@typing.overload</a:t>
            </a:r>
            <a:r>
              <a:rPr lang="en-US" altLang="zh-CN" sz="1400" b="0" i="0">
                <a:effectLst/>
                <a:latin typeface="Inter"/>
              </a:rPr>
              <a:t> </a:t>
            </a:r>
            <a:r>
              <a:rPr lang="zh-CN" altLang="en-US" sz="1400" b="0" i="0">
                <a:effectLst/>
                <a:latin typeface="Inter"/>
              </a:rPr>
              <a:t>装饰的函数在运行时，会按照其自身的实现逻辑去处理传入的各种参数，</a:t>
            </a:r>
            <a:r>
              <a:rPr lang="zh-CN" altLang="en-US" sz="1400" b="0" i="0">
                <a:solidFill>
                  <a:schemeClr val="accent2"/>
                </a:solidFill>
                <a:effectLst/>
                <a:latin typeface="Inter"/>
              </a:rPr>
              <a:t>不会受到装饰器声明的限制</a:t>
            </a:r>
            <a:r>
              <a:rPr lang="zh-CN" altLang="en-US" sz="1400" b="0" i="0">
                <a:effectLst/>
                <a:latin typeface="Inter"/>
              </a:rPr>
              <a:t>。</a:t>
            </a:r>
            <a:endParaRPr lang="zh-CN" altLang="en-US" sz="1400"/>
          </a:p>
          <a:p>
            <a:r>
              <a:rPr lang="zh-CN" altLang="en-US" sz="1400" b="1" i="0">
                <a:solidFill>
                  <a:srgbClr val="000000"/>
                </a:solidFill>
                <a:effectLst/>
                <a:latin typeface="Inter"/>
              </a:rPr>
              <a:t>装饰器声明用于类型检查</a:t>
            </a:r>
            <a:endParaRPr lang="en-US" altLang="zh-CN" sz="1400" b="1" i="0">
              <a:solidFill>
                <a:srgbClr val="000000"/>
              </a:solidFill>
              <a:effectLst/>
              <a:latin typeface="Inter"/>
            </a:endParaRPr>
          </a:p>
          <a:p>
            <a:r>
              <a:rPr lang="en-US" altLang="zh-CN" sz="1400" i="0">
                <a:solidFill>
                  <a:srgbClr val="000000"/>
                </a:solidFill>
                <a:effectLst/>
                <a:latin typeface="Inter"/>
              </a:rPr>
              <a:t> - </a:t>
            </a:r>
            <a:r>
              <a:rPr lang="en-US" altLang="zh-CN" sz="1400"/>
              <a:t>@typing.overload</a:t>
            </a:r>
            <a:r>
              <a:rPr lang="en-US" altLang="zh-CN" sz="1400" b="0" i="0">
                <a:effectLst/>
                <a:latin typeface="Inter"/>
              </a:rPr>
              <a:t> </a:t>
            </a:r>
            <a:r>
              <a:rPr lang="zh-CN" altLang="en-US" sz="1400" b="0" i="0">
                <a:effectLst/>
                <a:latin typeface="Inter"/>
              </a:rPr>
              <a:t>装饰的函数声明主要是给</a:t>
            </a:r>
            <a:r>
              <a:rPr lang="zh-CN" altLang="en-US" sz="1400" b="0" i="0">
                <a:solidFill>
                  <a:schemeClr val="accent2"/>
                </a:solidFill>
                <a:effectLst/>
                <a:latin typeface="Inter"/>
              </a:rPr>
              <a:t>类型检查工具</a:t>
            </a:r>
            <a:r>
              <a:rPr lang="zh-CN" altLang="en-US" sz="1400" b="0" i="0">
                <a:effectLst/>
                <a:latin typeface="Inter"/>
              </a:rPr>
              <a:t>使用的。类型检查工具会依据这些声明来检查代码中对 </a:t>
            </a:r>
            <a:r>
              <a:rPr lang="en-US" altLang="zh-CN" sz="1400"/>
              <a:t>test</a:t>
            </a:r>
            <a:r>
              <a:rPr lang="en-US" altLang="zh-CN" sz="1400" b="0" i="0">
                <a:effectLst/>
                <a:latin typeface="Inter"/>
              </a:rPr>
              <a:t> </a:t>
            </a:r>
            <a:r>
              <a:rPr lang="zh-CN" altLang="en-US" sz="1400" b="0" i="0">
                <a:effectLst/>
                <a:latin typeface="Inter"/>
              </a:rPr>
              <a:t>函数的调用是否符合规定的参数类型和返回值类型。若调用时传入的参数类型不在装饰器声明范围内，类型检查工具就会给出提示。</a:t>
            </a:r>
            <a:endParaRPr lang="zh-CN" altLang="en-US" sz="140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34D9AC5-A34B-4364-8CB0-8D4370A8260C}"/>
              </a:ext>
            </a:extLst>
          </p:cNvPr>
          <p:cNvSpPr txBox="1"/>
          <p:nvPr/>
        </p:nvSpPr>
        <p:spPr>
          <a:xfrm>
            <a:off x="173164" y="6214801"/>
            <a:ext cx="1174261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不论装饰器是否声明，函数在执行时都只会按照其自身的实现逻辑处理传入参数，装饰器仅仅起到检查</a:t>
            </a:r>
            <a:r>
              <a:rPr lang="en-US" altLang="zh-CN"/>
              <a:t>-</a:t>
            </a:r>
            <a:r>
              <a:rPr lang="zh-CN" altLang="en-US"/>
              <a:t>提示的作用</a:t>
            </a:r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EE7DE494-AF73-4943-8AB3-04B94F8C5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88" y="2907739"/>
            <a:ext cx="2099581" cy="3139321"/>
          </a:xfrm>
          <a:prstGeom prst="rect">
            <a:avLst/>
          </a:prstGeom>
          <a:solidFill>
            <a:srgbClr val="0F11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2"/>
                <a:ea typeface="JetBrains Mono"/>
              </a:rPr>
              <a:t>import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typing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C3CEE3"/>
              </a:solidFill>
              <a:effectLst/>
              <a:latin typeface="Arial Unicode MS" panose="020B0604020202020204" pitchFamily="34" charset="-122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@typing.overload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2"/>
                <a:ea typeface="JetBrains Mono"/>
              </a:rPr>
              <a:t>def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a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: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b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: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-&gt;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    ...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@typing.overload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2"/>
                <a:ea typeface="JetBrains Mono"/>
              </a:rPr>
              <a:t>def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a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: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b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: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str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-&gt;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str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    ...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@typing.overload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717CB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2"/>
                <a:ea typeface="JetBrains Mono"/>
              </a:rPr>
              <a:t>def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a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: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str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b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: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str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-&gt;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str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: 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717CB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717CB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... 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89DDFF"/>
              </a:solidFill>
              <a:effectLst/>
              <a:latin typeface="Arial Unicode MS" panose="020B0604020202020204" pitchFamily="34" charset="-122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100" b="0" i="1" u="none" strike="noStrike" cap="none" normalizeH="0" baseline="0">
              <a:ln>
                <a:noFill/>
              </a:ln>
              <a:solidFill>
                <a:srgbClr val="C792EA"/>
              </a:solidFill>
              <a:effectLst/>
              <a:latin typeface="Arial Unicode MS" panose="020B0604020202020204" pitchFamily="34" charset="-122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2"/>
                <a:ea typeface="JetBrains Mono"/>
              </a:rPr>
              <a:t>def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a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b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):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2"/>
                <a:ea typeface="JetBrains Mono"/>
              </a:rPr>
              <a:t>return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a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+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b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aa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bb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([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], [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3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4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])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cc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test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'abc'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BC8B83E-FEBB-4BE3-A223-3404D3BB4653}"/>
              </a:ext>
            </a:extLst>
          </p:cNvPr>
          <p:cNvSpPr txBox="1"/>
          <p:nvPr/>
        </p:nvSpPr>
        <p:spPr>
          <a:xfrm>
            <a:off x="2587611" y="3690886"/>
            <a:ext cx="4453350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test()</a:t>
            </a:r>
            <a:r>
              <a:rPr lang="zh-CN" altLang="en-US" sz="1400"/>
              <a:t>函数不会因为该声明而“具备运算</a:t>
            </a:r>
            <a:r>
              <a:rPr lang="en-US" altLang="zh-CN" sz="1400"/>
              <a:t>int+str</a:t>
            </a:r>
            <a:r>
              <a:rPr lang="zh-CN" altLang="en-US" sz="1400"/>
              <a:t>的能力”，所以在运行</a:t>
            </a:r>
            <a:r>
              <a:rPr lang="en-US" altLang="zh-CN" sz="1400"/>
              <a:t>cc=test(1,’abc’)</a:t>
            </a:r>
            <a:r>
              <a:rPr lang="zh-CN" altLang="en-US" sz="1400"/>
              <a:t>仍会报错。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834018E-4B27-4A3A-A0B7-4A8FD3C3A3F0}"/>
              </a:ext>
            </a:extLst>
          </p:cNvPr>
          <p:cNvSpPr/>
          <p:nvPr/>
        </p:nvSpPr>
        <p:spPr>
          <a:xfrm>
            <a:off x="197788" y="3798994"/>
            <a:ext cx="1981209" cy="5158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2856C24-B338-4133-8CD6-BC635B2E61A1}"/>
              </a:ext>
            </a:extLst>
          </p:cNvPr>
          <p:cNvCxnSpPr>
            <a:stCxn id="53" idx="3"/>
            <a:endCxn id="52" idx="1"/>
          </p:cNvCxnSpPr>
          <p:nvPr/>
        </p:nvCxnSpPr>
        <p:spPr>
          <a:xfrm flipV="1">
            <a:off x="2178997" y="3952496"/>
            <a:ext cx="408614" cy="1044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1797D36A-AF44-4066-8048-AE98C5D67129}"/>
              </a:ext>
            </a:extLst>
          </p:cNvPr>
          <p:cNvSpPr txBox="1"/>
          <p:nvPr/>
        </p:nvSpPr>
        <p:spPr>
          <a:xfrm>
            <a:off x="2587611" y="5278289"/>
            <a:ext cx="4453350" cy="738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test()</a:t>
            </a:r>
            <a:r>
              <a:rPr lang="zh-CN" altLang="en-US" sz="1400"/>
              <a:t>函数不会因为没有声明而“不具备运算</a:t>
            </a:r>
            <a:r>
              <a:rPr lang="en-US" altLang="zh-CN" sz="1400"/>
              <a:t>list+list</a:t>
            </a:r>
            <a:r>
              <a:rPr lang="zh-CN" altLang="en-US" sz="1400"/>
              <a:t>的能力”，所以可以正常运行</a:t>
            </a:r>
            <a:r>
              <a:rPr lang="en-US" altLang="zh-CN" sz="1400"/>
              <a:t>bb=test([1,2],[3,4])</a:t>
            </a:r>
            <a:r>
              <a:rPr lang="zh-CN" altLang="en-US" sz="1400"/>
              <a:t>。只是类型检查工具会有提示。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BCCFCB3-B617-42B3-82BA-488D5475D40F}"/>
              </a:ext>
            </a:extLst>
          </p:cNvPr>
          <p:cNvSpPr/>
          <p:nvPr/>
        </p:nvSpPr>
        <p:spPr>
          <a:xfrm>
            <a:off x="197788" y="5647621"/>
            <a:ext cx="1478612" cy="2051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32D084A-6D95-42A8-A51A-5EF7D57214B4}"/>
              </a:ext>
            </a:extLst>
          </p:cNvPr>
          <p:cNvCxnSpPr>
            <a:stCxn id="59" idx="3"/>
            <a:endCxn id="58" idx="1"/>
          </p:cNvCxnSpPr>
          <p:nvPr/>
        </p:nvCxnSpPr>
        <p:spPr>
          <a:xfrm flipV="1">
            <a:off x="1676400" y="5647621"/>
            <a:ext cx="911211" cy="1025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C05B1CA2-AFFD-4416-8F1F-3AD2C8A7A6F3}"/>
              </a:ext>
            </a:extLst>
          </p:cNvPr>
          <p:cNvSpPr/>
          <p:nvPr/>
        </p:nvSpPr>
        <p:spPr>
          <a:xfrm>
            <a:off x="8998015" y="2002345"/>
            <a:ext cx="401216" cy="2939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36ACD33-BC5D-4CFC-BD97-40122C0DC35C}"/>
              </a:ext>
            </a:extLst>
          </p:cNvPr>
          <p:cNvSpPr txBox="1"/>
          <p:nvPr/>
        </p:nvSpPr>
        <p:spPr>
          <a:xfrm>
            <a:off x="7273579" y="2532834"/>
            <a:ext cx="453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专门用于 </a:t>
            </a:r>
            <a:r>
              <a:rPr lang="en-US" altLang="zh-CN">
                <a:solidFill>
                  <a:srgbClr val="FF0000"/>
                </a:solidFill>
              </a:rPr>
              <a:t>@typing.overload </a:t>
            </a:r>
            <a:r>
              <a:rPr lang="zh-CN" altLang="en-US">
                <a:solidFill>
                  <a:srgbClr val="FF0000"/>
                </a:solidFill>
              </a:rPr>
              <a:t>装饰的函数中的占位符，无实际执行逻辑。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38A9DC1-4381-4B57-91DE-61EB2465E75D}"/>
              </a:ext>
            </a:extLst>
          </p:cNvPr>
          <p:cNvCxnSpPr>
            <a:stCxn id="62" idx="2"/>
          </p:cNvCxnSpPr>
          <p:nvPr/>
        </p:nvCxnSpPr>
        <p:spPr>
          <a:xfrm>
            <a:off x="9198623" y="2296257"/>
            <a:ext cx="0" cy="288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12B3A762-3571-4BEC-B435-B9D0A9BD9F11}"/>
              </a:ext>
            </a:extLst>
          </p:cNvPr>
          <p:cNvSpPr/>
          <p:nvPr/>
        </p:nvSpPr>
        <p:spPr>
          <a:xfrm>
            <a:off x="197788" y="4962525"/>
            <a:ext cx="1116662" cy="3743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0DC1DC4-C1DA-4B56-9DA7-E6F44F8C9305}"/>
              </a:ext>
            </a:extLst>
          </p:cNvPr>
          <p:cNvSpPr txBox="1"/>
          <p:nvPr/>
        </p:nvSpPr>
        <p:spPr>
          <a:xfrm>
            <a:off x="2587610" y="4771512"/>
            <a:ext cx="1441420" cy="307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/>
              <a:t>实际执行的函数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BE52C02A-E582-4989-AD73-0E8A4F7F6B95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 flipV="1">
            <a:off x="1314450" y="4925401"/>
            <a:ext cx="1273160" cy="2242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3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DD7B26BB-0CE7-407B-8BE0-1C8C9F1B4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32" y="874454"/>
            <a:ext cx="11175168" cy="5109091"/>
          </a:xfrm>
          <a:prstGeom prst="rect">
            <a:avLst/>
          </a:prstGeom>
          <a:solidFill>
            <a:srgbClr val="0F11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2"/>
                <a:ea typeface="JetBrains Mono"/>
              </a:rPr>
              <a:t>import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cv2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2"/>
                <a:ea typeface="JetBrains Mono"/>
              </a:rPr>
              <a:t>import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numpy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2"/>
                <a:ea typeface="JetBrains Mono"/>
              </a:rPr>
              <a:t>as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np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2"/>
                <a:ea typeface="JetBrains Mono"/>
              </a:rPr>
              <a:t>import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time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717CB4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717CB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导入图片时直接转换成灰度图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717CB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images_0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cv2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imread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r'E:\NKRDP\opencv_logo.jpg'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flags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cv2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imshow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'image_0'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images_0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images_0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dtype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images_0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shape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717CB4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717CB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手动计算权重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717CB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images_1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cv2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imread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r'E:\NKRDP\opencv_logo.jpg'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flags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cv2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IMREAD_COLOR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images_1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dtype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images_1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shape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height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images_1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shape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[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]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width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images_1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shape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[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]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gray_image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np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zeros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shape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=(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height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width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),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dtype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np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uint8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h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height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):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w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width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):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gray_image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[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w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] =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round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0.114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*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images_1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[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w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] +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0.587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*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images_1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[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w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] +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0.299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*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images_1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[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w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])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cv2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imshow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'image_1 to gray'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gray_image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717CB4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717CB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利用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717CB4"/>
                </a:solidFill>
                <a:effectLst/>
                <a:latin typeface="Arial Unicode MS" panose="020B0604020202020204" pitchFamily="34" charset="-122"/>
                <a:ea typeface="JetBrains Mono"/>
              </a:rPr>
              <a:t> cv2.cvtColor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717CB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函数【推荐】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717CB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images_2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cv2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imread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r'E:\NKRDP\opencv_logo.jpg'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images_2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cv2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cvtColor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images_2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cv2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COLOR_BGR2GRAY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cv2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imshow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'image_2'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images_2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cv2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waitKey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()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CD6B1B-DCA4-42FE-81B0-3657757F71A5}"/>
              </a:ext>
            </a:extLst>
          </p:cNvPr>
          <p:cNvSpPr/>
          <p:nvPr/>
        </p:nvSpPr>
        <p:spPr>
          <a:xfrm>
            <a:off x="3761797" y="1718491"/>
            <a:ext cx="621164" cy="2453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F6213E-5207-4ABE-9189-A699B2DE187B}"/>
              </a:ext>
            </a:extLst>
          </p:cNvPr>
          <p:cNvSpPr/>
          <p:nvPr/>
        </p:nvSpPr>
        <p:spPr>
          <a:xfrm>
            <a:off x="3761796" y="2733675"/>
            <a:ext cx="1838903" cy="3124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5D02CE-48D9-4A74-A8E4-3D96533F2B95}"/>
              </a:ext>
            </a:extLst>
          </p:cNvPr>
          <p:cNvSpPr/>
          <p:nvPr/>
        </p:nvSpPr>
        <p:spPr>
          <a:xfrm>
            <a:off x="3259552" y="3593392"/>
            <a:ext cx="1069471" cy="2356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C6B482-DEE7-4CA4-B901-86E19C5552FB}"/>
              </a:ext>
            </a:extLst>
          </p:cNvPr>
          <p:cNvSpPr/>
          <p:nvPr/>
        </p:nvSpPr>
        <p:spPr>
          <a:xfrm>
            <a:off x="1933574" y="4088916"/>
            <a:ext cx="438151" cy="2356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0D72BB-AC55-4702-96B4-F64337F75A17}"/>
              </a:ext>
            </a:extLst>
          </p:cNvPr>
          <p:cNvSpPr txBox="1"/>
          <p:nvPr/>
        </p:nvSpPr>
        <p:spPr>
          <a:xfrm>
            <a:off x="216817" y="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彩图转灰度图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B633A5-D6F0-4281-AF25-F2663286C724}"/>
              </a:ext>
            </a:extLst>
          </p:cNvPr>
          <p:cNvSpPr txBox="1"/>
          <p:nvPr/>
        </p:nvSpPr>
        <p:spPr>
          <a:xfrm>
            <a:off x="4351034" y="1476173"/>
            <a:ext cx="3115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0" i="0">
                <a:solidFill>
                  <a:srgbClr val="FF0000"/>
                </a:solidFill>
                <a:effectLst/>
                <a:latin typeface="Menlo"/>
              </a:rPr>
              <a:t>等价于</a:t>
            </a:r>
            <a:r>
              <a:rPr lang="en-US" altLang="zh-CN" sz="1400" b="0" i="0">
                <a:solidFill>
                  <a:srgbClr val="FF0000"/>
                </a:solidFill>
                <a:effectLst/>
                <a:latin typeface="Menlo"/>
              </a:rPr>
              <a:t>flags = cv2.IMREAD_GRAYSCALE</a:t>
            </a:r>
          </a:p>
          <a:p>
            <a:r>
              <a:rPr lang="zh-CN" altLang="en-US" sz="1400">
                <a:solidFill>
                  <a:srgbClr val="FF0000"/>
                </a:solidFill>
                <a:latin typeface="Menlo"/>
              </a:rPr>
              <a:t>可将彩色图转换成灰度图：</a:t>
            </a:r>
            <a:endParaRPr lang="en-US" altLang="zh-CN" sz="1400">
              <a:solidFill>
                <a:srgbClr val="FF0000"/>
              </a:solidFill>
              <a:latin typeface="Menlo"/>
            </a:endParaRPr>
          </a:p>
          <a:p>
            <a:r>
              <a:rPr lang="pt-BR" altLang="zh-CN" sz="1400" b="0" i="1">
                <a:solidFill>
                  <a:srgbClr val="FF0000"/>
                </a:solidFill>
                <a:effectLst/>
                <a:latin typeface="KaTeX_Math"/>
              </a:rPr>
              <a:t>Gray</a:t>
            </a:r>
            <a:r>
              <a:rPr lang="pt-BR" altLang="zh-CN" sz="1400" b="0" i="0">
                <a:solidFill>
                  <a:srgbClr val="FF0000"/>
                </a:solidFill>
                <a:effectLst/>
                <a:latin typeface="KaTeX_Main"/>
              </a:rPr>
              <a:t>=0.299×</a:t>
            </a:r>
            <a:r>
              <a:rPr lang="pt-BR" altLang="zh-CN" sz="1400" b="0" i="1">
                <a:solidFill>
                  <a:srgbClr val="FF0000"/>
                </a:solidFill>
                <a:effectLst/>
                <a:latin typeface="KaTeX_Math"/>
              </a:rPr>
              <a:t>R</a:t>
            </a:r>
            <a:r>
              <a:rPr lang="pt-BR" altLang="zh-CN" sz="1400" b="0" i="0">
                <a:solidFill>
                  <a:srgbClr val="FF0000"/>
                </a:solidFill>
                <a:effectLst/>
                <a:latin typeface="KaTeX_Main"/>
              </a:rPr>
              <a:t>+0.587×</a:t>
            </a:r>
            <a:r>
              <a:rPr lang="pt-BR" altLang="zh-CN" sz="1400" b="0" i="1">
                <a:solidFill>
                  <a:srgbClr val="FF0000"/>
                </a:solidFill>
                <a:effectLst/>
                <a:latin typeface="KaTeX_Math"/>
              </a:rPr>
              <a:t>G</a:t>
            </a:r>
            <a:r>
              <a:rPr lang="pt-BR" altLang="zh-CN" sz="1400" b="0" i="0">
                <a:solidFill>
                  <a:srgbClr val="FF0000"/>
                </a:solidFill>
                <a:effectLst/>
                <a:latin typeface="KaTeX_Main"/>
              </a:rPr>
              <a:t>+0.114×</a:t>
            </a:r>
            <a:r>
              <a:rPr lang="pt-BR" altLang="zh-CN" sz="1400" b="0" i="1">
                <a:solidFill>
                  <a:srgbClr val="FF0000"/>
                </a:solidFill>
                <a:effectLst/>
                <a:latin typeface="KaTeX_Math"/>
              </a:rPr>
              <a:t>B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1D35EB-C3E9-4719-BD7F-AE88A880A1AA}"/>
              </a:ext>
            </a:extLst>
          </p:cNvPr>
          <p:cNvSpPr txBox="1"/>
          <p:nvPr/>
        </p:nvSpPr>
        <p:spPr>
          <a:xfrm>
            <a:off x="5572485" y="2736008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0" i="0">
                <a:solidFill>
                  <a:srgbClr val="FF0000"/>
                </a:solidFill>
                <a:effectLst/>
                <a:latin typeface="Menlo"/>
              </a:rPr>
              <a:t>等价于</a:t>
            </a:r>
            <a:r>
              <a:rPr lang="en-US" altLang="zh-CN" sz="1400" b="0" i="0">
                <a:solidFill>
                  <a:srgbClr val="FF0000"/>
                </a:solidFill>
                <a:effectLst/>
                <a:latin typeface="Menlo"/>
              </a:rPr>
              <a:t>flags = </a:t>
            </a:r>
            <a:r>
              <a:rPr lang="en-US" altLang="zh-CN" sz="1400">
                <a:solidFill>
                  <a:srgbClr val="FF0000"/>
                </a:solidFill>
              </a:rPr>
              <a:t>1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2EB31E0-18B2-4636-9C05-955BB2BC5315}"/>
              </a:ext>
            </a:extLst>
          </p:cNvPr>
          <p:cNvSpPr txBox="1"/>
          <p:nvPr/>
        </p:nvSpPr>
        <p:spPr>
          <a:xfrm>
            <a:off x="4351034" y="3134809"/>
            <a:ext cx="6655039" cy="95410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i="0">
                <a:solidFill>
                  <a:srgbClr val="FF0000"/>
                </a:solidFill>
                <a:effectLst/>
                <a:latin typeface="Inter"/>
              </a:rPr>
              <a:t>uint8</a:t>
            </a:r>
            <a:r>
              <a:rPr lang="zh-CN" altLang="en-US" sz="1400" b="0" i="0">
                <a:solidFill>
                  <a:srgbClr val="FF0000"/>
                </a:solidFill>
                <a:effectLst/>
                <a:latin typeface="Inter"/>
              </a:rPr>
              <a:t>：是无符号 </a:t>
            </a:r>
            <a:r>
              <a:rPr lang="en-US" altLang="zh-CN" sz="1400" b="0" i="0">
                <a:solidFill>
                  <a:srgbClr val="FF0000"/>
                </a:solidFill>
                <a:effectLst/>
                <a:latin typeface="Inter"/>
              </a:rPr>
              <a:t>8 </a:t>
            </a:r>
            <a:r>
              <a:rPr lang="zh-CN" altLang="en-US" sz="1400" b="0" i="0">
                <a:solidFill>
                  <a:srgbClr val="FF0000"/>
                </a:solidFill>
                <a:effectLst/>
                <a:latin typeface="Inter"/>
              </a:rPr>
              <a:t>位整数类型，它能表示的数值范围是从 </a:t>
            </a:r>
            <a:r>
              <a:rPr lang="en-US" altLang="zh-CN" sz="1400" b="0" i="0">
                <a:solidFill>
                  <a:srgbClr val="FF0000"/>
                </a:solidFill>
                <a:effectLst/>
                <a:latin typeface="Inter"/>
              </a:rPr>
              <a:t>0 </a:t>
            </a:r>
            <a:r>
              <a:rPr lang="zh-CN" altLang="en-US" sz="1400" b="0" i="0">
                <a:solidFill>
                  <a:srgbClr val="FF0000"/>
                </a:solidFill>
                <a:effectLst/>
                <a:latin typeface="Inter"/>
              </a:rPr>
              <a:t>到 </a:t>
            </a:r>
            <a:r>
              <a:rPr lang="en-US" altLang="zh-CN" sz="1400" b="0" i="0">
                <a:solidFill>
                  <a:srgbClr val="FF0000"/>
                </a:solidFill>
                <a:effectLst/>
                <a:latin typeface="Inter"/>
              </a:rPr>
              <a:t>255</a:t>
            </a:r>
            <a:r>
              <a:rPr lang="zh-CN" altLang="en-US" sz="1400" b="0" i="0">
                <a:solidFill>
                  <a:srgbClr val="FF0000"/>
                </a:solidFill>
                <a:effectLst/>
                <a:latin typeface="Inter"/>
              </a:rPr>
              <a:t>（</a:t>
            </a:r>
            <a:r>
              <a:rPr lang="en-US" altLang="zh-CN" sz="1400" b="0" i="0">
                <a:solidFill>
                  <a:srgbClr val="FF0000"/>
                </a:solidFill>
                <a:effectLst/>
                <a:latin typeface="KaTeX_Main"/>
              </a:rPr>
              <a:t>2^8−1</a:t>
            </a:r>
            <a:r>
              <a:rPr lang="zh-CN" altLang="en-US" sz="1400" b="0" i="0">
                <a:solidFill>
                  <a:srgbClr val="FF0000"/>
                </a:solidFill>
                <a:effectLst/>
                <a:latin typeface="Inter"/>
              </a:rPr>
              <a:t>）。在图像处理里，像素值一般使用 </a:t>
            </a:r>
            <a:r>
              <a:rPr lang="en-US" altLang="zh-CN" sz="1400" b="0" i="0">
                <a:solidFill>
                  <a:srgbClr val="FF0000"/>
                </a:solidFill>
                <a:effectLst/>
                <a:latin typeface="Inter"/>
              </a:rPr>
              <a:t>uint8 </a:t>
            </a:r>
            <a:r>
              <a:rPr lang="zh-CN" altLang="en-US" sz="1400" b="0" i="0">
                <a:solidFill>
                  <a:srgbClr val="FF0000"/>
                </a:solidFill>
                <a:effectLst/>
                <a:latin typeface="Inter"/>
              </a:rPr>
              <a:t>类型来存储，因为图像的每个通道（如 </a:t>
            </a:r>
            <a:r>
              <a:rPr lang="en-US" altLang="zh-CN" sz="1400" b="0" i="0">
                <a:solidFill>
                  <a:srgbClr val="FF0000"/>
                </a:solidFill>
                <a:effectLst/>
                <a:latin typeface="Inter"/>
              </a:rPr>
              <a:t>RGB </a:t>
            </a:r>
            <a:r>
              <a:rPr lang="zh-CN" altLang="en-US" sz="1400" b="0" i="0">
                <a:solidFill>
                  <a:srgbClr val="FF0000"/>
                </a:solidFill>
                <a:effectLst/>
                <a:latin typeface="Inter"/>
              </a:rPr>
              <a:t>通道）的像素值范围通常就是 </a:t>
            </a:r>
            <a:r>
              <a:rPr lang="en-US" altLang="zh-CN" sz="1400" b="0" i="0">
                <a:solidFill>
                  <a:srgbClr val="FF0000"/>
                </a:solidFill>
                <a:effectLst/>
                <a:latin typeface="Inter"/>
              </a:rPr>
              <a:t>0 </a:t>
            </a:r>
            <a:r>
              <a:rPr lang="zh-CN" altLang="en-US" sz="1400" b="0" i="0">
                <a:solidFill>
                  <a:srgbClr val="FF0000"/>
                </a:solidFill>
                <a:effectLst/>
                <a:latin typeface="Inter"/>
              </a:rPr>
              <a:t>到 </a:t>
            </a:r>
            <a:r>
              <a:rPr lang="en-US" altLang="zh-CN" sz="1400" b="0" i="0">
                <a:solidFill>
                  <a:srgbClr val="FF0000"/>
                </a:solidFill>
                <a:effectLst/>
                <a:latin typeface="Inter"/>
              </a:rPr>
              <a:t>255</a:t>
            </a:r>
            <a:r>
              <a:rPr lang="zh-CN" altLang="en-US" sz="1400" b="0" i="0">
                <a:solidFill>
                  <a:srgbClr val="FF0000"/>
                </a:solidFill>
                <a:effectLst/>
                <a:latin typeface="Inter"/>
              </a:rPr>
              <a:t>。每个 </a:t>
            </a:r>
            <a:r>
              <a:rPr lang="en-US" altLang="zh-CN" sz="1400">
                <a:solidFill>
                  <a:srgbClr val="FF0000"/>
                </a:solidFill>
              </a:rPr>
              <a:t>uint8</a:t>
            </a:r>
            <a:r>
              <a:rPr lang="zh-CN" altLang="en-US" sz="1400" b="0" i="0">
                <a:solidFill>
                  <a:srgbClr val="FF0000"/>
                </a:solidFill>
                <a:effectLst/>
                <a:latin typeface="Inter"/>
              </a:rPr>
              <a:t> 类型的数据只占用 </a:t>
            </a:r>
            <a:r>
              <a:rPr lang="en-US" altLang="zh-CN" sz="1400" b="0" i="0">
                <a:solidFill>
                  <a:srgbClr val="FF0000"/>
                </a:solidFill>
                <a:effectLst/>
                <a:latin typeface="Inter"/>
              </a:rPr>
              <a:t>1 </a:t>
            </a:r>
            <a:r>
              <a:rPr lang="zh-CN" altLang="en-US" sz="1400" b="0" i="0">
                <a:solidFill>
                  <a:srgbClr val="FF0000"/>
                </a:solidFill>
                <a:effectLst/>
                <a:latin typeface="Inter"/>
              </a:rPr>
              <a:t>个字节（</a:t>
            </a:r>
            <a:r>
              <a:rPr lang="en-US" altLang="zh-CN" sz="1400" b="0" i="0">
                <a:solidFill>
                  <a:srgbClr val="FF0000"/>
                </a:solidFill>
                <a:effectLst/>
                <a:latin typeface="Inter"/>
              </a:rPr>
              <a:t>8 </a:t>
            </a:r>
            <a:r>
              <a:rPr lang="zh-CN" altLang="en-US" sz="1400" b="0" i="0">
                <a:solidFill>
                  <a:srgbClr val="FF0000"/>
                </a:solidFill>
                <a:effectLst/>
                <a:latin typeface="Inter"/>
              </a:rPr>
              <a:t>位）的内存空间，这使得它在存储大量像素数据时非常节省内存。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CEE297E-C78C-4756-A05D-29B53259E84E}"/>
              </a:ext>
            </a:extLst>
          </p:cNvPr>
          <p:cNvSpPr txBox="1"/>
          <p:nvPr/>
        </p:nvSpPr>
        <p:spPr>
          <a:xfrm>
            <a:off x="6447934" y="4440811"/>
            <a:ext cx="4171852" cy="95410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0" i="0">
                <a:solidFill>
                  <a:srgbClr val="FF0000"/>
                </a:solidFill>
                <a:effectLst/>
                <a:latin typeface="Inter"/>
              </a:rPr>
              <a:t>在创建 </a:t>
            </a:r>
            <a:r>
              <a:rPr lang="en-US" altLang="zh-CN" sz="1400">
                <a:solidFill>
                  <a:srgbClr val="FF0000"/>
                </a:solidFill>
              </a:rPr>
              <a:t>gray_image</a:t>
            </a:r>
            <a:r>
              <a:rPr lang="zh-CN" altLang="en-US" sz="1400" b="0" i="0">
                <a:solidFill>
                  <a:srgbClr val="FF0000"/>
                </a:solidFill>
                <a:effectLst/>
                <a:latin typeface="Inter"/>
              </a:rPr>
              <a:t> 数组时，指定了数组的数据类型为 </a:t>
            </a:r>
            <a:r>
              <a:rPr lang="en-US" altLang="zh-CN" sz="1400">
                <a:solidFill>
                  <a:srgbClr val="FF0000"/>
                </a:solidFill>
              </a:rPr>
              <a:t>np.uint8</a:t>
            </a:r>
            <a:r>
              <a:rPr lang="zh-CN" altLang="en-US" sz="1400" b="0" i="0">
                <a:solidFill>
                  <a:srgbClr val="FF0000"/>
                </a:solidFill>
                <a:effectLst/>
                <a:latin typeface="Inter"/>
              </a:rPr>
              <a:t>。这就意味着在后续向这个数组中赋值时，无论赋予的值原本是什么类型，</a:t>
            </a:r>
            <a:r>
              <a:rPr lang="en-US" altLang="zh-CN" sz="1400" b="0" i="0">
                <a:solidFill>
                  <a:srgbClr val="FF0000"/>
                </a:solidFill>
                <a:effectLst/>
                <a:latin typeface="Inter"/>
              </a:rPr>
              <a:t>NumPy </a:t>
            </a:r>
            <a:r>
              <a:rPr lang="zh-CN" altLang="en-US" sz="1400" b="0" i="0">
                <a:solidFill>
                  <a:srgbClr val="FF0000"/>
                </a:solidFill>
                <a:effectLst/>
                <a:latin typeface="Inter"/>
              </a:rPr>
              <a:t>都会尝试将其转换为 </a:t>
            </a:r>
            <a:r>
              <a:rPr lang="en-US" altLang="zh-CN" sz="1400">
                <a:solidFill>
                  <a:srgbClr val="FF0000"/>
                </a:solidFill>
              </a:rPr>
              <a:t>np.uint8</a:t>
            </a:r>
            <a:r>
              <a:rPr lang="zh-CN" altLang="en-US" sz="1400" b="0" i="0">
                <a:solidFill>
                  <a:srgbClr val="FF0000"/>
                </a:solidFill>
                <a:effectLst/>
                <a:latin typeface="Inter"/>
              </a:rPr>
              <a:t> 类型。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A9395C-CB90-4C9C-B685-7ACC3F78D4DB}"/>
              </a:ext>
            </a:extLst>
          </p:cNvPr>
          <p:cNvSpPr txBox="1"/>
          <p:nvPr/>
        </p:nvSpPr>
        <p:spPr>
          <a:xfrm>
            <a:off x="7218436" y="5706591"/>
            <a:ext cx="2630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256</a:t>
            </a:r>
            <a:r>
              <a:rPr lang="zh-CN" altLang="en-US" sz="1400">
                <a:solidFill>
                  <a:srgbClr val="FF0000"/>
                </a:solidFill>
              </a:rPr>
              <a:t>→</a:t>
            </a:r>
            <a:r>
              <a:rPr lang="en-US" altLang="zh-CN" sz="1400">
                <a:solidFill>
                  <a:srgbClr val="FF0000"/>
                </a:solidFill>
              </a:rPr>
              <a:t>0</a:t>
            </a:r>
            <a:r>
              <a:rPr lang="zh-CN" altLang="en-US" sz="1400">
                <a:solidFill>
                  <a:srgbClr val="FF0000"/>
                </a:solidFill>
              </a:rPr>
              <a:t>；</a:t>
            </a:r>
            <a:r>
              <a:rPr lang="en-US" altLang="zh-CN" sz="1400">
                <a:solidFill>
                  <a:srgbClr val="FF0000"/>
                </a:solidFill>
              </a:rPr>
              <a:t>-1</a:t>
            </a:r>
            <a:r>
              <a:rPr lang="zh-CN" altLang="en-US" sz="1400">
                <a:solidFill>
                  <a:srgbClr val="FF0000"/>
                </a:solidFill>
              </a:rPr>
              <a:t>→</a:t>
            </a:r>
            <a:r>
              <a:rPr lang="en-US" altLang="zh-CN" sz="1400">
                <a:solidFill>
                  <a:srgbClr val="FF0000"/>
                </a:solidFill>
              </a:rPr>
              <a:t>255</a:t>
            </a:r>
            <a:r>
              <a:rPr lang="zh-CN" altLang="en-US" sz="1400">
                <a:solidFill>
                  <a:srgbClr val="FF0000"/>
                </a:solidFill>
              </a:rPr>
              <a:t>；</a:t>
            </a:r>
            <a:r>
              <a:rPr lang="en-US" altLang="zh-CN" sz="1400">
                <a:solidFill>
                  <a:srgbClr val="FF0000"/>
                </a:solidFill>
              </a:rPr>
              <a:t>123.7</a:t>
            </a:r>
            <a:r>
              <a:rPr lang="zh-CN" altLang="en-US" sz="1400">
                <a:solidFill>
                  <a:srgbClr val="FF0000"/>
                </a:solidFill>
              </a:rPr>
              <a:t>→</a:t>
            </a:r>
            <a:r>
              <a:rPr lang="en-US" altLang="zh-CN" sz="1400">
                <a:solidFill>
                  <a:srgbClr val="FF0000"/>
                </a:solidFill>
              </a:rPr>
              <a:t>123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D911F36-46B7-46B7-B3F7-77921A1DB1E8}"/>
              </a:ext>
            </a:extLst>
          </p:cNvPr>
          <p:cNvSpPr/>
          <p:nvPr/>
        </p:nvSpPr>
        <p:spPr>
          <a:xfrm>
            <a:off x="8170065" y="5470921"/>
            <a:ext cx="556181" cy="235670"/>
          </a:xfrm>
          <a:prstGeom prst="down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7FB2B8C-8FDE-4022-8278-90FB5189CBCF}"/>
              </a:ext>
            </a:extLst>
          </p:cNvPr>
          <p:cNvSpPr txBox="1"/>
          <p:nvPr/>
        </p:nvSpPr>
        <p:spPr>
          <a:xfrm>
            <a:off x="2253383" y="37901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四舍五入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C1FBE3A4-3160-4101-903D-30B4DC78BB38}"/>
              </a:ext>
            </a:extLst>
          </p:cNvPr>
          <p:cNvSpPr/>
          <p:nvPr/>
        </p:nvSpPr>
        <p:spPr>
          <a:xfrm>
            <a:off x="8170065" y="4138656"/>
            <a:ext cx="556181" cy="235670"/>
          </a:xfrm>
          <a:prstGeom prst="down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2D43631-E0BE-4DCC-918E-3CC6E98BCDC1}"/>
              </a:ext>
            </a:extLst>
          </p:cNvPr>
          <p:cNvSpPr/>
          <p:nvPr/>
        </p:nvSpPr>
        <p:spPr>
          <a:xfrm>
            <a:off x="216817" y="4600575"/>
            <a:ext cx="4298033" cy="7943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E64918A-BAC9-4B16-90FB-32344626D04B}"/>
              </a:ext>
            </a:extLst>
          </p:cNvPr>
          <p:cNvSpPr txBox="1"/>
          <p:nvPr/>
        </p:nvSpPr>
        <p:spPr>
          <a:xfrm>
            <a:off x="776274" y="6166430"/>
            <a:ext cx="1063945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400"/>
              <a:t>三种方法本质都是利用同一个标准公式进行转换的，但 </a:t>
            </a:r>
            <a:r>
              <a:rPr lang="en-US" altLang="zh-CN" sz="1400"/>
              <a:t>cv2.imread/cv2.cvtColor </a:t>
            </a:r>
            <a:r>
              <a:rPr lang="zh-CN" altLang="en-US" sz="1400"/>
              <a:t>是经过</a:t>
            </a:r>
            <a:r>
              <a:rPr lang="en-US" altLang="zh-CN" sz="1400"/>
              <a:t>OpenCV</a:t>
            </a:r>
            <a:r>
              <a:rPr lang="zh-CN" altLang="en-US" sz="1400"/>
              <a:t>底层优化实现的，计算精度和效率更优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808ACB8-6F95-43F4-9B10-61032D89258C}"/>
              </a:ext>
            </a:extLst>
          </p:cNvPr>
          <p:cNvSpPr txBox="1"/>
          <p:nvPr/>
        </p:nvSpPr>
        <p:spPr>
          <a:xfrm>
            <a:off x="2146990" y="5560609"/>
            <a:ext cx="29293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OpenCV: Color Space Conversions</a:t>
            </a:r>
            <a:endParaRPr lang="zh-CN" altLang="en-US" sz="1400">
              <a:solidFill>
                <a:srgbClr val="FF0000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8835865-41CF-49CD-BD2F-1BF7A7D1BF9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544478" y="5128182"/>
            <a:ext cx="67202" cy="4324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B7BF942-BC6E-4581-8BC1-92D2FE905C82}"/>
              </a:ext>
            </a:extLst>
          </p:cNvPr>
          <p:cNvCxnSpPr/>
          <p:nvPr/>
        </p:nvCxnSpPr>
        <p:spPr>
          <a:xfrm>
            <a:off x="2664139" y="5128182"/>
            <a:ext cx="16868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78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CD6AD7-6267-447C-B5A7-268ABF05D0C4}"/>
              </a:ext>
            </a:extLst>
          </p:cNvPr>
          <p:cNvSpPr txBox="1"/>
          <p:nvPr/>
        </p:nvSpPr>
        <p:spPr>
          <a:xfrm>
            <a:off x="254524" y="24509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模糊处理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1E037A-4A52-4D22-B17F-5CB98D2F3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24" y="1050615"/>
            <a:ext cx="4637987" cy="1785104"/>
          </a:xfrm>
          <a:prstGeom prst="rect">
            <a:avLst/>
          </a:prstGeom>
          <a:solidFill>
            <a:srgbClr val="0F11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2"/>
                <a:ea typeface="JetBrains Mono"/>
              </a:rPr>
              <a:t>import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cv2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image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cv2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imread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r'E:\NKRDP\opencv_Learning\plane.jpg'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image_1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cv2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medianBlur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image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ksize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5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89DDFF"/>
              </a:solidFill>
              <a:effectLst/>
              <a:latin typeface="Arial Unicode MS" panose="020B0604020202020204" pitchFamily="34" charset="-122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717CB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image_2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cv2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GaussianBlur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image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ksize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=[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5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5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],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sigmaX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en-US" altLang="zh-CN" sz="1100">
                <a:solidFill>
                  <a:srgbClr val="89DDFF"/>
                </a:solidFill>
                <a:latin typeface="Arial Unicode MS" panose="020B0604020202020204" pitchFamily="34" charset="-122"/>
                <a:ea typeface="JetBrains Mono"/>
              </a:rPr>
              <a:t>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sigmaY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) 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89DDFF"/>
              </a:solidFill>
              <a:effectLst/>
              <a:latin typeface="Arial Unicode MS" panose="020B0604020202020204" pitchFamily="34" charset="-122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cv2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imshow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'image'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image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cv2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imshow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'image_1'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image_1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cv2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imshow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'image_2'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image_2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cv2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waitKey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()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BB3B85-B632-4403-8275-E4C94E824F86}"/>
              </a:ext>
            </a:extLst>
          </p:cNvPr>
          <p:cNvSpPr/>
          <p:nvPr/>
        </p:nvSpPr>
        <p:spPr>
          <a:xfrm>
            <a:off x="1018095" y="1606593"/>
            <a:ext cx="2045616" cy="216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BF9280-3A33-4EC9-AF9D-788055DFEAE1}"/>
              </a:ext>
            </a:extLst>
          </p:cNvPr>
          <p:cNvSpPr txBox="1"/>
          <p:nvPr/>
        </p:nvSpPr>
        <p:spPr>
          <a:xfrm>
            <a:off x="5109327" y="619495"/>
            <a:ext cx="5426207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medianBlur</a:t>
            </a:r>
            <a:r>
              <a:rPr lang="zh-CN" altLang="en-US" sz="1400"/>
              <a:t>：将核大小设置为</a:t>
            </a:r>
            <a:r>
              <a:rPr lang="en-US" altLang="zh-CN" sz="1400"/>
              <a:t>5</a:t>
            </a:r>
            <a:r>
              <a:rPr lang="zh-CN" altLang="en-US" sz="1400"/>
              <a:t>，意味着对每个像素点，会取其 </a:t>
            </a:r>
            <a:r>
              <a:rPr lang="en-US" altLang="zh-CN" sz="1400"/>
              <a:t>5x5 </a:t>
            </a:r>
            <a:r>
              <a:rPr lang="zh-CN" altLang="en-US" sz="1400"/>
              <a:t>邻域内的像素值进行排序，然后用中间值替换该像素点的原始值。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1E83198-DAFA-47EB-A472-1ABB4FDED56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063711" y="881105"/>
            <a:ext cx="2045616" cy="833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4A2CC04-5605-41C7-A0D0-0B5DF9651F82}"/>
              </a:ext>
            </a:extLst>
          </p:cNvPr>
          <p:cNvSpPr/>
          <p:nvPr/>
        </p:nvSpPr>
        <p:spPr>
          <a:xfrm>
            <a:off x="1014166" y="1911392"/>
            <a:ext cx="3799133" cy="216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31E2AC8-A408-4CB3-AEAC-D06EA9A8EEFD}"/>
              </a:ext>
            </a:extLst>
          </p:cNvPr>
          <p:cNvSpPr txBox="1"/>
          <p:nvPr/>
        </p:nvSpPr>
        <p:spPr>
          <a:xfrm>
            <a:off x="5109327" y="1332712"/>
            <a:ext cx="6096000" cy="9541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/>
              <a:t>- </a:t>
            </a:r>
            <a:r>
              <a:rPr lang="en-US" altLang="zh-CN" sz="1400" b="0" i="0">
                <a:effectLst/>
                <a:latin typeface="Inter"/>
              </a:rPr>
              <a:t>OpenCV </a:t>
            </a:r>
            <a:r>
              <a:rPr lang="zh-CN" altLang="en-US" sz="1400" b="0" i="0">
                <a:effectLst/>
                <a:latin typeface="Inter"/>
              </a:rPr>
              <a:t>中的 </a:t>
            </a:r>
            <a:r>
              <a:rPr lang="en-US" altLang="zh-CN" sz="1400"/>
              <a:t>cv2.GaussianBlur</a:t>
            </a:r>
            <a:r>
              <a:rPr lang="zh-CN" altLang="en-US" sz="1400" b="0" i="0">
                <a:effectLst/>
                <a:latin typeface="Inter"/>
              </a:rPr>
              <a:t> 函数是基于高斯核的分离计算来实现的</a:t>
            </a:r>
            <a:r>
              <a:rPr lang="zh-CN" altLang="en-US" sz="1400">
                <a:latin typeface="Inter"/>
              </a:rPr>
              <a:t>。</a:t>
            </a:r>
            <a:endParaRPr lang="en-US" altLang="zh-CN" sz="1400"/>
          </a:p>
          <a:p>
            <a:r>
              <a:rPr lang="en-US" altLang="zh-CN" sz="1400"/>
              <a:t>- </a:t>
            </a:r>
            <a:r>
              <a:rPr lang="zh-CN" altLang="en-US" sz="1400"/>
              <a:t>根据【二维高斯函数】为每个像素点的领域像素分配一个权重，然后将领域内的像素值按照这些权重进行加权求和，得到中心像素的新值。</a:t>
            </a:r>
            <a:endParaRPr lang="en-US" altLang="zh-CN" sz="1400"/>
          </a:p>
          <a:p>
            <a:r>
              <a:rPr lang="en-US" altLang="zh-CN" sz="1400"/>
              <a:t>- sigma=0 </a:t>
            </a:r>
            <a:r>
              <a:rPr lang="zh-CN" altLang="en-US" sz="1400"/>
              <a:t>时，</a:t>
            </a:r>
            <a:r>
              <a:rPr lang="en-US" altLang="zh-CN" sz="1400"/>
              <a:t>OpenCV </a:t>
            </a:r>
            <a:r>
              <a:rPr lang="zh-CN" altLang="en-US" sz="1400"/>
              <a:t>会根据高斯核的大小自动计算标准差。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4E5CBD8-40A9-4FDE-AF38-95E2646C24D1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4813299" y="1809766"/>
            <a:ext cx="296028" cy="2100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EC3A6E7-5437-4EC3-ADBC-443C5AF86C1E}"/>
              </a:ext>
            </a:extLst>
          </p:cNvPr>
          <p:cNvSpPr txBox="1"/>
          <p:nvPr/>
        </p:nvSpPr>
        <p:spPr>
          <a:xfrm>
            <a:off x="5109327" y="248576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i="0">
                <a:effectLst/>
                <a:latin typeface="Inter"/>
              </a:rPr>
              <a:t>二维高斯函数可表示为两个一维高斯函数的乘积，</a:t>
            </a:r>
            <a:r>
              <a:rPr lang="en-US" altLang="zh-CN" sz="1400"/>
              <a:t>x</a:t>
            </a:r>
            <a:r>
              <a:rPr lang="zh-CN" altLang="en-US" sz="1400"/>
              <a:t>、</a:t>
            </a:r>
            <a:r>
              <a:rPr lang="en-US" altLang="zh-CN" sz="1400"/>
              <a:t>y</a:t>
            </a:r>
            <a:r>
              <a:rPr lang="zh-CN" altLang="en-US" sz="1400"/>
              <a:t>是二维高斯核坐标。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3165547-E715-48CD-99E7-D5AC6C876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633" y="2760466"/>
            <a:ext cx="4821594" cy="104189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FF9753FF-5588-4FC0-B141-546B5D398BEF}"/>
              </a:ext>
            </a:extLst>
          </p:cNvPr>
          <p:cNvSpPr txBox="1"/>
          <p:nvPr/>
        </p:nvSpPr>
        <p:spPr>
          <a:xfrm>
            <a:off x="519637" y="4163981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二维高斯核坐标</a:t>
            </a:r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6F627A8C-418E-4DF5-965C-7124D9E7BC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408317"/>
              </p:ext>
            </p:extLst>
          </p:nvPr>
        </p:nvGraphicFramePr>
        <p:xfrm>
          <a:off x="2082213" y="4874834"/>
          <a:ext cx="520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Equation" r:id="rId5" imgW="520560" imgH="253800" progId="Equation.DSMT4">
                  <p:embed/>
                </p:oleObj>
              </mc:Choice>
              <mc:Fallback>
                <p:oleObj name="Equation" r:id="rId5" imgW="520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2213" y="4874834"/>
                        <a:ext cx="5207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629CB4A7-2A50-436C-9E4F-134451DC03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374715"/>
              </p:ext>
            </p:extLst>
          </p:nvPr>
        </p:nvGraphicFramePr>
        <p:xfrm>
          <a:off x="2129242" y="5104838"/>
          <a:ext cx="355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" name="Equation" r:id="rId7" imgW="355320" imgH="177480" progId="Equation.DSMT4">
                  <p:embed/>
                </p:oleObj>
              </mc:Choice>
              <mc:Fallback>
                <p:oleObj name="Equation" r:id="rId7" imgW="3553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29242" y="5104838"/>
                        <a:ext cx="3556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3F57F0CF-7AEE-4A69-B420-287DEB5319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784212"/>
              </p:ext>
            </p:extLst>
          </p:nvPr>
        </p:nvGraphicFramePr>
        <p:xfrm>
          <a:off x="1984865" y="6011332"/>
          <a:ext cx="368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" name="Equation" r:id="rId9" imgW="368280" imgH="253800" progId="Equation.DSMT4">
                  <p:embed/>
                </p:oleObj>
              </mc:Choice>
              <mc:Fallback>
                <p:oleObj name="Equation" r:id="rId9" imgW="368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84865" y="6011332"/>
                        <a:ext cx="3683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C5C8E959-E48D-40AA-AA9F-D82E80E580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696174"/>
              </p:ext>
            </p:extLst>
          </p:nvPr>
        </p:nvGraphicFramePr>
        <p:xfrm>
          <a:off x="2389540" y="6036694"/>
          <a:ext cx="355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" name="Equation" r:id="rId11" imgW="355320" imgH="177480" progId="Equation.DSMT4">
                  <p:embed/>
                </p:oleObj>
              </mc:Choice>
              <mc:Fallback>
                <p:oleObj name="Equation" r:id="rId11" imgW="3553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89540" y="6036694"/>
                        <a:ext cx="3556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本框 36">
            <a:extLst>
              <a:ext uri="{FF2B5EF4-FFF2-40B4-BE49-F238E27FC236}">
                <a16:creationId xmlns:a16="http://schemas.microsoft.com/office/drawing/2014/main" id="{BC206D21-CC51-4CF0-ACB4-FD3E015FB7EA}"/>
              </a:ext>
            </a:extLst>
          </p:cNvPr>
          <p:cNvSpPr txBox="1"/>
          <p:nvPr/>
        </p:nvSpPr>
        <p:spPr>
          <a:xfrm>
            <a:off x="291842" y="548390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一维水平高斯核坐标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A269E71-69EE-44FB-908B-9D11E779CD44}"/>
              </a:ext>
            </a:extLst>
          </p:cNvPr>
          <p:cNvSpPr txBox="1"/>
          <p:nvPr/>
        </p:nvSpPr>
        <p:spPr>
          <a:xfrm>
            <a:off x="5109328" y="418153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二维高斯核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0229AD9-6301-4F0D-A1E1-492B6A5E1236}"/>
              </a:ext>
            </a:extLst>
          </p:cNvPr>
          <p:cNvSpPr txBox="1"/>
          <p:nvPr/>
        </p:nvSpPr>
        <p:spPr>
          <a:xfrm>
            <a:off x="4973750" y="550989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一维水平高斯核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11934EA-1A90-470C-9736-240BF182EE8B}"/>
              </a:ext>
            </a:extLst>
          </p:cNvPr>
          <p:cNvSpPr txBox="1"/>
          <p:nvPr/>
        </p:nvSpPr>
        <p:spPr>
          <a:xfrm>
            <a:off x="345589" y="6344633"/>
            <a:ext cx="3299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一维竖向高斯核：水平高斯核转置即可</a:t>
            </a:r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3595ED44-233D-4AA3-B3AB-8212865EF2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648587"/>
              </p:ext>
            </p:extLst>
          </p:nvPr>
        </p:nvGraphicFramePr>
        <p:xfrm>
          <a:off x="7499696" y="5269810"/>
          <a:ext cx="1358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" name="Equation" r:id="rId13" imgW="1358640" imgH="672840" progId="Equation.DSMT4">
                  <p:embed/>
                </p:oleObj>
              </mc:Choice>
              <mc:Fallback>
                <p:oleObj name="Equation" r:id="rId13" imgW="1358640" imgH="67284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F386EA36-18F3-4060-AE22-E9ED2DFFB7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99696" y="5269810"/>
                        <a:ext cx="135890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D858C572-3D4A-4FA2-8F9D-220D288DCE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112987"/>
              </p:ext>
            </p:extLst>
          </p:nvPr>
        </p:nvGraphicFramePr>
        <p:xfrm>
          <a:off x="7499696" y="4914687"/>
          <a:ext cx="1358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" name="Equation" r:id="rId15" imgW="1358640" imgH="215640" progId="Equation.DSMT4">
                  <p:embed/>
                </p:oleObj>
              </mc:Choice>
              <mc:Fallback>
                <p:oleObj name="Equation" r:id="rId15" imgW="1358640" imgH="215640" progId="Equation.DSMT4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28A25A10-A407-4F4F-AFAB-2B494679EB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499696" y="4914687"/>
                        <a:ext cx="1358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3FB38B3-CAC5-4DF2-BF14-2A5DD9EE95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678695"/>
              </p:ext>
            </p:extLst>
          </p:nvPr>
        </p:nvGraphicFramePr>
        <p:xfrm>
          <a:off x="6922771" y="5264750"/>
          <a:ext cx="393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" name="Equation" r:id="rId17" imgW="393480" imgH="672840" progId="Equation.DSMT4">
                  <p:embed/>
                </p:oleObj>
              </mc:Choice>
              <mc:Fallback>
                <p:oleObj name="Equation" r:id="rId17" imgW="39348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922771" y="5264750"/>
                        <a:ext cx="39370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C396CF1-5A8E-4AC5-BE2D-E41AFFF4F4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40390"/>
              </p:ext>
            </p:extLst>
          </p:nvPr>
        </p:nvGraphicFramePr>
        <p:xfrm>
          <a:off x="9685321" y="5254412"/>
          <a:ext cx="850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" name="Equation" r:id="rId19" imgW="850680" imgH="685800" progId="Equation.DSMT4">
                  <p:embed/>
                </p:oleObj>
              </mc:Choice>
              <mc:Fallback>
                <p:oleObj name="Equation" r:id="rId19" imgW="85068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685321" y="5254412"/>
                        <a:ext cx="8509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BDFDB700-A2BF-4FDB-89DC-7278F19A7C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066705"/>
              </p:ext>
            </p:extLst>
          </p:nvPr>
        </p:nvGraphicFramePr>
        <p:xfrm>
          <a:off x="9745023" y="4895130"/>
          <a:ext cx="711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" name="Equation" r:id="rId21" imgW="711000" imgH="228600" progId="Equation.DSMT4">
                  <p:embed/>
                </p:oleObj>
              </mc:Choice>
              <mc:Fallback>
                <p:oleObj name="Equation" r:id="rId21" imgW="711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745023" y="4895130"/>
                        <a:ext cx="711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2FD57D2-6B9C-4238-AB01-DA038D3526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431570"/>
              </p:ext>
            </p:extLst>
          </p:nvPr>
        </p:nvGraphicFramePr>
        <p:xfrm>
          <a:off x="9390668" y="5246932"/>
          <a:ext cx="177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" name="Equation" r:id="rId23" imgW="177480" imgH="685800" progId="Equation.DSMT4">
                  <p:embed/>
                </p:oleObj>
              </mc:Choice>
              <mc:Fallback>
                <p:oleObj name="Equation" r:id="rId23" imgW="17748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390668" y="5246932"/>
                        <a:ext cx="1778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4889E8C1-31CF-48F7-94D2-6FA41CA00F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898794"/>
              </p:ext>
            </p:extLst>
          </p:nvPr>
        </p:nvGraphicFramePr>
        <p:xfrm>
          <a:off x="10625834" y="5440137"/>
          <a:ext cx="850899" cy="299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" name="Equation" r:id="rId25" imgW="685800" imgH="241200" progId="Equation.DSMT4">
                  <p:embed/>
                </p:oleObj>
              </mc:Choice>
              <mc:Fallback>
                <p:oleObj name="Equation" r:id="rId25" imgW="685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0625834" y="5440137"/>
                        <a:ext cx="850899" cy="299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276A8B95-072D-43CB-A4A4-FB7A6A0D04D2}"/>
              </a:ext>
            </a:extLst>
          </p:cNvPr>
          <p:cNvSpPr/>
          <p:nvPr/>
        </p:nvSpPr>
        <p:spPr>
          <a:xfrm>
            <a:off x="5109327" y="2485767"/>
            <a:ext cx="5957740" cy="13324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B49D16D-29DD-47A7-BBEC-F75C868C2802}"/>
              </a:ext>
            </a:extLst>
          </p:cNvPr>
          <p:cNvGrpSpPr/>
          <p:nvPr/>
        </p:nvGrpSpPr>
        <p:grpSpPr>
          <a:xfrm>
            <a:off x="406638" y="4466084"/>
            <a:ext cx="1505883" cy="778092"/>
            <a:chOff x="237662" y="4546260"/>
            <a:chExt cx="1505883" cy="778092"/>
          </a:xfrm>
        </p:grpSpPr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66745CFD-91E7-4528-8A97-30C69DE1AC7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6893051"/>
                </p:ext>
              </p:extLst>
            </p:nvPr>
          </p:nvGraphicFramePr>
          <p:xfrm>
            <a:off x="284787" y="4569512"/>
            <a:ext cx="1422400" cy="71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1" name="Equation" r:id="rId27" imgW="1422360" imgH="711000" progId="Equation.DSMT4">
                    <p:embed/>
                  </p:oleObj>
                </mc:Choice>
                <mc:Fallback>
                  <p:oleObj name="Equation" r:id="rId27" imgW="1422360" imgH="711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284787" y="4569512"/>
                          <a:ext cx="1422400" cy="711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600C92E-72A5-4ABB-AFC5-9B4E4B8E0909}"/>
                </a:ext>
              </a:extLst>
            </p:cNvPr>
            <p:cNvSpPr/>
            <p:nvPr/>
          </p:nvSpPr>
          <p:spPr>
            <a:xfrm>
              <a:off x="237662" y="4546260"/>
              <a:ext cx="1505883" cy="7780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E5312D6-1E4F-4EDB-B43F-8DF084DA9F0B}"/>
              </a:ext>
            </a:extLst>
          </p:cNvPr>
          <p:cNvGrpSpPr/>
          <p:nvPr/>
        </p:nvGrpSpPr>
        <p:grpSpPr>
          <a:xfrm>
            <a:off x="2741566" y="4466084"/>
            <a:ext cx="1505883" cy="778092"/>
            <a:chOff x="2758480" y="4536342"/>
            <a:chExt cx="1505883" cy="778092"/>
          </a:xfrm>
        </p:grpSpPr>
        <p:graphicFrame>
          <p:nvGraphicFramePr>
            <p:cNvPr id="30" name="对象 29">
              <a:extLst>
                <a:ext uri="{FF2B5EF4-FFF2-40B4-BE49-F238E27FC236}">
                  <a16:creationId xmlns:a16="http://schemas.microsoft.com/office/drawing/2014/main" id="{01D4959B-D757-4E3D-8231-25927B3C314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142384"/>
                </p:ext>
              </p:extLst>
            </p:nvPr>
          </p:nvGraphicFramePr>
          <p:xfrm>
            <a:off x="2828945" y="4602653"/>
            <a:ext cx="1358900" cy="673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2" name="Equation" r:id="rId29" imgW="1358640" imgH="672840" progId="Equation.DSMT4">
                    <p:embed/>
                  </p:oleObj>
                </mc:Choice>
                <mc:Fallback>
                  <p:oleObj name="Equation" r:id="rId29" imgW="1358640" imgH="6728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2828945" y="4602653"/>
                          <a:ext cx="1358900" cy="673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0D1FEAF-BB69-42AF-9A31-7FDF3DD3CB76}"/>
                </a:ext>
              </a:extLst>
            </p:cNvPr>
            <p:cNvSpPr/>
            <p:nvPr/>
          </p:nvSpPr>
          <p:spPr>
            <a:xfrm>
              <a:off x="2758480" y="4536342"/>
              <a:ext cx="1505883" cy="7780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AA0A436-2873-4B47-8305-AC049CF8A97E}"/>
              </a:ext>
            </a:extLst>
          </p:cNvPr>
          <p:cNvGrpSpPr/>
          <p:nvPr/>
        </p:nvGrpSpPr>
        <p:grpSpPr>
          <a:xfrm>
            <a:off x="4932665" y="4475817"/>
            <a:ext cx="1475140" cy="758625"/>
            <a:chOff x="4725296" y="4546260"/>
            <a:chExt cx="1475140" cy="758625"/>
          </a:xfrm>
        </p:grpSpPr>
        <p:graphicFrame>
          <p:nvGraphicFramePr>
            <p:cNvPr id="31" name="对象 30">
              <a:extLst>
                <a:ext uri="{FF2B5EF4-FFF2-40B4-BE49-F238E27FC236}">
                  <a16:creationId xmlns:a16="http://schemas.microsoft.com/office/drawing/2014/main" id="{F386EA36-18F3-4060-AE22-E9ED2DFFB79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8905358"/>
                </p:ext>
              </p:extLst>
            </p:nvPr>
          </p:nvGraphicFramePr>
          <p:xfrm>
            <a:off x="4788318" y="4602653"/>
            <a:ext cx="1358900" cy="673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3" name="Equation" r:id="rId31" imgW="1358640" imgH="672840" progId="Equation.DSMT4">
                    <p:embed/>
                  </p:oleObj>
                </mc:Choice>
                <mc:Fallback>
                  <p:oleObj name="Equation" r:id="rId31" imgW="1358640" imgH="6728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4788318" y="4602653"/>
                          <a:ext cx="1358900" cy="673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AE3AA79C-01F2-44CA-B630-4B7A12B97EA7}"/>
                </a:ext>
              </a:extLst>
            </p:cNvPr>
            <p:cNvSpPr/>
            <p:nvPr/>
          </p:nvSpPr>
          <p:spPr>
            <a:xfrm>
              <a:off x="4725296" y="4546260"/>
              <a:ext cx="1475140" cy="758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43FDD49-E0B0-4ACA-B1ED-B814EDACD7EA}"/>
              </a:ext>
            </a:extLst>
          </p:cNvPr>
          <p:cNvCxnSpPr>
            <a:cxnSpLocks/>
            <a:stCxn id="25" idx="3"/>
            <a:endCxn id="43" idx="1"/>
          </p:cNvCxnSpPr>
          <p:nvPr/>
        </p:nvCxnSpPr>
        <p:spPr>
          <a:xfrm>
            <a:off x="1912521" y="4855130"/>
            <a:ext cx="829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220DE4A-2CC4-4028-9450-38E8695140F7}"/>
              </a:ext>
            </a:extLst>
          </p:cNvPr>
          <p:cNvCxnSpPr>
            <a:stCxn id="43" idx="3"/>
            <a:endCxn id="45" idx="1"/>
          </p:cNvCxnSpPr>
          <p:nvPr/>
        </p:nvCxnSpPr>
        <p:spPr>
          <a:xfrm>
            <a:off x="4247449" y="4855130"/>
            <a:ext cx="685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EE98B079-3F73-4B89-A123-C469660E503C}"/>
              </a:ext>
            </a:extLst>
          </p:cNvPr>
          <p:cNvGrpSpPr/>
          <p:nvPr/>
        </p:nvGrpSpPr>
        <p:grpSpPr>
          <a:xfrm>
            <a:off x="798615" y="5817817"/>
            <a:ext cx="782424" cy="307777"/>
            <a:chOff x="487762" y="5886782"/>
            <a:chExt cx="782424" cy="307777"/>
          </a:xfrm>
        </p:grpSpPr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570A1EDC-19A2-4687-9DFB-45F55C160D6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9004357"/>
                </p:ext>
              </p:extLst>
            </p:nvPr>
          </p:nvGraphicFramePr>
          <p:xfrm>
            <a:off x="580524" y="5933567"/>
            <a:ext cx="5969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4" name="Equation" r:id="rId33" imgW="596880" imgH="215640" progId="Equation.DSMT4">
                    <p:embed/>
                  </p:oleObj>
                </mc:Choice>
                <mc:Fallback>
                  <p:oleObj name="Equation" r:id="rId33" imgW="59688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580524" y="5933567"/>
                          <a:ext cx="5969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B8BA6FC7-0CBF-4F0D-986F-0E57A831937D}"/>
                </a:ext>
              </a:extLst>
            </p:cNvPr>
            <p:cNvSpPr/>
            <p:nvPr/>
          </p:nvSpPr>
          <p:spPr>
            <a:xfrm>
              <a:off x="487762" y="5886782"/>
              <a:ext cx="782424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BCBD18B-20CC-47A7-96CD-723DC8BE1F65}"/>
              </a:ext>
            </a:extLst>
          </p:cNvPr>
          <p:cNvGrpSpPr/>
          <p:nvPr/>
        </p:nvGrpSpPr>
        <p:grpSpPr>
          <a:xfrm>
            <a:off x="2830611" y="5809576"/>
            <a:ext cx="1435418" cy="307777"/>
            <a:chOff x="3313233" y="6193589"/>
            <a:chExt cx="1435418" cy="307777"/>
          </a:xfrm>
        </p:grpSpPr>
        <p:graphicFrame>
          <p:nvGraphicFramePr>
            <p:cNvPr id="35" name="对象 34">
              <a:extLst>
                <a:ext uri="{FF2B5EF4-FFF2-40B4-BE49-F238E27FC236}">
                  <a16:creationId xmlns:a16="http://schemas.microsoft.com/office/drawing/2014/main" id="{8E8A4D15-FD96-484E-9725-58499F6EF42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4283"/>
                </p:ext>
              </p:extLst>
            </p:nvPr>
          </p:nvGraphicFramePr>
          <p:xfrm>
            <a:off x="3347058" y="6239527"/>
            <a:ext cx="13589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5" name="Equation" r:id="rId35" imgW="1358640" imgH="215640" progId="Equation.DSMT4">
                    <p:embed/>
                  </p:oleObj>
                </mc:Choice>
                <mc:Fallback>
                  <p:oleObj name="Equation" r:id="rId35" imgW="135864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3347058" y="6239527"/>
                          <a:ext cx="13589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1ABEA39-C29C-49C3-BC8F-45B0E358B857}"/>
                </a:ext>
              </a:extLst>
            </p:cNvPr>
            <p:cNvSpPr/>
            <p:nvPr/>
          </p:nvSpPr>
          <p:spPr>
            <a:xfrm>
              <a:off x="3313233" y="6193589"/>
              <a:ext cx="1435418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51E48AA-7B65-4F38-94A8-4301308055B3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 flipV="1">
            <a:off x="1581039" y="5963465"/>
            <a:ext cx="1249572" cy="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BE5F6251-5BDC-462B-9FC9-BA670073F3D6}"/>
              </a:ext>
            </a:extLst>
          </p:cNvPr>
          <p:cNvGrpSpPr/>
          <p:nvPr/>
        </p:nvGrpSpPr>
        <p:grpSpPr>
          <a:xfrm>
            <a:off x="4986260" y="5803465"/>
            <a:ext cx="1412118" cy="335601"/>
            <a:chOff x="4580906" y="5886325"/>
            <a:chExt cx="1412118" cy="335601"/>
          </a:xfrm>
        </p:grpSpPr>
        <p:graphicFrame>
          <p:nvGraphicFramePr>
            <p:cNvPr id="36" name="对象 35">
              <a:extLst>
                <a:ext uri="{FF2B5EF4-FFF2-40B4-BE49-F238E27FC236}">
                  <a16:creationId xmlns:a16="http://schemas.microsoft.com/office/drawing/2014/main" id="{28A25A10-A407-4F4F-AFAB-2B494679EB5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8621581"/>
                </p:ext>
              </p:extLst>
            </p:nvPr>
          </p:nvGraphicFramePr>
          <p:xfrm>
            <a:off x="4607515" y="5946175"/>
            <a:ext cx="13589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6" name="Equation" r:id="rId37" imgW="1358640" imgH="215640" progId="Equation.DSMT4">
                    <p:embed/>
                  </p:oleObj>
                </mc:Choice>
                <mc:Fallback>
                  <p:oleObj name="Equation" r:id="rId37" imgW="135864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4607515" y="5946175"/>
                          <a:ext cx="13589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8B85D33-CAFB-4404-8E06-C211CA8077A1}"/>
                </a:ext>
              </a:extLst>
            </p:cNvPr>
            <p:cNvSpPr/>
            <p:nvPr/>
          </p:nvSpPr>
          <p:spPr>
            <a:xfrm>
              <a:off x="4580906" y="5886325"/>
              <a:ext cx="1412118" cy="3356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A7474AEA-45F9-449A-94E6-11F743DD65C5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>
            <a:off x="4266029" y="5963465"/>
            <a:ext cx="720231" cy="7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F532F506-0192-4915-9FEE-513D1E2796E6}"/>
              </a:ext>
            </a:extLst>
          </p:cNvPr>
          <p:cNvSpPr txBox="1"/>
          <p:nvPr/>
        </p:nvSpPr>
        <p:spPr>
          <a:xfrm>
            <a:off x="4219194" y="453119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归一化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CF98A6F-0F1C-498A-8EBF-96EEEC7EDC8D}"/>
              </a:ext>
            </a:extLst>
          </p:cNvPr>
          <p:cNvSpPr txBox="1"/>
          <p:nvPr/>
        </p:nvSpPr>
        <p:spPr>
          <a:xfrm>
            <a:off x="1880580" y="454368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计算权重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01E2AF4-97E1-4A50-BFDC-0705DAB02F03}"/>
              </a:ext>
            </a:extLst>
          </p:cNvPr>
          <p:cNvSpPr txBox="1"/>
          <p:nvPr/>
        </p:nvSpPr>
        <p:spPr>
          <a:xfrm>
            <a:off x="1894258" y="56828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计算权重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C0F2DAD-33D2-4B6F-ADC2-156F7DA949DE}"/>
              </a:ext>
            </a:extLst>
          </p:cNvPr>
          <p:cNvSpPr txBox="1"/>
          <p:nvPr/>
        </p:nvSpPr>
        <p:spPr>
          <a:xfrm>
            <a:off x="4265634" y="568763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归一化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0C4598A-BAC3-4862-91B1-33B43DE30E1E}"/>
              </a:ext>
            </a:extLst>
          </p:cNvPr>
          <p:cNvSpPr/>
          <p:nvPr/>
        </p:nvSpPr>
        <p:spPr>
          <a:xfrm>
            <a:off x="7428843" y="5245533"/>
            <a:ext cx="1475140" cy="685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B6FDBA8-0643-4705-B2C3-D926FECDE356}"/>
              </a:ext>
            </a:extLst>
          </p:cNvPr>
          <p:cNvSpPr/>
          <p:nvPr/>
        </p:nvSpPr>
        <p:spPr>
          <a:xfrm>
            <a:off x="7428843" y="4895130"/>
            <a:ext cx="1475140" cy="2354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17B3E0D-ECE7-402A-B646-EBB93838A024}"/>
              </a:ext>
            </a:extLst>
          </p:cNvPr>
          <p:cNvSpPr/>
          <p:nvPr/>
        </p:nvSpPr>
        <p:spPr>
          <a:xfrm>
            <a:off x="6904617" y="5242373"/>
            <a:ext cx="423456" cy="6946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427E012-DB9D-4C89-B308-99EF1451C7BF}"/>
              </a:ext>
            </a:extLst>
          </p:cNvPr>
          <p:cNvSpPr/>
          <p:nvPr/>
        </p:nvSpPr>
        <p:spPr>
          <a:xfrm>
            <a:off x="9675173" y="5234403"/>
            <a:ext cx="858100" cy="725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26FB962-A35D-4163-83DF-5E01DB664C10}"/>
              </a:ext>
            </a:extLst>
          </p:cNvPr>
          <p:cNvSpPr/>
          <p:nvPr/>
        </p:nvSpPr>
        <p:spPr>
          <a:xfrm>
            <a:off x="9675173" y="4895130"/>
            <a:ext cx="858100" cy="2354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DE65757-E57C-4387-B1B9-1A2C926CEE0B}"/>
              </a:ext>
            </a:extLst>
          </p:cNvPr>
          <p:cNvSpPr/>
          <p:nvPr/>
        </p:nvSpPr>
        <p:spPr>
          <a:xfrm>
            <a:off x="9345281" y="5234403"/>
            <a:ext cx="248393" cy="7258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999A9447-9046-4416-8844-179A825FE1A5}"/>
              </a:ext>
            </a:extLst>
          </p:cNvPr>
          <p:cNvSpPr/>
          <p:nvPr/>
        </p:nvSpPr>
        <p:spPr>
          <a:xfrm>
            <a:off x="9012025" y="5489274"/>
            <a:ext cx="248393" cy="250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右大括号 75">
            <a:extLst>
              <a:ext uri="{FF2B5EF4-FFF2-40B4-BE49-F238E27FC236}">
                <a16:creationId xmlns:a16="http://schemas.microsoft.com/office/drawing/2014/main" id="{EFAF6977-1AD7-4F5D-A30A-06EA4FB8DD2D}"/>
              </a:ext>
            </a:extLst>
          </p:cNvPr>
          <p:cNvSpPr/>
          <p:nvPr/>
        </p:nvSpPr>
        <p:spPr>
          <a:xfrm>
            <a:off x="6495069" y="4669589"/>
            <a:ext cx="237667" cy="1900895"/>
          </a:xfrm>
          <a:prstGeom prst="rightBrace">
            <a:avLst>
              <a:gd name="adj1" fmla="val 4799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EA3DF31-AEA4-4825-9247-96D07EC0F2B1}"/>
              </a:ext>
            </a:extLst>
          </p:cNvPr>
          <p:cNvSpPr/>
          <p:nvPr/>
        </p:nvSpPr>
        <p:spPr>
          <a:xfrm>
            <a:off x="291842" y="4163981"/>
            <a:ext cx="11312554" cy="24884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06CE2C80-93AF-45B3-B650-4D5B41BD9AD2}"/>
              </a:ext>
            </a:extLst>
          </p:cNvPr>
          <p:cNvCxnSpPr>
            <a:stCxn id="14" idx="2"/>
            <a:endCxn id="66" idx="0"/>
          </p:cNvCxnSpPr>
          <p:nvPr/>
        </p:nvCxnSpPr>
        <p:spPr>
          <a:xfrm rot="5400000">
            <a:off x="4847338" y="1302823"/>
            <a:ext cx="725508" cy="5756211"/>
          </a:xfrm>
          <a:prstGeom prst="bentConnector3">
            <a:avLst>
              <a:gd name="adj1" fmla="val 2271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2A857B28-EA3D-4639-B579-975CF8D8046C}"/>
              </a:ext>
            </a:extLst>
          </p:cNvPr>
          <p:cNvSpPr txBox="1"/>
          <p:nvPr/>
        </p:nvSpPr>
        <p:spPr>
          <a:xfrm>
            <a:off x="234489" y="3552442"/>
            <a:ext cx="424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高斯核的计算→一维二维高斯核的关系</a:t>
            </a:r>
          </a:p>
        </p:txBody>
      </p:sp>
      <p:sp>
        <p:nvSpPr>
          <p:cNvPr id="84" name="箭头: 下 83">
            <a:extLst>
              <a:ext uri="{FF2B5EF4-FFF2-40B4-BE49-F238E27FC236}">
                <a16:creationId xmlns:a16="http://schemas.microsoft.com/office/drawing/2014/main" id="{98B9AC0B-59EA-4C09-9BBA-22E93F25E20C}"/>
              </a:ext>
            </a:extLst>
          </p:cNvPr>
          <p:cNvSpPr/>
          <p:nvPr/>
        </p:nvSpPr>
        <p:spPr>
          <a:xfrm>
            <a:off x="798615" y="3921774"/>
            <a:ext cx="511711" cy="170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0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8EF05E-B89B-4674-950D-08681F790E90}"/>
              </a:ext>
            </a:extLst>
          </p:cNvPr>
          <p:cNvSpPr txBox="1"/>
          <p:nvPr/>
        </p:nvSpPr>
        <p:spPr>
          <a:xfrm>
            <a:off x="94268" y="0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基于高斯模糊的算法复杂度分析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F0DAB5-3A1B-4033-A508-BC89C1EBF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8" y="748260"/>
            <a:ext cx="5760000" cy="320394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8BFA1F2-F13A-4517-82CE-1214EE382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841" y="646331"/>
            <a:ext cx="5760000" cy="42856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AD4F94-043A-4817-AF53-F83294B90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04" y="4172183"/>
            <a:ext cx="5760000" cy="22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6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8798060-AFCB-4642-9E1B-CC4A1B06B258}"/>
              </a:ext>
            </a:extLst>
          </p:cNvPr>
          <p:cNvSpPr txBox="1"/>
          <p:nvPr/>
        </p:nvSpPr>
        <p:spPr>
          <a:xfrm>
            <a:off x="169683" y="113121"/>
            <a:ext cx="9026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追踪角点→基于</a:t>
            </a:r>
            <a:r>
              <a:rPr lang="en-US" altLang="zh-CN" sz="3600" b="1">
                <a:solidFill>
                  <a:srgbClr val="FF0000"/>
                </a:solidFill>
              </a:rPr>
              <a:t>opencv</a:t>
            </a:r>
            <a:r>
              <a:rPr lang="zh-CN" altLang="en-US" sz="3600" b="1">
                <a:solidFill>
                  <a:srgbClr val="FF0000"/>
                </a:solidFill>
              </a:rPr>
              <a:t>官网的函数使用说明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D74FB33-9C94-42BB-A745-F456B4B40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499" y="811357"/>
            <a:ext cx="7107810" cy="3585597"/>
          </a:xfrm>
          <a:prstGeom prst="rect">
            <a:avLst/>
          </a:prstGeom>
          <a:solidFill>
            <a:srgbClr val="0F11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2"/>
                <a:ea typeface="JetBrains Mono"/>
              </a:rPr>
              <a:t>import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cv2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2"/>
                <a:ea typeface="JetBrains Mono"/>
              </a:rPr>
              <a:t>import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time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2"/>
                <a:ea typeface="JetBrains Mono"/>
              </a:rPr>
              <a:t>import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numpy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2"/>
                <a:ea typeface="JetBrains Mono"/>
              </a:rPr>
              <a:t>as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np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717CB4"/>
                </a:solidFill>
                <a:effectLst/>
                <a:latin typeface="Arial Unicode MS" panose="020B0604020202020204" pitchFamily="34" charset="-122"/>
                <a:ea typeface="JetBrains Mono"/>
              </a:rPr>
              <a:t># print(cv2.__version__)</a:t>
            </a:r>
            <a:endParaRPr kumimoji="0" lang="en-US" altLang="zh-CN" sz="1100" b="0" i="1" u="none" strike="noStrike" cap="none" normalizeH="0" baseline="0">
              <a:ln>
                <a:noFill/>
              </a:ln>
              <a:solidFill>
                <a:srgbClr val="717CB4"/>
              </a:solidFill>
              <a:effectLst/>
              <a:latin typeface="Arial Unicode MS" panose="020B0604020202020204" pitchFamily="34" charset="-122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717CB4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image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cv2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imread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r'E:\NKRDP\opencv_Learning\opencv_logo.jpg’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endParaRPr kumimoji="0" lang="en-US" altLang="zh-CN" sz="1100" b="0" i="0" u="none" strike="noStrike" cap="none" normalizeH="0" baseline="0">
              <a:ln>
                <a:noFill/>
              </a:ln>
              <a:solidFill>
                <a:srgbClr val="89DDFF"/>
              </a:solidFill>
              <a:effectLst/>
              <a:latin typeface="Arial Unicode MS" panose="020B0604020202020204" pitchFamily="34" charset="-122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image_gray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cv2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cvtColor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image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code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6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717CB4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corners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cv2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goodFeaturesToTrack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image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image_gray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maxCorners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qualityLevel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0.1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minDistance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10.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717CB4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717CB4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corner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C792EA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corners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x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=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corner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[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][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])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=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corner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[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][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])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717CB4"/>
                </a:solidFill>
                <a:effectLst/>
                <a:latin typeface="Arial Unicode MS" panose="020B0604020202020204" pitchFamily="34" charset="-122"/>
                <a:ea typeface="JetBrains Mono"/>
              </a:rPr>
              <a:t># print(x,y)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717CB4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717CB4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cv2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circle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img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image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center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=[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x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],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radius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3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color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=[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96.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64.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244.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],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thickness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=-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cv2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imshow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''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image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cv2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waitKey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()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192A3E-E360-4221-895E-E093FB942572}"/>
              </a:ext>
            </a:extLst>
          </p:cNvPr>
          <p:cNvSpPr/>
          <p:nvPr/>
        </p:nvSpPr>
        <p:spPr>
          <a:xfrm>
            <a:off x="386499" y="1489435"/>
            <a:ext cx="1640264" cy="2639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F7F1F5-0D5C-47B5-A2B3-10BD3DD103CB}"/>
              </a:ext>
            </a:extLst>
          </p:cNvPr>
          <p:cNvSpPr txBox="1"/>
          <p:nvPr/>
        </p:nvSpPr>
        <p:spPr>
          <a:xfrm>
            <a:off x="2026763" y="1359800"/>
            <a:ext cx="3496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输出</a:t>
            </a:r>
            <a:r>
              <a:rPr lang="en-US" altLang="zh-CN" sz="1400">
                <a:solidFill>
                  <a:srgbClr val="FF0000"/>
                </a:solidFill>
              </a:rPr>
              <a:t>cv2</a:t>
            </a:r>
            <a:r>
              <a:rPr lang="zh-CN" altLang="en-US" sz="1400">
                <a:solidFill>
                  <a:srgbClr val="FF0000"/>
                </a:solidFill>
              </a:rPr>
              <a:t>的版本，便于从官网查找函数用法</a:t>
            </a:r>
            <a:endParaRPr lang="en-US" altLang="zh-CN" sz="1400">
              <a:solidFill>
                <a:srgbClr val="FF0000"/>
              </a:solidFill>
            </a:endParaRPr>
          </a:p>
          <a:p>
            <a:r>
              <a:rPr lang="en-US" altLang="zh-CN" sz="1400" b="1" i="0" u="none" strike="noStrike">
                <a:solidFill>
                  <a:srgbClr val="FF0000"/>
                </a:solidFill>
                <a:effectLst/>
                <a:latin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https://docs.opencv.org/master/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C19A16-5289-47C8-A733-0856025DB266}"/>
              </a:ext>
            </a:extLst>
          </p:cNvPr>
          <p:cNvSpPr/>
          <p:nvPr/>
        </p:nvSpPr>
        <p:spPr>
          <a:xfrm>
            <a:off x="2592370" y="2169942"/>
            <a:ext cx="584463" cy="2639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98F47C-C120-4AE3-94BB-5DA499A46C74}"/>
              </a:ext>
            </a:extLst>
          </p:cNvPr>
          <p:cNvSpPr txBox="1"/>
          <p:nvPr/>
        </p:nvSpPr>
        <p:spPr>
          <a:xfrm>
            <a:off x="3176833" y="2148028"/>
            <a:ext cx="4395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等价于 </a:t>
            </a:r>
            <a:r>
              <a:rPr lang="en-US" altLang="zh-CN" sz="1400">
                <a:solidFill>
                  <a:srgbClr val="FF0000"/>
                </a:solidFill>
              </a:rPr>
              <a:t>cv2.COLOR_BGR2GRAY</a:t>
            </a:r>
            <a:r>
              <a:rPr lang="zh-CN" altLang="en-US" sz="1400">
                <a:solidFill>
                  <a:srgbClr val="FF0000"/>
                </a:solidFill>
              </a:rPr>
              <a:t>，可在</a:t>
            </a:r>
            <a:r>
              <a:rPr lang="en-US" altLang="zh-CN" sz="1400">
                <a:solidFill>
                  <a:srgbClr val="FF0000"/>
                </a:solidFill>
              </a:rPr>
              <a:t>opencv</a:t>
            </a:r>
            <a:r>
              <a:rPr lang="zh-CN" altLang="en-US" sz="1400">
                <a:solidFill>
                  <a:srgbClr val="FF0000"/>
                </a:solidFill>
              </a:rPr>
              <a:t>官网查找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CD94E4-0D49-4B2C-B2F2-9E9E99077302}"/>
              </a:ext>
            </a:extLst>
          </p:cNvPr>
          <p:cNvSpPr/>
          <p:nvPr/>
        </p:nvSpPr>
        <p:spPr>
          <a:xfrm>
            <a:off x="4007962" y="2501632"/>
            <a:ext cx="978817" cy="2639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C447224-7E68-4BEF-9BA8-19ABB66EA027}"/>
              </a:ext>
            </a:extLst>
          </p:cNvPr>
          <p:cNvSpPr txBox="1"/>
          <p:nvPr/>
        </p:nvSpPr>
        <p:spPr>
          <a:xfrm>
            <a:off x="374564" y="4606975"/>
            <a:ext cx="7107809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/>
              <a:t>返回角的最大数量。</a:t>
            </a:r>
            <a:r>
              <a:rPr lang="en-US" altLang="zh-CN" sz="1400"/>
              <a:t>maxCorners &lt;= 0 </a:t>
            </a:r>
            <a:r>
              <a:rPr lang="zh-CN" altLang="en-US" sz="1400"/>
              <a:t>表示不限制最大值，并返回所有检测到的角。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74C25E-6F6D-4267-95F1-F2DCD83772D8}"/>
              </a:ext>
            </a:extLst>
          </p:cNvPr>
          <p:cNvSpPr/>
          <p:nvPr/>
        </p:nvSpPr>
        <p:spPr>
          <a:xfrm>
            <a:off x="5033824" y="2501632"/>
            <a:ext cx="1062176" cy="2639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F9B98B6-4D30-4930-94F6-65D465A0C90C}"/>
              </a:ext>
            </a:extLst>
          </p:cNvPr>
          <p:cNvSpPr txBox="1"/>
          <p:nvPr/>
        </p:nvSpPr>
        <p:spPr>
          <a:xfrm>
            <a:off x="374563" y="4996558"/>
            <a:ext cx="710781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【</a:t>
            </a:r>
            <a:r>
              <a:rPr lang="zh-CN" altLang="en-US" sz="1400"/>
              <a:t>角点质量</a:t>
            </a:r>
            <a:r>
              <a:rPr lang="en-US" altLang="zh-CN" sz="1400"/>
              <a:t>】</a:t>
            </a:r>
            <a:r>
              <a:rPr lang="zh-CN" altLang="en-US" sz="1400"/>
              <a:t>就是描述一个角点是否“明显”或者“尖锐”的指标，数值越大通常表示角点越显著、越清晰。一张图中的最大的角点质量*</a:t>
            </a:r>
            <a:r>
              <a:rPr lang="en-US" altLang="zh-CN" sz="1400"/>
              <a:t>qualityLevel</a:t>
            </a:r>
            <a:r>
              <a:rPr lang="zh-CN" altLang="en-US" sz="1400"/>
              <a:t>就是判断是否当作角点的门槛。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13251E2-5857-4EE2-AF2E-03A1AB2267AF}"/>
              </a:ext>
            </a:extLst>
          </p:cNvPr>
          <p:cNvSpPr/>
          <p:nvPr/>
        </p:nvSpPr>
        <p:spPr>
          <a:xfrm>
            <a:off x="6095999" y="2499416"/>
            <a:ext cx="1109223" cy="2639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A833BC3-5085-4B4B-9CCB-8DF09F2B398B}"/>
              </a:ext>
            </a:extLst>
          </p:cNvPr>
          <p:cNvSpPr txBox="1"/>
          <p:nvPr/>
        </p:nvSpPr>
        <p:spPr>
          <a:xfrm>
            <a:off x="374563" y="5611339"/>
            <a:ext cx="7107810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/>
              <a:t>指定了所检测出的任意两个特征点之间的最小允许欧式距离。算法在检测过程中，会过滤掉那些与已选特征点距离小于 </a:t>
            </a:r>
            <a:r>
              <a:rPr lang="en-US" altLang="zh-CN" sz="1400"/>
              <a:t>minDistance </a:t>
            </a:r>
            <a:r>
              <a:rPr lang="zh-CN" altLang="en-US" sz="1400"/>
              <a:t>的候选点，从而使最终检测出的特征点在图像上分布得相对均匀，避免集中在某一局部区域。若两个角点距离过近，则只会保留质量更高（如角点响应值更大）的那个，另一个被舍弃。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14293F3F-E216-4DD3-BD5B-E46685F66D20}"/>
              </a:ext>
            </a:extLst>
          </p:cNvPr>
          <p:cNvCxnSpPr>
            <a:stCxn id="10" idx="2"/>
            <a:endCxn id="11" idx="3"/>
          </p:cNvCxnSpPr>
          <p:nvPr/>
        </p:nvCxnSpPr>
        <p:spPr>
          <a:xfrm rot="16200000" flipH="1">
            <a:off x="4992232" y="2270722"/>
            <a:ext cx="1995281" cy="2985002"/>
          </a:xfrm>
          <a:prstGeom prst="bentConnector4">
            <a:avLst>
              <a:gd name="adj1" fmla="val 76381"/>
              <a:gd name="adj2" fmla="val 1076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E0A409A7-3D8C-4F30-9DE4-DD8371B90336}"/>
              </a:ext>
            </a:extLst>
          </p:cNvPr>
          <p:cNvCxnSpPr>
            <a:stCxn id="12" idx="2"/>
            <a:endCxn id="13" idx="3"/>
          </p:cNvCxnSpPr>
          <p:nvPr/>
        </p:nvCxnSpPr>
        <p:spPr>
          <a:xfrm rot="16200000" flipH="1">
            <a:off x="5277350" y="3053144"/>
            <a:ext cx="2492585" cy="1917461"/>
          </a:xfrm>
          <a:prstGeom prst="bentConnector4">
            <a:avLst>
              <a:gd name="adj1" fmla="val 56476"/>
              <a:gd name="adj2" fmla="val 1178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B6F82D41-EE01-4780-8243-C64C2BFBC16B}"/>
              </a:ext>
            </a:extLst>
          </p:cNvPr>
          <p:cNvCxnSpPr>
            <a:cxnSpLocks/>
            <a:stCxn id="14" idx="2"/>
            <a:endCxn id="15" idx="3"/>
          </p:cNvCxnSpPr>
          <p:nvPr/>
        </p:nvCxnSpPr>
        <p:spPr>
          <a:xfrm rot="16200000" flipH="1">
            <a:off x="5403979" y="4009999"/>
            <a:ext cx="3325026" cy="831762"/>
          </a:xfrm>
          <a:prstGeom prst="bentConnector4">
            <a:avLst>
              <a:gd name="adj1" fmla="val 37156"/>
              <a:gd name="adj2" fmla="val 15581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1EFDE3CC-2144-4D19-ACF9-2CF7FF63749A}"/>
              </a:ext>
            </a:extLst>
          </p:cNvPr>
          <p:cNvSpPr/>
          <p:nvPr/>
        </p:nvSpPr>
        <p:spPr>
          <a:xfrm>
            <a:off x="622168" y="3568591"/>
            <a:ext cx="641024" cy="1501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4887942-6309-4085-BD7A-340D32A95D92}"/>
              </a:ext>
            </a:extLst>
          </p:cNvPr>
          <p:cNvSpPr txBox="1"/>
          <p:nvPr/>
        </p:nvSpPr>
        <p:spPr>
          <a:xfrm>
            <a:off x="7909043" y="3059668"/>
            <a:ext cx="3987681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/>
              <a:t>在图上画圆点。</a:t>
            </a:r>
            <a:endParaRPr lang="en-US" altLang="zh-CN" sz="1400"/>
          </a:p>
          <a:p>
            <a:r>
              <a:rPr lang="zh-CN" altLang="en-US" sz="1400"/>
              <a:t>通过在官网上查找</a:t>
            </a:r>
            <a:r>
              <a:rPr lang="en-US" altLang="zh-CN" sz="1400"/>
              <a:t>circle</a:t>
            </a:r>
            <a:r>
              <a:rPr lang="zh-CN" altLang="en-US" sz="1400"/>
              <a:t>的使用方法，可以确定后续参数的设置方式。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6F7F069B-C081-4A24-A6B9-97233CD67B0B}"/>
              </a:ext>
            </a:extLst>
          </p:cNvPr>
          <p:cNvCxnSpPr>
            <a:cxnSpLocks/>
            <a:stCxn id="40" idx="0"/>
            <a:endCxn id="41" idx="1"/>
          </p:cNvCxnSpPr>
          <p:nvPr/>
        </p:nvCxnSpPr>
        <p:spPr>
          <a:xfrm rot="5400000" flipH="1" flipV="1">
            <a:off x="4356066" y="15615"/>
            <a:ext cx="139591" cy="696636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69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709FCC-203F-41DC-81D9-4D6743B80A69}"/>
              </a:ext>
            </a:extLst>
          </p:cNvPr>
          <p:cNvSpPr txBox="1"/>
          <p:nvPr/>
        </p:nvSpPr>
        <p:spPr>
          <a:xfrm>
            <a:off x="161925" y="114300"/>
            <a:ext cx="8000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帮助文档阅读：以</a:t>
            </a:r>
            <a:r>
              <a:rPr lang="en-US" altLang="zh-CN" sz="3600" b="1">
                <a:solidFill>
                  <a:srgbClr val="FF0000"/>
                </a:solidFill>
              </a:rPr>
              <a:t>findContours()</a:t>
            </a:r>
            <a:r>
              <a:rPr lang="zh-CN" altLang="en-US" sz="3600" b="1">
                <a:solidFill>
                  <a:srgbClr val="FF0000"/>
                </a:solidFill>
              </a:rPr>
              <a:t>为例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14944C-A870-4C86-9EB5-E5DA23897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18" y="1058643"/>
            <a:ext cx="8905537" cy="304663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922E65-35B3-4B08-AFAE-4BD44DDE8C4B}"/>
              </a:ext>
            </a:extLst>
          </p:cNvPr>
          <p:cNvSpPr/>
          <p:nvPr/>
        </p:nvSpPr>
        <p:spPr>
          <a:xfrm>
            <a:off x="802889" y="2695578"/>
            <a:ext cx="591207" cy="2143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AA621E-7587-4443-94A1-543D845E4ADA}"/>
              </a:ext>
            </a:extLst>
          </p:cNvPr>
          <p:cNvSpPr txBox="1"/>
          <p:nvPr/>
        </p:nvSpPr>
        <p:spPr>
          <a:xfrm>
            <a:off x="802889" y="4277677"/>
            <a:ext cx="8486776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opencv</a:t>
            </a:r>
            <a:r>
              <a:rPr lang="zh-CN" altLang="en-US" sz="1400">
                <a:solidFill>
                  <a:srgbClr val="FF0000"/>
                </a:solidFill>
              </a:rPr>
              <a:t>的官方文档同时给出了</a:t>
            </a:r>
            <a:r>
              <a:rPr lang="en-US" altLang="zh-CN" sz="1400">
                <a:solidFill>
                  <a:srgbClr val="FF0000"/>
                </a:solidFill>
              </a:rPr>
              <a:t>opencv</a:t>
            </a:r>
            <a:r>
              <a:rPr lang="zh-CN" altLang="en-US" sz="1400">
                <a:solidFill>
                  <a:srgbClr val="FF0000"/>
                </a:solidFill>
              </a:rPr>
              <a:t>在</a:t>
            </a:r>
            <a:r>
              <a:rPr lang="en-US" altLang="zh-CN" sz="1400">
                <a:solidFill>
                  <a:srgbClr val="FF0000"/>
                </a:solidFill>
              </a:rPr>
              <a:t>C++</a:t>
            </a:r>
            <a:r>
              <a:rPr lang="zh-CN" altLang="en-US" sz="1400">
                <a:solidFill>
                  <a:srgbClr val="FF0000"/>
                </a:solidFill>
              </a:rPr>
              <a:t>和</a:t>
            </a:r>
            <a:r>
              <a:rPr lang="en-US" altLang="zh-CN" sz="1400">
                <a:solidFill>
                  <a:srgbClr val="FF0000"/>
                </a:solidFill>
              </a:rPr>
              <a:t>python</a:t>
            </a:r>
            <a:r>
              <a:rPr lang="zh-CN" altLang="en-US" sz="1400">
                <a:solidFill>
                  <a:srgbClr val="FF0000"/>
                </a:solidFill>
              </a:rPr>
              <a:t>中的使用方法，只需关注“</a:t>
            </a:r>
            <a:r>
              <a:rPr lang="en-US" altLang="zh-CN" sz="1400">
                <a:solidFill>
                  <a:srgbClr val="FF0000"/>
                </a:solidFill>
              </a:rPr>
              <a:t>python</a:t>
            </a:r>
            <a:r>
              <a:rPr lang="zh-CN" altLang="en-US" sz="1400">
                <a:solidFill>
                  <a:srgbClr val="FF0000"/>
                </a:solidFill>
              </a:rPr>
              <a:t>：”之后的内容即可。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FAA29F-CA88-4AE9-993E-FD0D08D0838C}"/>
              </a:ext>
            </a:extLst>
          </p:cNvPr>
          <p:cNvSpPr/>
          <p:nvPr/>
        </p:nvSpPr>
        <p:spPr>
          <a:xfrm>
            <a:off x="808966" y="1519771"/>
            <a:ext cx="1281771" cy="2616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A02E770D-9D11-45AF-B377-CB97DEA23B51}"/>
              </a:ext>
            </a:extLst>
          </p:cNvPr>
          <p:cNvCxnSpPr>
            <a:cxnSpLocks/>
            <a:stCxn id="4" idx="1"/>
            <a:endCxn id="5" idx="1"/>
          </p:cNvCxnSpPr>
          <p:nvPr/>
        </p:nvCxnSpPr>
        <p:spPr>
          <a:xfrm rot="10800000" flipV="1">
            <a:off x="802889" y="2802732"/>
            <a:ext cx="12700" cy="1628833"/>
          </a:xfrm>
          <a:prstGeom prst="bentConnector3">
            <a:avLst>
              <a:gd name="adj1" fmla="val 3075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C0DACCB-08A1-4237-ABA2-E5AC08030218}"/>
              </a:ext>
            </a:extLst>
          </p:cNvPr>
          <p:cNvSpPr txBox="1"/>
          <p:nvPr/>
        </p:nvSpPr>
        <p:spPr>
          <a:xfrm>
            <a:off x="1112032" y="1781384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>
                <a:solidFill>
                  <a:srgbClr val="FF0000"/>
                </a:solidFill>
              </a:rPr>
              <a:t>C++</a:t>
            </a:r>
            <a:endParaRPr lang="zh-CN" altLang="en-US" sz="1050" b="1">
              <a:solidFill>
                <a:srgbClr val="FF0000"/>
              </a:solidFill>
            </a:endParaRP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13EFA032-5D0E-4358-BF1E-F22F5F37FFB1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rot="10800000" flipV="1">
            <a:off x="802890" y="1650576"/>
            <a:ext cx="6077" cy="2780990"/>
          </a:xfrm>
          <a:prstGeom prst="bentConnector3">
            <a:avLst>
              <a:gd name="adj1" fmla="val 1060148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ED32F4B7-0CD2-4A43-8AD0-2ED171714727}"/>
              </a:ext>
            </a:extLst>
          </p:cNvPr>
          <p:cNvSpPr/>
          <p:nvPr/>
        </p:nvSpPr>
        <p:spPr>
          <a:xfrm>
            <a:off x="1943100" y="2909888"/>
            <a:ext cx="3022596" cy="26161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17ECE5B-3727-4DAF-A770-CD7275C2B938}"/>
              </a:ext>
            </a:extLst>
          </p:cNvPr>
          <p:cNvSpPr txBox="1"/>
          <p:nvPr/>
        </p:nvSpPr>
        <p:spPr>
          <a:xfrm>
            <a:off x="815590" y="4783502"/>
            <a:ext cx="8486776" cy="181588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/>
              <a:t>在函数参数列表中：</a:t>
            </a:r>
            <a:br>
              <a:rPr lang="en-US" altLang="zh-CN" sz="1400"/>
            </a:br>
            <a:r>
              <a:rPr lang="en-US" altLang="zh-CN" sz="1400"/>
              <a:t>1. image,</a:t>
            </a:r>
            <a:r>
              <a:rPr lang="zh-CN" altLang="en-US" sz="1400"/>
              <a:t> </a:t>
            </a:r>
            <a:r>
              <a:rPr lang="en-US" altLang="zh-CN" sz="1400"/>
              <a:t>mode,</a:t>
            </a:r>
            <a:r>
              <a:rPr lang="zh-CN" altLang="en-US" sz="1400"/>
              <a:t> </a:t>
            </a:r>
            <a:r>
              <a:rPr lang="en-US" altLang="zh-CN" sz="1400"/>
              <a:t>method</a:t>
            </a:r>
            <a:r>
              <a:rPr lang="zh-CN" altLang="en-US" sz="1400"/>
              <a:t>是必选参数，直接用逗号分隔；</a:t>
            </a:r>
            <a:endParaRPr lang="en-US" altLang="zh-CN" sz="1400"/>
          </a:p>
          <a:p>
            <a:r>
              <a:rPr lang="en-US" altLang="zh-CN" sz="1400"/>
              <a:t>2. contours</a:t>
            </a:r>
            <a:r>
              <a:rPr lang="zh-CN" altLang="en-US" sz="1400"/>
              <a:t>是可选参数，用“</a:t>
            </a:r>
            <a:r>
              <a:rPr lang="en-US" altLang="zh-CN" sz="1400"/>
              <a:t>[, ...]</a:t>
            </a:r>
            <a:r>
              <a:rPr lang="zh-CN" altLang="en-US" sz="1400"/>
              <a:t>”括起来，跟在</a:t>
            </a:r>
            <a:r>
              <a:rPr lang="en-US" altLang="zh-CN" sz="1400"/>
              <a:t>method</a:t>
            </a:r>
            <a:r>
              <a:rPr lang="zh-CN" altLang="en-US" sz="1400"/>
              <a:t>后面；</a:t>
            </a:r>
            <a:endParaRPr lang="en-US" altLang="zh-CN" sz="1400"/>
          </a:p>
          <a:p>
            <a:r>
              <a:rPr lang="en-US" altLang="zh-CN" sz="1400"/>
              <a:t>3. </a:t>
            </a:r>
            <a:r>
              <a:rPr lang="zh-CN" altLang="en-US" sz="1400"/>
              <a:t>嵌套的“</a:t>
            </a:r>
            <a:r>
              <a:rPr lang="en-US" altLang="zh-CN" sz="1400"/>
              <a:t>[, ...]</a:t>
            </a:r>
            <a:r>
              <a:rPr lang="zh-CN" altLang="en-US" sz="1400"/>
              <a:t>”表示参数的“可选嵌套”关系：</a:t>
            </a:r>
            <a:r>
              <a:rPr lang="en-US" altLang="zh-CN" sz="1400"/>
              <a:t>method</a:t>
            </a:r>
            <a:r>
              <a:rPr lang="zh-CN" altLang="en-US" sz="1400"/>
              <a:t>是必选参数，必须传入。</a:t>
            </a:r>
            <a:r>
              <a:rPr lang="en-US" altLang="zh-CN" sz="1400" b="0" i="0">
                <a:effectLst/>
                <a:latin typeface="Inter"/>
              </a:rPr>
              <a:t> [, contours[, hierarchy[, offset]]] </a:t>
            </a:r>
            <a:r>
              <a:rPr lang="zh-CN" altLang="en-US" sz="1400" b="0" i="0">
                <a:effectLst/>
                <a:latin typeface="Inter"/>
              </a:rPr>
              <a:t>表示在 </a:t>
            </a:r>
            <a:r>
              <a:rPr lang="en-US" altLang="zh-CN" sz="1400" b="0" i="0">
                <a:effectLst/>
                <a:latin typeface="Inter"/>
              </a:rPr>
              <a:t>method </a:t>
            </a:r>
            <a:r>
              <a:rPr lang="zh-CN" altLang="en-US" sz="1400" b="0" i="0">
                <a:effectLst/>
                <a:latin typeface="Inter"/>
              </a:rPr>
              <a:t>之后，</a:t>
            </a:r>
            <a:r>
              <a:rPr lang="en-US" altLang="zh-CN" sz="1400" b="0" i="0">
                <a:effectLst/>
                <a:latin typeface="Inter"/>
              </a:rPr>
              <a:t>contours </a:t>
            </a:r>
            <a:r>
              <a:rPr lang="zh-CN" altLang="en-US" sz="1400" b="0" i="0">
                <a:effectLst/>
                <a:latin typeface="Inter"/>
              </a:rPr>
              <a:t>是可选参数（即可以传也可以不传）；若传入 </a:t>
            </a:r>
            <a:r>
              <a:rPr lang="en-US" altLang="zh-CN" sz="1400" b="0" i="0">
                <a:effectLst/>
                <a:latin typeface="Inter"/>
              </a:rPr>
              <a:t>contours</a:t>
            </a:r>
            <a:r>
              <a:rPr lang="zh-CN" altLang="en-US" sz="1400" b="0" i="0">
                <a:effectLst/>
                <a:latin typeface="Inter"/>
              </a:rPr>
              <a:t>，则其后面的 </a:t>
            </a:r>
            <a:r>
              <a:rPr lang="en-US" altLang="zh-CN" sz="1400" b="0" i="0">
                <a:effectLst/>
                <a:latin typeface="Inter"/>
              </a:rPr>
              <a:t>[, hierarchy[, offset]] </a:t>
            </a:r>
            <a:r>
              <a:rPr lang="zh-CN" altLang="en-US" sz="1400" b="0" i="0">
                <a:effectLst/>
                <a:latin typeface="Inter"/>
              </a:rPr>
              <a:t>表示 </a:t>
            </a:r>
            <a:r>
              <a:rPr lang="en-US" altLang="zh-CN" sz="1400" b="0" i="0">
                <a:effectLst/>
                <a:latin typeface="Inter"/>
              </a:rPr>
              <a:t>hierarchy </a:t>
            </a:r>
            <a:r>
              <a:rPr lang="zh-CN" altLang="en-US" sz="1400" b="0" i="0">
                <a:effectLst/>
                <a:latin typeface="Inter"/>
              </a:rPr>
              <a:t>是 </a:t>
            </a:r>
            <a:r>
              <a:rPr lang="en-US" altLang="zh-CN" sz="1400" b="0" i="0">
                <a:effectLst/>
                <a:latin typeface="Inter"/>
              </a:rPr>
              <a:t>contours </a:t>
            </a:r>
            <a:r>
              <a:rPr lang="zh-CN" altLang="en-US" sz="1400" b="0" i="0">
                <a:effectLst/>
                <a:latin typeface="Inter"/>
              </a:rPr>
              <a:t>之后的可选参数；若传入 </a:t>
            </a:r>
            <a:r>
              <a:rPr lang="en-US" altLang="zh-CN" sz="1400" b="0" i="0">
                <a:effectLst/>
                <a:latin typeface="Inter"/>
              </a:rPr>
              <a:t>hierarchy</a:t>
            </a:r>
            <a:r>
              <a:rPr lang="zh-CN" altLang="en-US" sz="1400" b="0" i="0">
                <a:effectLst/>
                <a:latin typeface="Inter"/>
              </a:rPr>
              <a:t>，其后面的 </a:t>
            </a:r>
            <a:r>
              <a:rPr lang="en-US" altLang="zh-CN" sz="1400" b="0" i="0">
                <a:effectLst/>
                <a:latin typeface="Inter"/>
              </a:rPr>
              <a:t>[, offset] </a:t>
            </a:r>
            <a:r>
              <a:rPr lang="zh-CN" altLang="en-US" sz="1400" b="0" i="0">
                <a:effectLst/>
                <a:latin typeface="Inter"/>
              </a:rPr>
              <a:t>表示 </a:t>
            </a:r>
            <a:r>
              <a:rPr lang="en-US" altLang="zh-CN" sz="1400" b="0" i="0">
                <a:effectLst/>
                <a:latin typeface="Inter"/>
              </a:rPr>
              <a:t>offset </a:t>
            </a:r>
            <a:r>
              <a:rPr lang="zh-CN" altLang="en-US" sz="1400" b="0" i="0">
                <a:effectLst/>
                <a:latin typeface="Inter"/>
              </a:rPr>
              <a:t>是 </a:t>
            </a:r>
            <a:r>
              <a:rPr lang="en-US" altLang="zh-CN" sz="1400" b="0" i="0">
                <a:effectLst/>
                <a:latin typeface="Inter"/>
              </a:rPr>
              <a:t>hierarchy </a:t>
            </a:r>
            <a:r>
              <a:rPr lang="zh-CN" altLang="en-US" sz="1400" b="0" i="0">
                <a:effectLst/>
                <a:latin typeface="Inter"/>
              </a:rPr>
              <a:t>之后的可选参数。</a:t>
            </a:r>
            <a:endParaRPr lang="en-US" altLang="zh-CN" sz="1400" b="0" i="0">
              <a:effectLst/>
              <a:latin typeface="Inter"/>
            </a:endParaRPr>
          </a:p>
          <a:p>
            <a:r>
              <a:rPr lang="en-US" altLang="zh-CN" sz="1400" b="0" i="0">
                <a:effectLst/>
                <a:latin typeface="Inter"/>
              </a:rPr>
              <a:t>4. </a:t>
            </a:r>
            <a:r>
              <a:rPr lang="zh-CN" altLang="en-US" sz="1400" b="0" i="0">
                <a:effectLst/>
                <a:latin typeface="Inter"/>
              </a:rPr>
              <a:t>用“</a:t>
            </a:r>
            <a:r>
              <a:rPr lang="en-US" altLang="zh-CN" sz="1400" b="0" i="0">
                <a:effectLst/>
                <a:latin typeface="Inter"/>
              </a:rPr>
              <a:t>[,...]”</a:t>
            </a:r>
            <a:r>
              <a:rPr lang="zh-CN" altLang="en-US" sz="1400" b="0" i="0">
                <a:effectLst/>
                <a:latin typeface="Inter"/>
              </a:rPr>
              <a:t>表示可选参数的写法，仅仅是文档说明时的一种写法，并不时实际的</a:t>
            </a:r>
            <a:r>
              <a:rPr lang="en-US" altLang="zh-CN" sz="1400" b="0" i="0">
                <a:effectLst/>
                <a:latin typeface="Inter"/>
              </a:rPr>
              <a:t>python</a:t>
            </a:r>
            <a:r>
              <a:rPr lang="zh-CN" altLang="en-US" sz="1400" b="0" i="0">
                <a:effectLst/>
                <a:latin typeface="Inter"/>
              </a:rPr>
              <a:t>语句的语法。</a:t>
            </a:r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8BD280D1-3C18-457A-AA53-D19690E1260E}"/>
              </a:ext>
            </a:extLst>
          </p:cNvPr>
          <p:cNvCxnSpPr>
            <a:cxnSpLocks/>
            <a:stCxn id="40" idx="1"/>
            <a:endCxn id="42" idx="1"/>
          </p:cNvCxnSpPr>
          <p:nvPr/>
        </p:nvCxnSpPr>
        <p:spPr>
          <a:xfrm rot="10800000" flipV="1">
            <a:off x="815590" y="3040693"/>
            <a:ext cx="1127510" cy="2650750"/>
          </a:xfrm>
          <a:prstGeom prst="bentConnector3">
            <a:avLst>
              <a:gd name="adj1" fmla="val 12027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00096A8C-5C71-43ED-A6C2-F5BFF9604FF8}"/>
              </a:ext>
            </a:extLst>
          </p:cNvPr>
          <p:cNvSpPr/>
          <p:nvPr/>
        </p:nvSpPr>
        <p:spPr>
          <a:xfrm>
            <a:off x="5057776" y="2909888"/>
            <a:ext cx="1238250" cy="26161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992D91C-2E9F-4BC7-8B33-457F29AC4214}"/>
              </a:ext>
            </a:extLst>
          </p:cNvPr>
          <p:cNvSpPr txBox="1"/>
          <p:nvPr/>
        </p:nvSpPr>
        <p:spPr>
          <a:xfrm>
            <a:off x="6492879" y="2648278"/>
            <a:ext cx="2485473" cy="52322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/>
              <a:t>表示函数</a:t>
            </a:r>
            <a:r>
              <a:rPr lang="en-US" altLang="zh-CN" sz="1400"/>
              <a:t>cv.findContours</a:t>
            </a:r>
            <a:r>
              <a:rPr lang="zh-CN" altLang="en-US" sz="1400"/>
              <a:t>会返回两个值</a:t>
            </a:r>
            <a:r>
              <a:rPr lang="en-US" altLang="zh-CN" sz="1400"/>
              <a:t>contours</a:t>
            </a:r>
            <a:r>
              <a:rPr lang="zh-CN" altLang="en-US" sz="1400"/>
              <a:t>和</a:t>
            </a:r>
            <a:r>
              <a:rPr lang="en-US" altLang="zh-CN" sz="1400"/>
              <a:t>hierarchy</a:t>
            </a:r>
            <a:endParaRPr lang="zh-CN" altLang="en-US" sz="140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70C11C4-7684-4C66-9917-6252A9D2D26D}"/>
              </a:ext>
            </a:extLst>
          </p:cNvPr>
          <p:cNvSpPr txBox="1"/>
          <p:nvPr/>
        </p:nvSpPr>
        <p:spPr>
          <a:xfrm>
            <a:off x="2957944" y="3376776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>
                <a:solidFill>
                  <a:srgbClr val="FF0000"/>
                </a:solidFill>
              </a:rPr>
              <a:t>C++</a:t>
            </a:r>
            <a:endParaRPr lang="zh-CN" altLang="en-US" sz="105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08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2F027A-E4EB-4215-8CB2-C3E6BD2AF295}"/>
              </a:ext>
            </a:extLst>
          </p:cNvPr>
          <p:cNvSpPr txBox="1"/>
          <p:nvPr/>
        </p:nvSpPr>
        <p:spPr>
          <a:xfrm>
            <a:off x="1581150" y="876300"/>
            <a:ext cx="997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结合图像识别（如图像识别的参数）和卷积神经网络训练模型，提高模型的识别精度和泛用性。</a:t>
            </a:r>
          </a:p>
        </p:txBody>
      </p:sp>
    </p:spTree>
    <p:extLst>
      <p:ext uri="{BB962C8B-B14F-4D97-AF65-F5344CB8AC3E}">
        <p14:creationId xmlns:p14="http://schemas.microsoft.com/office/powerpoint/2010/main" val="3849322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16923</TotalTime>
  <Words>1990</Words>
  <Application>Microsoft Office PowerPoint</Application>
  <PresentationFormat>宽屏</PresentationFormat>
  <Paragraphs>78</Paragraphs>
  <Slides>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 Unicode MS</vt:lpstr>
      <vt:lpstr>Inter</vt:lpstr>
      <vt:lpstr>JetBrains Mono</vt:lpstr>
      <vt:lpstr>KaTeX_Main</vt:lpstr>
      <vt:lpstr>KaTeX_Math</vt:lpstr>
      <vt:lpstr>Menlo</vt:lpstr>
      <vt:lpstr>等线</vt:lpstr>
      <vt:lpstr>等线 Light</vt:lpstr>
      <vt:lpstr>宋体</vt:lpstr>
      <vt:lpstr>Arial</vt:lpstr>
      <vt:lpstr>Times New Roman</vt:lpstr>
      <vt:lpstr>Office 主题​​</vt:lpstr>
      <vt:lpstr>Equation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zhbw6849@gmail.com</dc:creator>
  <cp:lastModifiedBy>zhbw6849@gmail.com</cp:lastModifiedBy>
  <cp:revision>94</cp:revision>
  <dcterms:created xsi:type="dcterms:W3CDTF">2025-04-02T08:30:35Z</dcterms:created>
  <dcterms:modified xsi:type="dcterms:W3CDTF">2025-04-14T02:35:13Z</dcterms:modified>
</cp:coreProperties>
</file>