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61" autoAdjust="0"/>
    <p:restoredTop sz="94660"/>
  </p:normalViewPr>
  <p:slideViewPr>
    <p:cSldViewPr snapToGrid="0">
      <p:cViewPr>
        <p:scale>
          <a:sx n="100" d="100"/>
          <a:sy n="100" d="100"/>
        </p:scale>
        <p:origin x="1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B651-580F-4F86-8953-54BEDC010E1B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DC1B6-CA34-4A2F-BF0F-578819555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65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DC1B6-CA34-4A2F-BF0F-578819555A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713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DC1B6-CA34-4A2F-BF0F-578819555A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88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DC1B6-CA34-4A2F-BF0F-578819555A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78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BC772-A2A0-4DE2-AEA4-FE3791BC2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3E1AA2-0A8B-4B6E-BB3B-233918F43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9D7963-6FEF-4353-BE2E-4A761AC8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E294-E658-4F23-83AB-26BB4408BAEA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EA0F66-7ABF-452B-B315-45752E5B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F548D-0051-4896-95CC-24861A17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886A-9B26-4F5F-A2F3-10E72501E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97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C8914-00D7-4D80-A028-59E25FAD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B44B9D-4D1C-46D7-898B-AD3C3B502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B380D-313D-4CEB-8DBD-29502DF6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E294-E658-4F23-83AB-26BB4408BAEA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B4DBF-E860-4400-BF09-91E61F62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1CC2D-10B7-4A81-8DFD-ECAE7957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886A-9B26-4F5F-A2F3-10E72501E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0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125A7A-9E15-46B0-AC68-B3EC8C8A6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41C35A-C04A-41D3-9B2E-BC51FB812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D40923-2166-48BC-AA68-B2FC169D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E294-E658-4F23-83AB-26BB4408BAEA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2A8AE9-32E8-4AE5-B070-B372B545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E862B-733A-42D5-8B10-F3C5D335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886A-9B26-4F5F-A2F3-10E72501E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3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BAA83-2F89-4731-86E6-A191832D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7FDF0-41A2-4592-82A3-AD46FFDD3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4CD6D-B71B-4BD9-8C64-7B9E7622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E294-E658-4F23-83AB-26BB4408BAEA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A7C61E-0753-4D53-94F6-3732519F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297CD-347D-436B-9894-FE378A64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886A-9B26-4F5F-A2F3-10E72501E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19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ACDBB-B00B-4576-BE28-1F05D63F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E96029-D2C2-46C1-B444-6449FFEA7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9693A-6BB6-4C95-A4D0-E87B0A2E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E294-E658-4F23-83AB-26BB4408BAEA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5B3C4F-A1F7-444F-9CDE-4198E28D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747F44-14B2-4800-99A6-CE8F8DCA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886A-9B26-4F5F-A2F3-10E72501E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52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0BCF3-95C7-4B0F-8DB9-9F1AC6F1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939D9-8E49-4EC6-8469-BF6FB1EE9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CBC967-D797-4CA3-B5C1-9B63B8508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5CC98D-43FD-464F-A436-DD633D42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E294-E658-4F23-83AB-26BB4408BAEA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6AB6BF-906D-4E14-8B15-F8D7AE17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63AC4E-E272-412A-8682-FDF6DA04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886A-9B26-4F5F-A2F3-10E72501E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76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3EF8E-FC97-4763-941F-32987F5C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B06CEB-5F33-48F0-9567-89CFFF71E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7E8086-FA23-4D72-B554-DE14BF5D1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7C1305-9D62-46F3-AF49-97E050429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BFE5A3-1C20-4E72-A124-899036DC0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91E242-4FAD-45AA-BDD1-C3BE7D76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E294-E658-4F23-83AB-26BB4408BAEA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169CDD-16C2-499F-B757-E7D1848F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644CD5-E842-417B-89BA-EBBFA6C2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886A-9B26-4F5F-A2F3-10E72501E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53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D6AC5-A185-45EA-B760-55BE5633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6AC49C-4965-410F-ABB4-164EFF90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E294-E658-4F23-83AB-26BB4408BAEA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068431-C7E1-4827-83ED-D743540A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AC4267-F428-4C01-8F29-4129F3EF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886A-9B26-4F5F-A2F3-10E72501E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A88CCF-7C2B-4A34-9303-D44914BC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E294-E658-4F23-83AB-26BB4408BAEA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B354BA-F160-446C-A9BA-A38A2239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9C0BB3-AC65-4562-B817-46FFC0CC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886A-9B26-4F5F-A2F3-10E72501E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98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2509C-293A-43D4-935D-1A01616F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E9F6A-FD88-4D83-B268-F09D5E17B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BE1C26-7860-4618-803E-4794CE70E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199C34-4F5A-495A-82D0-31AB1004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E294-E658-4F23-83AB-26BB4408BAEA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85612-D6D9-42CF-AFA3-769B082C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D0FBA4-52D6-4000-A87F-C023F1D5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886A-9B26-4F5F-A2F3-10E72501E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29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F3638-B6B0-47EE-A334-77FB2EDB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E8EE23-601F-4233-A377-252623EC7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C2C0DC-70D0-4D9A-A651-17C2EC892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5D1912-447F-45EE-84C3-61910064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E294-E658-4F23-83AB-26BB4408BAEA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CAE4A8-71FE-4256-861D-D197448E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58168C-485D-4E36-87FD-9941FC93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886A-9B26-4F5F-A2F3-10E72501E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97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37674F-63B5-4CB5-8C80-CFE14F136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EE59CA-4D8D-4333-AE04-3896B9FB6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46D91-071A-4F0B-BCEE-3626F652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BE294-E658-4F23-83AB-26BB4408BAEA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7991E-F15C-42AB-A4B3-E7009C85B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A40E4-6E8F-4E29-BFBB-4E817262A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5886A-9B26-4F5F-A2F3-10E72501E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5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4EA43EB-A699-4FEF-8414-40EADBAA5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99" y="772080"/>
            <a:ext cx="3762900" cy="26673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DE791B-0A5E-4085-B0BA-0D864046414A}"/>
              </a:ext>
            </a:extLst>
          </p:cNvPr>
          <p:cNvSpPr txBox="1"/>
          <p:nvPr/>
        </p:nvSpPr>
        <p:spPr>
          <a:xfrm>
            <a:off x="995099" y="1047768"/>
            <a:ext cx="8475397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/>
              <a:t>1. ::-1</a:t>
            </a:r>
            <a:r>
              <a:rPr lang="zh-CN" altLang="en-US" sz="1400"/>
              <a:t>也即</a:t>
            </a:r>
            <a:r>
              <a:rPr lang="en-US" altLang="zh-CN" sz="1400">
                <a:solidFill>
                  <a:srgbClr val="FF0000"/>
                </a:solidFill>
              </a:rPr>
              <a:t>start:end:step</a:t>
            </a:r>
            <a:r>
              <a:rPr lang="zh-CN" altLang="en-US" sz="1400"/>
              <a:t>，当</a:t>
            </a:r>
            <a:r>
              <a:rPr lang="en-US" altLang="zh-CN" sz="1400"/>
              <a:t>step=-1</a:t>
            </a:r>
            <a:r>
              <a:rPr lang="zh-CN" altLang="en-US" sz="1400"/>
              <a:t>时表示逆序，</a:t>
            </a:r>
            <a:r>
              <a:rPr lang="zh-CN" altLang="en-US" sz="1400">
                <a:solidFill>
                  <a:srgbClr val="FF0000"/>
                </a:solidFill>
              </a:rPr>
              <a:t>这里是将</a:t>
            </a:r>
            <a:r>
              <a:rPr lang="en-US" altLang="zh-CN" sz="1400">
                <a:solidFill>
                  <a:srgbClr val="FF0000"/>
                </a:solidFill>
              </a:rPr>
              <a:t>opencv</a:t>
            </a:r>
            <a:r>
              <a:rPr lang="zh-CN" altLang="en-US" sz="1400">
                <a:solidFill>
                  <a:srgbClr val="FF0000"/>
                </a:solidFill>
              </a:rPr>
              <a:t>默认读取的通道顺序</a:t>
            </a:r>
            <a:r>
              <a:rPr lang="en-US" altLang="zh-CN" sz="1400">
                <a:solidFill>
                  <a:srgbClr val="FF0000"/>
                </a:solidFill>
              </a:rPr>
              <a:t>BGR</a:t>
            </a:r>
            <a:r>
              <a:rPr lang="zh-CN" altLang="en-US" sz="1400">
                <a:solidFill>
                  <a:srgbClr val="FF0000"/>
                </a:solidFill>
              </a:rPr>
              <a:t>转换成</a:t>
            </a:r>
            <a:r>
              <a:rPr lang="en-US" altLang="zh-CN" sz="1400">
                <a:solidFill>
                  <a:srgbClr val="FF0000"/>
                </a:solidFill>
              </a:rPr>
              <a:t>RGB</a:t>
            </a:r>
            <a:r>
              <a:rPr lang="zh-CN" altLang="en-US" sz="1400"/>
              <a:t>。</a:t>
            </a:r>
            <a:endParaRPr lang="en-US" altLang="zh-CN" sz="1400"/>
          </a:p>
          <a:p>
            <a:r>
              <a:rPr lang="en-US" altLang="zh-CN" sz="1400"/>
              <a:t>2. </a:t>
            </a:r>
            <a:r>
              <a:rPr lang="zh-CN" altLang="en-US" sz="1400"/>
              <a:t>当</a:t>
            </a:r>
            <a:r>
              <a:rPr lang="en-US" altLang="zh-CN" sz="1400"/>
              <a:t>step</a:t>
            </a:r>
            <a:r>
              <a:rPr lang="zh-CN" altLang="en-US" sz="1400"/>
              <a:t>为负值时，要求</a:t>
            </a:r>
            <a:r>
              <a:rPr lang="en-US" altLang="zh-CN" sz="1400"/>
              <a:t>start&gt;end</a:t>
            </a:r>
            <a:r>
              <a:rPr lang="zh-CN" altLang="en-US" sz="1400"/>
              <a:t>，切片方向是从高索引向低索引逆序取值。</a:t>
            </a:r>
            <a:endParaRPr lang="en-US" altLang="zh-CN" sz="1400"/>
          </a:p>
          <a:p>
            <a:r>
              <a:rPr lang="en-US" altLang="zh-CN" sz="1400"/>
              <a:t>3. </a:t>
            </a:r>
            <a:r>
              <a:rPr lang="zh-CN" altLang="en-US" sz="1400"/>
              <a:t>不论切片是正序还是逆序，都遵循</a:t>
            </a:r>
            <a:r>
              <a:rPr lang="zh-CN" altLang="en-US" sz="1400">
                <a:solidFill>
                  <a:srgbClr val="FF0000"/>
                </a:solidFill>
              </a:rPr>
              <a:t>左闭右开</a:t>
            </a:r>
            <a:r>
              <a:rPr lang="zh-CN" altLang="en-US" sz="1400"/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CFD062-9CFE-4597-87F0-13597C006A3D}"/>
              </a:ext>
            </a:extLst>
          </p:cNvPr>
          <p:cNvSpPr/>
          <p:nvPr/>
        </p:nvSpPr>
        <p:spPr>
          <a:xfrm>
            <a:off x="5323899" y="753048"/>
            <a:ext cx="390525" cy="307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D24064-EC4F-4EC3-B7F5-29D4581C0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849" y="2447965"/>
            <a:ext cx="8611802" cy="3143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2F610F5-1762-49D7-B111-3499A025B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153" y="3466719"/>
            <a:ext cx="3991532" cy="266737"/>
          </a:xfrm>
          <a:prstGeom prst="rect">
            <a:avLst/>
          </a:prstGeom>
        </p:spPr>
      </p:pic>
      <p:sp>
        <p:nvSpPr>
          <p:cNvPr id="8" name="等号 7">
            <a:extLst>
              <a:ext uri="{FF2B5EF4-FFF2-40B4-BE49-F238E27FC236}">
                <a16:creationId xmlns:a16="http://schemas.microsoft.com/office/drawing/2014/main" id="{47939651-80E5-4B1B-97B1-B383D4A13E22}"/>
              </a:ext>
            </a:extLst>
          </p:cNvPr>
          <p:cNvSpPr/>
          <p:nvPr/>
        </p:nvSpPr>
        <p:spPr>
          <a:xfrm rot="5400000">
            <a:off x="2494737" y="2906243"/>
            <a:ext cx="561975" cy="41389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05925C-BC59-4320-8554-4B59CF8A57EC}"/>
              </a:ext>
            </a:extLst>
          </p:cNvPr>
          <p:cNvSpPr txBox="1"/>
          <p:nvPr/>
        </p:nvSpPr>
        <p:spPr>
          <a:xfrm>
            <a:off x="3049348" y="2832204"/>
            <a:ext cx="6462975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/>
              <a:t>两种写法等价，核心在于：通过向量化操作，</a:t>
            </a:r>
            <a:r>
              <a:rPr lang="en-US" altLang="zh-CN" sz="1400"/>
              <a:t>numpy</a:t>
            </a:r>
            <a:r>
              <a:rPr lang="zh-CN" altLang="en-US" sz="1400"/>
              <a:t>数组中的每一个元素和</a:t>
            </a:r>
            <a:r>
              <a:rPr lang="en-US" altLang="zh-CN" sz="1400"/>
              <a:t>255</a:t>
            </a:r>
            <a:r>
              <a:rPr lang="zh-CN" altLang="en-US" sz="1400"/>
              <a:t>进行比较，并返回相应的</a:t>
            </a:r>
            <a:r>
              <a:rPr lang="en-US" altLang="zh-CN" sz="1400"/>
              <a:t>True</a:t>
            </a:r>
            <a:r>
              <a:rPr lang="zh-CN" altLang="en-US" sz="1400"/>
              <a:t>或者</a:t>
            </a:r>
            <a:r>
              <a:rPr lang="en-US" altLang="zh-CN" sz="1400"/>
              <a:t>False</a:t>
            </a:r>
            <a:r>
              <a:rPr lang="zh-CN" altLang="en-US" sz="1400"/>
              <a:t>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EAC7E45-1E4B-4E2F-94A2-09C4757B34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7257" y="3488361"/>
            <a:ext cx="3991532" cy="23815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5B445BF-E041-4E21-9F98-2C4B37DB9E37}"/>
              </a:ext>
            </a:extLst>
          </p:cNvPr>
          <p:cNvSpPr/>
          <p:nvPr/>
        </p:nvSpPr>
        <p:spPr>
          <a:xfrm>
            <a:off x="2339522" y="3446197"/>
            <a:ext cx="390525" cy="307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9A3A78-C892-454E-B6AD-5F4E2E55CCB2}"/>
              </a:ext>
            </a:extLst>
          </p:cNvPr>
          <p:cNvSpPr/>
          <p:nvPr/>
        </p:nvSpPr>
        <p:spPr>
          <a:xfrm>
            <a:off x="4493462" y="3446198"/>
            <a:ext cx="563116" cy="307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477E97-2255-42BA-992D-B8C94DE5FF1C}"/>
              </a:ext>
            </a:extLst>
          </p:cNvPr>
          <p:cNvSpPr txBox="1"/>
          <p:nvPr/>
        </p:nvSpPr>
        <p:spPr>
          <a:xfrm>
            <a:off x="1067399" y="3978209"/>
            <a:ext cx="4557658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1400"/>
              <a:t>沿</a:t>
            </a:r>
            <a:r>
              <a:rPr lang="en-US" altLang="zh-CN" sz="1400"/>
              <a:t>axis</a:t>
            </a:r>
            <a:r>
              <a:rPr lang="zh-CN" altLang="en-US" sz="1400"/>
              <a:t>的所有</a:t>
            </a:r>
            <a:r>
              <a:rPr lang="en-US" altLang="zh-CN" sz="1400"/>
              <a:t>mask</a:t>
            </a:r>
            <a:r>
              <a:rPr lang="zh-CN" altLang="en-US" sz="1400"/>
              <a:t>元素均满足“</a:t>
            </a:r>
            <a:r>
              <a:rPr lang="en-US" altLang="zh-CN" sz="1400"/>
              <a:t>==255</a:t>
            </a:r>
            <a:r>
              <a:rPr lang="zh-CN" altLang="en-US" sz="1400"/>
              <a:t>”的条件，返回</a:t>
            </a:r>
            <a:r>
              <a:rPr lang="en-US" altLang="zh-CN" sz="1400"/>
              <a:t>True</a:t>
            </a:r>
            <a:endParaRPr lang="zh-CN" altLang="en-US" sz="14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B39A04-6D42-4928-9C42-AED9AA701179}"/>
              </a:ext>
            </a:extLst>
          </p:cNvPr>
          <p:cNvSpPr txBox="1"/>
          <p:nvPr/>
        </p:nvSpPr>
        <p:spPr>
          <a:xfrm>
            <a:off x="5958114" y="4000575"/>
            <a:ext cx="437812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1400"/>
              <a:t>沿</a:t>
            </a:r>
            <a:r>
              <a:rPr lang="en-US" altLang="zh-CN" sz="1400"/>
              <a:t>axis</a:t>
            </a:r>
            <a:r>
              <a:rPr lang="zh-CN" altLang="en-US" sz="1400"/>
              <a:t>的任意</a:t>
            </a:r>
            <a:r>
              <a:rPr lang="en-US" altLang="zh-CN" sz="1400"/>
              <a:t>mask</a:t>
            </a:r>
            <a:r>
              <a:rPr lang="zh-CN" altLang="en-US" sz="1400"/>
              <a:t>元素满足“</a:t>
            </a:r>
            <a:r>
              <a:rPr lang="en-US" altLang="zh-CN" sz="1400"/>
              <a:t>==255</a:t>
            </a:r>
            <a:r>
              <a:rPr lang="zh-CN" altLang="en-US" sz="1400"/>
              <a:t>”的条件，返回</a:t>
            </a:r>
            <a:r>
              <a:rPr lang="en-US" altLang="zh-CN" sz="1400"/>
              <a:t>True</a:t>
            </a:r>
            <a:endParaRPr lang="zh-CN" altLang="en-US" sz="1400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8272D589-B996-45F2-A82E-3739E677B880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2828389" y="3460369"/>
            <a:ext cx="224235" cy="81144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71C06F1F-492E-4A99-B9E2-A329D71F3D23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3948507" y="3151696"/>
            <a:ext cx="224234" cy="142879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头: 左右 23">
            <a:extLst>
              <a:ext uri="{FF2B5EF4-FFF2-40B4-BE49-F238E27FC236}">
                <a16:creationId xmlns:a16="http://schemas.microsoft.com/office/drawing/2014/main" id="{12DB3980-A33B-40BE-A7E1-7C944606977A}"/>
              </a:ext>
            </a:extLst>
          </p:cNvPr>
          <p:cNvSpPr/>
          <p:nvPr/>
        </p:nvSpPr>
        <p:spPr>
          <a:xfrm>
            <a:off x="5344013" y="3466719"/>
            <a:ext cx="492945" cy="2667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17D56CB-4269-40E2-85DD-2FC71258B197}"/>
              </a:ext>
            </a:extLst>
          </p:cNvPr>
          <p:cNvSpPr/>
          <p:nvPr/>
        </p:nvSpPr>
        <p:spPr>
          <a:xfrm>
            <a:off x="7286340" y="3453552"/>
            <a:ext cx="390525" cy="307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97038EA-09B4-43DF-BBE2-780878958EA8}"/>
              </a:ext>
            </a:extLst>
          </p:cNvPr>
          <p:cNvSpPr/>
          <p:nvPr/>
        </p:nvSpPr>
        <p:spPr>
          <a:xfrm>
            <a:off x="9372719" y="3453552"/>
            <a:ext cx="616070" cy="307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4A95953B-39A9-43C4-98C2-C589787456C5}"/>
              </a:ext>
            </a:extLst>
          </p:cNvPr>
          <p:cNvCxnSpPr>
            <a:stCxn id="25" idx="2"/>
            <a:endCxn id="14" idx="0"/>
          </p:cNvCxnSpPr>
          <p:nvPr/>
        </p:nvCxnSpPr>
        <p:spPr>
          <a:xfrm rot="16200000" flipH="1">
            <a:off x="7694766" y="3548166"/>
            <a:ext cx="239246" cy="66557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3CD2088-F3D3-4DBC-8305-F2F9C93B412F}"/>
              </a:ext>
            </a:extLst>
          </p:cNvPr>
          <p:cNvCxnSpPr>
            <a:stCxn id="26" idx="2"/>
            <a:endCxn id="14" idx="0"/>
          </p:cNvCxnSpPr>
          <p:nvPr/>
        </p:nvCxnSpPr>
        <p:spPr>
          <a:xfrm rot="5400000">
            <a:off x="8794342" y="3114163"/>
            <a:ext cx="239246" cy="153357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C781DEF-DE99-45CD-9E41-D1EE4CAE3BCC}"/>
              </a:ext>
            </a:extLst>
          </p:cNvPr>
          <p:cNvSpPr txBox="1"/>
          <p:nvPr/>
        </p:nvSpPr>
        <p:spPr>
          <a:xfrm>
            <a:off x="107677" y="20418"/>
            <a:ext cx="1174071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>
                <a:solidFill>
                  <a:srgbClr val="FF0000"/>
                </a:solidFill>
              </a:rPr>
              <a:t>Dataset</a:t>
            </a:r>
            <a:r>
              <a:rPr lang="zh-CN" altLang="en-US" sz="3600" b="1">
                <a:solidFill>
                  <a:srgbClr val="FF0000"/>
                </a:solidFill>
              </a:rPr>
              <a:t>：</a:t>
            </a:r>
            <a:r>
              <a:rPr lang="en-US" altLang="zh-CN" sz="3600" b="1">
                <a:solidFill>
                  <a:srgbClr val="FF0000"/>
                </a:solidFill>
              </a:rPr>
              <a:t>BGR</a:t>
            </a:r>
            <a:r>
              <a:rPr lang="zh-CN" altLang="en-US" sz="3600" b="1">
                <a:solidFill>
                  <a:srgbClr val="FF0000"/>
                </a:solidFill>
              </a:rPr>
              <a:t>转</a:t>
            </a:r>
            <a:r>
              <a:rPr lang="en-US" altLang="zh-CN" sz="3600" b="1">
                <a:solidFill>
                  <a:srgbClr val="FF0000"/>
                </a:solidFill>
              </a:rPr>
              <a:t>RGB</a:t>
            </a:r>
            <a:r>
              <a:rPr lang="zh-CN" altLang="en-US" sz="3600" b="1">
                <a:solidFill>
                  <a:srgbClr val="FF0000"/>
                </a:solidFill>
              </a:rPr>
              <a:t>；</a:t>
            </a:r>
            <a:r>
              <a:rPr lang="en-US" altLang="zh-CN" sz="3600" b="1">
                <a:solidFill>
                  <a:srgbClr val="FF0000"/>
                </a:solidFill>
              </a:rPr>
              <a:t>(255,255,255)</a:t>
            </a:r>
            <a:r>
              <a:rPr lang="zh-CN" altLang="en-US" sz="3600" b="1">
                <a:solidFill>
                  <a:srgbClr val="FF0000"/>
                </a:solidFill>
              </a:rPr>
              <a:t>转</a:t>
            </a:r>
            <a:r>
              <a:rPr lang="en-US" altLang="zh-CN" sz="3600" b="1">
                <a:solidFill>
                  <a:srgbClr val="FF0000"/>
                </a:solidFill>
              </a:rPr>
              <a:t>1</a:t>
            </a:r>
            <a:r>
              <a:rPr lang="zh-CN" altLang="en-US" sz="3600" b="1">
                <a:solidFill>
                  <a:srgbClr val="FF0000"/>
                </a:solidFill>
              </a:rPr>
              <a:t>；统一图片尺寸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64CF0669-89E1-4B72-811F-FAAF9C7A91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2261" y="4413063"/>
            <a:ext cx="2886478" cy="257211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68E8C937-52E4-42C4-B572-7A2CD56705B8}"/>
              </a:ext>
            </a:extLst>
          </p:cNvPr>
          <p:cNvSpPr txBox="1"/>
          <p:nvPr/>
        </p:nvSpPr>
        <p:spPr>
          <a:xfrm>
            <a:off x="1079689" y="4384471"/>
            <a:ext cx="335059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b="1">
                <a:solidFill>
                  <a:srgbClr val="FF0000"/>
                </a:solidFill>
              </a:rPr>
              <a:t>二维布尔掩码转</a:t>
            </a:r>
            <a:r>
              <a:rPr lang="en-US" altLang="zh-CN" sz="1400" b="1">
                <a:solidFill>
                  <a:srgbClr val="FF0000"/>
                </a:solidFill>
              </a:rPr>
              <a:t>0/1</a:t>
            </a:r>
            <a:r>
              <a:rPr lang="zh-CN" altLang="en-US" sz="1400" b="1">
                <a:solidFill>
                  <a:srgbClr val="FF0000"/>
                </a:solidFill>
              </a:rPr>
              <a:t>，</a:t>
            </a:r>
            <a:r>
              <a:rPr lang="en-US" altLang="zh-CN" sz="1400" b="1">
                <a:solidFill>
                  <a:srgbClr val="FF0000"/>
                </a:solidFill>
              </a:rPr>
              <a:t>True</a:t>
            </a:r>
            <a:r>
              <a:rPr lang="zh-CN" altLang="en-US" sz="1400" b="1">
                <a:solidFill>
                  <a:srgbClr val="FF0000"/>
                </a:solidFill>
              </a:rPr>
              <a:t>→</a:t>
            </a:r>
            <a:r>
              <a:rPr lang="en-US" altLang="zh-CN" sz="1400" b="1">
                <a:solidFill>
                  <a:srgbClr val="FF0000"/>
                </a:solidFill>
              </a:rPr>
              <a:t>1</a:t>
            </a:r>
            <a:r>
              <a:rPr lang="zh-CN" altLang="en-US" sz="1400" b="1">
                <a:solidFill>
                  <a:srgbClr val="FF0000"/>
                </a:solidFill>
              </a:rPr>
              <a:t>，</a:t>
            </a:r>
            <a:r>
              <a:rPr lang="en-US" altLang="zh-CN" sz="1400" b="1">
                <a:solidFill>
                  <a:srgbClr val="FF0000"/>
                </a:solidFill>
              </a:rPr>
              <a:t>False</a:t>
            </a:r>
            <a:r>
              <a:rPr lang="zh-CN" altLang="en-US" sz="1400" b="1">
                <a:solidFill>
                  <a:srgbClr val="FF0000"/>
                </a:solidFill>
              </a:rPr>
              <a:t>→</a:t>
            </a:r>
            <a:r>
              <a:rPr lang="en-US" altLang="zh-CN" sz="1400" b="1">
                <a:solidFill>
                  <a:srgbClr val="FF0000"/>
                </a:solidFill>
              </a:rPr>
              <a:t>0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5216F62-90BE-4747-907F-2D5DFD723699}"/>
              </a:ext>
            </a:extLst>
          </p:cNvPr>
          <p:cNvSpPr/>
          <p:nvPr/>
        </p:nvSpPr>
        <p:spPr>
          <a:xfrm>
            <a:off x="995099" y="2078731"/>
            <a:ext cx="9463351" cy="2700538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333823B-1D2A-4AA6-9235-AB1D386725A4}"/>
              </a:ext>
            </a:extLst>
          </p:cNvPr>
          <p:cNvSpPr txBox="1"/>
          <p:nvPr/>
        </p:nvSpPr>
        <p:spPr>
          <a:xfrm>
            <a:off x="997474" y="2119494"/>
            <a:ext cx="57390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b="1">
                <a:solidFill>
                  <a:srgbClr val="FF0000"/>
                </a:solidFill>
              </a:rPr>
              <a:t>三通道黑白掩码转二维布尔掩码：</a:t>
            </a:r>
            <a:r>
              <a:rPr lang="en-US" altLang="zh-CN" sz="1400" b="1">
                <a:solidFill>
                  <a:srgbClr val="FF0000"/>
                </a:solidFill>
              </a:rPr>
              <a:t>(255,255,255)</a:t>
            </a:r>
            <a:r>
              <a:rPr lang="zh-CN" altLang="en-US" sz="1400" b="1">
                <a:solidFill>
                  <a:srgbClr val="FF0000"/>
                </a:solidFill>
              </a:rPr>
              <a:t>→</a:t>
            </a:r>
            <a:r>
              <a:rPr lang="en-US" altLang="zh-CN" sz="1400" b="1">
                <a:solidFill>
                  <a:srgbClr val="FF0000"/>
                </a:solidFill>
              </a:rPr>
              <a:t>True</a:t>
            </a:r>
            <a:r>
              <a:rPr lang="zh-CN" altLang="en-US" sz="1400" b="1">
                <a:solidFill>
                  <a:srgbClr val="FF0000"/>
                </a:solidFill>
              </a:rPr>
              <a:t>，</a:t>
            </a:r>
            <a:r>
              <a:rPr lang="en-US" altLang="zh-CN" sz="1400" b="1">
                <a:solidFill>
                  <a:srgbClr val="FF0000"/>
                </a:solidFill>
              </a:rPr>
              <a:t>(0,0,0)</a:t>
            </a:r>
            <a:r>
              <a:rPr lang="zh-CN" altLang="en-US" sz="1400" b="1">
                <a:solidFill>
                  <a:srgbClr val="FF0000"/>
                </a:solidFill>
              </a:rPr>
              <a:t>→</a:t>
            </a:r>
            <a:r>
              <a:rPr lang="en-US" altLang="zh-CN" sz="1400" b="1">
                <a:solidFill>
                  <a:srgbClr val="FF0000"/>
                </a:solidFill>
              </a:rPr>
              <a:t>False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0F63B98A-ADAD-4665-8006-5FF2A15CFB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0153" y="5448443"/>
            <a:ext cx="6849431" cy="562053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721C15D6-B457-4132-953F-4D69133577FC}"/>
              </a:ext>
            </a:extLst>
          </p:cNvPr>
          <p:cNvSpPr/>
          <p:nvPr/>
        </p:nvSpPr>
        <p:spPr>
          <a:xfrm>
            <a:off x="6355094" y="5729469"/>
            <a:ext cx="1714500" cy="2499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8A1CCC7-2931-4355-A70E-F5A629A42B34}"/>
              </a:ext>
            </a:extLst>
          </p:cNvPr>
          <p:cNvSpPr txBox="1"/>
          <p:nvPr/>
        </p:nvSpPr>
        <p:spPr>
          <a:xfrm>
            <a:off x="4554868" y="6062577"/>
            <a:ext cx="624839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/>
              <a:t>mask</a:t>
            </a:r>
            <a:r>
              <a:rPr lang="zh-CN" altLang="en-US" sz="1400"/>
              <a:t>是经过处理的二值掩码，其中元素只有</a:t>
            </a:r>
            <a:r>
              <a:rPr lang="en-US" altLang="zh-CN" sz="1400"/>
              <a:t>0</a:t>
            </a:r>
            <a:r>
              <a:rPr lang="zh-CN" altLang="en-US" sz="1400"/>
              <a:t>和</a:t>
            </a:r>
            <a:r>
              <a:rPr lang="en-US" altLang="zh-CN" sz="1400"/>
              <a:t>1</a:t>
            </a:r>
            <a:r>
              <a:rPr lang="zh-CN" altLang="en-US" sz="1400"/>
              <a:t>。对此采用</a:t>
            </a:r>
            <a:r>
              <a:rPr lang="en-US" altLang="zh-CN" sz="1400"/>
              <a:t>INTER_NEAREST</a:t>
            </a:r>
            <a:r>
              <a:rPr lang="zh-CN" altLang="en-US" sz="1400"/>
              <a:t>插值是</a:t>
            </a:r>
            <a:r>
              <a:rPr lang="zh-CN" altLang="en-US" sz="1400">
                <a:solidFill>
                  <a:srgbClr val="FF0000"/>
                </a:solidFill>
              </a:rPr>
              <a:t>必要</a:t>
            </a:r>
            <a:r>
              <a:rPr lang="zh-CN" altLang="en-US" sz="1400"/>
              <a:t>的。因为</a:t>
            </a:r>
            <a:r>
              <a:rPr lang="en-US" altLang="zh-CN" sz="1400"/>
              <a:t>mask</a:t>
            </a:r>
            <a:r>
              <a:rPr lang="zh-CN" altLang="en-US" sz="1400"/>
              <a:t>元素具有离散性，不存在</a:t>
            </a:r>
            <a:r>
              <a:rPr lang="en-US" altLang="zh-CN" sz="1400"/>
              <a:t>0</a:t>
            </a:r>
            <a:r>
              <a:rPr lang="zh-CN" altLang="en-US" sz="1400"/>
              <a:t>和</a:t>
            </a:r>
            <a:r>
              <a:rPr lang="en-US" altLang="zh-CN" sz="1400"/>
              <a:t>1</a:t>
            </a:r>
            <a:r>
              <a:rPr lang="zh-CN" altLang="en-US" sz="1400"/>
              <a:t>之间的中间值。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DA61018-A215-4BE0-847B-BAEE78E953E6}"/>
              </a:ext>
            </a:extLst>
          </p:cNvPr>
          <p:cNvSpPr/>
          <p:nvPr/>
        </p:nvSpPr>
        <p:spPr>
          <a:xfrm>
            <a:off x="6183644" y="5427500"/>
            <a:ext cx="1714500" cy="2499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B64D522-F147-4C58-9AB3-0D329CCD45BA}"/>
              </a:ext>
            </a:extLst>
          </p:cNvPr>
          <p:cNvSpPr txBox="1"/>
          <p:nvPr/>
        </p:nvSpPr>
        <p:spPr>
          <a:xfrm>
            <a:off x="5968705" y="5094302"/>
            <a:ext cx="341632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1400"/>
              <a:t>默认的插值方法，可兼顾通用性和效果。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7E9D1E6-3929-4B10-B780-3868F8B4AA18}"/>
              </a:ext>
            </a:extLst>
          </p:cNvPr>
          <p:cNvSpPr/>
          <p:nvPr/>
        </p:nvSpPr>
        <p:spPr>
          <a:xfrm>
            <a:off x="995099" y="718770"/>
            <a:ext cx="8215576" cy="109031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03B3977-73A6-46F5-82C4-565A5FC101F0}"/>
              </a:ext>
            </a:extLst>
          </p:cNvPr>
          <p:cNvSpPr txBox="1"/>
          <p:nvPr/>
        </p:nvSpPr>
        <p:spPr>
          <a:xfrm>
            <a:off x="969674" y="768341"/>
            <a:ext cx="105670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b="1">
                <a:solidFill>
                  <a:srgbClr val="FF0000"/>
                </a:solidFill>
              </a:rPr>
              <a:t>BGR</a:t>
            </a:r>
            <a:r>
              <a:rPr lang="zh-CN" altLang="en-US" sz="1400" b="1">
                <a:solidFill>
                  <a:srgbClr val="FF0000"/>
                </a:solidFill>
              </a:rPr>
              <a:t>转</a:t>
            </a:r>
            <a:r>
              <a:rPr lang="en-US" altLang="zh-CN" sz="1400" b="1">
                <a:solidFill>
                  <a:srgbClr val="FF0000"/>
                </a:solidFill>
              </a:rPr>
              <a:t>RGB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926E88E-EEF4-476A-915C-A18C61C2D202}"/>
              </a:ext>
            </a:extLst>
          </p:cNvPr>
          <p:cNvSpPr/>
          <p:nvPr/>
        </p:nvSpPr>
        <p:spPr>
          <a:xfrm>
            <a:off x="995099" y="5036385"/>
            <a:ext cx="10168201" cy="154941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80D0D27-263A-488D-A52A-AE45A053006B}"/>
              </a:ext>
            </a:extLst>
          </p:cNvPr>
          <p:cNvSpPr txBox="1"/>
          <p:nvPr/>
        </p:nvSpPr>
        <p:spPr>
          <a:xfrm>
            <a:off x="1079689" y="5044790"/>
            <a:ext cx="126188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b="1">
                <a:solidFill>
                  <a:srgbClr val="FF0000"/>
                </a:solidFill>
              </a:rPr>
              <a:t>统一图片尺寸</a:t>
            </a:r>
          </a:p>
        </p:txBody>
      </p:sp>
    </p:spTree>
    <p:extLst>
      <p:ext uri="{BB962C8B-B14F-4D97-AF65-F5344CB8AC3E}">
        <p14:creationId xmlns:p14="http://schemas.microsoft.com/office/powerpoint/2010/main" val="300345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323E4F-F8FB-4086-AAD9-DAC1661F7B20}"/>
              </a:ext>
            </a:extLst>
          </p:cNvPr>
          <p:cNvSpPr txBox="1"/>
          <p:nvPr/>
        </p:nvSpPr>
        <p:spPr>
          <a:xfrm>
            <a:off x="107677" y="20418"/>
            <a:ext cx="177484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3600" b="1">
                <a:solidFill>
                  <a:srgbClr val="FF0000"/>
                </a:solidFill>
              </a:rPr>
              <a:t>Dataset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D090C5F-2CA6-4CCA-9593-5C96C465E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99" y="1076872"/>
            <a:ext cx="6916115" cy="133368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C77D6A6-9809-4201-8F69-284C5A2B801A}"/>
              </a:ext>
            </a:extLst>
          </p:cNvPr>
          <p:cNvSpPr/>
          <p:nvPr/>
        </p:nvSpPr>
        <p:spPr>
          <a:xfrm>
            <a:off x="2809875" y="1076872"/>
            <a:ext cx="733425" cy="2756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DAD5A9-730D-4223-B7AE-1094B870ECDE}"/>
              </a:ext>
            </a:extLst>
          </p:cNvPr>
          <p:cNvSpPr txBox="1"/>
          <p:nvPr/>
        </p:nvSpPr>
        <p:spPr>
          <a:xfrm>
            <a:off x="1882522" y="564033"/>
            <a:ext cx="761047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/>
              <a:t>将多个</a:t>
            </a:r>
            <a:r>
              <a:rPr lang="zh-CN" altLang="en-US" sz="1400">
                <a:solidFill>
                  <a:srgbClr val="FF0000"/>
                </a:solidFill>
              </a:rPr>
              <a:t>数据转换操作</a:t>
            </a:r>
            <a:r>
              <a:rPr lang="zh-CN" altLang="en-US" sz="1400"/>
              <a:t>按顺序组合成一个流水线，输入数据按指定顺序依次经过每一个转换操作。</a:t>
            </a: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ABF582C2-1BF9-4C69-99D7-41DAA260883A}"/>
              </a:ext>
            </a:extLst>
          </p:cNvPr>
          <p:cNvCxnSpPr>
            <a:stCxn id="11" idx="0"/>
            <a:endCxn id="12" idx="2"/>
          </p:cNvCxnSpPr>
          <p:nvPr/>
        </p:nvCxnSpPr>
        <p:spPr>
          <a:xfrm rot="5400000" flipH="1" flipV="1">
            <a:off x="4329643" y="-281245"/>
            <a:ext cx="205062" cy="2511172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01967F56-B250-4FE0-B9FD-78D867958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74" y="2615620"/>
            <a:ext cx="7706801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1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C3D91B-DBF0-4473-AF31-AEF670DD6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04" y="2185814"/>
            <a:ext cx="8173591" cy="24863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CB27A3E-EA02-4682-9DAC-025D4661BD96}"/>
              </a:ext>
            </a:extLst>
          </p:cNvPr>
          <p:cNvSpPr txBox="1"/>
          <p:nvPr/>
        </p:nvSpPr>
        <p:spPr>
          <a:xfrm>
            <a:off x="2447925" y="4958060"/>
            <a:ext cx="60960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i="0">
                <a:effectLst/>
                <a:latin typeface="Inter"/>
              </a:rPr>
              <a:t>BatchNorm2d</a:t>
            </a:r>
            <a:r>
              <a:rPr lang="zh-CN" altLang="en-US" b="0" i="0">
                <a:effectLst/>
                <a:latin typeface="Inter"/>
              </a:rPr>
              <a:t>：相当于是把这</a:t>
            </a:r>
            <a:r>
              <a:rPr lang="en-US" altLang="zh-CN" b="0" i="0">
                <a:effectLst/>
                <a:latin typeface="Inter"/>
              </a:rPr>
              <a:t>100</a:t>
            </a:r>
            <a:r>
              <a:rPr lang="zh-CN" altLang="en-US" b="0" i="0">
                <a:effectLst/>
                <a:latin typeface="Inter"/>
              </a:rPr>
              <a:t>个样本铺开，每个样本有</a:t>
            </a:r>
            <a:r>
              <a:rPr lang="en-US" altLang="zh-CN" b="0" i="0">
                <a:effectLst/>
                <a:latin typeface="Inter"/>
              </a:rPr>
              <a:t>64</a:t>
            </a:r>
            <a:r>
              <a:rPr lang="zh-CN" altLang="en-US" b="0" i="0">
                <a:effectLst/>
                <a:latin typeface="Inter"/>
              </a:rPr>
              <a:t>个通道，我把这</a:t>
            </a:r>
            <a:r>
              <a:rPr lang="en-US" altLang="zh-CN" b="0" i="0">
                <a:effectLst/>
                <a:latin typeface="Inter"/>
              </a:rPr>
              <a:t>64</a:t>
            </a:r>
            <a:r>
              <a:rPr lang="zh-CN" altLang="en-US" b="0" i="0">
                <a:effectLst/>
                <a:latin typeface="Inter"/>
              </a:rPr>
              <a:t>个通道抽象成</a:t>
            </a:r>
            <a:r>
              <a:rPr lang="en-US" altLang="zh-CN" b="0" i="0">
                <a:effectLst/>
                <a:latin typeface="Inter"/>
              </a:rPr>
              <a:t>64“</a:t>
            </a:r>
            <a:r>
              <a:rPr lang="zh-CN" altLang="en-US" b="0" i="0">
                <a:effectLst/>
                <a:latin typeface="Inter"/>
              </a:rPr>
              <a:t>层”，每一层是</a:t>
            </a:r>
            <a:r>
              <a:rPr lang="en-US" altLang="zh-CN" b="0" i="0">
                <a:effectLst/>
                <a:latin typeface="Inter"/>
              </a:rPr>
              <a:t>100</a:t>
            </a:r>
            <a:r>
              <a:rPr lang="zh-CN" altLang="en-US" b="0" i="0">
                <a:effectLst/>
                <a:latin typeface="Inter"/>
              </a:rPr>
              <a:t>个</a:t>
            </a:r>
            <a:r>
              <a:rPr lang="en-US" altLang="zh-CN" b="0" i="0">
                <a:effectLst/>
                <a:latin typeface="Inter"/>
              </a:rPr>
              <a:t>H*W</a:t>
            </a:r>
            <a:r>
              <a:rPr lang="zh-CN" altLang="en-US" b="0" i="0">
                <a:effectLst/>
                <a:latin typeface="Inter"/>
              </a:rPr>
              <a:t>的元素矩阵，</a:t>
            </a:r>
            <a:r>
              <a:rPr lang="en-US" altLang="zh-CN" b="0" i="0">
                <a:effectLst/>
                <a:latin typeface="Inter"/>
              </a:rPr>
              <a:t>BatchNorm2d</a:t>
            </a:r>
            <a:r>
              <a:rPr lang="zh-CN" altLang="en-US" b="0" i="0">
                <a:effectLst/>
                <a:latin typeface="Inter"/>
              </a:rPr>
              <a:t>会一层一层处理数据（标准化）。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99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BF7C31C-1ECE-4F5B-8510-BC99395E3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627" y="1499918"/>
            <a:ext cx="6420746" cy="38581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7CC44EC-A901-431D-8043-0350A0B34FED}"/>
              </a:ext>
            </a:extLst>
          </p:cNvPr>
          <p:cNvSpPr txBox="1"/>
          <p:nvPr/>
        </p:nvSpPr>
        <p:spPr>
          <a:xfrm>
            <a:off x="1104900" y="386060"/>
            <a:ext cx="84010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4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rgbClr val="FF0000"/>
          </a:solidFill>
        </a:ln>
      </a:spPr>
      <a:bodyPr wrap="none" rtlCol="0">
        <a:spAutoFit/>
      </a:bodyPr>
      <a:lstStyle>
        <a:defPPr algn="l"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50854</TotalTime>
  <Words>333</Words>
  <Application>Microsoft Office PowerPoint</Application>
  <PresentationFormat>宽屏</PresentationFormat>
  <Paragraphs>19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Inter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zhbw6849@gmail.com</dc:creator>
  <cp:lastModifiedBy>zhbw6849@gmail.com</cp:lastModifiedBy>
  <cp:revision>34</cp:revision>
  <dcterms:created xsi:type="dcterms:W3CDTF">2025-04-18T01:45:30Z</dcterms:created>
  <dcterms:modified xsi:type="dcterms:W3CDTF">2025-05-23T09:19:32Z</dcterms:modified>
</cp:coreProperties>
</file>