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30E10C-9A5D-4075-9B15-BA072F5D4847}"/>
              </a:ext>
            </a:extLst>
          </p:cNvPr>
          <p:cNvSpPr txBox="1"/>
          <p:nvPr/>
        </p:nvSpPr>
        <p:spPr>
          <a:xfrm>
            <a:off x="297326" y="160827"/>
            <a:ext cx="2268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自定义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6E3C94-F312-441E-AAC3-3609207742B7}"/>
              </a:ext>
            </a:extLst>
          </p:cNvPr>
          <p:cNvSpPr txBox="1"/>
          <p:nvPr/>
        </p:nvSpPr>
        <p:spPr>
          <a:xfrm>
            <a:off x="571500" y="2026310"/>
            <a:ext cx="9892452" cy="348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提供两个抽象类（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abstract class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torch_geometric.data.Dataset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torch_geometric.data.InMemoryDataset</a:t>
            </a:r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C39E5E-1F49-473F-A2A2-A73029CB3FB3}"/>
              </a:ext>
            </a:extLst>
          </p:cNvPr>
          <p:cNvSpPr txBox="1"/>
          <p:nvPr/>
        </p:nvSpPr>
        <p:spPr>
          <a:xfrm>
            <a:off x="842874" y="2527552"/>
            <a:ext cx="10440538" cy="1198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抽象类：一种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不能被实例化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的类，其存在的意义是被其他具体子类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实现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不能被实例化；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可以包含抽象方法：可以定义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没有具体实现的方法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（接口），子类必须实现这些方法，否则会报错。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可以包含普通方法：可以包含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已实现的普通方法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，供子类直接使用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扩展。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CB3CEB-E0E3-40F1-BC0D-D0D040361B12}"/>
              </a:ext>
            </a:extLst>
          </p:cNvPr>
          <p:cNvSpPr/>
          <p:nvPr/>
        </p:nvSpPr>
        <p:spPr>
          <a:xfrm>
            <a:off x="2096636" y="2026310"/>
            <a:ext cx="2022231" cy="3484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445CAE-C1BB-4427-AD9B-477E5367BD95}"/>
              </a:ext>
            </a:extLst>
          </p:cNvPr>
          <p:cNvSpPr txBox="1"/>
          <p:nvPr/>
        </p:nvSpPr>
        <p:spPr>
          <a:xfrm>
            <a:off x="571500" y="3878321"/>
            <a:ext cx="11232000" cy="231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继承自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的使用条件是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：若整个数据集在一次性加载后。可以完全存放在主机的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内存（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）中，也即数据集大小（如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8G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计算机内存条容量（如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16G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），那么就可以使用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的优势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在于加载效率更高：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buFont typeface="+mj-ea"/>
              <a:buAutoNum type="circleNumDbPlain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首次处理阶段：第一次运行时，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会把原始数据转换成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的图数据格式，并把所有样本写进一个连续的大文件（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.pt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格式）。这一步和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一样，都要花时间做磁盘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和预处理，并不快。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buFont typeface="+mj-ea"/>
              <a:buAutoNum type="circleNumDbPlain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后续使用阶段：一旦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.pt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文件生成，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 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会把它一次性整体读入 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，之后所有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epoch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都在内存里按索引切片取数据，完全避免了磁盘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。相比之下，普通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每次取一个样本都要重新从磁盘解析文件（或从数据库、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NPY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等），延迟更高。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C0755E0E-0C58-485F-B225-167F6FD3C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900150"/>
            <a:ext cx="6211167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E6DBA34-6E47-4BFE-9C84-4A935BC6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52" y="370322"/>
            <a:ext cx="6811326" cy="7716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7FBDD0-027E-4DC3-85C2-F0C730F20C22}"/>
              </a:ext>
            </a:extLst>
          </p:cNvPr>
          <p:cNvSpPr txBox="1"/>
          <p:nvPr/>
        </p:nvSpPr>
        <p:spPr>
          <a:xfrm>
            <a:off x="671146" y="1283676"/>
            <a:ext cx="10585938" cy="91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PyG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的数据集采用一个统一的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目录存放所有相关文件。然后在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下分成两个子目录：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root/raw/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processed_dir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root/processed/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）。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raw_dir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用来存储未经处理的各种数据（实例文件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.pkl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、图片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.png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等）；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processed_dir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用来存储经过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process()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处理的图结构数据（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文件）。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011A74B-7374-489C-B7D0-8757716CC4BB}"/>
              </a:ext>
            </a:extLst>
          </p:cNvPr>
          <p:cNvSpPr txBox="1"/>
          <p:nvPr/>
        </p:nvSpPr>
        <p:spPr>
          <a:xfrm>
            <a:off x="336000" y="3079711"/>
            <a:ext cx="11520000" cy="231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具体流程：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4000"/>
              </a:lnSpc>
              <a:buFont typeface="+mj-ea"/>
              <a:buAutoNum type="circleNumDbPlain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第一行：子类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MyOwnDataset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继承抽象类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InMemoryDataset/Dataset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4000"/>
              </a:lnSpc>
              <a:buFont typeface="+mj-ea"/>
              <a:buAutoNum type="circleNumDbPlain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第二行：实例化子类时传入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14000"/>
              </a:lnSpc>
              <a:buFont typeface="+mj-ea"/>
              <a:buAutoNum type="circleNumDbPlain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第三行：调用父类的构造函数并传入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buFont typeface="+mj-ea"/>
              <a:buAutoNum type="circleNumDbPlain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（由于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继承自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构造函数中，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如果子类创建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dowmload/process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self.has_download: / if self.has_process: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），则运行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self._download()/self._process()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111~115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endParaRPr lang="en-US" altLang="zh-CN" sz="1600"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4000"/>
              </a:lnSpc>
              <a:buFont typeface="+mj-ea"/>
              <a:buAutoNum type="circleNumDbPlain"/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self._download()/self._process()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中分别有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fs.makedirs(self.raw_dir, exist_ok=True)/ fs.makedirs(self.processed_dir, exist_ok=True)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，确保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root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下的两个子目录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raw_dir/ processed_dir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存在。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228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261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endParaRPr lang="en-US" altLang="zh-CN" sz="1600">
              <a:highlight>
                <a:srgbClr val="FFFF00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083B89-4FF8-4DB0-A118-0892D79C0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654" y="2180924"/>
            <a:ext cx="5630061" cy="117173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B5ADE6E-6FB0-4A53-A573-2DC55B4EAC82}"/>
              </a:ext>
            </a:extLst>
          </p:cNvPr>
          <p:cNvSpPr txBox="1"/>
          <p:nvPr/>
        </p:nvSpPr>
        <p:spPr>
          <a:xfrm>
            <a:off x="336000" y="5505585"/>
            <a:ext cx="11520000" cy="91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processed_paths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的一个计算属性（用装饰器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@property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声明），在它被用到的那一刻才会实时计算。它是一个列表，其中的元素是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processed_dir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processed_file_names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拼接得到的路径，代表经过处理的图结构数据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data.pt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的存储路径。因此这个列表只有一个元素，而这个元素就是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”processed_dir\data.pt”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208~217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</a:p>
        </p:txBody>
      </p:sp>
    </p:spTree>
    <p:extLst>
      <p:ext uri="{BB962C8B-B14F-4D97-AF65-F5344CB8AC3E}">
        <p14:creationId xmlns:p14="http://schemas.microsoft.com/office/powerpoint/2010/main" val="99998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1B8B3F2-AC9A-4DE2-BD74-8D14AE086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02" y="228504"/>
            <a:ext cx="6697010" cy="137179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8C71114-6E4A-46F3-8A4A-CA5B772E0ECC}"/>
              </a:ext>
            </a:extLst>
          </p:cNvPr>
          <p:cNvSpPr txBox="1"/>
          <p:nvPr/>
        </p:nvSpPr>
        <p:spPr>
          <a:xfrm>
            <a:off x="336000" y="1890346"/>
            <a:ext cx="11520000" cy="2594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简单来说就是：子类中定义的计算属性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raw_file_names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是配合方法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使用的。若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raw_file_names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文件已经存在于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，方法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就会被跳过，反之就会执行。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processed_file_names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也是一样的关系。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224~229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255~256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261~262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因此当不需要执行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方法时（自定义数据集），计算属性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raw_file_names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可以设置为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[]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或者</a:t>
            </a: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raw_dir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下的任意文件名。</a:t>
            </a:r>
            <a:endParaRPr lang="en-US" altLang="zh-CN" sz="16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当设置为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[]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：计算属性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raw_paths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196~205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为空列表，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files_exist(self.raw_paths): 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225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判断为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 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228~229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会被执行，也即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方法会被调用，所以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download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方法需要设置为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当设置为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 raw_dir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下的任意文件名：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 files_exist(self.raw_paths): 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225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判断为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，也即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_download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方法后两行会被跳过。</a:t>
            </a:r>
          </a:p>
        </p:txBody>
      </p:sp>
    </p:spTree>
    <p:extLst>
      <p:ext uri="{BB962C8B-B14F-4D97-AF65-F5344CB8AC3E}">
        <p14:creationId xmlns:p14="http://schemas.microsoft.com/office/powerpoint/2010/main" val="128448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9362322-BDBE-49EB-9CAD-CF9139CB0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327047"/>
            <a:ext cx="6706536" cy="14384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465B27B-0709-4DA7-B8E7-6376F6EE0C4A}"/>
              </a:ext>
            </a:extLst>
          </p:cNvPr>
          <p:cNvSpPr txBox="1"/>
          <p:nvPr/>
        </p:nvSpPr>
        <p:spPr>
          <a:xfrm>
            <a:off x="336000" y="2033437"/>
            <a:ext cx="11520000" cy="912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14000"/>
              </a:lnSpc>
            </a:pP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方法：读取每一个样本的原始文件（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.pkl/.png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等等）→将原始文件转换为图结构数据→将所有样本对应的图结构数据添加到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data_list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列表→通过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InMemoryDataset.collate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得到：拼接了所有样本图结构数据的大图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和切片信息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slices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→保存到路径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processed_paths[0]</a:t>
            </a: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（抽象类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Dataset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源码</a:t>
            </a:r>
            <a:r>
              <a:rPr lang="en-US" altLang="zh-CN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208~217</a:t>
            </a:r>
            <a:r>
              <a:rPr lang="zh-CN" altLang="en-US" sz="1600">
                <a:highlight>
                  <a:srgbClr val="FFFF00"/>
                </a:highligh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行）</a:t>
            </a:r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95285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14000"/>
          </a:lnSpc>
          <a:defRPr sz="1600" smtClean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962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zhbw6849@gmail.com</cp:lastModifiedBy>
  <cp:revision>31</cp:revision>
  <dcterms:created xsi:type="dcterms:W3CDTF">2023-08-09T12:44:55Z</dcterms:created>
  <dcterms:modified xsi:type="dcterms:W3CDTF">2025-07-20T01:56:16Z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