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5EEA2EF5-A566-402D-9E34-D7BBB74B2E85}"/>
              </a:ext>
            </a:extLst>
          </p:cNvPr>
          <p:cNvSpPr txBox="1"/>
          <p:nvPr/>
        </p:nvSpPr>
        <p:spPr>
          <a:xfrm>
            <a:off x="888024" y="782514"/>
            <a:ext cx="6223178" cy="1190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zh-CN" altLang="en-US" sz="1600"/>
              <a:t>原始数据维度</a:t>
            </a:r>
            <a:endParaRPr lang="en-US" altLang="zh-CN" sz="160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US" altLang="zh-CN" sz="1600"/>
              <a:t>20</a:t>
            </a:r>
            <a:r>
              <a:rPr lang="zh-CN" altLang="en-US" sz="1600"/>
              <a:t>张建筑图</a:t>
            </a:r>
            <a:endParaRPr lang="en-US" altLang="zh-CN" sz="160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每张图</a:t>
            </a:r>
            <a:r>
              <a:rPr lang="en-US" altLang="zh-CN" sz="1600"/>
              <a:t>4</a:t>
            </a:r>
            <a:r>
              <a:rPr lang="zh-CN" altLang="en-US" sz="1600"/>
              <a:t>类节点：</a:t>
            </a:r>
            <a:r>
              <a:rPr lang="en-US" altLang="zh-CN" sz="1600"/>
              <a:t>column 36</a:t>
            </a:r>
            <a:r>
              <a:rPr lang="zh-CN" altLang="en-US" sz="1600"/>
              <a:t>个、</a:t>
            </a:r>
            <a:r>
              <a:rPr lang="en-US" altLang="zh-CN" sz="1600"/>
              <a:t>beam 51</a:t>
            </a:r>
            <a:r>
              <a:rPr lang="zh-CN" altLang="en-US" sz="1600"/>
              <a:t>个、</a:t>
            </a:r>
            <a:r>
              <a:rPr lang="en-US" altLang="zh-CN" sz="1600"/>
              <a:t>wall 57</a:t>
            </a:r>
            <a:r>
              <a:rPr lang="zh-CN" altLang="en-US" sz="1600"/>
              <a:t>个、</a:t>
            </a:r>
            <a:r>
              <a:rPr lang="en-US" altLang="zh-CN" sz="1600"/>
              <a:t>slab 18</a:t>
            </a:r>
            <a:r>
              <a:rPr lang="zh-CN" altLang="en-US" sz="1600"/>
              <a:t>个</a:t>
            </a:r>
            <a:endParaRPr lang="en-US" altLang="zh-CN" sz="1600"/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zh-CN" altLang="en-US" sz="1600"/>
              <a:t>每个节点</a:t>
            </a:r>
            <a:r>
              <a:rPr lang="en-US" altLang="zh-CN" sz="1600"/>
              <a:t>1</a:t>
            </a:r>
            <a:r>
              <a:rPr lang="zh-CN" altLang="en-US" sz="1600"/>
              <a:t>条数值特征向量</a:t>
            </a:r>
            <a:r>
              <a:rPr lang="en-US" altLang="zh-CN" sz="1600"/>
              <a:t>+1</a:t>
            </a:r>
            <a:r>
              <a:rPr lang="zh-CN" altLang="en-US" sz="1600"/>
              <a:t>个应力图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15976E-5918-4B0F-8991-0836F3197D09}"/>
              </a:ext>
            </a:extLst>
          </p:cNvPr>
          <p:cNvSpPr/>
          <p:nvPr/>
        </p:nvSpPr>
        <p:spPr>
          <a:xfrm>
            <a:off x="2066192" y="1626575"/>
            <a:ext cx="1573823" cy="34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1634B8C-C686-4275-A6D4-63741BC97ADD}"/>
              </a:ext>
            </a:extLst>
          </p:cNvPr>
          <p:cNvSpPr txBox="1"/>
          <p:nvPr/>
        </p:nvSpPr>
        <p:spPr>
          <a:xfrm>
            <a:off x="1019907" y="2206433"/>
            <a:ext cx="2615711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building</a:t>
            </a:r>
            <a:r>
              <a:rPr lang="zh-CN" altLang="en-US" sz="1600"/>
              <a:t>类实例化对象→保存为</a:t>
            </a:r>
            <a:r>
              <a:rPr lang="en-US" altLang="zh-CN" sz="1600"/>
              <a:t>.plk</a:t>
            </a:r>
            <a:r>
              <a:rPr lang="zh-CN" altLang="en-US" sz="1600"/>
              <a:t>文件→读取</a:t>
            </a:r>
            <a:r>
              <a:rPr lang="en-US" altLang="zh-CN" sz="1600"/>
              <a:t>.pkl</a:t>
            </a:r>
            <a:r>
              <a:rPr lang="zh-CN" altLang="en-US" sz="1600"/>
              <a:t>文件→</a:t>
            </a:r>
            <a:r>
              <a:rPr lang="en-US" altLang="zh-CN" sz="1600"/>
              <a:t>building2hetg</a:t>
            </a:r>
            <a:r>
              <a:rPr lang="zh-CN" altLang="en-US" sz="1600"/>
              <a:t>转换对象属性为</a:t>
            </a:r>
            <a:r>
              <a:rPr lang="en-US" altLang="zh-CN" sz="1600"/>
              <a:t>heterodata</a:t>
            </a:r>
            <a:endParaRPr lang="zh-CN" altLang="en-US" sz="16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5238492-E0F8-4CB2-9533-6A27CF6410BF}"/>
              </a:ext>
            </a:extLst>
          </p:cNvPr>
          <p:cNvSpPr/>
          <p:nvPr/>
        </p:nvSpPr>
        <p:spPr>
          <a:xfrm>
            <a:off x="3704492" y="1626575"/>
            <a:ext cx="1016977" cy="3465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EB5D4B79-7BB1-4533-805E-507B74D76B0B}"/>
              </a:ext>
            </a:extLst>
          </p:cNvPr>
          <p:cNvSpPr txBox="1"/>
          <p:nvPr/>
        </p:nvSpPr>
        <p:spPr>
          <a:xfrm>
            <a:off x="3704492" y="2206433"/>
            <a:ext cx="2259623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.png</a:t>
            </a:r>
            <a:r>
              <a:rPr lang="zh-CN" altLang="en-US" sz="1600"/>
              <a:t>图片，以存储目录的形式添加到</a:t>
            </a:r>
            <a:r>
              <a:rPr lang="en-US" altLang="zh-CN" sz="1600"/>
              <a:t>heterodata</a:t>
            </a:r>
            <a:r>
              <a:rPr lang="zh-CN" altLang="en-US" sz="1600"/>
              <a:t>节点中（列表）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7B5265B9-15BE-4A7D-8E0E-8FB4537C9FB1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2327763" y="1973161"/>
            <a:ext cx="525341" cy="2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94DE027-33C5-4339-B372-8053282104CA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4212981" y="1973161"/>
            <a:ext cx="621323" cy="2332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9FB7B4D0-4AF9-467A-B6DE-40D223E1ED39}"/>
              </a:ext>
            </a:extLst>
          </p:cNvPr>
          <p:cNvSpPr/>
          <p:nvPr/>
        </p:nvSpPr>
        <p:spPr>
          <a:xfrm>
            <a:off x="678034" y="782514"/>
            <a:ext cx="6643156" cy="26508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ECDCFFA9-C06A-4D5B-A6E3-EAE29EC3B3C6}"/>
              </a:ext>
            </a:extLst>
          </p:cNvPr>
          <p:cNvSpPr/>
          <p:nvPr/>
        </p:nvSpPr>
        <p:spPr>
          <a:xfrm>
            <a:off x="3490546" y="3578469"/>
            <a:ext cx="722435" cy="562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69B335C-6870-4C5A-AEB9-27AA9063BEE9}"/>
              </a:ext>
            </a:extLst>
          </p:cNvPr>
          <p:cNvSpPr txBox="1"/>
          <p:nvPr/>
        </p:nvSpPr>
        <p:spPr>
          <a:xfrm>
            <a:off x="4212980" y="3521269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1600"/>
              <a:t>Dataloader (batch_size=5)</a:t>
            </a:r>
          </a:p>
          <a:p>
            <a:pPr algn="l"/>
            <a:r>
              <a:rPr lang="zh-CN" altLang="en-US" sz="1600"/>
              <a:t>拼接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0625C8F-DC71-4F99-94C2-9608493868D3}"/>
              </a:ext>
            </a:extLst>
          </p:cNvPr>
          <p:cNvSpPr txBox="1"/>
          <p:nvPr/>
        </p:nvSpPr>
        <p:spPr>
          <a:xfrm>
            <a:off x="678035" y="4273063"/>
            <a:ext cx="6643156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1600"/>
              <a:t>for</a:t>
            </a:r>
            <a:r>
              <a:rPr lang="zh-CN" altLang="en-US" sz="1600"/>
              <a:t> </a:t>
            </a:r>
            <a:r>
              <a:rPr lang="en-US" altLang="zh-CN" sz="1600"/>
              <a:t>data</a:t>
            </a:r>
            <a:r>
              <a:rPr lang="zh-CN" altLang="en-US" sz="1600"/>
              <a:t> </a:t>
            </a:r>
            <a:r>
              <a:rPr lang="en-US" altLang="zh-CN" sz="1600"/>
              <a:t>in</a:t>
            </a:r>
            <a:r>
              <a:rPr lang="zh-CN" altLang="en-US" sz="1600"/>
              <a:t> </a:t>
            </a:r>
            <a:r>
              <a:rPr lang="en-US" altLang="zh-CN" sz="1600"/>
              <a:t>loader:</a:t>
            </a:r>
          </a:p>
          <a:p>
            <a:pPr algn="l"/>
            <a:r>
              <a:rPr lang="zh-CN" altLang="en-US" sz="1600"/>
              <a:t>此时</a:t>
            </a:r>
            <a:r>
              <a:rPr lang="en-US" altLang="zh-CN" sz="1600"/>
              <a:t>data</a:t>
            </a:r>
            <a:r>
              <a:rPr lang="zh-CN" altLang="en-US" sz="1600"/>
              <a:t>是</a:t>
            </a:r>
            <a:r>
              <a:rPr lang="en-US" altLang="zh-CN" sz="1600"/>
              <a:t>5</a:t>
            </a:r>
            <a:r>
              <a:rPr lang="zh-CN" altLang="en-US" sz="1600"/>
              <a:t>张图拼接后的大图，由于</a:t>
            </a:r>
            <a:r>
              <a:rPr lang="en-US" altLang="zh-CN" sz="1600"/>
              <a:t>dataloader</a:t>
            </a:r>
            <a:r>
              <a:rPr lang="zh-CN" altLang="en-US" sz="1600"/>
              <a:t>只能沿第</a:t>
            </a:r>
            <a:r>
              <a:rPr lang="en-US" altLang="zh-CN" sz="1600"/>
              <a:t>0</a:t>
            </a:r>
            <a:r>
              <a:rPr lang="zh-CN" altLang="en-US" sz="1600"/>
              <a:t>维拼接</a:t>
            </a:r>
            <a:r>
              <a:rPr lang="zh-CN" altLang="en-US" sz="1600">
                <a:solidFill>
                  <a:srgbClr val="FF0000"/>
                </a:solidFill>
              </a:rPr>
              <a:t>张量</a:t>
            </a:r>
            <a:r>
              <a:rPr lang="zh-CN" altLang="en-US" sz="1600"/>
              <a:t>，而列表会被当成一个整体处理。因此，</a:t>
            </a:r>
            <a:r>
              <a:rPr lang="en-US" altLang="zh-CN" sz="1600"/>
              <a:t>data[‘column’].x</a:t>
            </a:r>
            <a:r>
              <a:rPr lang="zh-CN" altLang="en-US" sz="1600"/>
              <a:t>的形状为</a:t>
            </a:r>
            <a:r>
              <a:rPr lang="en-US" altLang="zh-CN" sz="1600"/>
              <a:t>(36*5, features)</a:t>
            </a:r>
            <a:r>
              <a:rPr lang="zh-CN" altLang="en-US" sz="1600"/>
              <a:t>，</a:t>
            </a:r>
            <a:r>
              <a:rPr lang="en-US" altLang="zh-CN" sz="1600"/>
              <a:t>data[‘column’].image_stress</a:t>
            </a:r>
            <a:r>
              <a:rPr lang="zh-CN" altLang="en-US" sz="1600"/>
              <a:t>是长度为</a:t>
            </a:r>
            <a:r>
              <a:rPr lang="en-US" altLang="zh-CN" sz="1600"/>
              <a:t>5</a:t>
            </a:r>
            <a:r>
              <a:rPr lang="zh-CN" altLang="en-US" sz="1600"/>
              <a:t>的应力图路径列表，其中每一个元素是一个长度为</a:t>
            </a:r>
            <a:r>
              <a:rPr lang="en-US" altLang="zh-CN" sz="1600"/>
              <a:t>36</a:t>
            </a:r>
            <a:r>
              <a:rPr lang="zh-CN" altLang="en-US" sz="1600"/>
              <a:t>的列表。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5B0041-E041-4912-A4AA-431B7AE9F04A}"/>
              </a:ext>
            </a:extLst>
          </p:cNvPr>
          <p:cNvSpPr txBox="1"/>
          <p:nvPr/>
        </p:nvSpPr>
        <p:spPr>
          <a:xfrm>
            <a:off x="624349" y="5952485"/>
            <a:ext cx="99501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总结：不论是普通张量还是图结构数据，</a:t>
            </a:r>
            <a:r>
              <a:rPr lang="en-US" altLang="zh-CN" sz="1600"/>
              <a:t>minibatch</a:t>
            </a:r>
            <a:r>
              <a:rPr lang="zh-CN" altLang="en-US" sz="1600"/>
              <a:t>的本质都是</a:t>
            </a:r>
            <a:r>
              <a:rPr lang="zh-CN" altLang="en-US" sz="1600">
                <a:solidFill>
                  <a:srgbClr val="FF0000"/>
                </a:solidFill>
              </a:rPr>
              <a:t>把多条样本拼接成一个大样本，然后并行计算。</a:t>
            </a: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1A024206-5C79-4DD4-9098-BEE279F7EB51}"/>
              </a:ext>
            </a:extLst>
          </p:cNvPr>
          <p:cNvCxnSpPr/>
          <p:nvPr/>
        </p:nvCxnSpPr>
        <p:spPr>
          <a:xfrm>
            <a:off x="7825155" y="3380713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5D05942-37C9-4110-95E8-DE2407229644}"/>
              </a:ext>
            </a:extLst>
          </p:cNvPr>
          <p:cNvCxnSpPr/>
          <p:nvPr/>
        </p:nvCxnSpPr>
        <p:spPr>
          <a:xfrm>
            <a:off x="7825155" y="3577074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7380D6EF-8859-4AD0-AD6B-4893AE483A69}"/>
              </a:ext>
            </a:extLst>
          </p:cNvPr>
          <p:cNvCxnSpPr/>
          <p:nvPr/>
        </p:nvCxnSpPr>
        <p:spPr>
          <a:xfrm>
            <a:off x="7825155" y="3773435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双括号 24">
            <a:extLst>
              <a:ext uri="{FF2B5EF4-FFF2-40B4-BE49-F238E27FC236}">
                <a16:creationId xmlns:a16="http://schemas.microsoft.com/office/drawing/2014/main" id="{CC48F78F-B347-44C0-9DAA-55C94BBFA479}"/>
              </a:ext>
            </a:extLst>
          </p:cNvPr>
          <p:cNvSpPr/>
          <p:nvPr/>
        </p:nvSpPr>
        <p:spPr>
          <a:xfrm>
            <a:off x="7737232" y="3312209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双括号 26">
            <a:extLst>
              <a:ext uri="{FF2B5EF4-FFF2-40B4-BE49-F238E27FC236}">
                <a16:creationId xmlns:a16="http://schemas.microsoft.com/office/drawing/2014/main" id="{F1ADDDF4-9785-47F3-A65A-B889490B5271}"/>
              </a:ext>
            </a:extLst>
          </p:cNvPr>
          <p:cNvSpPr/>
          <p:nvPr/>
        </p:nvSpPr>
        <p:spPr>
          <a:xfrm>
            <a:off x="7739062" y="3501600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双括号 27">
            <a:extLst>
              <a:ext uri="{FF2B5EF4-FFF2-40B4-BE49-F238E27FC236}">
                <a16:creationId xmlns:a16="http://schemas.microsoft.com/office/drawing/2014/main" id="{DA9817FC-08A2-4BD7-8717-37F558C631A4}"/>
              </a:ext>
            </a:extLst>
          </p:cNvPr>
          <p:cNvSpPr/>
          <p:nvPr/>
        </p:nvSpPr>
        <p:spPr>
          <a:xfrm>
            <a:off x="7737232" y="3701739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左中括号 28">
            <a:extLst>
              <a:ext uri="{FF2B5EF4-FFF2-40B4-BE49-F238E27FC236}">
                <a16:creationId xmlns:a16="http://schemas.microsoft.com/office/drawing/2014/main" id="{98044414-29FD-4190-A7BB-6746A469B04A}"/>
              </a:ext>
            </a:extLst>
          </p:cNvPr>
          <p:cNvSpPr/>
          <p:nvPr/>
        </p:nvSpPr>
        <p:spPr>
          <a:xfrm>
            <a:off x="7625864" y="3266413"/>
            <a:ext cx="45719" cy="1777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中括号 29">
            <a:extLst>
              <a:ext uri="{FF2B5EF4-FFF2-40B4-BE49-F238E27FC236}">
                <a16:creationId xmlns:a16="http://schemas.microsoft.com/office/drawing/2014/main" id="{DBA9E435-80C0-43F7-8F7F-137C0161014F}"/>
              </a:ext>
            </a:extLst>
          </p:cNvPr>
          <p:cNvSpPr/>
          <p:nvPr/>
        </p:nvSpPr>
        <p:spPr>
          <a:xfrm>
            <a:off x="8677423" y="3701739"/>
            <a:ext cx="45719" cy="1924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462F824-D264-48FC-9504-2C60C757DD1C}"/>
              </a:ext>
            </a:extLst>
          </p:cNvPr>
          <p:cNvSpPr txBox="1"/>
          <p:nvPr/>
        </p:nvSpPr>
        <p:spPr>
          <a:xfrm>
            <a:off x="8723142" y="3379902"/>
            <a:ext cx="108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/>
              <a:t>batch_size=2</a:t>
            </a:r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D720066-9730-48D7-BB5C-98CBB9E562B6}"/>
              </a:ext>
            </a:extLst>
          </p:cNvPr>
          <p:cNvCxnSpPr/>
          <p:nvPr/>
        </p:nvCxnSpPr>
        <p:spPr>
          <a:xfrm>
            <a:off x="8791723" y="3656901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D41282A9-6D28-47BE-AA8C-797A64909DE7}"/>
              </a:ext>
            </a:extLst>
          </p:cNvPr>
          <p:cNvCxnSpPr/>
          <p:nvPr/>
        </p:nvCxnSpPr>
        <p:spPr>
          <a:xfrm>
            <a:off x="10263555" y="3120071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5251CED7-B302-432E-B0E6-79AEE1057B4B}"/>
              </a:ext>
            </a:extLst>
          </p:cNvPr>
          <p:cNvCxnSpPr/>
          <p:nvPr/>
        </p:nvCxnSpPr>
        <p:spPr>
          <a:xfrm>
            <a:off x="10263555" y="3316432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F3617384-8FB4-4990-8D02-2B8A85220F19}"/>
              </a:ext>
            </a:extLst>
          </p:cNvPr>
          <p:cNvCxnSpPr/>
          <p:nvPr/>
        </p:nvCxnSpPr>
        <p:spPr>
          <a:xfrm>
            <a:off x="10263555" y="3512793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双括号 37">
            <a:extLst>
              <a:ext uri="{FF2B5EF4-FFF2-40B4-BE49-F238E27FC236}">
                <a16:creationId xmlns:a16="http://schemas.microsoft.com/office/drawing/2014/main" id="{70CBDA2A-8F2A-4E9B-BB26-F3B834053D3A}"/>
              </a:ext>
            </a:extLst>
          </p:cNvPr>
          <p:cNvSpPr/>
          <p:nvPr/>
        </p:nvSpPr>
        <p:spPr>
          <a:xfrm>
            <a:off x="10175632" y="3051567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双括号 38">
            <a:extLst>
              <a:ext uri="{FF2B5EF4-FFF2-40B4-BE49-F238E27FC236}">
                <a16:creationId xmlns:a16="http://schemas.microsoft.com/office/drawing/2014/main" id="{A5D11E00-E99F-4CD6-ACCE-7596D538DE42}"/>
              </a:ext>
            </a:extLst>
          </p:cNvPr>
          <p:cNvSpPr/>
          <p:nvPr/>
        </p:nvSpPr>
        <p:spPr>
          <a:xfrm>
            <a:off x="10177462" y="3240958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双括号 39">
            <a:extLst>
              <a:ext uri="{FF2B5EF4-FFF2-40B4-BE49-F238E27FC236}">
                <a16:creationId xmlns:a16="http://schemas.microsoft.com/office/drawing/2014/main" id="{2AC9E0A9-E9B4-4AAA-9A42-CB27217CF4A5}"/>
              </a:ext>
            </a:extLst>
          </p:cNvPr>
          <p:cNvSpPr/>
          <p:nvPr/>
        </p:nvSpPr>
        <p:spPr>
          <a:xfrm>
            <a:off x="10175632" y="3441097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中括号 40">
            <a:extLst>
              <a:ext uri="{FF2B5EF4-FFF2-40B4-BE49-F238E27FC236}">
                <a16:creationId xmlns:a16="http://schemas.microsoft.com/office/drawing/2014/main" id="{68014593-2954-4035-AE6D-C5EAFAB342BD}"/>
              </a:ext>
            </a:extLst>
          </p:cNvPr>
          <p:cNvSpPr/>
          <p:nvPr/>
        </p:nvSpPr>
        <p:spPr>
          <a:xfrm>
            <a:off x="10064264" y="3005771"/>
            <a:ext cx="45719" cy="1777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中括号 41">
            <a:extLst>
              <a:ext uri="{FF2B5EF4-FFF2-40B4-BE49-F238E27FC236}">
                <a16:creationId xmlns:a16="http://schemas.microsoft.com/office/drawing/2014/main" id="{8389EFAD-4897-49A0-B770-6C29A609A372}"/>
              </a:ext>
            </a:extLst>
          </p:cNvPr>
          <p:cNvSpPr/>
          <p:nvPr/>
        </p:nvSpPr>
        <p:spPr>
          <a:xfrm>
            <a:off x="11133994" y="4055769"/>
            <a:ext cx="45719" cy="1924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314BCE1-B2F2-4BEC-8687-D197AFC1B0EB}"/>
              </a:ext>
            </a:extLst>
          </p:cNvPr>
          <p:cNvCxnSpPr/>
          <p:nvPr/>
        </p:nvCxnSpPr>
        <p:spPr>
          <a:xfrm>
            <a:off x="10263555" y="3764995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EBBF00F-1CDC-4659-BC79-2F8270E93A4F}"/>
              </a:ext>
            </a:extLst>
          </p:cNvPr>
          <p:cNvCxnSpPr/>
          <p:nvPr/>
        </p:nvCxnSpPr>
        <p:spPr>
          <a:xfrm>
            <a:off x="10263555" y="3961356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31904A8D-A884-4B3A-95B4-98EC050AB255}"/>
              </a:ext>
            </a:extLst>
          </p:cNvPr>
          <p:cNvCxnSpPr/>
          <p:nvPr/>
        </p:nvCxnSpPr>
        <p:spPr>
          <a:xfrm>
            <a:off x="10263555" y="4157717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双括号 45">
            <a:extLst>
              <a:ext uri="{FF2B5EF4-FFF2-40B4-BE49-F238E27FC236}">
                <a16:creationId xmlns:a16="http://schemas.microsoft.com/office/drawing/2014/main" id="{50FB64B7-5B04-4E32-B7D1-95B13C83FAA9}"/>
              </a:ext>
            </a:extLst>
          </p:cNvPr>
          <p:cNvSpPr/>
          <p:nvPr/>
        </p:nvSpPr>
        <p:spPr>
          <a:xfrm>
            <a:off x="10175632" y="3696491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双括号 46">
            <a:extLst>
              <a:ext uri="{FF2B5EF4-FFF2-40B4-BE49-F238E27FC236}">
                <a16:creationId xmlns:a16="http://schemas.microsoft.com/office/drawing/2014/main" id="{10DC2370-4B5A-416C-97E0-39BFDEA2474F}"/>
              </a:ext>
            </a:extLst>
          </p:cNvPr>
          <p:cNvSpPr/>
          <p:nvPr/>
        </p:nvSpPr>
        <p:spPr>
          <a:xfrm>
            <a:off x="10177462" y="3885882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双括号 47">
            <a:extLst>
              <a:ext uri="{FF2B5EF4-FFF2-40B4-BE49-F238E27FC236}">
                <a16:creationId xmlns:a16="http://schemas.microsoft.com/office/drawing/2014/main" id="{3F5C8D9E-8D44-4CA4-87F8-8346AB8AAB4A}"/>
              </a:ext>
            </a:extLst>
          </p:cNvPr>
          <p:cNvSpPr/>
          <p:nvPr/>
        </p:nvSpPr>
        <p:spPr>
          <a:xfrm>
            <a:off x="10175632" y="4086021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F86C4B75-9903-4C3A-B069-CAD415D9179D}"/>
              </a:ext>
            </a:extLst>
          </p:cNvPr>
          <p:cNvCxnSpPr/>
          <p:nvPr/>
        </p:nvCxnSpPr>
        <p:spPr>
          <a:xfrm>
            <a:off x="7788813" y="5036131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DCC45B9-CDCF-458F-9CCF-A7BC7969636A}"/>
              </a:ext>
            </a:extLst>
          </p:cNvPr>
          <p:cNvCxnSpPr/>
          <p:nvPr/>
        </p:nvCxnSpPr>
        <p:spPr>
          <a:xfrm>
            <a:off x="7788813" y="5232492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422A7134-49DC-484A-ABD4-F188313A8A54}"/>
              </a:ext>
            </a:extLst>
          </p:cNvPr>
          <p:cNvCxnSpPr/>
          <p:nvPr/>
        </p:nvCxnSpPr>
        <p:spPr>
          <a:xfrm>
            <a:off x="7788813" y="5428853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双括号 51">
            <a:extLst>
              <a:ext uri="{FF2B5EF4-FFF2-40B4-BE49-F238E27FC236}">
                <a16:creationId xmlns:a16="http://schemas.microsoft.com/office/drawing/2014/main" id="{F4ED1445-49FF-4B48-B403-DD507DDB3969}"/>
              </a:ext>
            </a:extLst>
          </p:cNvPr>
          <p:cNvSpPr/>
          <p:nvPr/>
        </p:nvSpPr>
        <p:spPr>
          <a:xfrm>
            <a:off x="7700890" y="4967627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双括号 52">
            <a:extLst>
              <a:ext uri="{FF2B5EF4-FFF2-40B4-BE49-F238E27FC236}">
                <a16:creationId xmlns:a16="http://schemas.microsoft.com/office/drawing/2014/main" id="{CD92A620-8C9D-489A-A03A-CFF6CD4A16B4}"/>
              </a:ext>
            </a:extLst>
          </p:cNvPr>
          <p:cNvSpPr/>
          <p:nvPr/>
        </p:nvSpPr>
        <p:spPr>
          <a:xfrm>
            <a:off x="7702720" y="5157018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双括号 53">
            <a:extLst>
              <a:ext uri="{FF2B5EF4-FFF2-40B4-BE49-F238E27FC236}">
                <a16:creationId xmlns:a16="http://schemas.microsoft.com/office/drawing/2014/main" id="{939D0B93-D80B-490C-96D7-7E5937E6B223}"/>
              </a:ext>
            </a:extLst>
          </p:cNvPr>
          <p:cNvSpPr/>
          <p:nvPr/>
        </p:nvSpPr>
        <p:spPr>
          <a:xfrm>
            <a:off x="7700890" y="5357157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左中括号 54">
            <a:extLst>
              <a:ext uri="{FF2B5EF4-FFF2-40B4-BE49-F238E27FC236}">
                <a16:creationId xmlns:a16="http://schemas.microsoft.com/office/drawing/2014/main" id="{5138828E-C987-4FC9-A809-5A1B99146A2E}"/>
              </a:ext>
            </a:extLst>
          </p:cNvPr>
          <p:cNvSpPr/>
          <p:nvPr/>
        </p:nvSpPr>
        <p:spPr>
          <a:xfrm>
            <a:off x="7589522" y="4921831"/>
            <a:ext cx="45719" cy="1777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右中括号 55">
            <a:extLst>
              <a:ext uri="{FF2B5EF4-FFF2-40B4-BE49-F238E27FC236}">
                <a16:creationId xmlns:a16="http://schemas.microsoft.com/office/drawing/2014/main" id="{B94EC0F8-3B58-47A4-8D54-4601214898A0}"/>
              </a:ext>
            </a:extLst>
          </p:cNvPr>
          <p:cNvSpPr/>
          <p:nvPr/>
        </p:nvSpPr>
        <p:spPr>
          <a:xfrm>
            <a:off x="8641081" y="5357157"/>
            <a:ext cx="45719" cy="1924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ED4D1D-5B65-437A-A38F-87A0301E2B7B}"/>
              </a:ext>
            </a:extLst>
          </p:cNvPr>
          <p:cNvSpPr txBox="1"/>
          <p:nvPr/>
        </p:nvSpPr>
        <p:spPr>
          <a:xfrm>
            <a:off x="8686800" y="5035320"/>
            <a:ext cx="10896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200"/>
              <a:t>batch_size=2</a:t>
            </a: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EF00D388-C9F5-4BD3-BB06-968383D2B679}"/>
              </a:ext>
            </a:extLst>
          </p:cNvPr>
          <p:cNvCxnSpPr/>
          <p:nvPr/>
        </p:nvCxnSpPr>
        <p:spPr>
          <a:xfrm>
            <a:off x="8755381" y="5312319"/>
            <a:ext cx="1021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9746B9A8-5FA1-4EC2-BCD6-C29239C5C9B2}"/>
              </a:ext>
            </a:extLst>
          </p:cNvPr>
          <p:cNvCxnSpPr/>
          <p:nvPr/>
        </p:nvCxnSpPr>
        <p:spPr>
          <a:xfrm>
            <a:off x="10227213" y="4775489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293F4F9-E855-463C-84B2-DAB880C0C271}"/>
              </a:ext>
            </a:extLst>
          </p:cNvPr>
          <p:cNvCxnSpPr/>
          <p:nvPr/>
        </p:nvCxnSpPr>
        <p:spPr>
          <a:xfrm>
            <a:off x="10227213" y="4971850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60188D73-C447-4FA5-B255-91F188B09D3F}"/>
              </a:ext>
            </a:extLst>
          </p:cNvPr>
          <p:cNvCxnSpPr/>
          <p:nvPr/>
        </p:nvCxnSpPr>
        <p:spPr>
          <a:xfrm>
            <a:off x="10227213" y="5168211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双括号 61">
            <a:extLst>
              <a:ext uri="{FF2B5EF4-FFF2-40B4-BE49-F238E27FC236}">
                <a16:creationId xmlns:a16="http://schemas.microsoft.com/office/drawing/2014/main" id="{11AD3901-4639-4F5E-AB40-58BE1210E729}"/>
              </a:ext>
            </a:extLst>
          </p:cNvPr>
          <p:cNvSpPr/>
          <p:nvPr/>
        </p:nvSpPr>
        <p:spPr>
          <a:xfrm>
            <a:off x="10139290" y="4706985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双括号 62">
            <a:extLst>
              <a:ext uri="{FF2B5EF4-FFF2-40B4-BE49-F238E27FC236}">
                <a16:creationId xmlns:a16="http://schemas.microsoft.com/office/drawing/2014/main" id="{5CC39290-41C2-4619-BE70-5AA736455432}"/>
              </a:ext>
            </a:extLst>
          </p:cNvPr>
          <p:cNvSpPr/>
          <p:nvPr/>
        </p:nvSpPr>
        <p:spPr>
          <a:xfrm>
            <a:off x="10141120" y="4896376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双括号 63">
            <a:extLst>
              <a:ext uri="{FF2B5EF4-FFF2-40B4-BE49-F238E27FC236}">
                <a16:creationId xmlns:a16="http://schemas.microsoft.com/office/drawing/2014/main" id="{3213FA2B-E097-45BA-841A-B34A97AD67C6}"/>
              </a:ext>
            </a:extLst>
          </p:cNvPr>
          <p:cNvSpPr/>
          <p:nvPr/>
        </p:nvSpPr>
        <p:spPr>
          <a:xfrm>
            <a:off x="10139290" y="5096515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左中括号 64">
            <a:extLst>
              <a:ext uri="{FF2B5EF4-FFF2-40B4-BE49-F238E27FC236}">
                <a16:creationId xmlns:a16="http://schemas.microsoft.com/office/drawing/2014/main" id="{4BBE71AA-F192-4EB1-AA2E-E7C2439A3A53}"/>
              </a:ext>
            </a:extLst>
          </p:cNvPr>
          <p:cNvSpPr/>
          <p:nvPr/>
        </p:nvSpPr>
        <p:spPr>
          <a:xfrm>
            <a:off x="10027922" y="4661189"/>
            <a:ext cx="45719" cy="1777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右中括号 65">
            <a:extLst>
              <a:ext uri="{FF2B5EF4-FFF2-40B4-BE49-F238E27FC236}">
                <a16:creationId xmlns:a16="http://schemas.microsoft.com/office/drawing/2014/main" id="{D2F4CCC8-C2DE-461C-BE7C-00899DD2D770}"/>
              </a:ext>
            </a:extLst>
          </p:cNvPr>
          <p:cNvSpPr/>
          <p:nvPr/>
        </p:nvSpPr>
        <p:spPr>
          <a:xfrm>
            <a:off x="11097652" y="5711187"/>
            <a:ext cx="45719" cy="1924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A5CAA3FC-B77F-46BD-ADEF-1DA6543D87E7}"/>
              </a:ext>
            </a:extLst>
          </p:cNvPr>
          <p:cNvCxnSpPr/>
          <p:nvPr/>
        </p:nvCxnSpPr>
        <p:spPr>
          <a:xfrm>
            <a:off x="10227213" y="5420413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FCEC6ABD-D8E3-4440-98FB-D6EEE4DF7458}"/>
              </a:ext>
            </a:extLst>
          </p:cNvPr>
          <p:cNvCxnSpPr/>
          <p:nvPr/>
        </p:nvCxnSpPr>
        <p:spPr>
          <a:xfrm>
            <a:off x="10227213" y="5616774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FE83FD63-7F56-4AC6-A944-8DDB0184F3F8}"/>
              </a:ext>
            </a:extLst>
          </p:cNvPr>
          <p:cNvCxnSpPr/>
          <p:nvPr/>
        </p:nvCxnSpPr>
        <p:spPr>
          <a:xfrm>
            <a:off x="10227213" y="5813135"/>
            <a:ext cx="69459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双括号 69">
            <a:extLst>
              <a:ext uri="{FF2B5EF4-FFF2-40B4-BE49-F238E27FC236}">
                <a16:creationId xmlns:a16="http://schemas.microsoft.com/office/drawing/2014/main" id="{69C4002F-88CF-4966-8813-DA0B18344186}"/>
              </a:ext>
            </a:extLst>
          </p:cNvPr>
          <p:cNvSpPr/>
          <p:nvPr/>
        </p:nvSpPr>
        <p:spPr>
          <a:xfrm>
            <a:off x="10139290" y="5351909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双括号 70">
            <a:extLst>
              <a:ext uri="{FF2B5EF4-FFF2-40B4-BE49-F238E27FC236}">
                <a16:creationId xmlns:a16="http://schemas.microsoft.com/office/drawing/2014/main" id="{AE4B7000-3E54-4E3B-9807-031CB82A9BF6}"/>
              </a:ext>
            </a:extLst>
          </p:cNvPr>
          <p:cNvSpPr/>
          <p:nvPr/>
        </p:nvSpPr>
        <p:spPr>
          <a:xfrm>
            <a:off x="10141120" y="5541300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双括号 71">
            <a:extLst>
              <a:ext uri="{FF2B5EF4-FFF2-40B4-BE49-F238E27FC236}">
                <a16:creationId xmlns:a16="http://schemas.microsoft.com/office/drawing/2014/main" id="{B4ED37F6-AB3C-4323-AF39-612B1C82443D}"/>
              </a:ext>
            </a:extLst>
          </p:cNvPr>
          <p:cNvSpPr/>
          <p:nvPr/>
        </p:nvSpPr>
        <p:spPr>
          <a:xfrm>
            <a:off x="10139290" y="5741439"/>
            <a:ext cx="870439" cy="13194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中括号 72">
            <a:extLst>
              <a:ext uri="{FF2B5EF4-FFF2-40B4-BE49-F238E27FC236}">
                <a16:creationId xmlns:a16="http://schemas.microsoft.com/office/drawing/2014/main" id="{16C6EAFF-5A27-4A7C-9646-8BCF6451873B}"/>
              </a:ext>
            </a:extLst>
          </p:cNvPr>
          <p:cNvSpPr/>
          <p:nvPr/>
        </p:nvSpPr>
        <p:spPr>
          <a:xfrm>
            <a:off x="11051933" y="5060795"/>
            <a:ext cx="45719" cy="192445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左中括号 73">
            <a:extLst>
              <a:ext uri="{FF2B5EF4-FFF2-40B4-BE49-F238E27FC236}">
                <a16:creationId xmlns:a16="http://schemas.microsoft.com/office/drawing/2014/main" id="{9FDEDE1C-CD8D-4CC9-A450-7E19A3328475}"/>
              </a:ext>
            </a:extLst>
          </p:cNvPr>
          <p:cNvSpPr/>
          <p:nvPr/>
        </p:nvSpPr>
        <p:spPr>
          <a:xfrm>
            <a:off x="10050781" y="5317766"/>
            <a:ext cx="45719" cy="177738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05467061-BD17-437A-9207-22BB21F3AC6B}"/>
              </a:ext>
            </a:extLst>
          </p:cNvPr>
          <p:cNvSpPr txBox="1"/>
          <p:nvPr/>
        </p:nvSpPr>
        <p:spPr>
          <a:xfrm>
            <a:off x="7874933" y="292158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张量</a:t>
            </a: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E3769431-C06B-498B-A91B-7174FCF0F5AB}"/>
              </a:ext>
            </a:extLst>
          </p:cNvPr>
          <p:cNvSpPr txBox="1"/>
          <p:nvPr/>
        </p:nvSpPr>
        <p:spPr>
          <a:xfrm>
            <a:off x="7770010" y="4555217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列表</a:t>
            </a:r>
          </a:p>
        </p:txBody>
      </p:sp>
      <p:sp>
        <p:nvSpPr>
          <p:cNvPr id="78" name="左中括号 77">
            <a:extLst>
              <a:ext uri="{FF2B5EF4-FFF2-40B4-BE49-F238E27FC236}">
                <a16:creationId xmlns:a16="http://schemas.microsoft.com/office/drawing/2014/main" id="{880DC4D5-A4C4-484D-A8BC-9F8C2F94346F}"/>
              </a:ext>
            </a:extLst>
          </p:cNvPr>
          <p:cNvSpPr/>
          <p:nvPr/>
        </p:nvSpPr>
        <p:spPr>
          <a:xfrm>
            <a:off x="9934836" y="4555217"/>
            <a:ext cx="93086" cy="4124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右中括号 78">
            <a:extLst>
              <a:ext uri="{FF2B5EF4-FFF2-40B4-BE49-F238E27FC236}">
                <a16:creationId xmlns:a16="http://schemas.microsoft.com/office/drawing/2014/main" id="{611736FC-B781-4899-B2B9-B9712C18CD1F}"/>
              </a:ext>
            </a:extLst>
          </p:cNvPr>
          <p:cNvSpPr/>
          <p:nvPr/>
        </p:nvSpPr>
        <p:spPr>
          <a:xfrm>
            <a:off x="11179713" y="5596502"/>
            <a:ext cx="45719" cy="453778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165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9B42E59-CB41-40BB-ADB6-31BD6EED12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943" y="0"/>
            <a:ext cx="26561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88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8A6B2ABD-80BE-4AE3-B9C9-909957C9AF86}"/>
              </a:ext>
            </a:extLst>
          </p:cNvPr>
          <p:cNvSpPr txBox="1"/>
          <p:nvPr/>
        </p:nvSpPr>
        <p:spPr>
          <a:xfrm>
            <a:off x="398756" y="212279"/>
            <a:ext cx="1152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①打开</a:t>
            </a:r>
            <a:r>
              <a:rPr lang="en-US" altLang="zh-CN" sz="1600"/>
              <a:t>Main.py</a:t>
            </a:r>
            <a:r>
              <a:rPr lang="zh-CN" altLang="en-US" sz="1600"/>
              <a:t>，设置</a:t>
            </a:r>
            <a:r>
              <a:rPr lang="en-US" altLang="zh-CN" sz="1600"/>
              <a:t>root</a:t>
            </a:r>
            <a:r>
              <a:rPr lang="zh-CN" altLang="en-US" sz="1600"/>
              <a:t>。</a:t>
            </a:r>
            <a:r>
              <a:rPr lang="en-US" altLang="zh-CN" sz="1600"/>
              <a:t>root</a:t>
            </a:r>
            <a:r>
              <a:rPr lang="zh-CN" altLang="en-US" sz="1600"/>
              <a:t>为根目录，用来存放所有的数据。</a:t>
            </a:r>
            <a:endParaRPr lang="en-US" altLang="zh-CN" sz="160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95408F0-908E-4AD4-9A20-E15420A37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67" y="736937"/>
            <a:ext cx="866896" cy="3334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293D93F-FD4D-4865-BFBD-284B7AF0A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336" y="702203"/>
            <a:ext cx="5649220" cy="402890"/>
          </a:xfrm>
          <a:prstGeom prst="rect">
            <a:avLst/>
          </a:prstGeom>
        </p:spPr>
      </p:pic>
      <p:sp>
        <p:nvSpPr>
          <p:cNvPr id="16" name="箭头: 右 15">
            <a:extLst>
              <a:ext uri="{FF2B5EF4-FFF2-40B4-BE49-F238E27FC236}">
                <a16:creationId xmlns:a16="http://schemas.microsoft.com/office/drawing/2014/main" id="{8BB2D187-DB90-4D3E-A6D5-4BA6CBA576E0}"/>
              </a:ext>
            </a:extLst>
          </p:cNvPr>
          <p:cNvSpPr/>
          <p:nvPr/>
        </p:nvSpPr>
        <p:spPr>
          <a:xfrm>
            <a:off x="1814319" y="827741"/>
            <a:ext cx="272561" cy="1582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9A171EB-82CF-4870-AFFC-6B806019F536}"/>
              </a:ext>
            </a:extLst>
          </p:cNvPr>
          <p:cNvSpPr txBox="1"/>
          <p:nvPr/>
        </p:nvSpPr>
        <p:spPr>
          <a:xfrm>
            <a:off x="398756" y="1597842"/>
            <a:ext cx="1152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/>
              <a:t>②在</a:t>
            </a:r>
            <a:r>
              <a:rPr lang="en-US" altLang="zh-CN" sz="1600"/>
              <a:t>root</a:t>
            </a:r>
            <a:r>
              <a:rPr lang="zh-CN" altLang="en-US" sz="1600"/>
              <a:t>下创建两个子目录</a:t>
            </a:r>
            <a:r>
              <a:rPr lang="en-US" altLang="zh-CN" sz="1600"/>
              <a:t>root\raw</a:t>
            </a:r>
            <a:r>
              <a:rPr lang="zh-CN" altLang="en-US" sz="1600"/>
              <a:t>和</a:t>
            </a:r>
            <a:r>
              <a:rPr lang="en-US" altLang="zh-CN" sz="1600"/>
              <a:t>root\processed</a:t>
            </a:r>
            <a:r>
              <a:rPr lang="zh-CN" altLang="en-US" sz="1600"/>
              <a:t>，分别存放“未经处理的数据”和“经过处理的数据”。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7A0F386-1076-4956-B6AF-BB8C8C96F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967" y="2117368"/>
            <a:ext cx="4429743" cy="562053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B8683D0-199C-4D11-B9BE-EC0847EC7547}"/>
              </a:ext>
            </a:extLst>
          </p:cNvPr>
          <p:cNvSpPr txBox="1"/>
          <p:nvPr/>
        </p:nvSpPr>
        <p:spPr>
          <a:xfrm>
            <a:off x="398756" y="2890391"/>
            <a:ext cx="11520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600"/>
              <a:t>③在</a:t>
            </a:r>
            <a:r>
              <a:rPr lang="en-US" altLang="zh-CN" sz="1600"/>
              <a:t>root\raw</a:t>
            </a:r>
            <a:r>
              <a:rPr lang="zh-CN" altLang="en-US" sz="1600"/>
              <a:t>下创建各种未经处理的数据，比如：</a:t>
            </a:r>
            <a:r>
              <a:rPr lang="en-US" altLang="zh-CN" sz="1600"/>
              <a:t> root\raw\building_pkl</a:t>
            </a:r>
            <a:r>
              <a:rPr lang="zh-CN" altLang="en-US" sz="1600"/>
              <a:t>文件夹中包含</a:t>
            </a:r>
            <a:r>
              <a:rPr lang="en-US" altLang="zh-CN" sz="1600"/>
              <a:t>20</a:t>
            </a:r>
            <a:r>
              <a:rPr lang="zh-CN" altLang="en-US" sz="1600"/>
              <a:t>个</a:t>
            </a:r>
            <a:r>
              <a:rPr lang="en-US" altLang="zh-CN" sz="1600"/>
              <a:t>.pkl</a:t>
            </a:r>
            <a:r>
              <a:rPr lang="zh-CN" altLang="en-US" sz="1600"/>
              <a:t>文件，分别代表编号</a:t>
            </a:r>
            <a:r>
              <a:rPr lang="en-US" altLang="zh-CN" sz="1600"/>
              <a:t>0~19</a:t>
            </a:r>
            <a:r>
              <a:rPr lang="zh-CN" altLang="en-US" sz="1600"/>
              <a:t>的建筑实例，其中包含四种构件的属性。</a:t>
            </a:r>
            <a:r>
              <a:rPr lang="en-US" altLang="zh-CN" sz="1600"/>
              <a:t>root\raw\stress</a:t>
            </a:r>
            <a:r>
              <a:rPr lang="zh-CN" altLang="en-US" sz="1600"/>
              <a:t>文件夹中包含</a:t>
            </a:r>
            <a:r>
              <a:rPr lang="en-US" altLang="zh-CN" sz="1600"/>
              <a:t>0~19</a:t>
            </a:r>
            <a:r>
              <a:rPr lang="zh-CN" altLang="en-US" sz="1600"/>
              <a:t>文件夹代表</a:t>
            </a:r>
            <a:r>
              <a:rPr lang="en-US" altLang="zh-CN" sz="1600"/>
              <a:t>0~19</a:t>
            </a:r>
            <a:r>
              <a:rPr lang="zh-CN" altLang="en-US" sz="1600"/>
              <a:t>建筑，每个文件夹下都有</a:t>
            </a:r>
            <a:r>
              <a:rPr lang="en-US" altLang="zh-CN" sz="1600"/>
              <a:t>beam/column/slab/wall</a:t>
            </a:r>
            <a:r>
              <a:rPr lang="zh-CN" altLang="en-US" sz="1600"/>
              <a:t>四个文件夹，每个文件夹下都有对应种类的构件的应力图</a:t>
            </a:r>
            <a:r>
              <a:rPr lang="en-US" altLang="zh-CN" sz="1600"/>
              <a:t>.png</a:t>
            </a:r>
            <a:r>
              <a:rPr lang="zh-CN" altLang="en-US" sz="1600"/>
              <a:t>（如建筑</a:t>
            </a:r>
            <a:r>
              <a:rPr lang="en-US" altLang="zh-CN" sz="1600"/>
              <a:t>0</a:t>
            </a:r>
            <a:r>
              <a:rPr lang="zh-CN" altLang="en-US" sz="1600"/>
              <a:t>有</a:t>
            </a:r>
            <a:r>
              <a:rPr lang="en-US" altLang="zh-CN" sz="1600"/>
              <a:t>36</a:t>
            </a:r>
            <a:r>
              <a:rPr lang="zh-CN" altLang="en-US" sz="1600"/>
              <a:t>根柱，那么</a:t>
            </a:r>
            <a:r>
              <a:rPr lang="en-US" altLang="zh-CN" sz="1600"/>
              <a:t>column</a:t>
            </a:r>
            <a:r>
              <a:rPr lang="zh-CN" altLang="en-US" sz="1600"/>
              <a:t>文件夹中就有</a:t>
            </a:r>
            <a:r>
              <a:rPr lang="en-US" altLang="zh-CN" sz="1600"/>
              <a:t>36</a:t>
            </a:r>
            <a:r>
              <a:rPr lang="zh-CN" altLang="en-US" sz="1600"/>
              <a:t>张应力图</a:t>
            </a:r>
            <a:r>
              <a:rPr lang="en-US" altLang="zh-CN" sz="1600"/>
              <a:t>.png</a:t>
            </a:r>
            <a:r>
              <a:rPr lang="zh-CN" altLang="en-US" sz="1600"/>
              <a:t>）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AB6F168F-FED5-4E3A-B43F-C7CF0AE712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8017" y="4955019"/>
            <a:ext cx="1105054" cy="1162212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89C213C-125E-4848-982C-342405AFEF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67" y="4483466"/>
            <a:ext cx="714475" cy="36200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AB68CFF1-2497-40AF-992A-676AAAA4BD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5647" y="4289269"/>
            <a:ext cx="1209844" cy="685896"/>
          </a:xfrm>
          <a:prstGeom prst="rect">
            <a:avLst/>
          </a:prstGeom>
        </p:spPr>
      </p:pic>
      <p:sp>
        <p:nvSpPr>
          <p:cNvPr id="30" name="左大括号 29">
            <a:extLst>
              <a:ext uri="{FF2B5EF4-FFF2-40B4-BE49-F238E27FC236}">
                <a16:creationId xmlns:a16="http://schemas.microsoft.com/office/drawing/2014/main" id="{BF192D3A-128D-4AB2-88C4-D1FF2268A9A7}"/>
              </a:ext>
            </a:extLst>
          </p:cNvPr>
          <p:cNvSpPr/>
          <p:nvPr/>
        </p:nvSpPr>
        <p:spPr>
          <a:xfrm>
            <a:off x="1506863" y="4418967"/>
            <a:ext cx="106784" cy="4265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5903AEAD-04EF-46B8-99F5-024926A00B9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51597" y="3789136"/>
            <a:ext cx="733527" cy="1000265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3AEA4EA6-F14B-424F-8F60-7192D3627D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51597" y="5064572"/>
            <a:ext cx="971686" cy="943107"/>
          </a:xfrm>
          <a:prstGeom prst="rect">
            <a:avLst/>
          </a:prstGeom>
        </p:spPr>
      </p:pic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3E8A3B4-0F0A-44B3-9217-AD403B1351A9}"/>
              </a:ext>
            </a:extLst>
          </p:cNvPr>
          <p:cNvCxnSpPr>
            <a:endCxn id="31" idx="1"/>
          </p:cNvCxnSpPr>
          <p:nvPr/>
        </p:nvCxnSpPr>
        <p:spPr>
          <a:xfrm flipV="1">
            <a:off x="2854838" y="4289269"/>
            <a:ext cx="296759" cy="12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FBF5BD9-C2F5-4608-8B05-D54DA6A41018}"/>
              </a:ext>
            </a:extLst>
          </p:cNvPr>
          <p:cNvCxnSpPr>
            <a:endCxn id="32" idx="1"/>
          </p:cNvCxnSpPr>
          <p:nvPr/>
        </p:nvCxnSpPr>
        <p:spPr>
          <a:xfrm>
            <a:off x="2394336" y="4789401"/>
            <a:ext cx="757261" cy="746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C6968FC-69A9-4C82-8E33-79CE5A8083D0}"/>
              </a:ext>
            </a:extLst>
          </p:cNvPr>
          <p:cNvCxnSpPr>
            <a:endCxn id="27" idx="1"/>
          </p:cNvCxnSpPr>
          <p:nvPr/>
        </p:nvCxnSpPr>
        <p:spPr>
          <a:xfrm>
            <a:off x="3637440" y="5333367"/>
            <a:ext cx="690577" cy="20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>
            <a:extLst>
              <a:ext uri="{FF2B5EF4-FFF2-40B4-BE49-F238E27FC236}">
                <a16:creationId xmlns:a16="http://schemas.microsoft.com/office/drawing/2014/main" id="{99E09509-3CC8-4D51-A193-9785769C90E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97492" y="4955019"/>
            <a:ext cx="1257475" cy="943107"/>
          </a:xfrm>
          <a:prstGeom prst="rect">
            <a:avLst/>
          </a:prstGeom>
        </p:spPr>
      </p:pic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5D58C2C8-5824-4D85-9D96-C95BC2C97EFB}"/>
              </a:ext>
            </a:extLst>
          </p:cNvPr>
          <p:cNvCxnSpPr>
            <a:endCxn id="39" idx="1"/>
          </p:cNvCxnSpPr>
          <p:nvPr/>
        </p:nvCxnSpPr>
        <p:spPr>
          <a:xfrm>
            <a:off x="5504330" y="5426572"/>
            <a:ext cx="2931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183BD6A7-3708-47E8-8E74-D14F30F5F5FF}"/>
              </a:ext>
            </a:extLst>
          </p:cNvPr>
          <p:cNvSpPr txBox="1"/>
          <p:nvPr/>
        </p:nvSpPr>
        <p:spPr>
          <a:xfrm>
            <a:off x="398757" y="6099508"/>
            <a:ext cx="1152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600"/>
              <a:t>④</a:t>
            </a:r>
            <a:r>
              <a:rPr lang="en-US" altLang="zh-CN" sz="1600"/>
              <a:t>processed</a:t>
            </a:r>
            <a:r>
              <a:rPr lang="zh-CN" altLang="en-US" sz="1600"/>
              <a:t>文件夹不用管，</a:t>
            </a:r>
            <a:r>
              <a:rPr lang="en-US" altLang="zh-CN" sz="1600"/>
              <a:t>BuildingDataset</a:t>
            </a:r>
            <a:r>
              <a:rPr lang="zh-CN" altLang="en-US" sz="1600"/>
              <a:t>在调用</a:t>
            </a:r>
            <a:r>
              <a:rPr lang="en-US" altLang="zh-CN" sz="1600"/>
              <a:t>Dataset</a:t>
            </a:r>
            <a:r>
              <a:rPr lang="zh-CN" altLang="en-US" sz="1600"/>
              <a:t>的构造函数时会自动生成</a:t>
            </a:r>
            <a:r>
              <a:rPr lang="en-US" altLang="zh-CN" sz="1600"/>
              <a:t>data.pt</a:t>
            </a:r>
            <a:r>
              <a:rPr lang="zh-CN" altLang="en-US" sz="1600"/>
              <a:t>（通过</a:t>
            </a:r>
            <a:r>
              <a:rPr lang="en-US" altLang="zh-CN" sz="1600"/>
              <a:t>process()</a:t>
            </a:r>
            <a:r>
              <a:rPr lang="zh-CN" altLang="en-US" sz="1600"/>
              <a:t>方法）并加载到</a:t>
            </a:r>
            <a:r>
              <a:rPr lang="en-US" altLang="zh-CN" sz="1600"/>
              <a:t>RAM</a:t>
            </a:r>
            <a:r>
              <a:rPr lang="zh-CN" altLang="en-US" sz="160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48832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403380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自定义 1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sz="16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3407</TotalTime>
  <Words>406</Words>
  <Application>Microsoft Office PowerPoint</Application>
  <PresentationFormat>宽屏</PresentationFormat>
  <Paragraphs>19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zhbw6849@gmail.com</cp:lastModifiedBy>
  <cp:revision>24</cp:revision>
  <dcterms:created xsi:type="dcterms:W3CDTF">2023-08-09T12:44:55Z</dcterms:created>
  <dcterms:modified xsi:type="dcterms:W3CDTF">2025-07-22T10:44:23Z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