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zbw0226/xxx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D8CEAD-CAA1-43D0-B2C3-B03E96562301}"/>
              </a:ext>
            </a:extLst>
          </p:cNvPr>
          <p:cNvSpPr txBox="1"/>
          <p:nvPr/>
        </p:nvSpPr>
        <p:spPr>
          <a:xfrm>
            <a:off x="641839" y="188602"/>
            <a:ext cx="892956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git init</a:t>
            </a:r>
          </a:p>
          <a:p>
            <a:r>
              <a:rPr lang="zh-CN" altLang="en-US" sz="1400"/>
              <a:t>初始化新 </a:t>
            </a:r>
            <a:r>
              <a:rPr lang="en-US" altLang="zh-CN" sz="1400"/>
              <a:t>Git </a:t>
            </a:r>
            <a:r>
              <a:rPr lang="zh-CN" altLang="en-US" sz="1400"/>
              <a:t>仓库，在当前目录创建隐藏的 </a:t>
            </a:r>
            <a:r>
              <a:rPr lang="en-US" altLang="zh-CN" sz="1400"/>
              <a:t>.git</a:t>
            </a:r>
            <a:r>
              <a:rPr lang="zh-CN" altLang="en-US" sz="1400"/>
              <a:t>文件夹，使该目录及其子目录纳入 </a:t>
            </a:r>
            <a:r>
              <a:rPr lang="en-US" altLang="zh-CN" sz="1400"/>
              <a:t>Git </a:t>
            </a:r>
            <a:r>
              <a:rPr lang="zh-CN" altLang="en-US" sz="1400"/>
              <a:t>版本控制。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remote add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&lt;origin&gt;</a:t>
            </a: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git@github.com:&lt;</a:t>
            </a:r>
            <a:r>
              <a:rPr lang="zh-CN" altLang="en-US" sz="1400">
                <a:solidFill>
                  <a:srgbClr val="FFC000"/>
                </a:solidFill>
                <a:hlinkClick r:id="rId2"/>
              </a:rPr>
              <a:t>我的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GitHub</a:t>
            </a:r>
            <a:r>
              <a:rPr lang="zh-CN" altLang="en-US" sz="1400">
                <a:solidFill>
                  <a:srgbClr val="FFC000"/>
                </a:solidFill>
                <a:hlinkClick r:id="rId2"/>
              </a:rPr>
              <a:t>用户名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&gt;/&lt;</a:t>
            </a:r>
            <a:r>
              <a:rPr lang="zh-CN" altLang="en-US" sz="1400">
                <a:solidFill>
                  <a:srgbClr val="FFC000"/>
                </a:solidFill>
                <a:hlinkClick r:id="rId2"/>
              </a:rPr>
              <a:t>目标仓库名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&gt;.git</a:t>
            </a:r>
            <a:endParaRPr lang="en-US" altLang="zh-CN" sz="1400">
              <a:solidFill>
                <a:srgbClr val="FFC000"/>
              </a:solidFill>
            </a:endParaRPr>
          </a:p>
          <a:p>
            <a:r>
              <a:rPr lang="en-US" altLang="zh-CN" sz="1400"/>
              <a:t>git remote add </a:t>
            </a:r>
            <a:r>
              <a:rPr lang="zh-CN" altLang="en-US" sz="1400"/>
              <a:t>表示添加一个新的远程仓库的引用；</a:t>
            </a:r>
            <a:r>
              <a:rPr lang="en-US" altLang="zh-CN" sz="1400"/>
              <a:t>origin </a:t>
            </a:r>
            <a:r>
              <a:rPr lang="zh-CN" altLang="en-US" sz="1400"/>
              <a:t>是自定义的远程仓库（就是跟在后面的地址）的别名。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clone 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git@github.com:zbw0226/xxx.git</a:t>
            </a:r>
            <a:endParaRPr lang="en-US" altLang="zh-CN" sz="1400">
              <a:solidFill>
                <a:srgbClr val="FFC000"/>
              </a:solidFill>
            </a:endParaRPr>
          </a:p>
          <a:p>
            <a:r>
              <a:rPr lang="zh-CN" altLang="en-US" sz="1400"/>
              <a:t>将远程</a:t>
            </a:r>
            <a:r>
              <a:rPr lang="en-US" altLang="zh-CN" sz="1400"/>
              <a:t>Git</a:t>
            </a:r>
            <a:r>
              <a:rPr lang="zh-CN" altLang="en-US" sz="1400"/>
              <a:t>仓库克隆到本地。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BF1DCB-49AB-4B03-BB42-1B70CC8A7CD2}"/>
              </a:ext>
            </a:extLst>
          </p:cNvPr>
          <p:cNvSpPr txBox="1"/>
          <p:nvPr/>
        </p:nvSpPr>
        <p:spPr>
          <a:xfrm>
            <a:off x="641839" y="1610206"/>
            <a:ext cx="9716378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git add .</a:t>
            </a:r>
          </a:p>
          <a:p>
            <a:r>
              <a:rPr lang="zh-CN" altLang="en-US" sz="1400"/>
              <a:t>将​​当前所在目录（及其子目录）中所有未被忽略的更改（新文件、修改内容、删除）一次性放入暂存区 </a:t>
            </a:r>
            <a:r>
              <a:rPr lang="en-US" altLang="zh-CN" sz="1400"/>
              <a:t>(Staging Area)</a:t>
            </a:r>
            <a:r>
              <a:rPr lang="zh-CN" altLang="en-US" sz="1400"/>
              <a:t>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commit –m “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日志内容</a:t>
            </a:r>
            <a:r>
              <a:rPr lang="en-US" altLang="zh-CN" sz="1400">
                <a:solidFill>
                  <a:srgbClr val="FF0000"/>
                </a:solidFill>
              </a:rPr>
              <a:t>”</a:t>
            </a:r>
          </a:p>
          <a:p>
            <a:r>
              <a:rPr lang="zh-CN" altLang="en-US" sz="1400"/>
              <a:t>将​​当前暂存区 </a:t>
            </a:r>
            <a:r>
              <a:rPr lang="en-US" altLang="zh-CN" sz="1400"/>
              <a:t>(Staging Area)​​ </a:t>
            </a:r>
            <a:r>
              <a:rPr lang="zh-CN" altLang="en-US" sz="1400"/>
              <a:t>中的所有变更​​提交​​到本地仓库，并使用 </a:t>
            </a:r>
            <a:r>
              <a:rPr lang="en-US" altLang="zh-CN" sz="1400"/>
              <a:t>-m</a:t>
            </a:r>
            <a:r>
              <a:rPr lang="zh-CN" altLang="en-US" sz="1400"/>
              <a:t>后面双引号内的字符串作为本次提交的说明信息。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push</a:t>
            </a:r>
          </a:p>
          <a:p>
            <a:r>
              <a:rPr lang="zh-CN" altLang="en-US" sz="1400"/>
              <a:t>将​​本地仓库​​中指定​​分支​​上的​​新提交记录​​上传（推送）到与之关联的​​远程仓库​​及其对应分支上。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pull</a:t>
            </a:r>
          </a:p>
          <a:p>
            <a:r>
              <a:rPr lang="zh-CN" altLang="en-US" sz="1400"/>
              <a:t>从远程仓库获取 </a:t>
            </a:r>
            <a:r>
              <a:rPr lang="en-US" altLang="zh-CN" sz="1400"/>
              <a:t>(fetch) </a:t>
            </a:r>
            <a:r>
              <a:rPr lang="zh-CN" altLang="en-US" sz="1400"/>
              <a:t>最新的变更，并立即尝试将它们合并 </a:t>
            </a:r>
            <a:r>
              <a:rPr lang="en-US" altLang="zh-CN" sz="1400"/>
              <a:t>(merge) </a:t>
            </a:r>
            <a:r>
              <a:rPr lang="zh-CN" altLang="en-US" sz="1400"/>
              <a:t>到你当前所在的本地分支中。</a:t>
            </a:r>
            <a:endParaRPr lang="en-US" altLang="zh-CN" sz="1400"/>
          </a:p>
          <a:p>
            <a:r>
              <a:rPr lang="zh-CN" altLang="en-US" sz="1400"/>
              <a:t>本质是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ui-monospace"/>
              </a:rPr>
              <a:t>git fetch</a:t>
            </a:r>
            <a:r>
              <a:rPr lang="zh-CN" altLang="en-US" sz="1400" b="0" i="0">
                <a:effectLst/>
                <a:latin typeface="ui-monospace"/>
              </a:rPr>
              <a:t>和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ui-monospace"/>
              </a:rPr>
              <a:t>git merge</a:t>
            </a:r>
            <a:r>
              <a:rPr lang="zh-CN" altLang="en-US" sz="1400" b="0" i="0">
                <a:effectLst/>
                <a:latin typeface="ui-monospace"/>
              </a:rPr>
              <a:t>的组合</a:t>
            </a:r>
            <a:endParaRPr lang="zh-CN" altLang="en-US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A6B3FF-9D81-40C2-BE1E-A168AB1348A3}"/>
              </a:ext>
            </a:extLst>
          </p:cNvPr>
          <p:cNvSpPr txBox="1"/>
          <p:nvPr/>
        </p:nvSpPr>
        <p:spPr>
          <a:xfrm>
            <a:off x="641839" y="4668856"/>
            <a:ext cx="3954929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git checkout –b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分支名，如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experimental&gt;</a:t>
            </a:r>
          </a:p>
          <a:p>
            <a:r>
              <a:rPr lang="zh-CN" altLang="en-US" sz="1400"/>
              <a:t>创建一个新分支，并立即切换到这个新分支上。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checkout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分支名，如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experimental&gt;</a:t>
            </a:r>
          </a:p>
          <a:p>
            <a:r>
              <a:rPr lang="zh-CN" altLang="en-US" sz="1400"/>
              <a:t>切换到目标分支，该分支必须已经存在。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</a:rPr>
              <a:t>merge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分支名，如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experimental&gt;</a:t>
            </a:r>
          </a:p>
          <a:p>
            <a:r>
              <a:rPr lang="zh-CN" altLang="en-US" sz="1400"/>
              <a:t>将目标分支的修改合并到当前分支。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branch –avv</a:t>
            </a:r>
          </a:p>
          <a:p>
            <a:r>
              <a:rPr lang="zh-CN" altLang="en-US" sz="1400"/>
              <a:t>查看所有分支状态。</a:t>
            </a:r>
            <a:endParaRPr lang="en-US" altLang="zh-CN" sz="1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5BBD29-44D3-4BD2-B9AE-A1ACFBE889EE}"/>
              </a:ext>
            </a:extLst>
          </p:cNvPr>
          <p:cNvSpPr txBox="1"/>
          <p:nvPr/>
        </p:nvSpPr>
        <p:spPr>
          <a:xfrm>
            <a:off x="641839" y="3678140"/>
            <a:ext cx="6288901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git log</a:t>
            </a:r>
          </a:p>
          <a:p>
            <a:r>
              <a:rPr lang="zh-CN" altLang="en-US" sz="1400"/>
              <a:t>显示当前分支下的提交历史。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</a:rPr>
              <a:t>reset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</a:rPr>
              <a:t>--hard 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哈希值</a:t>
            </a:r>
            <a:endParaRPr lang="en-US" altLang="zh-CN" sz="14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1400"/>
              <a:t>强制重置当前分支指针、暂存区和工作目录​​，使其完全匹配指定的提交状态。</a:t>
            </a:r>
          </a:p>
        </p:txBody>
      </p:sp>
    </p:spTree>
    <p:extLst>
      <p:ext uri="{BB962C8B-B14F-4D97-AF65-F5344CB8AC3E}">
        <p14:creationId xmlns:p14="http://schemas.microsoft.com/office/powerpoint/2010/main" val="384687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B54E06-75CF-4CD0-BB16-D76F094878EC}"/>
              </a:ext>
            </a:extLst>
          </p:cNvPr>
          <p:cNvSpPr txBox="1"/>
          <p:nvPr/>
        </p:nvSpPr>
        <p:spPr>
          <a:xfrm>
            <a:off x="518747" y="2905780"/>
            <a:ext cx="113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我理解的是</a:t>
            </a:r>
            <a:r>
              <a:rPr lang="en-US" altLang="zh-CN" sz="1400"/>
              <a:t>HEAD</a:t>
            </a:r>
            <a:r>
              <a:rPr lang="zh-CN" altLang="en-US" sz="1400"/>
              <a:t>就代表“一个查看</a:t>
            </a:r>
            <a:r>
              <a:rPr lang="en-US" altLang="zh-CN" sz="1400"/>
              <a:t>/</a:t>
            </a:r>
            <a:r>
              <a:rPr lang="zh-CN" altLang="en-US" sz="1400"/>
              <a:t>编辑</a:t>
            </a:r>
            <a:r>
              <a:rPr lang="en-US" altLang="zh-CN" sz="1400"/>
              <a:t>git</a:t>
            </a:r>
            <a:r>
              <a:rPr lang="zh-CN" altLang="en-US" sz="1400"/>
              <a:t>仓库的主观视角”，</a:t>
            </a:r>
            <a:r>
              <a:rPr lang="en-US" altLang="zh-CN" sz="1400"/>
              <a:t>origin</a:t>
            </a:r>
            <a:r>
              <a:rPr lang="zh-CN" altLang="en-US" sz="1400"/>
              <a:t>代表远程仓库的地址，</a:t>
            </a:r>
            <a:r>
              <a:rPr lang="en-US" altLang="zh-CN" sz="1400"/>
              <a:t>main</a:t>
            </a:r>
            <a:r>
              <a:rPr lang="zh-CN" altLang="en-US" sz="1400"/>
              <a:t>就代表主分支。因此</a:t>
            </a:r>
            <a:r>
              <a:rPr lang="en-US" altLang="zh-CN" sz="1400"/>
              <a:t>HEAD -&gt; main</a:t>
            </a:r>
            <a:r>
              <a:rPr lang="zh-CN" altLang="en-US" sz="1400"/>
              <a:t>就代表我现在身处</a:t>
            </a:r>
            <a:r>
              <a:rPr lang="en-US" altLang="zh-CN" sz="1400"/>
              <a:t>main</a:t>
            </a:r>
            <a:r>
              <a:rPr lang="zh-CN" altLang="en-US" sz="1400"/>
              <a:t>分支的这个提交上，</a:t>
            </a:r>
            <a:r>
              <a:rPr lang="en-US" altLang="zh-CN" sz="1400"/>
              <a:t>origin/main</a:t>
            </a:r>
            <a:r>
              <a:rPr lang="zh-CN" altLang="en-US" sz="1400"/>
              <a:t>就代表现在的远程仓库的</a:t>
            </a:r>
            <a:r>
              <a:rPr lang="en-US" altLang="zh-CN" sz="1400"/>
              <a:t>main</a:t>
            </a:r>
            <a:r>
              <a:rPr lang="zh-CN" altLang="en-US" sz="1400"/>
              <a:t>分支同步的是这个提交，</a:t>
            </a:r>
            <a:r>
              <a:rPr lang="en-US" altLang="zh-CN" sz="1400"/>
              <a:t>origin/HEAD</a:t>
            </a:r>
            <a:r>
              <a:rPr lang="zh-CN" altLang="en-US" sz="1400"/>
              <a:t>代表远程仓库的默认分支是这个提交。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1D54A6-415C-46E4-BED7-47291961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08" y="184970"/>
            <a:ext cx="6125430" cy="25149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AC346D-1C1C-4F2C-94EF-D5E203CF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3617782"/>
            <a:ext cx="7110047" cy="25969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A4A90AC-1EF1-4255-AE46-2DCF8A6B8613}"/>
              </a:ext>
            </a:extLst>
          </p:cNvPr>
          <p:cNvSpPr/>
          <p:nvPr/>
        </p:nvSpPr>
        <p:spPr>
          <a:xfrm>
            <a:off x="729760" y="387369"/>
            <a:ext cx="685801" cy="1758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D844C20-907B-4ED2-9828-ADF2AB9B7882}"/>
              </a:ext>
            </a:extLst>
          </p:cNvPr>
          <p:cNvCxnSpPr/>
          <p:nvPr/>
        </p:nvCxnSpPr>
        <p:spPr>
          <a:xfrm>
            <a:off x="4299438" y="747856"/>
            <a:ext cx="2432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A8DDCB-47A8-447B-896C-958B36671855}"/>
              </a:ext>
            </a:extLst>
          </p:cNvPr>
          <p:cNvCxnSpPr>
            <a:cxnSpLocks/>
          </p:cNvCxnSpPr>
          <p:nvPr/>
        </p:nvCxnSpPr>
        <p:spPr>
          <a:xfrm>
            <a:off x="606608" y="909048"/>
            <a:ext cx="6419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C59390-9690-4DB7-9576-438503D10C91}"/>
              </a:ext>
            </a:extLst>
          </p:cNvPr>
          <p:cNvSpPr txBox="1"/>
          <p:nvPr/>
        </p:nvSpPr>
        <p:spPr>
          <a:xfrm>
            <a:off x="6720436" y="5280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ighlight>
                  <a:srgbClr val="FFFF00"/>
                </a:highlight>
              </a:rPr>
              <a:t>标记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6E26E7-D0F1-487A-A730-ED462D4BB4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88"/>
          <a:stretch/>
        </p:blipFill>
        <p:spPr>
          <a:xfrm>
            <a:off x="7479395" y="13631"/>
            <a:ext cx="4105997" cy="2892149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B551EB4F-B190-4188-8168-138E6AB106DF}"/>
              </a:ext>
            </a:extLst>
          </p:cNvPr>
          <p:cNvSpPr/>
          <p:nvPr/>
        </p:nvSpPr>
        <p:spPr>
          <a:xfrm>
            <a:off x="7291416" y="563215"/>
            <a:ext cx="138948" cy="184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2244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459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ui-monospace</vt:lpstr>
      <vt:lpstr>Arial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zhbw6849@gmail.com</cp:lastModifiedBy>
  <cp:revision>37</cp:revision>
  <dcterms:created xsi:type="dcterms:W3CDTF">2023-08-09T12:44:55Z</dcterms:created>
  <dcterms:modified xsi:type="dcterms:W3CDTF">2025-07-24T03:43:11Z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