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64" r:id="rId7"/>
    <p:sldId id="273" r:id="rId8"/>
    <p:sldId id="306" r:id="rId9"/>
    <p:sldId id="287" r:id="rId10"/>
  </p:sldIdLst>
  <p:sldSz cx="12192000" cy="6858000"/>
  <p:notesSz cx="6858000" cy="9144000"/>
  <p:embeddedFontLst>
    <p:embeddedFont>
      <p:font typeface="微软雅黑" panose="020B0503020204020204" pitchFamily="34" charset="-122"/>
      <p:regular r:id="rId14"/>
    </p:embeddedFont>
    <p:embeddedFont>
      <p:font typeface="等线" panose="02010600030101010101" charset="-122"/>
      <p:regular r:id="rId1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314C4C9D-AE76-4E05-B037-5A5DB805C9BD}">
          <p14:sldIdLst>
            <p14:sldId id="256"/>
          </p14:sldIdLst>
        </p14:section>
        <p14:section name="目录页" id="{008E412F-DBDA-49D6-8F52-3723921DFE03}">
          <p14:sldIdLst>
            <p14:sldId id="257"/>
          </p14:sldIdLst>
        </p14:section>
        <p14:section name="过渡页" id="{8A3C5D5E-FAF1-4CC7-AAB2-6446E7D3DE63}">
          <p14:sldIdLst>
            <p14:sldId id="258"/>
          </p14:sldIdLst>
        </p14:section>
        <p14:section name="内页" id="{8D1A6813-68F6-49A0-A239-92955AC6E8C5}">
          <p14:sldIdLst>
            <p14:sldId id="264"/>
            <p14:sldId id="273"/>
            <p14:sldId id="306"/>
          </p14:sldIdLst>
        </p14:section>
        <p14:section name="结束页" id="{98773F69-2DDF-47CC-BD69-D575D8CAAC6E}">
          <p14:sldIdLst>
            <p14:sldId id="287"/>
          </p14:sldIdLst>
        </p14:section>
        <p14:section name="版权页" id="{C8AD3B51-1B7B-4E69-9180-4DEC6400FEC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F7FCFE"/>
    <a:srgbClr val="FFFFFC"/>
    <a:srgbClr val="FFFFFF"/>
    <a:srgbClr val="E6E6E6"/>
    <a:srgbClr val="44B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66" autoAdjust="0"/>
    <p:restoredTop sz="94618" autoAdjust="0"/>
  </p:normalViewPr>
  <p:slideViewPr>
    <p:cSldViewPr snapToGrid="0" showGuides="1">
      <p:cViewPr varScale="1">
        <p:scale>
          <a:sx n="77" d="100"/>
          <a:sy n="77" d="100"/>
        </p:scale>
        <p:origin x="-108" y="-504"/>
      </p:cViewPr>
      <p:guideLst>
        <p:guide orient="horz" pos="96"/>
        <p:guide orient="horz" pos="4190"/>
        <p:guide orient="horz" pos="530"/>
        <p:guide orient="horz" pos="693"/>
        <p:guide orient="horz" pos="4017"/>
        <p:guide orient="horz" pos="3888"/>
        <p:guide pos="230"/>
        <p:guide pos="7449"/>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修改；完成后关闭编辑母版即可。</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修改；完成后关闭编辑母版即可。</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advClick="0" advTm="5000">
        <p14:ripple/>
      </p:transition>
    </mc:Choice>
    <mc:Fallback>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lIns="121917" tIns="60958" rIns="121917" bIns="60958"/>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a:prstGeom prst="rect">
            <a:avLst/>
          </a:prstGeom>
        </p:spPr>
        <p:txBody>
          <a:bodyPr lIns="121917" tIns="60958" rIns="121917" bIns="60958"/>
          <a:lstStyle>
            <a:lvl1pPr>
              <a:defRPr/>
            </a:lvl1pPr>
          </a:lstStyle>
          <a:p>
            <a:fld id="{80F42DC0-2E3F-F440-A3AA-64F0AA1F84F2}" type="datetime1">
              <a:rPr lang="zh-CN" altLang="en-US"/>
            </a:fld>
            <a:endParaRPr lang="zh-CN" altLang="en-US" sz="1900">
              <a:solidFill>
                <a:schemeClr val="tx1"/>
              </a:solidFill>
            </a:endParaRPr>
          </a:p>
        </p:txBody>
      </p:sp>
      <p:sp>
        <p:nvSpPr>
          <p:cNvPr id="4" name="页脚占位符 3"/>
          <p:cNvSpPr>
            <a:spLocks noGrp="1"/>
          </p:cNvSpPr>
          <p:nvPr>
            <p:ph type="ftr" sz="quarter" idx="11"/>
          </p:nvPr>
        </p:nvSpPr>
        <p:spPr>
          <a:xfrm>
            <a:off x="4038600" y="6356351"/>
            <a:ext cx="4114800" cy="365125"/>
          </a:xfrm>
          <a:prstGeom prst="rect">
            <a:avLst/>
          </a:prstGeom>
        </p:spPr>
        <p:txBody>
          <a:bodyPr lIns="121917" tIns="60958" rIns="121917" bIns="60958"/>
          <a:lstStyle>
            <a:lvl1pPr>
              <a:defRPr/>
            </a:lvl1pPr>
          </a:lstStyle>
          <a:p>
            <a:endParaRPr lang="zh-CN" altLang="zh-CN"/>
          </a:p>
        </p:txBody>
      </p:sp>
      <p:sp>
        <p:nvSpPr>
          <p:cNvPr id="5" name="幻灯片编号占位符 4"/>
          <p:cNvSpPr>
            <a:spLocks noGrp="1"/>
          </p:cNvSpPr>
          <p:nvPr>
            <p:ph type="sldNum" sz="quarter" idx="12"/>
          </p:nvPr>
        </p:nvSpPr>
        <p:spPr>
          <a:xfrm>
            <a:off x="8610600" y="6356351"/>
            <a:ext cx="2743200" cy="365125"/>
          </a:xfrm>
          <a:prstGeom prst="rect">
            <a:avLst/>
          </a:prstGeom>
        </p:spPr>
        <p:txBody>
          <a:bodyPr lIns="121917" tIns="60958" rIns="121917" bIns="60958"/>
          <a:lstStyle>
            <a:lvl1pPr>
              <a:defRPr/>
            </a:lvl1pPr>
          </a:lstStyle>
          <a:p>
            <a:fld id="{C5FC99A0-26D8-5E4B-82FB-70809BCEE9F6}" type="slidenum">
              <a:rPr lang="zh-CN" altLang="en-US"/>
            </a:fld>
            <a:endParaRPr lang="zh-CN" altLang="en-US" sz="19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advClick="0" advTm="5000">
        <p14:doors dir="vert"/>
      </p:transition>
    </mc:Choice>
    <mc:Fallback>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圆角矩形 11"/>
          <p:cNvSpPr/>
          <p:nvPr userDrawn="1"/>
        </p:nvSpPr>
        <p:spPr>
          <a:xfrm rot="2603202">
            <a:off x="336606" y="165885"/>
            <a:ext cx="470229" cy="47022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
        <p:nvSpPr>
          <p:cNvPr id="3" name="Line 9"/>
          <p:cNvSpPr>
            <a:spLocks noChangeShapeType="1"/>
          </p:cNvSpPr>
          <p:nvPr userDrawn="1"/>
        </p:nvSpPr>
        <p:spPr bwMode="auto">
          <a:xfrm>
            <a:off x="805839" y="695491"/>
            <a:ext cx="11387572" cy="0"/>
          </a:xfrm>
          <a:prstGeom prst="line">
            <a:avLst/>
          </a:prstGeom>
          <a:ln w="28575">
            <a:gradFill>
              <a:gsLst>
                <a:gs pos="0">
                  <a:schemeClr val="tx1">
                    <a:lumMod val="35000"/>
                    <a:lumOff val="65000"/>
                  </a:schemeClr>
                </a:gs>
                <a:gs pos="100000">
                  <a:schemeClr val="bg1"/>
                </a:gs>
              </a:gsLst>
              <a:lin ang="5400000" scaled="0"/>
            </a:gradFill>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121920" tIns="60961" rIns="121920" bIns="60961" numCol="1" anchor="t" anchorCtr="0" compatLnSpc="1"/>
          <a:lstStyle/>
          <a:p>
            <a:pPr>
              <a:lnSpc>
                <a:spcPct val="120000"/>
              </a:lnSpc>
            </a:pPr>
            <a:endParaRPr lang="zh-CN" altLang="en-US" sz="3200">
              <a:solidFill>
                <a:schemeClr val="tx2"/>
              </a:solidFill>
              <a:latin typeface="微软雅黑" panose="020B0503020204020204" pitchFamily="34" charset="-122"/>
              <a:ea typeface="微软雅黑" panose="020B0503020204020204" pitchFamily="34" charset="-122"/>
            </a:endParaRPr>
          </a:p>
        </p:txBody>
      </p:sp>
      <p:sp>
        <p:nvSpPr>
          <p:cNvPr id="4" name="圆角矩形 13"/>
          <p:cNvSpPr/>
          <p:nvPr userDrawn="1"/>
        </p:nvSpPr>
        <p:spPr>
          <a:xfrm rot="2634344">
            <a:off x="551426" y="237849"/>
            <a:ext cx="410548" cy="410548"/>
          </a:xfrm>
          <a:prstGeom prst="roundRect">
            <a:avLst/>
          </a:prstGeom>
          <a:solidFill>
            <a:schemeClr val="accent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600" advClick="0" advTm="5000">
        <p14:prism isInverted="1"/>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8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圆角矩形 11"/>
          <p:cNvSpPr/>
          <p:nvPr userDrawn="1"/>
        </p:nvSpPr>
        <p:spPr>
          <a:xfrm rot="2603202">
            <a:off x="336606" y="165885"/>
            <a:ext cx="470229" cy="47022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
        <p:nvSpPr>
          <p:cNvPr id="3" name="Line 9"/>
          <p:cNvSpPr>
            <a:spLocks noChangeShapeType="1"/>
          </p:cNvSpPr>
          <p:nvPr userDrawn="1"/>
        </p:nvSpPr>
        <p:spPr bwMode="auto">
          <a:xfrm>
            <a:off x="805839" y="695491"/>
            <a:ext cx="11387572" cy="0"/>
          </a:xfrm>
          <a:prstGeom prst="line">
            <a:avLst/>
          </a:prstGeom>
          <a:ln w="28575">
            <a:gradFill>
              <a:gsLst>
                <a:gs pos="0">
                  <a:schemeClr val="tx1">
                    <a:lumMod val="35000"/>
                    <a:lumOff val="65000"/>
                  </a:schemeClr>
                </a:gs>
                <a:gs pos="100000">
                  <a:schemeClr val="bg1"/>
                </a:gs>
              </a:gsLst>
              <a:lin ang="5400000" scaled="0"/>
            </a:gradFill>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121920" tIns="60961" rIns="121920" bIns="60961" numCol="1" anchor="t" anchorCtr="0" compatLnSpc="1"/>
          <a:lstStyle/>
          <a:p>
            <a:pPr>
              <a:lnSpc>
                <a:spcPct val="120000"/>
              </a:lnSpc>
            </a:pPr>
            <a:endParaRPr lang="zh-CN" altLang="en-US" sz="3200">
              <a:solidFill>
                <a:schemeClr val="tx2"/>
              </a:solidFill>
              <a:latin typeface="微软雅黑" panose="020B0503020204020204" pitchFamily="34" charset="-122"/>
              <a:ea typeface="微软雅黑" panose="020B0503020204020204" pitchFamily="34" charset="-122"/>
            </a:endParaRPr>
          </a:p>
        </p:txBody>
      </p:sp>
      <p:sp>
        <p:nvSpPr>
          <p:cNvPr id="4" name="圆角矩形 13"/>
          <p:cNvSpPr/>
          <p:nvPr userDrawn="1"/>
        </p:nvSpPr>
        <p:spPr>
          <a:xfrm rot="2634344">
            <a:off x="551426" y="237849"/>
            <a:ext cx="410548" cy="410548"/>
          </a:xfrm>
          <a:prstGeom prst="roundRect">
            <a:avLst/>
          </a:prstGeom>
          <a:solidFill>
            <a:schemeClr val="accent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250" advClick="0" advTm="5000">
        <p14:switch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8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圆角矩形 11"/>
          <p:cNvSpPr/>
          <p:nvPr userDrawn="1"/>
        </p:nvSpPr>
        <p:spPr>
          <a:xfrm rot="2603202">
            <a:off x="336606" y="165885"/>
            <a:ext cx="470229" cy="47022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
        <p:nvSpPr>
          <p:cNvPr id="3" name="Line 9"/>
          <p:cNvSpPr>
            <a:spLocks noChangeShapeType="1"/>
          </p:cNvSpPr>
          <p:nvPr userDrawn="1"/>
        </p:nvSpPr>
        <p:spPr bwMode="auto">
          <a:xfrm>
            <a:off x="805839" y="695491"/>
            <a:ext cx="11387572" cy="0"/>
          </a:xfrm>
          <a:prstGeom prst="line">
            <a:avLst/>
          </a:prstGeom>
          <a:ln w="28575">
            <a:gradFill>
              <a:gsLst>
                <a:gs pos="0">
                  <a:schemeClr val="tx1">
                    <a:lumMod val="35000"/>
                    <a:lumOff val="65000"/>
                  </a:schemeClr>
                </a:gs>
                <a:gs pos="100000">
                  <a:schemeClr val="bg1"/>
                </a:gs>
              </a:gsLst>
              <a:lin ang="5400000" scaled="0"/>
            </a:gradFill>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121920" tIns="60961" rIns="121920" bIns="60961" numCol="1" anchor="t" anchorCtr="0" compatLnSpc="1"/>
          <a:lstStyle/>
          <a:p>
            <a:pPr>
              <a:lnSpc>
                <a:spcPct val="120000"/>
              </a:lnSpc>
            </a:pPr>
            <a:endParaRPr lang="zh-CN" altLang="en-US" sz="3200">
              <a:solidFill>
                <a:schemeClr val="tx2"/>
              </a:solidFill>
              <a:latin typeface="微软雅黑" panose="020B0503020204020204" pitchFamily="34" charset="-122"/>
              <a:ea typeface="微软雅黑" panose="020B0503020204020204" pitchFamily="34" charset="-122"/>
            </a:endParaRPr>
          </a:p>
        </p:txBody>
      </p:sp>
      <p:sp>
        <p:nvSpPr>
          <p:cNvPr id="4" name="圆角矩形 13"/>
          <p:cNvSpPr/>
          <p:nvPr userDrawn="1"/>
        </p:nvSpPr>
        <p:spPr>
          <a:xfrm rot="2634344">
            <a:off x="551426" y="237849"/>
            <a:ext cx="410548" cy="410548"/>
          </a:xfrm>
          <a:prstGeom prst="roundRect">
            <a:avLst/>
          </a:prstGeom>
          <a:solidFill>
            <a:schemeClr val="accent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250" advClick="0" advTm="5000">
        <p14:flip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8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圆角矩形 11"/>
          <p:cNvSpPr/>
          <p:nvPr userDrawn="1"/>
        </p:nvSpPr>
        <p:spPr>
          <a:xfrm rot="2603202">
            <a:off x="336606" y="165885"/>
            <a:ext cx="470229" cy="47022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
        <p:nvSpPr>
          <p:cNvPr id="3" name="Line 9"/>
          <p:cNvSpPr>
            <a:spLocks noChangeShapeType="1"/>
          </p:cNvSpPr>
          <p:nvPr userDrawn="1"/>
        </p:nvSpPr>
        <p:spPr bwMode="auto">
          <a:xfrm>
            <a:off x="805839" y="695491"/>
            <a:ext cx="11387572" cy="0"/>
          </a:xfrm>
          <a:prstGeom prst="line">
            <a:avLst/>
          </a:prstGeom>
          <a:ln w="28575">
            <a:gradFill>
              <a:gsLst>
                <a:gs pos="0">
                  <a:schemeClr val="tx1">
                    <a:lumMod val="35000"/>
                    <a:lumOff val="65000"/>
                  </a:schemeClr>
                </a:gs>
                <a:gs pos="100000">
                  <a:schemeClr val="bg1"/>
                </a:gs>
              </a:gsLst>
              <a:lin ang="5400000" scaled="0"/>
            </a:gradFill>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121920" tIns="60961" rIns="121920" bIns="60961" numCol="1" anchor="t" anchorCtr="0" compatLnSpc="1"/>
          <a:lstStyle/>
          <a:p>
            <a:pPr>
              <a:lnSpc>
                <a:spcPct val="120000"/>
              </a:lnSpc>
            </a:pPr>
            <a:endParaRPr lang="zh-CN" altLang="en-US" sz="3200">
              <a:solidFill>
                <a:schemeClr val="tx2"/>
              </a:solidFill>
              <a:latin typeface="微软雅黑" panose="020B0503020204020204" pitchFamily="34" charset="-122"/>
              <a:ea typeface="微软雅黑" panose="020B0503020204020204" pitchFamily="34" charset="-122"/>
            </a:endParaRPr>
          </a:p>
        </p:txBody>
      </p:sp>
      <p:sp>
        <p:nvSpPr>
          <p:cNvPr id="4" name="圆角矩形 13"/>
          <p:cNvSpPr/>
          <p:nvPr userDrawn="1"/>
        </p:nvSpPr>
        <p:spPr>
          <a:xfrm rot="2634344">
            <a:off x="551426" y="237849"/>
            <a:ext cx="410548" cy="410548"/>
          </a:xfrm>
          <a:prstGeom prst="roundRect">
            <a:avLst/>
          </a:prstGeom>
          <a:solidFill>
            <a:schemeClr val="accent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8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5000">
        <p:blinds dir="vert"/>
      </p:transition>
    </mc:Choice>
    <mc:Fallback>
      <p:transition spd="slow" advClick="0" advTm="5000">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2.png"/><Relationship Id="rId3" Type="http://schemas.microsoft.com/office/2007/relationships/media" Target="../media/media1.mp3"/><Relationship Id="rId2" Type="http://schemas.openxmlformats.org/officeDocument/2006/relationships/audio" Target="../media/media1.mp3"/><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extLst>
              <a:ext uri="{28A0092B-C50C-407E-A947-70E740481C1C}">
                <a14:useLocalDpi xmlns:a14="http://schemas.microsoft.com/office/drawing/2010/main" val="0"/>
              </a:ext>
            </a:extLst>
          </a:blip>
          <a:stretch>
            <a:fillRect/>
          </a:stretch>
        </p:blipFill>
        <p:spPr>
          <a:xfrm>
            <a:off x="228592" y="776798"/>
            <a:ext cx="5070060" cy="5454498"/>
          </a:xfrm>
          <a:prstGeom prst="rect">
            <a:avLst/>
          </a:prstGeom>
          <a:effectLst>
            <a:innerShdw blurRad="63500" dist="50800" dir="16200000">
              <a:prstClr val="black">
                <a:alpha val="50000"/>
              </a:prstClr>
            </a:innerShdw>
          </a:effectLst>
        </p:spPr>
      </p:pic>
      <p:sp>
        <p:nvSpPr>
          <p:cNvPr id="4" name="TextBox 13"/>
          <p:cNvSpPr txBox="1"/>
          <p:nvPr/>
        </p:nvSpPr>
        <p:spPr>
          <a:xfrm>
            <a:off x="4511305" y="2050901"/>
            <a:ext cx="8323292" cy="1014730"/>
          </a:xfrm>
          <a:prstGeom prst="rect">
            <a:avLst/>
          </a:prstGeom>
          <a:noFill/>
        </p:spPr>
        <p:txBody>
          <a:bodyPr wrap="square" rtlCol="0">
            <a:spAutoFit/>
          </a:bodyPr>
          <a:lstStyle/>
          <a:p>
            <a:pPr lvl="0" algn="ctr">
              <a:defRPr/>
            </a:pPr>
            <a:r>
              <a:rPr lang="zh-CN" altLang="en-US" sz="6000" b="1" dirty="0">
                <a:latin typeface="微软雅黑" panose="020B0503020204020204" pitchFamily="34" charset="-122"/>
                <a:ea typeface="微软雅黑" panose="020B0503020204020204" pitchFamily="34" charset="-122"/>
              </a:rPr>
              <a:t>自动定义题目难度</a:t>
            </a:r>
            <a:endParaRPr lang="zh-CN" altLang="en-US" sz="6000"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5761654" y="3173880"/>
            <a:ext cx="5863771" cy="57767"/>
            <a:chOff x="5280505" y="3963496"/>
            <a:chExt cx="5863771" cy="57767"/>
          </a:xfrm>
          <a:solidFill>
            <a:schemeClr val="tx1"/>
          </a:solidFill>
        </p:grpSpPr>
        <p:sp>
          <p:nvSpPr>
            <p:cNvPr id="6" name="任意多边形 16"/>
            <p:cNvSpPr/>
            <p:nvPr/>
          </p:nvSpPr>
          <p:spPr>
            <a:xfrm>
              <a:off x="5280505" y="3992380"/>
              <a:ext cx="5863771" cy="0"/>
            </a:xfrm>
            <a:custGeom>
              <a:avLst/>
              <a:gdLst>
                <a:gd name="connsiteX0" fmla="*/ 0 w 5863771"/>
                <a:gd name="connsiteY0" fmla="*/ 0 h 0"/>
                <a:gd name="connsiteX1" fmla="*/ 58057 w 5863771"/>
                <a:gd name="connsiteY1" fmla="*/ 0 h 0"/>
                <a:gd name="connsiteX2" fmla="*/ 5863771 w 5863771"/>
                <a:gd name="connsiteY2" fmla="*/ 0 h 0"/>
              </a:gdLst>
              <a:ahLst/>
              <a:cxnLst>
                <a:cxn ang="0">
                  <a:pos x="connsiteX0" y="connsiteY0"/>
                </a:cxn>
                <a:cxn ang="0">
                  <a:pos x="connsiteX1" y="connsiteY1"/>
                </a:cxn>
                <a:cxn ang="0">
                  <a:pos x="connsiteX2" y="connsiteY2"/>
                </a:cxn>
              </a:cxnLst>
              <a:rect l="l" t="t" r="r" b="b"/>
              <a:pathLst>
                <a:path w="5863771">
                  <a:moveTo>
                    <a:pt x="0" y="0"/>
                  </a:moveTo>
                  <a:lnTo>
                    <a:pt x="58057" y="0"/>
                  </a:lnTo>
                  <a:lnTo>
                    <a:pt x="5863771" y="0"/>
                  </a:lnTo>
                </a:path>
              </a:pathLst>
            </a:cu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04040"/>
                </a:solidFill>
                <a:effectLst/>
                <a:uLnTx/>
                <a:uFillTx/>
                <a:latin typeface="Arial" panose="020B0604020202020204"/>
                <a:ea typeface="微软雅黑" panose="020B0503020204020204" pitchFamily="34" charset="-122"/>
                <a:cs typeface="+mn-cs"/>
              </a:endParaRPr>
            </a:p>
          </p:txBody>
        </p:sp>
        <p:sp>
          <p:nvSpPr>
            <p:cNvPr id="7" name="圆角矩形 17"/>
            <p:cNvSpPr/>
            <p:nvPr/>
          </p:nvSpPr>
          <p:spPr>
            <a:xfrm>
              <a:off x="7456740" y="3963496"/>
              <a:ext cx="1511300" cy="5776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04040"/>
                </a:solidFill>
                <a:effectLst/>
                <a:uLnTx/>
                <a:uFillTx/>
                <a:latin typeface="Arial" panose="020B0604020202020204"/>
                <a:ea typeface="微软雅黑" panose="020B0503020204020204" pitchFamily="34" charset="-122"/>
                <a:cs typeface="+mn-cs"/>
              </a:endParaRPr>
            </a:p>
          </p:txBody>
        </p:sp>
      </p:grpSp>
      <p:grpSp>
        <p:nvGrpSpPr>
          <p:cNvPr id="9" name="组合 8"/>
          <p:cNvGrpSpPr/>
          <p:nvPr/>
        </p:nvGrpSpPr>
        <p:grpSpPr bwMode="auto">
          <a:xfrm>
            <a:off x="7782456" y="4205439"/>
            <a:ext cx="412709" cy="333006"/>
            <a:chOff x="0" y="0"/>
            <a:chExt cx="1088225" cy="869861"/>
          </a:xfrm>
          <a:solidFill>
            <a:schemeClr val="tx1"/>
          </a:solidFill>
        </p:grpSpPr>
        <p:sp>
          <p:nvSpPr>
            <p:cNvPr id="10" name="Freeform 17"/>
            <p:cNvSpPr>
              <a:spLocks noEditPoints="1" noChangeArrowheads="1"/>
            </p:cNvSpPr>
            <p:nvPr/>
          </p:nvSpPr>
          <p:spPr bwMode="auto">
            <a:xfrm>
              <a:off x="0" y="237562"/>
              <a:ext cx="824268" cy="632299"/>
            </a:xfrm>
            <a:custGeom>
              <a:avLst/>
              <a:gdLst>
                <a:gd name="T0" fmla="*/ 274 w 291"/>
                <a:gd name="T1" fmla="*/ 0 h 223"/>
                <a:gd name="T2" fmla="*/ 17 w 291"/>
                <a:gd name="T3" fmla="*/ 0 h 223"/>
                <a:gd name="T4" fmla="*/ 0 w 291"/>
                <a:gd name="T5" fmla="*/ 16 h 223"/>
                <a:gd name="T6" fmla="*/ 0 w 291"/>
                <a:gd name="T7" fmla="*/ 207 h 223"/>
                <a:gd name="T8" fmla="*/ 17 w 291"/>
                <a:gd name="T9" fmla="*/ 223 h 223"/>
                <a:gd name="T10" fmla="*/ 274 w 291"/>
                <a:gd name="T11" fmla="*/ 223 h 223"/>
                <a:gd name="T12" fmla="*/ 291 w 291"/>
                <a:gd name="T13" fmla="*/ 207 h 223"/>
                <a:gd name="T14" fmla="*/ 291 w 291"/>
                <a:gd name="T15" fmla="*/ 16 h 223"/>
                <a:gd name="T16" fmla="*/ 274 w 291"/>
                <a:gd name="T17" fmla="*/ 0 h 223"/>
                <a:gd name="T18" fmla="*/ 270 w 291"/>
                <a:gd name="T19" fmla="*/ 193 h 223"/>
                <a:gd name="T20" fmla="*/ 256 w 291"/>
                <a:gd name="T21" fmla="*/ 207 h 223"/>
                <a:gd name="T22" fmla="*/ 35 w 291"/>
                <a:gd name="T23" fmla="*/ 207 h 223"/>
                <a:gd name="T24" fmla="*/ 21 w 291"/>
                <a:gd name="T25" fmla="*/ 193 h 223"/>
                <a:gd name="T26" fmla="*/ 21 w 291"/>
                <a:gd name="T27" fmla="*/ 30 h 223"/>
                <a:gd name="T28" fmla="*/ 35 w 291"/>
                <a:gd name="T29" fmla="*/ 16 h 223"/>
                <a:gd name="T30" fmla="*/ 256 w 291"/>
                <a:gd name="T31" fmla="*/ 16 h 223"/>
                <a:gd name="T32" fmla="*/ 270 w 291"/>
                <a:gd name="T33" fmla="*/ 30 h 223"/>
                <a:gd name="T34" fmla="*/ 270 w 291"/>
                <a:gd name="T35" fmla="*/ 193 h 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1"/>
                <a:gd name="T55" fmla="*/ 0 h 223"/>
                <a:gd name="T56" fmla="*/ 291 w 291"/>
                <a:gd name="T57" fmla="*/ 223 h 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1" h="223">
                  <a:moveTo>
                    <a:pt x="274" y="0"/>
                  </a:moveTo>
                  <a:cubicBezTo>
                    <a:pt x="17" y="0"/>
                    <a:pt x="17" y="0"/>
                    <a:pt x="17" y="0"/>
                  </a:cubicBezTo>
                  <a:cubicBezTo>
                    <a:pt x="8" y="0"/>
                    <a:pt x="0" y="7"/>
                    <a:pt x="0" y="16"/>
                  </a:cubicBezTo>
                  <a:cubicBezTo>
                    <a:pt x="0" y="207"/>
                    <a:pt x="0" y="207"/>
                    <a:pt x="0" y="207"/>
                  </a:cubicBezTo>
                  <a:cubicBezTo>
                    <a:pt x="0" y="215"/>
                    <a:pt x="8" y="223"/>
                    <a:pt x="17" y="223"/>
                  </a:cubicBezTo>
                  <a:cubicBezTo>
                    <a:pt x="274" y="223"/>
                    <a:pt x="274" y="223"/>
                    <a:pt x="274" y="223"/>
                  </a:cubicBezTo>
                  <a:cubicBezTo>
                    <a:pt x="283" y="223"/>
                    <a:pt x="291" y="215"/>
                    <a:pt x="291" y="207"/>
                  </a:cubicBezTo>
                  <a:cubicBezTo>
                    <a:pt x="291" y="16"/>
                    <a:pt x="291" y="16"/>
                    <a:pt x="291" y="16"/>
                  </a:cubicBezTo>
                  <a:cubicBezTo>
                    <a:pt x="291" y="7"/>
                    <a:pt x="283" y="0"/>
                    <a:pt x="274" y="0"/>
                  </a:cubicBezTo>
                  <a:moveTo>
                    <a:pt x="270" y="193"/>
                  </a:moveTo>
                  <a:cubicBezTo>
                    <a:pt x="270" y="201"/>
                    <a:pt x="264" y="207"/>
                    <a:pt x="256" y="207"/>
                  </a:cubicBezTo>
                  <a:cubicBezTo>
                    <a:pt x="35" y="207"/>
                    <a:pt x="35" y="207"/>
                    <a:pt x="35" y="207"/>
                  </a:cubicBezTo>
                  <a:cubicBezTo>
                    <a:pt x="27" y="207"/>
                    <a:pt x="21" y="201"/>
                    <a:pt x="21" y="193"/>
                  </a:cubicBezTo>
                  <a:cubicBezTo>
                    <a:pt x="21" y="30"/>
                    <a:pt x="21" y="30"/>
                    <a:pt x="21" y="30"/>
                  </a:cubicBezTo>
                  <a:cubicBezTo>
                    <a:pt x="21" y="22"/>
                    <a:pt x="27" y="16"/>
                    <a:pt x="35" y="16"/>
                  </a:cubicBezTo>
                  <a:cubicBezTo>
                    <a:pt x="256" y="16"/>
                    <a:pt x="256" y="16"/>
                    <a:pt x="256" y="16"/>
                  </a:cubicBezTo>
                  <a:cubicBezTo>
                    <a:pt x="264" y="16"/>
                    <a:pt x="270" y="22"/>
                    <a:pt x="270" y="30"/>
                  </a:cubicBezTo>
                  <a:lnTo>
                    <a:pt x="270" y="19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1" name="Freeform 18"/>
            <p:cNvSpPr>
              <a:spLocks noChangeArrowheads="1"/>
            </p:cNvSpPr>
            <p:nvPr/>
          </p:nvSpPr>
          <p:spPr bwMode="auto">
            <a:xfrm>
              <a:off x="137978" y="110382"/>
              <a:ext cx="821868" cy="632299"/>
            </a:xfrm>
            <a:custGeom>
              <a:avLst/>
              <a:gdLst>
                <a:gd name="T0" fmla="*/ 274 w 290"/>
                <a:gd name="T1" fmla="*/ 0 h 223"/>
                <a:gd name="T2" fmla="*/ 16 w 290"/>
                <a:gd name="T3" fmla="*/ 0 h 223"/>
                <a:gd name="T4" fmla="*/ 0 w 290"/>
                <a:gd name="T5" fmla="*/ 16 h 223"/>
                <a:gd name="T6" fmla="*/ 0 w 290"/>
                <a:gd name="T7" fmla="*/ 25 h 223"/>
                <a:gd name="T8" fmla="*/ 249 w 290"/>
                <a:gd name="T9" fmla="*/ 25 h 223"/>
                <a:gd name="T10" fmla="*/ 265 w 290"/>
                <a:gd name="T11" fmla="*/ 42 h 223"/>
                <a:gd name="T12" fmla="*/ 265 w 290"/>
                <a:gd name="T13" fmla="*/ 223 h 223"/>
                <a:gd name="T14" fmla="*/ 274 w 290"/>
                <a:gd name="T15" fmla="*/ 223 h 223"/>
                <a:gd name="T16" fmla="*/ 290 w 290"/>
                <a:gd name="T17" fmla="*/ 207 h 223"/>
                <a:gd name="T18" fmla="*/ 290 w 290"/>
                <a:gd name="T19" fmla="*/ 16 h 223"/>
                <a:gd name="T20" fmla="*/ 274 w 290"/>
                <a:gd name="T21" fmla="*/ 0 h 2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3"/>
                <a:gd name="T35" fmla="*/ 290 w 290"/>
                <a:gd name="T36" fmla="*/ 223 h 2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3">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3"/>
                    <a:pt x="265" y="42"/>
                  </a:cubicBezTo>
                  <a:cubicBezTo>
                    <a:pt x="265" y="223"/>
                    <a:pt x="265" y="223"/>
                    <a:pt x="265" y="223"/>
                  </a:cubicBezTo>
                  <a:cubicBezTo>
                    <a:pt x="274" y="223"/>
                    <a:pt x="274" y="223"/>
                    <a:pt x="274" y="223"/>
                  </a:cubicBezTo>
                  <a:cubicBezTo>
                    <a:pt x="283" y="223"/>
                    <a:pt x="290" y="216"/>
                    <a:pt x="290" y="207"/>
                  </a:cubicBezTo>
                  <a:cubicBezTo>
                    <a:pt x="290" y="16"/>
                    <a:pt x="290" y="16"/>
                    <a:pt x="290" y="16"/>
                  </a:cubicBezTo>
                  <a:cubicBezTo>
                    <a:pt x="290" y="7"/>
                    <a:pt x="283" y="0"/>
                    <a:pt x="274" y="0"/>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2" name="Freeform 19"/>
            <p:cNvSpPr>
              <a:spLocks noChangeArrowheads="1"/>
            </p:cNvSpPr>
            <p:nvPr/>
          </p:nvSpPr>
          <p:spPr bwMode="auto">
            <a:xfrm>
              <a:off x="266357" y="0"/>
              <a:ext cx="821868" cy="628699"/>
            </a:xfrm>
            <a:custGeom>
              <a:avLst/>
              <a:gdLst>
                <a:gd name="T0" fmla="*/ 274 w 290"/>
                <a:gd name="T1" fmla="*/ 0 h 222"/>
                <a:gd name="T2" fmla="*/ 16 w 290"/>
                <a:gd name="T3" fmla="*/ 0 h 222"/>
                <a:gd name="T4" fmla="*/ 0 w 290"/>
                <a:gd name="T5" fmla="*/ 16 h 222"/>
                <a:gd name="T6" fmla="*/ 0 w 290"/>
                <a:gd name="T7" fmla="*/ 25 h 222"/>
                <a:gd name="T8" fmla="*/ 249 w 290"/>
                <a:gd name="T9" fmla="*/ 25 h 222"/>
                <a:gd name="T10" fmla="*/ 265 w 290"/>
                <a:gd name="T11" fmla="*/ 41 h 222"/>
                <a:gd name="T12" fmla="*/ 265 w 290"/>
                <a:gd name="T13" fmla="*/ 222 h 222"/>
                <a:gd name="T14" fmla="*/ 274 w 290"/>
                <a:gd name="T15" fmla="*/ 222 h 222"/>
                <a:gd name="T16" fmla="*/ 290 w 290"/>
                <a:gd name="T17" fmla="*/ 206 h 222"/>
                <a:gd name="T18" fmla="*/ 290 w 290"/>
                <a:gd name="T19" fmla="*/ 16 h 222"/>
                <a:gd name="T20" fmla="*/ 274 w 290"/>
                <a:gd name="T21" fmla="*/ 0 h 2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2"/>
                <a:gd name="T35" fmla="*/ 290 w 290"/>
                <a:gd name="T36" fmla="*/ 222 h 2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2">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2"/>
                    <a:pt x="265" y="41"/>
                  </a:cubicBezTo>
                  <a:cubicBezTo>
                    <a:pt x="265" y="222"/>
                    <a:pt x="265" y="222"/>
                    <a:pt x="265" y="222"/>
                  </a:cubicBezTo>
                  <a:cubicBezTo>
                    <a:pt x="274" y="222"/>
                    <a:pt x="274" y="222"/>
                    <a:pt x="274" y="222"/>
                  </a:cubicBezTo>
                  <a:cubicBezTo>
                    <a:pt x="283" y="222"/>
                    <a:pt x="290" y="215"/>
                    <a:pt x="290" y="206"/>
                  </a:cubicBezTo>
                  <a:cubicBezTo>
                    <a:pt x="290" y="16"/>
                    <a:pt x="290" y="16"/>
                    <a:pt x="290" y="16"/>
                  </a:cubicBezTo>
                  <a:cubicBezTo>
                    <a:pt x="290" y="7"/>
                    <a:pt x="283" y="0"/>
                    <a:pt x="274" y="0"/>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3" name="Freeform 20"/>
            <p:cNvSpPr>
              <a:spLocks noChangeArrowheads="1"/>
            </p:cNvSpPr>
            <p:nvPr/>
          </p:nvSpPr>
          <p:spPr bwMode="auto">
            <a:xfrm>
              <a:off x="110382" y="422332"/>
              <a:ext cx="569909" cy="353943"/>
            </a:xfrm>
            <a:custGeom>
              <a:avLst/>
              <a:gdLst>
                <a:gd name="T0" fmla="*/ 71 w 201"/>
                <a:gd name="T1" fmla="*/ 5 h 125"/>
                <a:gd name="T2" fmla="*/ 11 w 201"/>
                <a:gd name="T3" fmla="*/ 109 h 125"/>
                <a:gd name="T4" fmla="*/ 11 w 201"/>
                <a:gd name="T5" fmla="*/ 124 h 125"/>
                <a:gd name="T6" fmla="*/ 192 w 201"/>
                <a:gd name="T7" fmla="*/ 124 h 125"/>
                <a:gd name="T8" fmla="*/ 192 w 201"/>
                <a:gd name="T9" fmla="*/ 108 h 125"/>
                <a:gd name="T10" fmla="*/ 151 w 201"/>
                <a:gd name="T11" fmla="*/ 47 h 125"/>
                <a:gd name="T12" fmla="*/ 117 w 201"/>
                <a:gd name="T13" fmla="*/ 86 h 125"/>
                <a:gd name="T14" fmla="*/ 110 w 201"/>
                <a:gd name="T15" fmla="*/ 81 h 125"/>
                <a:gd name="T16" fmla="*/ 122 w 201"/>
                <a:gd name="T17" fmla="*/ 65 h 125"/>
                <a:gd name="T18" fmla="*/ 81 w 201"/>
                <a:gd name="T19" fmla="*/ 5 h 125"/>
                <a:gd name="T20" fmla="*/ 71 w 201"/>
                <a:gd name="T21" fmla="*/ 5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
                <a:gd name="T34" fmla="*/ 0 h 125"/>
                <a:gd name="T35" fmla="*/ 201 w 201"/>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 h="125">
                  <a:moveTo>
                    <a:pt x="71" y="5"/>
                  </a:moveTo>
                  <a:cubicBezTo>
                    <a:pt x="11" y="109"/>
                    <a:pt x="11" y="109"/>
                    <a:pt x="11" y="109"/>
                  </a:cubicBezTo>
                  <a:cubicBezTo>
                    <a:pt x="11" y="109"/>
                    <a:pt x="0" y="124"/>
                    <a:pt x="11" y="124"/>
                  </a:cubicBezTo>
                  <a:cubicBezTo>
                    <a:pt x="25" y="125"/>
                    <a:pt x="192" y="124"/>
                    <a:pt x="192" y="124"/>
                  </a:cubicBezTo>
                  <a:cubicBezTo>
                    <a:pt x="192" y="124"/>
                    <a:pt x="201" y="121"/>
                    <a:pt x="192" y="108"/>
                  </a:cubicBezTo>
                  <a:cubicBezTo>
                    <a:pt x="182" y="94"/>
                    <a:pt x="158" y="46"/>
                    <a:pt x="151" y="47"/>
                  </a:cubicBezTo>
                  <a:cubicBezTo>
                    <a:pt x="144" y="47"/>
                    <a:pt x="120" y="83"/>
                    <a:pt x="117" y="86"/>
                  </a:cubicBezTo>
                  <a:cubicBezTo>
                    <a:pt x="115" y="89"/>
                    <a:pt x="108" y="84"/>
                    <a:pt x="110" y="81"/>
                  </a:cubicBezTo>
                  <a:cubicBezTo>
                    <a:pt x="116" y="74"/>
                    <a:pt x="122" y="65"/>
                    <a:pt x="122" y="65"/>
                  </a:cubicBezTo>
                  <a:cubicBezTo>
                    <a:pt x="122" y="65"/>
                    <a:pt x="84" y="9"/>
                    <a:pt x="81" y="5"/>
                  </a:cubicBezTo>
                  <a:cubicBezTo>
                    <a:pt x="78" y="0"/>
                    <a:pt x="73" y="1"/>
                    <a:pt x="71" y="5"/>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4" name="Oval 21"/>
            <p:cNvSpPr>
              <a:spLocks noChangeArrowheads="1"/>
            </p:cNvSpPr>
            <p:nvPr/>
          </p:nvSpPr>
          <p:spPr bwMode="auto">
            <a:xfrm>
              <a:off x="563909" y="331147"/>
              <a:ext cx="101984" cy="99584"/>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grpSp>
        <p:nvGrpSpPr>
          <p:cNvPr id="15" name="组合 14"/>
          <p:cNvGrpSpPr/>
          <p:nvPr/>
        </p:nvGrpSpPr>
        <p:grpSpPr bwMode="auto">
          <a:xfrm>
            <a:off x="9791433" y="4205439"/>
            <a:ext cx="329894" cy="333006"/>
            <a:chOff x="0" y="0"/>
            <a:chExt cx="881859" cy="881859"/>
          </a:xfrm>
          <a:solidFill>
            <a:schemeClr val="tx1"/>
          </a:solidFill>
        </p:grpSpPr>
        <p:sp>
          <p:nvSpPr>
            <p:cNvPr id="16" name="Freeform 22"/>
            <p:cNvSpPr>
              <a:spLocks noEditPoints="1" noChangeArrowheads="1"/>
            </p:cNvSpPr>
            <p:nvPr/>
          </p:nvSpPr>
          <p:spPr bwMode="auto">
            <a:xfrm>
              <a:off x="0" y="0"/>
              <a:ext cx="881859" cy="881859"/>
            </a:xfrm>
            <a:custGeom>
              <a:avLst/>
              <a:gdLst>
                <a:gd name="T0" fmla="*/ 155 w 311"/>
                <a:gd name="T1" fmla="*/ 0 h 311"/>
                <a:gd name="T2" fmla="*/ 0 w 311"/>
                <a:gd name="T3" fmla="*/ 155 h 311"/>
                <a:gd name="T4" fmla="*/ 155 w 311"/>
                <a:gd name="T5" fmla="*/ 311 h 311"/>
                <a:gd name="T6" fmla="*/ 311 w 311"/>
                <a:gd name="T7" fmla="*/ 155 h 311"/>
                <a:gd name="T8" fmla="*/ 155 w 311"/>
                <a:gd name="T9" fmla="*/ 0 h 311"/>
                <a:gd name="T10" fmla="*/ 155 w 311"/>
                <a:gd name="T11" fmla="*/ 289 h 311"/>
                <a:gd name="T12" fmla="*/ 21 w 311"/>
                <a:gd name="T13" fmla="*/ 155 h 311"/>
                <a:gd name="T14" fmla="*/ 155 w 311"/>
                <a:gd name="T15" fmla="*/ 21 h 311"/>
                <a:gd name="T16" fmla="*/ 289 w 311"/>
                <a:gd name="T17" fmla="*/ 155 h 311"/>
                <a:gd name="T18" fmla="*/ 155 w 311"/>
                <a:gd name="T19" fmla="*/ 289 h 3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1"/>
                <a:gd name="T31" fmla="*/ 0 h 311"/>
                <a:gd name="T32" fmla="*/ 311 w 311"/>
                <a:gd name="T33" fmla="*/ 311 h 3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1" h="311">
                  <a:moveTo>
                    <a:pt x="155" y="0"/>
                  </a:moveTo>
                  <a:cubicBezTo>
                    <a:pt x="70" y="0"/>
                    <a:pt x="0" y="69"/>
                    <a:pt x="0" y="155"/>
                  </a:cubicBezTo>
                  <a:cubicBezTo>
                    <a:pt x="0" y="241"/>
                    <a:pt x="70" y="311"/>
                    <a:pt x="155" y="311"/>
                  </a:cubicBezTo>
                  <a:cubicBezTo>
                    <a:pt x="241" y="311"/>
                    <a:pt x="311" y="241"/>
                    <a:pt x="311" y="155"/>
                  </a:cubicBezTo>
                  <a:cubicBezTo>
                    <a:pt x="311" y="69"/>
                    <a:pt x="241" y="0"/>
                    <a:pt x="155" y="0"/>
                  </a:cubicBezTo>
                  <a:moveTo>
                    <a:pt x="155" y="289"/>
                  </a:moveTo>
                  <a:cubicBezTo>
                    <a:pt x="81" y="289"/>
                    <a:pt x="21" y="229"/>
                    <a:pt x="21" y="155"/>
                  </a:cubicBezTo>
                  <a:cubicBezTo>
                    <a:pt x="21" y="81"/>
                    <a:pt x="81" y="21"/>
                    <a:pt x="155" y="21"/>
                  </a:cubicBezTo>
                  <a:cubicBezTo>
                    <a:pt x="229" y="21"/>
                    <a:pt x="289" y="81"/>
                    <a:pt x="289" y="155"/>
                  </a:cubicBezTo>
                  <a:cubicBezTo>
                    <a:pt x="289" y="229"/>
                    <a:pt x="229" y="289"/>
                    <a:pt x="155" y="289"/>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7" name="Freeform 23"/>
            <p:cNvSpPr>
              <a:spLocks noChangeArrowheads="1"/>
            </p:cNvSpPr>
            <p:nvPr/>
          </p:nvSpPr>
          <p:spPr bwMode="auto">
            <a:xfrm>
              <a:off x="235162" y="70789"/>
              <a:ext cx="430731" cy="428331"/>
            </a:xfrm>
            <a:custGeom>
              <a:avLst/>
              <a:gdLst>
                <a:gd name="T0" fmla="*/ 145 w 152"/>
                <a:gd name="T1" fmla="*/ 53 h 151"/>
                <a:gd name="T2" fmla="*/ 144 w 152"/>
                <a:gd name="T3" fmla="*/ 52 h 151"/>
                <a:gd name="T4" fmla="*/ 125 w 152"/>
                <a:gd name="T5" fmla="*/ 52 h 151"/>
                <a:gd name="T6" fmla="*/ 77 w 152"/>
                <a:gd name="T7" fmla="*/ 106 h 151"/>
                <a:gd name="T8" fmla="*/ 31 w 152"/>
                <a:gd name="T9" fmla="*/ 12 h 151"/>
                <a:gd name="T10" fmla="*/ 11 w 152"/>
                <a:gd name="T11" fmla="*/ 4 h 151"/>
                <a:gd name="T12" fmla="*/ 10 w 152"/>
                <a:gd name="T13" fmla="*/ 4 h 151"/>
                <a:gd name="T14" fmla="*/ 4 w 152"/>
                <a:gd name="T15" fmla="*/ 25 h 151"/>
                <a:gd name="T16" fmla="*/ 60 w 152"/>
                <a:gd name="T17" fmla="*/ 140 h 151"/>
                <a:gd name="T18" fmla="*/ 79 w 152"/>
                <a:gd name="T19" fmla="*/ 148 h 151"/>
                <a:gd name="T20" fmla="*/ 79 w 152"/>
                <a:gd name="T21" fmla="*/ 148 h 151"/>
                <a:gd name="T22" fmla="*/ 80 w 152"/>
                <a:gd name="T23" fmla="*/ 148 h 151"/>
                <a:gd name="T24" fmla="*/ 81 w 152"/>
                <a:gd name="T25" fmla="*/ 147 h 151"/>
                <a:gd name="T26" fmla="*/ 87 w 152"/>
                <a:gd name="T27" fmla="*/ 141 h 151"/>
                <a:gd name="T28" fmla="*/ 148 w 152"/>
                <a:gd name="T29" fmla="*/ 72 h 151"/>
                <a:gd name="T30" fmla="*/ 145 w 152"/>
                <a:gd name="T31" fmla="*/ 53 h 1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2"/>
                <a:gd name="T49" fmla="*/ 0 h 151"/>
                <a:gd name="T50" fmla="*/ 152 w 152"/>
                <a:gd name="T51" fmla="*/ 151 h 1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2" h="151">
                  <a:moveTo>
                    <a:pt x="145" y="53"/>
                  </a:moveTo>
                  <a:cubicBezTo>
                    <a:pt x="144" y="52"/>
                    <a:pt x="144" y="52"/>
                    <a:pt x="144" y="52"/>
                  </a:cubicBezTo>
                  <a:cubicBezTo>
                    <a:pt x="138" y="47"/>
                    <a:pt x="129" y="47"/>
                    <a:pt x="125" y="52"/>
                  </a:cubicBezTo>
                  <a:cubicBezTo>
                    <a:pt x="77" y="106"/>
                    <a:pt x="77" y="106"/>
                    <a:pt x="77" y="106"/>
                  </a:cubicBezTo>
                  <a:cubicBezTo>
                    <a:pt x="31" y="12"/>
                    <a:pt x="31" y="12"/>
                    <a:pt x="31" y="12"/>
                  </a:cubicBezTo>
                  <a:cubicBezTo>
                    <a:pt x="27" y="4"/>
                    <a:pt x="18" y="0"/>
                    <a:pt x="11" y="4"/>
                  </a:cubicBezTo>
                  <a:cubicBezTo>
                    <a:pt x="10" y="4"/>
                    <a:pt x="10" y="4"/>
                    <a:pt x="10" y="4"/>
                  </a:cubicBezTo>
                  <a:cubicBezTo>
                    <a:pt x="3" y="8"/>
                    <a:pt x="0" y="17"/>
                    <a:pt x="4" y="25"/>
                  </a:cubicBezTo>
                  <a:cubicBezTo>
                    <a:pt x="60" y="140"/>
                    <a:pt x="60" y="140"/>
                    <a:pt x="60" y="140"/>
                  </a:cubicBezTo>
                  <a:cubicBezTo>
                    <a:pt x="63" y="148"/>
                    <a:pt x="72" y="151"/>
                    <a:pt x="79" y="148"/>
                  </a:cubicBezTo>
                  <a:cubicBezTo>
                    <a:pt x="79" y="148"/>
                    <a:pt x="79" y="148"/>
                    <a:pt x="79" y="148"/>
                  </a:cubicBezTo>
                  <a:cubicBezTo>
                    <a:pt x="79" y="148"/>
                    <a:pt x="80" y="148"/>
                    <a:pt x="80" y="148"/>
                  </a:cubicBezTo>
                  <a:cubicBezTo>
                    <a:pt x="81" y="147"/>
                    <a:pt x="81" y="147"/>
                    <a:pt x="81" y="147"/>
                  </a:cubicBezTo>
                  <a:cubicBezTo>
                    <a:pt x="84" y="146"/>
                    <a:pt x="86" y="144"/>
                    <a:pt x="87" y="141"/>
                  </a:cubicBezTo>
                  <a:cubicBezTo>
                    <a:pt x="148" y="72"/>
                    <a:pt x="148" y="72"/>
                    <a:pt x="148" y="72"/>
                  </a:cubicBezTo>
                  <a:cubicBezTo>
                    <a:pt x="152" y="67"/>
                    <a:pt x="151" y="59"/>
                    <a:pt x="145" y="53"/>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grpSp>
        <p:nvGrpSpPr>
          <p:cNvPr id="18" name="组合 17"/>
          <p:cNvGrpSpPr/>
          <p:nvPr/>
        </p:nvGrpSpPr>
        <p:grpSpPr bwMode="auto">
          <a:xfrm>
            <a:off x="8473972" y="4205439"/>
            <a:ext cx="397959" cy="333006"/>
            <a:chOff x="0" y="0"/>
            <a:chExt cx="961046" cy="796672"/>
          </a:xfrm>
          <a:solidFill>
            <a:schemeClr val="tx1"/>
          </a:solidFill>
        </p:grpSpPr>
        <p:sp>
          <p:nvSpPr>
            <p:cNvPr id="19" name="Freeform 24"/>
            <p:cNvSpPr>
              <a:spLocks noEditPoints="1" noChangeArrowheads="1"/>
            </p:cNvSpPr>
            <p:nvPr/>
          </p:nvSpPr>
          <p:spPr bwMode="auto">
            <a:xfrm>
              <a:off x="0" y="0"/>
              <a:ext cx="961046" cy="796672"/>
            </a:xfrm>
            <a:custGeom>
              <a:avLst/>
              <a:gdLst>
                <a:gd name="T0" fmla="*/ 321 w 339"/>
                <a:gd name="T1" fmla="*/ 0 h 281"/>
                <a:gd name="T2" fmla="*/ 18 w 339"/>
                <a:gd name="T3" fmla="*/ 0 h 281"/>
                <a:gd name="T4" fmla="*/ 0 w 339"/>
                <a:gd name="T5" fmla="*/ 18 h 281"/>
                <a:gd name="T6" fmla="*/ 0 w 339"/>
                <a:gd name="T7" fmla="*/ 263 h 281"/>
                <a:gd name="T8" fmla="*/ 18 w 339"/>
                <a:gd name="T9" fmla="*/ 281 h 281"/>
                <a:gd name="T10" fmla="*/ 321 w 339"/>
                <a:gd name="T11" fmla="*/ 281 h 281"/>
                <a:gd name="T12" fmla="*/ 339 w 339"/>
                <a:gd name="T13" fmla="*/ 263 h 281"/>
                <a:gd name="T14" fmla="*/ 339 w 339"/>
                <a:gd name="T15" fmla="*/ 18 h 281"/>
                <a:gd name="T16" fmla="*/ 321 w 339"/>
                <a:gd name="T17" fmla="*/ 0 h 281"/>
                <a:gd name="T18" fmla="*/ 316 w 339"/>
                <a:gd name="T19" fmla="*/ 246 h 281"/>
                <a:gd name="T20" fmla="*/ 301 w 339"/>
                <a:gd name="T21" fmla="*/ 262 h 281"/>
                <a:gd name="T22" fmla="*/ 38 w 339"/>
                <a:gd name="T23" fmla="*/ 262 h 281"/>
                <a:gd name="T24" fmla="*/ 23 w 339"/>
                <a:gd name="T25" fmla="*/ 246 h 281"/>
                <a:gd name="T26" fmla="*/ 23 w 339"/>
                <a:gd name="T27" fmla="*/ 35 h 281"/>
                <a:gd name="T28" fmla="*/ 38 w 339"/>
                <a:gd name="T29" fmla="*/ 19 h 281"/>
                <a:gd name="T30" fmla="*/ 301 w 339"/>
                <a:gd name="T31" fmla="*/ 19 h 281"/>
                <a:gd name="T32" fmla="*/ 316 w 339"/>
                <a:gd name="T33" fmla="*/ 35 h 281"/>
                <a:gd name="T34" fmla="*/ 316 w 339"/>
                <a:gd name="T35" fmla="*/ 246 h 2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9"/>
                <a:gd name="T55" fmla="*/ 0 h 281"/>
                <a:gd name="T56" fmla="*/ 339 w 339"/>
                <a:gd name="T57" fmla="*/ 281 h 2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9" h="281">
                  <a:moveTo>
                    <a:pt x="321" y="0"/>
                  </a:moveTo>
                  <a:cubicBezTo>
                    <a:pt x="18" y="0"/>
                    <a:pt x="18" y="0"/>
                    <a:pt x="18" y="0"/>
                  </a:cubicBezTo>
                  <a:cubicBezTo>
                    <a:pt x="8" y="0"/>
                    <a:pt x="0" y="8"/>
                    <a:pt x="0" y="18"/>
                  </a:cubicBezTo>
                  <a:cubicBezTo>
                    <a:pt x="0" y="263"/>
                    <a:pt x="0" y="263"/>
                    <a:pt x="0" y="263"/>
                  </a:cubicBezTo>
                  <a:cubicBezTo>
                    <a:pt x="0" y="273"/>
                    <a:pt x="8" y="281"/>
                    <a:pt x="18" y="281"/>
                  </a:cubicBezTo>
                  <a:cubicBezTo>
                    <a:pt x="321" y="281"/>
                    <a:pt x="321" y="281"/>
                    <a:pt x="321" y="281"/>
                  </a:cubicBezTo>
                  <a:cubicBezTo>
                    <a:pt x="331" y="281"/>
                    <a:pt x="339" y="273"/>
                    <a:pt x="339" y="263"/>
                  </a:cubicBezTo>
                  <a:cubicBezTo>
                    <a:pt x="339" y="18"/>
                    <a:pt x="339" y="18"/>
                    <a:pt x="339" y="18"/>
                  </a:cubicBezTo>
                  <a:cubicBezTo>
                    <a:pt x="339" y="8"/>
                    <a:pt x="331" y="0"/>
                    <a:pt x="321" y="0"/>
                  </a:cubicBezTo>
                  <a:moveTo>
                    <a:pt x="316" y="246"/>
                  </a:moveTo>
                  <a:cubicBezTo>
                    <a:pt x="316" y="255"/>
                    <a:pt x="309" y="262"/>
                    <a:pt x="301" y="262"/>
                  </a:cubicBezTo>
                  <a:cubicBezTo>
                    <a:pt x="38" y="262"/>
                    <a:pt x="38" y="262"/>
                    <a:pt x="38" y="262"/>
                  </a:cubicBezTo>
                  <a:cubicBezTo>
                    <a:pt x="30" y="262"/>
                    <a:pt x="23" y="255"/>
                    <a:pt x="23" y="246"/>
                  </a:cubicBezTo>
                  <a:cubicBezTo>
                    <a:pt x="23" y="35"/>
                    <a:pt x="23" y="35"/>
                    <a:pt x="23" y="35"/>
                  </a:cubicBezTo>
                  <a:cubicBezTo>
                    <a:pt x="23" y="26"/>
                    <a:pt x="30" y="19"/>
                    <a:pt x="38" y="19"/>
                  </a:cubicBezTo>
                  <a:cubicBezTo>
                    <a:pt x="301" y="19"/>
                    <a:pt x="301" y="19"/>
                    <a:pt x="301" y="19"/>
                  </a:cubicBezTo>
                  <a:cubicBezTo>
                    <a:pt x="309" y="19"/>
                    <a:pt x="316" y="26"/>
                    <a:pt x="316" y="35"/>
                  </a:cubicBezTo>
                  <a:lnTo>
                    <a:pt x="316" y="246"/>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0" name="Freeform 25"/>
            <p:cNvSpPr>
              <a:spLocks noChangeArrowheads="1"/>
            </p:cNvSpPr>
            <p:nvPr/>
          </p:nvSpPr>
          <p:spPr bwMode="auto">
            <a:xfrm>
              <a:off x="176371"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1" name="Freeform 26"/>
            <p:cNvSpPr>
              <a:spLocks noChangeArrowheads="1"/>
            </p:cNvSpPr>
            <p:nvPr/>
          </p:nvSpPr>
          <p:spPr bwMode="auto">
            <a:xfrm>
              <a:off x="176371"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2" name="Freeform 27"/>
            <p:cNvSpPr>
              <a:spLocks noChangeArrowheads="1"/>
            </p:cNvSpPr>
            <p:nvPr/>
          </p:nvSpPr>
          <p:spPr bwMode="auto">
            <a:xfrm>
              <a:off x="346744"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3" name="Freeform 28"/>
            <p:cNvSpPr>
              <a:spLocks noChangeArrowheads="1"/>
            </p:cNvSpPr>
            <p:nvPr/>
          </p:nvSpPr>
          <p:spPr bwMode="auto">
            <a:xfrm>
              <a:off x="346744"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4" name="Freeform 29"/>
            <p:cNvSpPr>
              <a:spLocks noChangeArrowheads="1"/>
            </p:cNvSpPr>
            <p:nvPr/>
          </p:nvSpPr>
          <p:spPr bwMode="auto">
            <a:xfrm>
              <a:off x="346744"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5" name="Freeform 30"/>
            <p:cNvSpPr>
              <a:spLocks noChangeArrowheads="1"/>
            </p:cNvSpPr>
            <p:nvPr/>
          </p:nvSpPr>
          <p:spPr bwMode="auto">
            <a:xfrm>
              <a:off x="519516" y="116382"/>
              <a:ext cx="83987"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6" name="Freeform 31"/>
            <p:cNvSpPr>
              <a:spLocks noChangeArrowheads="1"/>
            </p:cNvSpPr>
            <p:nvPr/>
          </p:nvSpPr>
          <p:spPr bwMode="auto">
            <a:xfrm>
              <a:off x="519516" y="274756"/>
              <a:ext cx="83987"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7" name="Freeform 32"/>
            <p:cNvSpPr>
              <a:spLocks noChangeArrowheads="1"/>
            </p:cNvSpPr>
            <p:nvPr/>
          </p:nvSpPr>
          <p:spPr bwMode="auto">
            <a:xfrm>
              <a:off x="688689" y="116382"/>
              <a:ext cx="85186"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8" name="Freeform 33"/>
            <p:cNvSpPr>
              <a:spLocks noChangeArrowheads="1"/>
            </p:cNvSpPr>
            <p:nvPr/>
          </p:nvSpPr>
          <p:spPr bwMode="auto">
            <a:xfrm>
              <a:off x="688689" y="274756"/>
              <a:ext cx="85186"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9" name="Freeform 34"/>
            <p:cNvSpPr>
              <a:spLocks noChangeArrowheads="1"/>
            </p:cNvSpPr>
            <p:nvPr/>
          </p:nvSpPr>
          <p:spPr bwMode="auto">
            <a:xfrm>
              <a:off x="176371"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sp>
        <p:nvSpPr>
          <p:cNvPr id="30" name="Freeform 84"/>
          <p:cNvSpPr>
            <a:spLocks noChangeAspect="1" noEditPoints="1" noChangeArrowheads="1"/>
          </p:cNvSpPr>
          <p:nvPr/>
        </p:nvSpPr>
        <p:spPr bwMode="auto">
          <a:xfrm>
            <a:off x="7169827" y="4205438"/>
            <a:ext cx="333822" cy="333006"/>
          </a:xfrm>
          <a:custGeom>
            <a:avLst/>
            <a:gdLst>
              <a:gd name="T0" fmla="*/ 170 w 170"/>
              <a:gd name="T1" fmla="*/ 0 h 168"/>
              <a:gd name="T2" fmla="*/ 162 w 170"/>
              <a:gd name="T3" fmla="*/ 16 h 168"/>
              <a:gd name="T4" fmla="*/ 170 w 170"/>
              <a:gd name="T5" fmla="*/ 103 h 168"/>
              <a:gd name="T6" fmla="*/ 93 w 170"/>
              <a:gd name="T7" fmla="*/ 119 h 168"/>
              <a:gd name="T8" fmla="*/ 128 w 170"/>
              <a:gd name="T9" fmla="*/ 152 h 168"/>
              <a:gd name="T10" fmla="*/ 42 w 170"/>
              <a:gd name="T11" fmla="*/ 168 h 168"/>
              <a:gd name="T12" fmla="*/ 77 w 170"/>
              <a:gd name="T13" fmla="*/ 152 h 168"/>
              <a:gd name="T14" fmla="*/ 0 w 170"/>
              <a:gd name="T15" fmla="*/ 119 h 168"/>
              <a:gd name="T16" fmla="*/ 6 w 170"/>
              <a:gd name="T17" fmla="*/ 103 h 168"/>
              <a:gd name="T18" fmla="*/ 0 w 170"/>
              <a:gd name="T19" fmla="*/ 16 h 168"/>
              <a:gd name="T20" fmla="*/ 0 w 170"/>
              <a:gd name="T21" fmla="*/ 0 h 168"/>
              <a:gd name="T22" fmla="*/ 122 w 170"/>
              <a:gd name="T23" fmla="*/ 40 h 168"/>
              <a:gd name="T24" fmla="*/ 115 w 170"/>
              <a:gd name="T25" fmla="*/ 44 h 168"/>
              <a:gd name="T26" fmla="*/ 75 w 170"/>
              <a:gd name="T27" fmla="*/ 52 h 168"/>
              <a:gd name="T28" fmla="*/ 73 w 170"/>
              <a:gd name="T29" fmla="*/ 50 h 168"/>
              <a:gd name="T30" fmla="*/ 50 w 170"/>
              <a:gd name="T31" fmla="*/ 67 h 168"/>
              <a:gd name="T32" fmla="*/ 85 w 170"/>
              <a:gd name="T33" fmla="*/ 65 h 168"/>
              <a:gd name="T34" fmla="*/ 89 w 170"/>
              <a:gd name="T35" fmla="*/ 67 h 168"/>
              <a:gd name="T36" fmla="*/ 120 w 170"/>
              <a:gd name="T37" fmla="*/ 52 h 168"/>
              <a:gd name="T38" fmla="*/ 128 w 170"/>
              <a:gd name="T39" fmla="*/ 40 h 168"/>
              <a:gd name="T40" fmla="*/ 113 w 170"/>
              <a:gd name="T41" fmla="*/ 58 h 168"/>
              <a:gd name="T42" fmla="*/ 122 w 170"/>
              <a:gd name="T43" fmla="*/ 85 h 168"/>
              <a:gd name="T44" fmla="*/ 113 w 170"/>
              <a:gd name="T45" fmla="*/ 58 h 168"/>
              <a:gd name="T46" fmla="*/ 101 w 170"/>
              <a:gd name="T47" fmla="*/ 67 h 168"/>
              <a:gd name="T48" fmla="*/ 109 w 170"/>
              <a:gd name="T49" fmla="*/ 85 h 168"/>
              <a:gd name="T50" fmla="*/ 101 w 170"/>
              <a:gd name="T51" fmla="*/ 67 h 168"/>
              <a:gd name="T52" fmla="*/ 87 w 170"/>
              <a:gd name="T53" fmla="*/ 77 h 168"/>
              <a:gd name="T54" fmla="*/ 95 w 170"/>
              <a:gd name="T55" fmla="*/ 85 h 168"/>
              <a:gd name="T56" fmla="*/ 87 w 170"/>
              <a:gd name="T57" fmla="*/ 77 h 168"/>
              <a:gd name="T58" fmla="*/ 75 w 170"/>
              <a:gd name="T59" fmla="*/ 69 h 168"/>
              <a:gd name="T60" fmla="*/ 83 w 170"/>
              <a:gd name="T61" fmla="*/ 85 h 168"/>
              <a:gd name="T62" fmla="*/ 75 w 170"/>
              <a:gd name="T63" fmla="*/ 69 h 168"/>
              <a:gd name="T64" fmla="*/ 63 w 170"/>
              <a:gd name="T65" fmla="*/ 69 h 168"/>
              <a:gd name="T66" fmla="*/ 71 w 170"/>
              <a:gd name="T67" fmla="*/ 85 h 168"/>
              <a:gd name="T68" fmla="*/ 63 w 170"/>
              <a:gd name="T69" fmla="*/ 69 h 168"/>
              <a:gd name="T70" fmla="*/ 48 w 170"/>
              <a:gd name="T71" fmla="*/ 73 h 168"/>
              <a:gd name="T72" fmla="*/ 56 w 170"/>
              <a:gd name="T73" fmla="*/ 85 h 168"/>
              <a:gd name="T74" fmla="*/ 48 w 170"/>
              <a:gd name="T75" fmla="*/ 73 h 168"/>
              <a:gd name="T76" fmla="*/ 146 w 170"/>
              <a:gd name="T77" fmla="*/ 18 h 168"/>
              <a:gd name="T78" fmla="*/ 24 w 170"/>
              <a:gd name="T79" fmla="*/ 101 h 168"/>
              <a:gd name="T80" fmla="*/ 146 w 170"/>
              <a:gd name="T81" fmla="*/ 18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0"/>
              <a:gd name="T124" fmla="*/ 0 h 168"/>
              <a:gd name="T125" fmla="*/ 170 w 170"/>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0" h="168">
                <a:moveTo>
                  <a:pt x="0" y="0"/>
                </a:moveTo>
                <a:lnTo>
                  <a:pt x="170" y="0"/>
                </a:lnTo>
                <a:lnTo>
                  <a:pt x="170" y="16"/>
                </a:lnTo>
                <a:lnTo>
                  <a:pt x="162" y="16"/>
                </a:lnTo>
                <a:lnTo>
                  <a:pt x="162" y="103"/>
                </a:lnTo>
                <a:lnTo>
                  <a:pt x="170" y="103"/>
                </a:lnTo>
                <a:lnTo>
                  <a:pt x="170" y="119"/>
                </a:lnTo>
                <a:lnTo>
                  <a:pt x="93" y="119"/>
                </a:lnTo>
                <a:lnTo>
                  <a:pt x="93" y="152"/>
                </a:lnTo>
                <a:lnTo>
                  <a:pt x="128" y="152"/>
                </a:lnTo>
                <a:lnTo>
                  <a:pt x="128" y="168"/>
                </a:lnTo>
                <a:lnTo>
                  <a:pt x="42" y="168"/>
                </a:lnTo>
                <a:lnTo>
                  <a:pt x="42" y="152"/>
                </a:lnTo>
                <a:lnTo>
                  <a:pt x="77" y="152"/>
                </a:lnTo>
                <a:lnTo>
                  <a:pt x="77" y="119"/>
                </a:lnTo>
                <a:lnTo>
                  <a:pt x="0" y="119"/>
                </a:lnTo>
                <a:lnTo>
                  <a:pt x="0" y="103"/>
                </a:lnTo>
                <a:lnTo>
                  <a:pt x="6" y="103"/>
                </a:lnTo>
                <a:lnTo>
                  <a:pt x="6" y="16"/>
                </a:lnTo>
                <a:lnTo>
                  <a:pt x="0" y="16"/>
                </a:lnTo>
                <a:lnTo>
                  <a:pt x="0" y="0"/>
                </a:lnTo>
                <a:lnTo>
                  <a:pt x="0" y="0"/>
                </a:lnTo>
                <a:close/>
                <a:moveTo>
                  <a:pt x="128" y="40"/>
                </a:moveTo>
                <a:lnTo>
                  <a:pt x="122" y="40"/>
                </a:lnTo>
                <a:lnTo>
                  <a:pt x="113" y="40"/>
                </a:lnTo>
                <a:lnTo>
                  <a:pt x="115" y="44"/>
                </a:lnTo>
                <a:lnTo>
                  <a:pt x="87" y="61"/>
                </a:lnTo>
                <a:lnTo>
                  <a:pt x="75" y="52"/>
                </a:lnTo>
                <a:lnTo>
                  <a:pt x="75" y="50"/>
                </a:lnTo>
                <a:lnTo>
                  <a:pt x="73" y="50"/>
                </a:lnTo>
                <a:lnTo>
                  <a:pt x="48" y="61"/>
                </a:lnTo>
                <a:lnTo>
                  <a:pt x="50" y="67"/>
                </a:lnTo>
                <a:lnTo>
                  <a:pt x="73" y="56"/>
                </a:lnTo>
                <a:lnTo>
                  <a:pt x="85" y="65"/>
                </a:lnTo>
                <a:lnTo>
                  <a:pt x="87" y="67"/>
                </a:lnTo>
                <a:lnTo>
                  <a:pt x="89" y="67"/>
                </a:lnTo>
                <a:lnTo>
                  <a:pt x="117" y="48"/>
                </a:lnTo>
                <a:lnTo>
                  <a:pt x="120" y="52"/>
                </a:lnTo>
                <a:lnTo>
                  <a:pt x="124" y="46"/>
                </a:lnTo>
                <a:lnTo>
                  <a:pt x="128" y="40"/>
                </a:lnTo>
                <a:lnTo>
                  <a:pt x="128" y="40"/>
                </a:lnTo>
                <a:close/>
                <a:moveTo>
                  <a:pt x="113" y="58"/>
                </a:moveTo>
                <a:lnTo>
                  <a:pt x="113" y="85"/>
                </a:lnTo>
                <a:lnTo>
                  <a:pt x="122" y="85"/>
                </a:lnTo>
                <a:lnTo>
                  <a:pt x="122" y="58"/>
                </a:lnTo>
                <a:lnTo>
                  <a:pt x="113" y="58"/>
                </a:lnTo>
                <a:lnTo>
                  <a:pt x="113" y="58"/>
                </a:lnTo>
                <a:close/>
                <a:moveTo>
                  <a:pt x="101" y="67"/>
                </a:moveTo>
                <a:lnTo>
                  <a:pt x="101" y="85"/>
                </a:lnTo>
                <a:lnTo>
                  <a:pt x="109" y="85"/>
                </a:lnTo>
                <a:lnTo>
                  <a:pt x="109" y="67"/>
                </a:lnTo>
                <a:lnTo>
                  <a:pt x="101" y="67"/>
                </a:lnTo>
                <a:lnTo>
                  <a:pt x="101" y="67"/>
                </a:lnTo>
                <a:close/>
                <a:moveTo>
                  <a:pt x="87" y="77"/>
                </a:moveTo>
                <a:lnTo>
                  <a:pt x="87" y="85"/>
                </a:lnTo>
                <a:lnTo>
                  <a:pt x="95" y="85"/>
                </a:lnTo>
                <a:lnTo>
                  <a:pt x="95" y="77"/>
                </a:lnTo>
                <a:lnTo>
                  <a:pt x="87" y="77"/>
                </a:lnTo>
                <a:lnTo>
                  <a:pt x="87" y="77"/>
                </a:lnTo>
                <a:close/>
                <a:moveTo>
                  <a:pt x="75" y="69"/>
                </a:moveTo>
                <a:lnTo>
                  <a:pt x="75" y="85"/>
                </a:lnTo>
                <a:lnTo>
                  <a:pt x="83" y="85"/>
                </a:lnTo>
                <a:lnTo>
                  <a:pt x="83" y="69"/>
                </a:lnTo>
                <a:lnTo>
                  <a:pt x="75" y="69"/>
                </a:lnTo>
                <a:lnTo>
                  <a:pt x="75" y="69"/>
                </a:lnTo>
                <a:close/>
                <a:moveTo>
                  <a:pt x="63" y="69"/>
                </a:moveTo>
                <a:lnTo>
                  <a:pt x="63" y="85"/>
                </a:lnTo>
                <a:lnTo>
                  <a:pt x="71" y="85"/>
                </a:lnTo>
                <a:lnTo>
                  <a:pt x="71" y="69"/>
                </a:lnTo>
                <a:lnTo>
                  <a:pt x="63" y="69"/>
                </a:lnTo>
                <a:lnTo>
                  <a:pt x="63" y="69"/>
                </a:lnTo>
                <a:close/>
                <a:moveTo>
                  <a:pt x="48" y="73"/>
                </a:moveTo>
                <a:lnTo>
                  <a:pt x="48" y="85"/>
                </a:lnTo>
                <a:lnTo>
                  <a:pt x="56" y="85"/>
                </a:lnTo>
                <a:lnTo>
                  <a:pt x="56" y="73"/>
                </a:lnTo>
                <a:lnTo>
                  <a:pt x="48" y="73"/>
                </a:lnTo>
                <a:lnTo>
                  <a:pt x="48" y="73"/>
                </a:lnTo>
                <a:close/>
                <a:moveTo>
                  <a:pt x="146" y="18"/>
                </a:moveTo>
                <a:lnTo>
                  <a:pt x="24" y="18"/>
                </a:lnTo>
                <a:lnTo>
                  <a:pt x="24" y="101"/>
                </a:lnTo>
                <a:lnTo>
                  <a:pt x="146" y="101"/>
                </a:lnTo>
                <a:lnTo>
                  <a:pt x="146" y="18"/>
                </a:lnTo>
                <a:close/>
              </a:path>
            </a:pathLst>
          </a:custGeom>
          <a:solidFill>
            <a:schemeClr val="tx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31" name="Freeform 9"/>
          <p:cNvSpPr>
            <a:spLocks noChangeAspect="1" noEditPoints="1" noChangeArrowheads="1"/>
          </p:cNvSpPr>
          <p:nvPr/>
        </p:nvSpPr>
        <p:spPr bwMode="auto">
          <a:xfrm>
            <a:off x="9150738" y="4205437"/>
            <a:ext cx="361886" cy="333007"/>
          </a:xfrm>
          <a:custGeom>
            <a:avLst/>
            <a:gdLst>
              <a:gd name="T0" fmla="*/ 141 w 181"/>
              <a:gd name="T1" fmla="*/ 0 h 165"/>
              <a:gd name="T2" fmla="*/ 149 w 181"/>
              <a:gd name="T3" fmla="*/ 8 h 165"/>
              <a:gd name="T4" fmla="*/ 134 w 181"/>
              <a:gd name="T5" fmla="*/ 47 h 165"/>
              <a:gd name="T6" fmla="*/ 33 w 181"/>
              <a:gd name="T7" fmla="*/ 14 h 165"/>
              <a:gd name="T8" fmla="*/ 39 w 181"/>
              <a:gd name="T9" fmla="*/ 20 h 165"/>
              <a:gd name="T10" fmla="*/ 51 w 181"/>
              <a:gd name="T11" fmla="*/ 31 h 165"/>
              <a:gd name="T12" fmla="*/ 33 w 181"/>
              <a:gd name="T13" fmla="*/ 39 h 165"/>
              <a:gd name="T14" fmla="*/ 39 w 181"/>
              <a:gd name="T15" fmla="*/ 45 h 165"/>
              <a:gd name="T16" fmla="*/ 51 w 181"/>
              <a:gd name="T17" fmla="*/ 55 h 165"/>
              <a:gd name="T18" fmla="*/ 33 w 181"/>
              <a:gd name="T19" fmla="*/ 63 h 165"/>
              <a:gd name="T20" fmla="*/ 39 w 181"/>
              <a:gd name="T21" fmla="*/ 67 h 165"/>
              <a:gd name="T22" fmla="*/ 51 w 181"/>
              <a:gd name="T23" fmla="*/ 77 h 165"/>
              <a:gd name="T24" fmla="*/ 33 w 181"/>
              <a:gd name="T25" fmla="*/ 86 h 165"/>
              <a:gd name="T26" fmla="*/ 39 w 181"/>
              <a:gd name="T27" fmla="*/ 90 h 165"/>
              <a:gd name="T28" fmla="*/ 51 w 181"/>
              <a:gd name="T29" fmla="*/ 100 h 165"/>
              <a:gd name="T30" fmla="*/ 33 w 181"/>
              <a:gd name="T31" fmla="*/ 110 h 165"/>
              <a:gd name="T32" fmla="*/ 39 w 181"/>
              <a:gd name="T33" fmla="*/ 116 h 165"/>
              <a:gd name="T34" fmla="*/ 51 w 181"/>
              <a:gd name="T35" fmla="*/ 126 h 165"/>
              <a:gd name="T36" fmla="*/ 33 w 181"/>
              <a:gd name="T37" fmla="*/ 134 h 165"/>
              <a:gd name="T38" fmla="*/ 33 w 181"/>
              <a:gd name="T39" fmla="*/ 151 h 165"/>
              <a:gd name="T40" fmla="*/ 134 w 181"/>
              <a:gd name="T41" fmla="*/ 118 h 165"/>
              <a:gd name="T42" fmla="*/ 149 w 181"/>
              <a:gd name="T43" fmla="*/ 157 h 165"/>
              <a:gd name="T44" fmla="*/ 141 w 181"/>
              <a:gd name="T45" fmla="*/ 165 h 165"/>
              <a:gd name="T46" fmla="*/ 19 w 181"/>
              <a:gd name="T47" fmla="*/ 165 h 165"/>
              <a:gd name="T48" fmla="*/ 19 w 181"/>
              <a:gd name="T49" fmla="*/ 146 h 165"/>
              <a:gd name="T50" fmla="*/ 0 w 181"/>
              <a:gd name="T51" fmla="*/ 132 h 165"/>
              <a:gd name="T52" fmla="*/ 19 w 181"/>
              <a:gd name="T53" fmla="*/ 120 h 165"/>
              <a:gd name="T54" fmla="*/ 0 w 181"/>
              <a:gd name="T55" fmla="*/ 108 h 165"/>
              <a:gd name="T56" fmla="*/ 19 w 181"/>
              <a:gd name="T57" fmla="*/ 98 h 165"/>
              <a:gd name="T58" fmla="*/ 0 w 181"/>
              <a:gd name="T59" fmla="*/ 83 h 165"/>
              <a:gd name="T60" fmla="*/ 19 w 181"/>
              <a:gd name="T61" fmla="*/ 75 h 165"/>
              <a:gd name="T62" fmla="*/ 0 w 181"/>
              <a:gd name="T63" fmla="*/ 61 h 165"/>
              <a:gd name="T64" fmla="*/ 19 w 181"/>
              <a:gd name="T65" fmla="*/ 51 h 165"/>
              <a:gd name="T66" fmla="*/ 0 w 181"/>
              <a:gd name="T67" fmla="*/ 39 h 165"/>
              <a:gd name="T68" fmla="*/ 19 w 181"/>
              <a:gd name="T69" fmla="*/ 8 h 165"/>
              <a:gd name="T70" fmla="*/ 27 w 181"/>
              <a:gd name="T71" fmla="*/ 0 h 165"/>
              <a:gd name="T72" fmla="*/ 63 w 181"/>
              <a:gd name="T73" fmla="*/ 79 h 165"/>
              <a:gd name="T74" fmla="*/ 84 w 181"/>
              <a:gd name="T75" fmla="*/ 88 h 165"/>
              <a:gd name="T76" fmla="*/ 63 w 181"/>
              <a:gd name="T77" fmla="*/ 79 h 165"/>
              <a:gd name="T78" fmla="*/ 63 w 181"/>
              <a:gd name="T79" fmla="*/ 61 h 165"/>
              <a:gd name="T80" fmla="*/ 100 w 181"/>
              <a:gd name="T81" fmla="*/ 69 h 165"/>
              <a:gd name="T82" fmla="*/ 63 w 181"/>
              <a:gd name="T83" fmla="*/ 61 h 165"/>
              <a:gd name="T84" fmla="*/ 63 w 181"/>
              <a:gd name="T85" fmla="*/ 45 h 165"/>
              <a:gd name="T86" fmla="*/ 116 w 181"/>
              <a:gd name="T87" fmla="*/ 53 h 165"/>
              <a:gd name="T88" fmla="*/ 63 w 181"/>
              <a:gd name="T89" fmla="*/ 45 h 165"/>
              <a:gd name="T90" fmla="*/ 63 w 181"/>
              <a:gd name="T91" fmla="*/ 29 h 165"/>
              <a:gd name="T92" fmla="*/ 116 w 181"/>
              <a:gd name="T93" fmla="*/ 35 h 165"/>
              <a:gd name="T94" fmla="*/ 63 w 181"/>
              <a:gd name="T95" fmla="*/ 29 h 165"/>
              <a:gd name="T96" fmla="*/ 84 w 181"/>
              <a:gd name="T97" fmla="*/ 130 h 165"/>
              <a:gd name="T98" fmla="*/ 106 w 181"/>
              <a:gd name="T99" fmla="*/ 130 h 165"/>
              <a:gd name="T100" fmla="*/ 86 w 181"/>
              <a:gd name="T101" fmla="*/ 108 h 165"/>
              <a:gd name="T102" fmla="*/ 84 w 181"/>
              <a:gd name="T103" fmla="*/ 130 h 165"/>
              <a:gd name="T104" fmla="*/ 161 w 181"/>
              <a:gd name="T105" fmla="*/ 37 h 165"/>
              <a:gd name="T106" fmla="*/ 116 w 181"/>
              <a:gd name="T107" fmla="*/ 120 h 165"/>
              <a:gd name="T108" fmla="*/ 161 w 181"/>
              <a:gd name="T109" fmla="*/ 37 h 1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1"/>
              <a:gd name="T166" fmla="*/ 0 h 165"/>
              <a:gd name="T167" fmla="*/ 181 w 181"/>
              <a:gd name="T168" fmla="*/ 165 h 1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1" h="165">
                <a:moveTo>
                  <a:pt x="27" y="0"/>
                </a:moveTo>
                <a:lnTo>
                  <a:pt x="141" y="0"/>
                </a:lnTo>
                <a:lnTo>
                  <a:pt x="149" y="0"/>
                </a:lnTo>
                <a:lnTo>
                  <a:pt x="149" y="8"/>
                </a:lnTo>
                <a:lnTo>
                  <a:pt x="149" y="35"/>
                </a:lnTo>
                <a:lnTo>
                  <a:pt x="134" y="47"/>
                </a:lnTo>
                <a:lnTo>
                  <a:pt x="134" y="14"/>
                </a:lnTo>
                <a:lnTo>
                  <a:pt x="33" y="14"/>
                </a:lnTo>
                <a:lnTo>
                  <a:pt x="33" y="25"/>
                </a:lnTo>
                <a:lnTo>
                  <a:pt x="39" y="20"/>
                </a:lnTo>
                <a:lnTo>
                  <a:pt x="47" y="18"/>
                </a:lnTo>
                <a:lnTo>
                  <a:pt x="51" y="31"/>
                </a:lnTo>
                <a:lnTo>
                  <a:pt x="45" y="35"/>
                </a:lnTo>
                <a:lnTo>
                  <a:pt x="33" y="39"/>
                </a:lnTo>
                <a:lnTo>
                  <a:pt x="33" y="47"/>
                </a:lnTo>
                <a:lnTo>
                  <a:pt x="39" y="45"/>
                </a:lnTo>
                <a:lnTo>
                  <a:pt x="47" y="41"/>
                </a:lnTo>
                <a:lnTo>
                  <a:pt x="51" y="55"/>
                </a:lnTo>
                <a:lnTo>
                  <a:pt x="45" y="57"/>
                </a:lnTo>
                <a:lnTo>
                  <a:pt x="33" y="63"/>
                </a:lnTo>
                <a:lnTo>
                  <a:pt x="33" y="71"/>
                </a:lnTo>
                <a:lnTo>
                  <a:pt x="39" y="67"/>
                </a:lnTo>
                <a:lnTo>
                  <a:pt x="47" y="65"/>
                </a:lnTo>
                <a:lnTo>
                  <a:pt x="51" y="77"/>
                </a:lnTo>
                <a:lnTo>
                  <a:pt x="45" y="81"/>
                </a:lnTo>
                <a:lnTo>
                  <a:pt x="33" y="86"/>
                </a:lnTo>
                <a:lnTo>
                  <a:pt x="33" y="94"/>
                </a:lnTo>
                <a:lnTo>
                  <a:pt x="39" y="90"/>
                </a:lnTo>
                <a:lnTo>
                  <a:pt x="47" y="88"/>
                </a:lnTo>
                <a:lnTo>
                  <a:pt x="51" y="100"/>
                </a:lnTo>
                <a:lnTo>
                  <a:pt x="45" y="104"/>
                </a:lnTo>
                <a:lnTo>
                  <a:pt x="33" y="110"/>
                </a:lnTo>
                <a:lnTo>
                  <a:pt x="33" y="118"/>
                </a:lnTo>
                <a:lnTo>
                  <a:pt x="39" y="116"/>
                </a:lnTo>
                <a:lnTo>
                  <a:pt x="47" y="112"/>
                </a:lnTo>
                <a:lnTo>
                  <a:pt x="51" y="126"/>
                </a:lnTo>
                <a:lnTo>
                  <a:pt x="45" y="128"/>
                </a:lnTo>
                <a:lnTo>
                  <a:pt x="33" y="134"/>
                </a:lnTo>
                <a:lnTo>
                  <a:pt x="33" y="146"/>
                </a:lnTo>
                <a:lnTo>
                  <a:pt x="33" y="151"/>
                </a:lnTo>
                <a:lnTo>
                  <a:pt x="134" y="151"/>
                </a:lnTo>
                <a:lnTo>
                  <a:pt x="134" y="118"/>
                </a:lnTo>
                <a:lnTo>
                  <a:pt x="149" y="106"/>
                </a:lnTo>
                <a:lnTo>
                  <a:pt x="149" y="157"/>
                </a:lnTo>
                <a:lnTo>
                  <a:pt x="149" y="165"/>
                </a:lnTo>
                <a:lnTo>
                  <a:pt x="141" y="165"/>
                </a:lnTo>
                <a:lnTo>
                  <a:pt x="27" y="165"/>
                </a:lnTo>
                <a:lnTo>
                  <a:pt x="19" y="165"/>
                </a:lnTo>
                <a:lnTo>
                  <a:pt x="19" y="157"/>
                </a:lnTo>
                <a:lnTo>
                  <a:pt x="19" y="146"/>
                </a:lnTo>
                <a:lnTo>
                  <a:pt x="4" y="146"/>
                </a:lnTo>
                <a:lnTo>
                  <a:pt x="0" y="132"/>
                </a:lnTo>
                <a:lnTo>
                  <a:pt x="19" y="124"/>
                </a:lnTo>
                <a:lnTo>
                  <a:pt x="19" y="120"/>
                </a:lnTo>
                <a:lnTo>
                  <a:pt x="4" y="120"/>
                </a:lnTo>
                <a:lnTo>
                  <a:pt x="0" y="108"/>
                </a:lnTo>
                <a:lnTo>
                  <a:pt x="19" y="100"/>
                </a:lnTo>
                <a:lnTo>
                  <a:pt x="19" y="98"/>
                </a:lnTo>
                <a:lnTo>
                  <a:pt x="4" y="98"/>
                </a:lnTo>
                <a:lnTo>
                  <a:pt x="0" y="83"/>
                </a:lnTo>
                <a:lnTo>
                  <a:pt x="19" y="77"/>
                </a:lnTo>
                <a:lnTo>
                  <a:pt x="19" y="75"/>
                </a:lnTo>
                <a:lnTo>
                  <a:pt x="4" y="75"/>
                </a:lnTo>
                <a:lnTo>
                  <a:pt x="0" y="61"/>
                </a:lnTo>
                <a:lnTo>
                  <a:pt x="19" y="53"/>
                </a:lnTo>
                <a:lnTo>
                  <a:pt x="19" y="51"/>
                </a:lnTo>
                <a:lnTo>
                  <a:pt x="4" y="51"/>
                </a:lnTo>
                <a:lnTo>
                  <a:pt x="0" y="39"/>
                </a:lnTo>
                <a:lnTo>
                  <a:pt x="19" y="31"/>
                </a:lnTo>
                <a:lnTo>
                  <a:pt x="19" y="8"/>
                </a:lnTo>
                <a:lnTo>
                  <a:pt x="19" y="0"/>
                </a:lnTo>
                <a:lnTo>
                  <a:pt x="27" y="0"/>
                </a:lnTo>
                <a:lnTo>
                  <a:pt x="27" y="0"/>
                </a:lnTo>
                <a:close/>
                <a:moveTo>
                  <a:pt x="63" y="79"/>
                </a:moveTo>
                <a:lnTo>
                  <a:pt x="63" y="88"/>
                </a:lnTo>
                <a:lnTo>
                  <a:pt x="84" y="88"/>
                </a:lnTo>
                <a:lnTo>
                  <a:pt x="84" y="79"/>
                </a:lnTo>
                <a:lnTo>
                  <a:pt x="63" y="79"/>
                </a:lnTo>
                <a:lnTo>
                  <a:pt x="63" y="79"/>
                </a:lnTo>
                <a:close/>
                <a:moveTo>
                  <a:pt x="63" y="61"/>
                </a:moveTo>
                <a:lnTo>
                  <a:pt x="63" y="69"/>
                </a:lnTo>
                <a:lnTo>
                  <a:pt x="100" y="69"/>
                </a:lnTo>
                <a:lnTo>
                  <a:pt x="100" y="61"/>
                </a:lnTo>
                <a:lnTo>
                  <a:pt x="63" y="61"/>
                </a:lnTo>
                <a:lnTo>
                  <a:pt x="63" y="61"/>
                </a:lnTo>
                <a:close/>
                <a:moveTo>
                  <a:pt x="63" y="45"/>
                </a:moveTo>
                <a:lnTo>
                  <a:pt x="63" y="53"/>
                </a:lnTo>
                <a:lnTo>
                  <a:pt x="116" y="53"/>
                </a:lnTo>
                <a:lnTo>
                  <a:pt x="116" y="45"/>
                </a:lnTo>
                <a:lnTo>
                  <a:pt x="63" y="45"/>
                </a:lnTo>
                <a:lnTo>
                  <a:pt x="63" y="45"/>
                </a:lnTo>
                <a:close/>
                <a:moveTo>
                  <a:pt x="63" y="29"/>
                </a:moveTo>
                <a:lnTo>
                  <a:pt x="63" y="35"/>
                </a:lnTo>
                <a:lnTo>
                  <a:pt x="116" y="35"/>
                </a:lnTo>
                <a:lnTo>
                  <a:pt x="116" y="29"/>
                </a:lnTo>
                <a:lnTo>
                  <a:pt x="63" y="29"/>
                </a:lnTo>
                <a:lnTo>
                  <a:pt x="63" y="29"/>
                </a:lnTo>
                <a:close/>
                <a:moveTo>
                  <a:pt x="84" y="130"/>
                </a:moveTo>
                <a:lnTo>
                  <a:pt x="96" y="130"/>
                </a:lnTo>
                <a:lnTo>
                  <a:pt x="106" y="130"/>
                </a:lnTo>
                <a:lnTo>
                  <a:pt x="96" y="118"/>
                </a:lnTo>
                <a:lnTo>
                  <a:pt x="86" y="108"/>
                </a:lnTo>
                <a:lnTo>
                  <a:pt x="86" y="120"/>
                </a:lnTo>
                <a:lnTo>
                  <a:pt x="84" y="130"/>
                </a:lnTo>
                <a:lnTo>
                  <a:pt x="84" y="130"/>
                </a:lnTo>
                <a:close/>
                <a:moveTo>
                  <a:pt x="161" y="37"/>
                </a:moveTo>
                <a:lnTo>
                  <a:pt x="96" y="100"/>
                </a:lnTo>
                <a:lnTo>
                  <a:pt x="116" y="120"/>
                </a:lnTo>
                <a:lnTo>
                  <a:pt x="181" y="57"/>
                </a:lnTo>
                <a:lnTo>
                  <a:pt x="161" y="37"/>
                </a:lnTo>
                <a:close/>
              </a:path>
            </a:pathLst>
          </a:custGeom>
          <a:solidFill>
            <a:schemeClr val="tx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32" name="TextBox 84"/>
          <p:cNvSpPr txBox="1"/>
          <p:nvPr/>
        </p:nvSpPr>
        <p:spPr>
          <a:xfrm>
            <a:off x="6908794" y="4881983"/>
            <a:ext cx="3247390" cy="521970"/>
          </a:xfrm>
          <a:prstGeom prst="rect">
            <a:avLst/>
          </a:prstGeom>
          <a:noFill/>
        </p:spPr>
        <p:txBody>
          <a:bodyPr wrap="none" rtlCol="0">
            <a:spAutoFit/>
          </a:bodyPr>
          <a:lstStyle/>
          <a:p>
            <a:r>
              <a:rPr lang="zh-CN" altLang="en-US" sz="1400" b="1" dirty="0">
                <a:solidFill>
                  <a:sysClr val="windowText" lastClr="000000"/>
                </a:solidFill>
                <a:latin typeface="微软雅黑" panose="020B0503020204020204" pitchFamily="34" charset="-122"/>
                <a:ea typeface="微软雅黑" panose="020B0503020204020204" pitchFamily="34" charset="-122"/>
              </a:rPr>
              <a:t>汇报</a:t>
            </a:r>
            <a:r>
              <a:rPr lang="zh-CN" altLang="en-US" sz="1400" b="1">
                <a:solidFill>
                  <a:sysClr val="windowText" lastClr="000000"/>
                </a:solidFill>
                <a:latin typeface="微软雅黑" panose="020B0503020204020204" pitchFamily="34" charset="-122"/>
                <a:ea typeface="微软雅黑" panose="020B0503020204020204" pitchFamily="34" charset="-122"/>
              </a:rPr>
              <a:t>人</a:t>
            </a:r>
            <a:r>
              <a:rPr lang="zh-CN" altLang="en-US" sz="1400" b="1" smtClean="0">
                <a:solidFill>
                  <a:sysClr val="windowText" lastClr="000000"/>
                </a:solidFill>
                <a:latin typeface="微软雅黑" panose="020B0503020204020204" pitchFamily="34" charset="-122"/>
                <a:ea typeface="微软雅黑" panose="020B0503020204020204" pitchFamily="34" charset="-122"/>
              </a:rPr>
              <a:t>：张博</a:t>
            </a:r>
            <a:r>
              <a:rPr lang="zh-CN" altLang="en-US" sz="1400" b="1" smtClean="0">
                <a:solidFill>
                  <a:sysClr val="windowText" lastClr="000000"/>
                </a:solidFill>
                <a:latin typeface="微软雅黑" panose="020B0503020204020204" pitchFamily="34" charset="-122"/>
                <a:ea typeface="微软雅黑" panose="020B0503020204020204" pitchFamily="34" charset="-122"/>
              </a:rPr>
              <a:t>     学号：</a:t>
            </a:r>
            <a:r>
              <a:rPr lang="en-US" altLang="zh-CN" sz="1400" b="1" smtClean="0">
                <a:solidFill>
                  <a:sysClr val="windowText" lastClr="000000"/>
                </a:solidFill>
                <a:latin typeface="微软雅黑" panose="020B0503020204020204" pitchFamily="34" charset="-122"/>
                <a:ea typeface="微软雅黑" panose="020B0503020204020204" pitchFamily="34" charset="-122"/>
              </a:rPr>
              <a:t>181250182</a:t>
            </a:r>
            <a:endParaRPr lang="en-US" altLang="zh-CN" sz="1400" b="1" smtClean="0">
              <a:solidFill>
                <a:sysClr val="windowText" lastClr="000000"/>
              </a:solidFill>
              <a:latin typeface="微软雅黑" panose="020B0503020204020204" pitchFamily="34" charset="-122"/>
              <a:ea typeface="微软雅黑" panose="020B0503020204020204" pitchFamily="34" charset="-122"/>
            </a:endParaRPr>
          </a:p>
          <a:p>
            <a:r>
              <a:rPr lang="zh-CN" altLang="en-US" sz="1400" b="1" smtClean="0">
                <a:solidFill>
                  <a:sysClr val="windowText" lastClr="000000"/>
                </a:solidFill>
                <a:latin typeface="微软雅黑" panose="020B0503020204020204" pitchFamily="34" charset="-122"/>
                <a:ea typeface="微软雅黑" panose="020B0503020204020204" pitchFamily="34" charset="-122"/>
              </a:rPr>
              <a:t>完成</a:t>
            </a:r>
            <a:r>
              <a:rPr lang="en-US" altLang="zh-CN" sz="1400" b="1" smtClean="0">
                <a:solidFill>
                  <a:sysClr val="windowText" lastClr="000000"/>
                </a:solidFill>
                <a:latin typeface="微软雅黑" panose="020B0503020204020204" pitchFamily="34" charset="-122"/>
                <a:ea typeface="微软雅黑" panose="020B0503020204020204" pitchFamily="34" charset="-122"/>
              </a:rPr>
              <a:t>python</a:t>
            </a:r>
            <a:r>
              <a:rPr lang="zh-CN" altLang="en-US" sz="1400" b="1" smtClean="0">
                <a:solidFill>
                  <a:sysClr val="windowText" lastClr="000000"/>
                </a:solidFill>
                <a:latin typeface="微软雅黑" panose="020B0503020204020204" pitchFamily="34" charset="-122"/>
                <a:ea typeface="微软雅黑" panose="020B0503020204020204" pitchFamily="34" charset="-122"/>
              </a:rPr>
              <a:t>题目数：</a:t>
            </a:r>
            <a:r>
              <a:rPr lang="en-US" altLang="zh-CN" sz="1400" b="1" smtClean="0">
                <a:solidFill>
                  <a:sysClr val="windowText" lastClr="000000"/>
                </a:solidFill>
                <a:latin typeface="微软雅黑" panose="020B0503020204020204" pitchFamily="34" charset="-122"/>
                <a:ea typeface="微软雅黑" panose="020B0503020204020204" pitchFamily="34" charset="-122"/>
              </a:rPr>
              <a:t>200      </a:t>
            </a:r>
            <a:r>
              <a:rPr lang="zh-CN" altLang="en-US" sz="1400" b="1" smtClean="0">
                <a:solidFill>
                  <a:sysClr val="windowText" lastClr="000000"/>
                </a:solidFill>
                <a:latin typeface="微软雅黑" panose="020B0503020204020204" pitchFamily="34" charset="-122"/>
                <a:ea typeface="微软雅黑" panose="020B0503020204020204" pitchFamily="34" charset="-122"/>
              </a:rPr>
              <a:t>单人一组</a:t>
            </a:r>
            <a:endParaRPr lang="zh-CN" altLang="en-US" sz="1400" b="1" smtClean="0">
              <a:solidFill>
                <a:sysClr val="windowText" lastClr="000000"/>
              </a:solidFill>
              <a:latin typeface="微软雅黑" panose="020B0503020204020204" pitchFamily="34" charset="-122"/>
              <a:ea typeface="微软雅黑" panose="020B0503020204020204" pitchFamily="34" charset="-122"/>
            </a:endParaRPr>
          </a:p>
        </p:txBody>
      </p:sp>
      <p:pic>
        <p:nvPicPr>
          <p:cNvPr id="33" name="开心到停不下来的歌 You Don't Know Me (feat. Brodie Barclay)">
            <a:hlinkClick r:id="" action="ppaction://media"/>
          </p:cNvPr>
          <p:cNvPicPr>
            <a:picLocks noChangeAspect="1"/>
          </p:cNvPicPr>
          <p:nvPr>
            <a:audioFile r:link="rId2"/>
            <p:extLst>
              <p:ext uri="{DAA4B4D4-6D71-4841-9C94-3DE7FCFB9230}">
                <p14:media xmlns:p14="http://schemas.microsoft.com/office/powerpoint/2010/main" r:embed="rId3"/>
              </p:ext>
            </p:extLst>
          </p:nvPr>
        </p:nvPicPr>
        <p:blipFill>
          <a:blip r:embed="rId4"/>
          <a:stretch>
            <a:fillRect/>
          </a:stretch>
        </p:blipFill>
        <p:spPr>
          <a:xfrm>
            <a:off x="7712075" y="-13589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Click="0" advTm="5000">
        <p14:rippl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3"/>
                                        </p:tgtEl>
                                      </p:cBhvr>
                                    </p:cmd>
                                  </p:childTnLst>
                                </p:cTn>
                              </p:par>
                            </p:childTnLst>
                          </p:cTn>
                        </p:par>
                        <p:par>
                          <p:cTn id="7" fill="hold">
                            <p:stCondLst>
                              <p:cond delay="0"/>
                            </p:stCondLst>
                            <p:childTnLst>
                              <p:par>
                                <p:cTn id="8" presetID="2" presetClass="entr" presetSubtype="4" fill="hold" grpId="0" nodeType="afterEffect">
                                  <p:stCondLst>
                                    <p:cond delay="0"/>
                                  </p:stCondLst>
                                  <p:iterate type="lt">
                                    <p:tmPct val="8000"/>
                                  </p:iterate>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par>
                                <p:cTn id="12" presetID="16" presetClass="entr" presetSubtype="37"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par>
                          <p:cTn id="15" fill="hold">
                            <p:stCondLst>
                              <p:cond delay="780"/>
                            </p:stCondLst>
                            <p:childTnLst>
                              <p:par>
                                <p:cTn id="16" presetID="49" presetClass="entr" presetSubtype="0" decel="10000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 calcmode="lin" valueType="num">
                                      <p:cBhvr>
                                        <p:cTn id="20" dur="500" fill="hold"/>
                                        <p:tgtEl>
                                          <p:spTgt spid="9"/>
                                        </p:tgtEl>
                                        <p:attrNameLst>
                                          <p:attrName>style.rotation</p:attrName>
                                        </p:attrNameLst>
                                      </p:cBhvr>
                                      <p:tavLst>
                                        <p:tav tm="0">
                                          <p:val>
                                            <p:fltVal val="360"/>
                                          </p:val>
                                        </p:tav>
                                        <p:tav tm="100000">
                                          <p:val>
                                            <p:fltVal val="0"/>
                                          </p:val>
                                        </p:tav>
                                      </p:tavLst>
                                    </p:anim>
                                    <p:animEffect transition="in" filter="fade">
                                      <p:cBhvr>
                                        <p:cTn id="21" dur="500"/>
                                        <p:tgtEl>
                                          <p:spTgt spid="9"/>
                                        </p:tgtEl>
                                      </p:cBhvr>
                                    </p:animEffect>
                                  </p:childTnLst>
                                </p:cTn>
                              </p:par>
                              <p:par>
                                <p:cTn id="22" presetID="49" presetClass="entr" presetSubtype="0" decel="10000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 calcmode="lin" valueType="num">
                                      <p:cBhvr>
                                        <p:cTn id="26" dur="500" fill="hold"/>
                                        <p:tgtEl>
                                          <p:spTgt spid="15"/>
                                        </p:tgtEl>
                                        <p:attrNameLst>
                                          <p:attrName>style.rotation</p:attrName>
                                        </p:attrNameLst>
                                      </p:cBhvr>
                                      <p:tavLst>
                                        <p:tav tm="0">
                                          <p:val>
                                            <p:fltVal val="360"/>
                                          </p:val>
                                        </p:tav>
                                        <p:tav tm="100000">
                                          <p:val>
                                            <p:fltVal val="0"/>
                                          </p:val>
                                        </p:tav>
                                      </p:tavLst>
                                    </p:anim>
                                    <p:animEffect transition="in" filter="fade">
                                      <p:cBhvr>
                                        <p:cTn id="27" dur="500"/>
                                        <p:tgtEl>
                                          <p:spTgt spid="15"/>
                                        </p:tgtEl>
                                      </p:cBhvr>
                                    </p:animEffect>
                                  </p:childTnLst>
                                </p:cTn>
                              </p:par>
                              <p:par>
                                <p:cTn id="28" presetID="49" presetClass="entr" presetSubtype="0" decel="10000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fltVal val="0"/>
                                          </p:val>
                                        </p:tav>
                                        <p:tav tm="100000">
                                          <p:val>
                                            <p:strVal val="#ppt_h"/>
                                          </p:val>
                                        </p:tav>
                                      </p:tavLst>
                                    </p:anim>
                                    <p:anim calcmode="lin" valueType="num">
                                      <p:cBhvr>
                                        <p:cTn id="32" dur="500" fill="hold"/>
                                        <p:tgtEl>
                                          <p:spTgt spid="18"/>
                                        </p:tgtEl>
                                        <p:attrNameLst>
                                          <p:attrName>style.rotation</p:attrName>
                                        </p:attrNameLst>
                                      </p:cBhvr>
                                      <p:tavLst>
                                        <p:tav tm="0">
                                          <p:val>
                                            <p:fltVal val="360"/>
                                          </p:val>
                                        </p:tav>
                                        <p:tav tm="100000">
                                          <p:val>
                                            <p:fltVal val="0"/>
                                          </p:val>
                                        </p:tav>
                                      </p:tavLst>
                                    </p:anim>
                                    <p:animEffect transition="in" filter="fade">
                                      <p:cBhvr>
                                        <p:cTn id="33" dur="500"/>
                                        <p:tgtEl>
                                          <p:spTgt spid="18"/>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p:cTn id="36" dur="500" fill="hold"/>
                                        <p:tgtEl>
                                          <p:spTgt spid="30"/>
                                        </p:tgtEl>
                                        <p:attrNameLst>
                                          <p:attrName>ppt_w</p:attrName>
                                        </p:attrNameLst>
                                      </p:cBhvr>
                                      <p:tavLst>
                                        <p:tav tm="0">
                                          <p:val>
                                            <p:fltVal val="0"/>
                                          </p:val>
                                        </p:tav>
                                        <p:tav tm="100000">
                                          <p:val>
                                            <p:strVal val="#ppt_w"/>
                                          </p:val>
                                        </p:tav>
                                      </p:tavLst>
                                    </p:anim>
                                    <p:anim calcmode="lin" valueType="num">
                                      <p:cBhvr>
                                        <p:cTn id="37" dur="500" fill="hold"/>
                                        <p:tgtEl>
                                          <p:spTgt spid="30"/>
                                        </p:tgtEl>
                                        <p:attrNameLst>
                                          <p:attrName>ppt_h</p:attrName>
                                        </p:attrNameLst>
                                      </p:cBhvr>
                                      <p:tavLst>
                                        <p:tav tm="0">
                                          <p:val>
                                            <p:fltVal val="0"/>
                                          </p:val>
                                        </p:tav>
                                        <p:tav tm="100000">
                                          <p:val>
                                            <p:strVal val="#ppt_h"/>
                                          </p:val>
                                        </p:tav>
                                      </p:tavLst>
                                    </p:anim>
                                    <p:anim calcmode="lin" valueType="num">
                                      <p:cBhvr>
                                        <p:cTn id="38" dur="500" fill="hold"/>
                                        <p:tgtEl>
                                          <p:spTgt spid="30"/>
                                        </p:tgtEl>
                                        <p:attrNameLst>
                                          <p:attrName>style.rotation</p:attrName>
                                        </p:attrNameLst>
                                      </p:cBhvr>
                                      <p:tavLst>
                                        <p:tav tm="0">
                                          <p:val>
                                            <p:fltVal val="360"/>
                                          </p:val>
                                        </p:tav>
                                        <p:tav tm="100000">
                                          <p:val>
                                            <p:fltVal val="0"/>
                                          </p:val>
                                        </p:tav>
                                      </p:tavLst>
                                    </p:anim>
                                    <p:animEffect transition="in" filter="fade">
                                      <p:cBhvr>
                                        <p:cTn id="39" dur="500"/>
                                        <p:tgtEl>
                                          <p:spTgt spid="30"/>
                                        </p:tgtEl>
                                      </p:cBhvr>
                                    </p:animEffect>
                                  </p:childTnLst>
                                </p:cTn>
                              </p:par>
                              <p:par>
                                <p:cTn id="40" presetID="49" presetClass="entr" presetSubtype="0" decel="10000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p:cTn id="42" dur="500" fill="hold"/>
                                        <p:tgtEl>
                                          <p:spTgt spid="31"/>
                                        </p:tgtEl>
                                        <p:attrNameLst>
                                          <p:attrName>ppt_w</p:attrName>
                                        </p:attrNameLst>
                                      </p:cBhvr>
                                      <p:tavLst>
                                        <p:tav tm="0">
                                          <p:val>
                                            <p:fltVal val="0"/>
                                          </p:val>
                                        </p:tav>
                                        <p:tav tm="100000">
                                          <p:val>
                                            <p:strVal val="#ppt_w"/>
                                          </p:val>
                                        </p:tav>
                                      </p:tavLst>
                                    </p:anim>
                                    <p:anim calcmode="lin" valueType="num">
                                      <p:cBhvr>
                                        <p:cTn id="43" dur="500" fill="hold"/>
                                        <p:tgtEl>
                                          <p:spTgt spid="31"/>
                                        </p:tgtEl>
                                        <p:attrNameLst>
                                          <p:attrName>ppt_h</p:attrName>
                                        </p:attrNameLst>
                                      </p:cBhvr>
                                      <p:tavLst>
                                        <p:tav tm="0">
                                          <p:val>
                                            <p:fltVal val="0"/>
                                          </p:val>
                                        </p:tav>
                                        <p:tav tm="100000">
                                          <p:val>
                                            <p:strVal val="#ppt_h"/>
                                          </p:val>
                                        </p:tav>
                                      </p:tavLst>
                                    </p:anim>
                                    <p:anim calcmode="lin" valueType="num">
                                      <p:cBhvr>
                                        <p:cTn id="44" dur="500" fill="hold"/>
                                        <p:tgtEl>
                                          <p:spTgt spid="31"/>
                                        </p:tgtEl>
                                        <p:attrNameLst>
                                          <p:attrName>style.rotation</p:attrName>
                                        </p:attrNameLst>
                                      </p:cBhvr>
                                      <p:tavLst>
                                        <p:tav tm="0">
                                          <p:val>
                                            <p:fltVal val="360"/>
                                          </p:val>
                                        </p:tav>
                                        <p:tav tm="100000">
                                          <p:val>
                                            <p:fltVal val="0"/>
                                          </p:val>
                                        </p:tav>
                                      </p:tavLst>
                                    </p:anim>
                                    <p:animEffect transition="in" filter="fade">
                                      <p:cBhvr>
                                        <p:cTn id="45" dur="500"/>
                                        <p:tgtEl>
                                          <p:spTgt spid="31"/>
                                        </p:tgtEl>
                                      </p:cBhvr>
                                    </p:animEffect>
                                  </p:childTnLst>
                                </p:cTn>
                              </p:par>
                            </p:childTnLst>
                          </p:cTn>
                        </p:par>
                        <p:par>
                          <p:cTn id="46" fill="hold">
                            <p:stCondLst>
                              <p:cond delay="1280"/>
                            </p:stCondLst>
                            <p:childTnLst>
                              <p:par>
                                <p:cTn id="47" presetID="42" presetClass="entr" presetSubtype="0" fill="hold" grpId="0"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1000"/>
                                        <p:tgtEl>
                                          <p:spTgt spid="32"/>
                                        </p:tgtEl>
                                      </p:cBhvr>
                                    </p:animEffect>
                                    <p:anim calcmode="lin" valueType="num">
                                      <p:cBhvr>
                                        <p:cTn id="50" dur="1000" fill="hold"/>
                                        <p:tgtEl>
                                          <p:spTgt spid="32"/>
                                        </p:tgtEl>
                                        <p:attrNameLst>
                                          <p:attrName>ppt_x</p:attrName>
                                        </p:attrNameLst>
                                      </p:cBhvr>
                                      <p:tavLst>
                                        <p:tav tm="0">
                                          <p:val>
                                            <p:strVal val="#ppt_x"/>
                                          </p:val>
                                        </p:tav>
                                        <p:tav tm="100000">
                                          <p:val>
                                            <p:strVal val="#ppt_x"/>
                                          </p:val>
                                        </p:tav>
                                      </p:tavLst>
                                    </p:anim>
                                    <p:anim calcmode="lin" valueType="num">
                                      <p:cBhvr>
                                        <p:cTn id="5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2" repeatCount="indefinite" fill="remove" display="0">
                  <p:stCondLst>
                    <p:cond delay="indefinite"/>
                  </p:stCondLst>
                  <p:endCondLst>
                    <p:cond evt="onStopAudio" delay="0">
                      <p:tgtEl>
                        <p:sldTgt/>
                      </p:tgtEl>
                    </p:cond>
                  </p:endCondLst>
                </p:cTn>
                <p:tgtEl>
                  <p:spTgt spid="33"/>
                </p:tgtEl>
              </p:cMediaNode>
            </p:audio>
          </p:childTnLst>
        </p:cTn>
      </p:par>
    </p:tnLst>
    <p:bldLst>
      <p:bldP spid="4" grpId="0"/>
      <p:bldP spid="30" grpId="0" animBg="1"/>
      <p:bldP spid="31" grpId="0" animBg="1"/>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noChangeShapeType="1"/>
          </p:cNvCxnSpPr>
          <p:nvPr/>
        </p:nvCxnSpPr>
        <p:spPr bwMode="auto">
          <a:xfrm>
            <a:off x="538563" y="2433326"/>
            <a:ext cx="11047638" cy="0"/>
          </a:xfrm>
          <a:prstGeom prst="line">
            <a:avLst/>
          </a:prstGeom>
          <a:noFill/>
          <a:ln w="9525">
            <a:solidFill>
              <a:schemeClr val="accent1"/>
            </a:solidFill>
            <a:round/>
          </a:ln>
          <a:effectLst/>
        </p:spPr>
      </p:cxnSp>
      <p:sp>
        <p:nvSpPr>
          <p:cNvPr id="3" name="TextBox 4"/>
          <p:cNvSpPr txBox="1">
            <a:spLocks noChangeArrowheads="1"/>
          </p:cNvSpPr>
          <p:nvPr/>
        </p:nvSpPr>
        <p:spPr bwMode="auto">
          <a:xfrm>
            <a:off x="2496508" y="1581855"/>
            <a:ext cx="1559580" cy="748538"/>
          </a:xfrm>
          <a:prstGeom prst="rect">
            <a:avLst/>
          </a:prstGeom>
          <a:noFill/>
          <a:ln w="9525">
            <a:noFill/>
            <a:miter lim="800000"/>
          </a:ln>
        </p:spPr>
        <p:txBody>
          <a:bodyPr wrap="square">
            <a:spAutoFit/>
          </a:bodyPr>
          <a:lstStyle/>
          <a:p>
            <a:pPr>
              <a:buFontTx/>
              <a:buNone/>
            </a:pPr>
            <a:r>
              <a:rPr lang="zh-CN" altLang="en-US" sz="4265" b="1" dirty="0">
                <a:solidFill>
                  <a:schemeClr val="accent2"/>
                </a:solidFill>
                <a:latin typeface="微软雅黑" panose="020B0503020204020204" pitchFamily="34" charset="-122"/>
                <a:ea typeface="微软雅黑" panose="020B0503020204020204" pitchFamily="34" charset="-122"/>
              </a:rPr>
              <a:t>目录</a:t>
            </a:r>
            <a:endParaRPr lang="zh-CN" altLang="en-US" sz="4265" b="1" dirty="0">
              <a:solidFill>
                <a:schemeClr val="accent2"/>
              </a:solidFill>
              <a:latin typeface="微软雅黑" panose="020B0503020204020204" pitchFamily="34" charset="-122"/>
              <a:ea typeface="微软雅黑" panose="020B0503020204020204" pitchFamily="34" charset="-122"/>
            </a:endParaRPr>
          </a:p>
        </p:txBody>
      </p:sp>
      <p:sp>
        <p:nvSpPr>
          <p:cNvPr id="4" name="TextBox 5"/>
          <p:cNvSpPr txBox="1">
            <a:spLocks noChangeArrowheads="1"/>
          </p:cNvSpPr>
          <p:nvPr/>
        </p:nvSpPr>
        <p:spPr bwMode="auto">
          <a:xfrm>
            <a:off x="1141350" y="1761447"/>
            <a:ext cx="1882892" cy="461345"/>
          </a:xfrm>
          <a:prstGeom prst="rect">
            <a:avLst/>
          </a:prstGeom>
          <a:noFill/>
          <a:ln w="9525">
            <a:noFill/>
            <a:miter lim="800000"/>
          </a:ln>
        </p:spPr>
        <p:txBody>
          <a:bodyPr wrap="square">
            <a:spAutoFit/>
          </a:bodyPr>
          <a:lstStyle/>
          <a:p>
            <a:pPr>
              <a:buFontTx/>
              <a:buNone/>
            </a:pPr>
            <a:r>
              <a:rPr lang="en-US" altLang="zh-CN" sz="2400" b="1" dirty="0">
                <a:solidFill>
                  <a:schemeClr val="accent2"/>
                </a:solidFill>
                <a:ea typeface="微软雅黑" panose="020B0503020204020204" pitchFamily="34" charset="-122"/>
              </a:rPr>
              <a:t>Contents</a:t>
            </a:r>
            <a:endParaRPr lang="zh-CN" altLang="en-US" sz="2400" b="1" dirty="0">
              <a:solidFill>
                <a:schemeClr val="accent2"/>
              </a:solidFill>
              <a:ea typeface="微软雅黑" panose="020B0503020204020204" pitchFamily="34" charset="-122"/>
            </a:endParaRPr>
          </a:p>
        </p:txBody>
      </p:sp>
      <p:sp>
        <p:nvSpPr>
          <p:cNvPr id="5" name="矩形 4"/>
          <p:cNvSpPr>
            <a:spLocks noChangeArrowheads="1"/>
          </p:cNvSpPr>
          <p:nvPr/>
        </p:nvSpPr>
        <p:spPr bwMode="auto">
          <a:xfrm>
            <a:off x="3763" y="1570259"/>
            <a:ext cx="534802" cy="534802"/>
          </a:xfrm>
          <a:prstGeom prst="rect">
            <a:avLst/>
          </a:prstGeom>
          <a:solidFill>
            <a:schemeClr val="accent1"/>
          </a:solidFill>
          <a:ln w="9525">
            <a:noFill/>
            <a:miter lim="800000"/>
          </a:ln>
        </p:spPr>
        <p:txBody>
          <a:bodyPr/>
          <a:lstStyle/>
          <a:p>
            <a:pPr>
              <a:buFontTx/>
              <a:buNone/>
            </a:pPr>
            <a:endParaRPr lang="zh-CN" altLang="en-US" sz="2400"/>
          </a:p>
        </p:txBody>
      </p:sp>
      <p:sp>
        <p:nvSpPr>
          <p:cNvPr id="6" name="AutoShape 3"/>
          <p:cNvSpPr>
            <a:spLocks noChangeAspect="1" noChangeArrowheads="1" noTextEdit="1"/>
          </p:cNvSpPr>
          <p:nvPr/>
        </p:nvSpPr>
        <p:spPr bwMode="auto">
          <a:xfrm>
            <a:off x="2436937" y="3175425"/>
            <a:ext cx="723330" cy="721405"/>
          </a:xfrm>
          <a:prstGeom prst="rect">
            <a:avLst/>
          </a:prstGeom>
          <a:noFill/>
          <a:ln w="9525">
            <a:noFill/>
            <a:miter lim="800000"/>
          </a:ln>
        </p:spPr>
        <p:txBody>
          <a:bodyPr/>
          <a:lstStyle/>
          <a:p>
            <a:endParaRPr lang="zh-CN" altLang="en-US" sz="2400"/>
          </a:p>
        </p:txBody>
      </p:sp>
      <p:sp>
        <p:nvSpPr>
          <p:cNvPr id="7" name="Oval 5"/>
          <p:cNvSpPr>
            <a:spLocks noChangeArrowheads="1"/>
          </p:cNvSpPr>
          <p:nvPr/>
        </p:nvSpPr>
        <p:spPr bwMode="auto">
          <a:xfrm>
            <a:off x="2436937" y="3175426"/>
            <a:ext cx="731025" cy="729102"/>
          </a:xfrm>
          <a:prstGeom prst="ellipse">
            <a:avLst/>
          </a:prstGeom>
          <a:solidFill>
            <a:schemeClr val="bg2"/>
          </a:solidFill>
          <a:ln w="9525">
            <a:noFill/>
            <a:round/>
          </a:ln>
        </p:spPr>
        <p:txBody>
          <a:bodyPr/>
          <a:lstStyle/>
          <a:p>
            <a:pPr>
              <a:buFontTx/>
              <a:buNone/>
            </a:pPr>
            <a:endParaRPr lang="zh-CN" altLang="en-US" sz="2400"/>
          </a:p>
        </p:txBody>
      </p:sp>
      <p:sp>
        <p:nvSpPr>
          <p:cNvPr id="8" name="Oval 6"/>
          <p:cNvSpPr>
            <a:spLocks noChangeArrowheads="1"/>
          </p:cNvSpPr>
          <p:nvPr/>
        </p:nvSpPr>
        <p:spPr bwMode="auto">
          <a:xfrm>
            <a:off x="2508862" y="3247348"/>
            <a:ext cx="602133" cy="600209"/>
          </a:xfrm>
          <a:prstGeom prst="ellipse">
            <a:avLst/>
          </a:prstGeom>
          <a:solidFill>
            <a:schemeClr val="accent1"/>
          </a:solidFill>
          <a:ln w="9525">
            <a:noFill/>
            <a:round/>
          </a:ln>
        </p:spPr>
        <p:txBody>
          <a:bodyPr/>
          <a:lstStyle/>
          <a:p>
            <a:pPr>
              <a:buFontTx/>
              <a:buNone/>
            </a:pPr>
            <a:endParaRPr lang="zh-CN" altLang="en-US" sz="2400"/>
          </a:p>
        </p:txBody>
      </p:sp>
      <p:sp>
        <p:nvSpPr>
          <p:cNvPr id="9" name="TextBox 14"/>
          <p:cNvSpPr txBox="1">
            <a:spLocks noChangeArrowheads="1"/>
          </p:cNvSpPr>
          <p:nvPr/>
        </p:nvSpPr>
        <p:spPr bwMode="auto">
          <a:xfrm>
            <a:off x="2614630" y="3264273"/>
            <a:ext cx="443287" cy="584455"/>
          </a:xfrm>
          <a:prstGeom prst="rect">
            <a:avLst/>
          </a:prstGeom>
          <a:noFill/>
          <a:ln w="9525">
            <a:noFill/>
            <a:miter lim="800000"/>
          </a:ln>
        </p:spPr>
        <p:txBody>
          <a:bodyPr wrap="square">
            <a:spAutoFit/>
          </a:bodyPr>
          <a:lstStyle/>
          <a:p>
            <a:pPr>
              <a:buFontTx/>
              <a:buNone/>
            </a:pPr>
            <a:r>
              <a:rPr lang="en-US" altLang="zh-CN" sz="3200" dirty="0">
                <a:solidFill>
                  <a:srgbClr val="FFFFFF"/>
                </a:solidFill>
                <a:latin typeface="微软雅黑" panose="020B0503020204020204" pitchFamily="34" charset="-122"/>
                <a:ea typeface="微软雅黑" panose="020B0503020204020204" pitchFamily="34" charset="-122"/>
              </a:rPr>
              <a:t>1</a:t>
            </a:r>
            <a:endParaRPr lang="zh-CN" altLang="en-US" sz="3200" dirty="0">
              <a:solidFill>
                <a:srgbClr val="FFFFFF"/>
              </a:solidFill>
              <a:latin typeface="微软雅黑" panose="020B0503020204020204" pitchFamily="34" charset="-122"/>
              <a:ea typeface="微软雅黑" panose="020B0503020204020204" pitchFamily="34" charset="-122"/>
            </a:endParaRPr>
          </a:p>
        </p:txBody>
      </p:sp>
      <p:sp>
        <p:nvSpPr>
          <p:cNvPr id="10" name="TextBox 15"/>
          <p:cNvSpPr txBox="1">
            <a:spLocks noChangeArrowheads="1"/>
          </p:cNvSpPr>
          <p:nvPr/>
        </p:nvSpPr>
        <p:spPr bwMode="auto">
          <a:xfrm>
            <a:off x="3326204" y="3314906"/>
            <a:ext cx="4536199" cy="420370"/>
          </a:xfrm>
          <a:prstGeom prst="rect">
            <a:avLst/>
          </a:prstGeom>
          <a:noFill/>
          <a:ln w="9525">
            <a:noFill/>
            <a:miter lim="800000"/>
          </a:ln>
        </p:spPr>
        <p:txBody>
          <a:bodyPr wrap="square">
            <a:spAutoFit/>
          </a:bodyPr>
          <a:lstStyle/>
          <a:p>
            <a:pPr>
              <a:buFontTx/>
              <a:buNone/>
            </a:pPr>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研究问题</a:t>
            </a:r>
            <a:endPar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AutoShape 3"/>
          <p:cNvSpPr>
            <a:spLocks noChangeAspect="1" noChangeArrowheads="1" noTextEdit="1"/>
          </p:cNvSpPr>
          <p:nvPr/>
        </p:nvSpPr>
        <p:spPr bwMode="auto">
          <a:xfrm>
            <a:off x="2461213" y="4672959"/>
            <a:ext cx="723330" cy="721405"/>
          </a:xfrm>
          <a:prstGeom prst="rect">
            <a:avLst/>
          </a:prstGeom>
          <a:noFill/>
          <a:ln w="9525">
            <a:noFill/>
            <a:miter lim="800000"/>
          </a:ln>
        </p:spPr>
        <p:txBody>
          <a:bodyPr/>
          <a:lstStyle/>
          <a:p>
            <a:endParaRPr lang="zh-CN" altLang="en-US" sz="2400"/>
          </a:p>
        </p:txBody>
      </p:sp>
      <p:sp>
        <p:nvSpPr>
          <p:cNvPr id="12" name="Oval 5"/>
          <p:cNvSpPr>
            <a:spLocks noChangeArrowheads="1"/>
          </p:cNvSpPr>
          <p:nvPr/>
        </p:nvSpPr>
        <p:spPr bwMode="auto">
          <a:xfrm>
            <a:off x="2461213" y="4672960"/>
            <a:ext cx="731025" cy="729102"/>
          </a:xfrm>
          <a:prstGeom prst="ellipse">
            <a:avLst/>
          </a:prstGeom>
          <a:solidFill>
            <a:schemeClr val="bg2"/>
          </a:solidFill>
          <a:ln w="9525">
            <a:noFill/>
            <a:round/>
          </a:ln>
        </p:spPr>
        <p:txBody>
          <a:bodyPr/>
          <a:lstStyle/>
          <a:p>
            <a:pPr>
              <a:buFontTx/>
              <a:buNone/>
            </a:pPr>
            <a:endParaRPr lang="zh-CN" altLang="en-US" sz="2400"/>
          </a:p>
        </p:txBody>
      </p:sp>
      <p:sp>
        <p:nvSpPr>
          <p:cNvPr id="13" name="Oval 6"/>
          <p:cNvSpPr>
            <a:spLocks noChangeArrowheads="1"/>
          </p:cNvSpPr>
          <p:nvPr/>
        </p:nvSpPr>
        <p:spPr bwMode="auto">
          <a:xfrm>
            <a:off x="2533138" y="4744882"/>
            <a:ext cx="602133" cy="600209"/>
          </a:xfrm>
          <a:prstGeom prst="ellipse">
            <a:avLst/>
          </a:prstGeom>
          <a:solidFill>
            <a:schemeClr val="accent1"/>
          </a:solidFill>
          <a:ln w="9525">
            <a:noFill/>
            <a:round/>
          </a:ln>
        </p:spPr>
        <p:txBody>
          <a:bodyPr/>
          <a:lstStyle/>
          <a:p>
            <a:pPr>
              <a:buFontTx/>
              <a:buNone/>
            </a:pPr>
            <a:endParaRPr lang="zh-CN" altLang="en-US" sz="2400"/>
          </a:p>
        </p:txBody>
      </p:sp>
      <p:sp>
        <p:nvSpPr>
          <p:cNvPr id="14" name="TextBox 19"/>
          <p:cNvSpPr txBox="1">
            <a:spLocks noChangeArrowheads="1"/>
          </p:cNvSpPr>
          <p:nvPr/>
        </p:nvSpPr>
        <p:spPr bwMode="auto">
          <a:xfrm>
            <a:off x="2604810" y="4761808"/>
            <a:ext cx="443287" cy="584455"/>
          </a:xfrm>
          <a:prstGeom prst="rect">
            <a:avLst/>
          </a:prstGeom>
          <a:noFill/>
          <a:ln w="9525">
            <a:noFill/>
            <a:miter lim="800000"/>
          </a:ln>
        </p:spPr>
        <p:txBody>
          <a:bodyPr wrap="square">
            <a:spAutoFit/>
          </a:bodyPr>
          <a:lstStyle/>
          <a:p>
            <a:pPr>
              <a:buFontTx/>
              <a:buNone/>
            </a:pPr>
            <a:r>
              <a:rPr lang="en-US" altLang="zh-CN" sz="3200" dirty="0">
                <a:solidFill>
                  <a:srgbClr val="FFFFFF"/>
                </a:solidFill>
                <a:latin typeface="微软雅黑" panose="020B0503020204020204" pitchFamily="34" charset="-122"/>
                <a:ea typeface="微软雅黑" panose="020B0503020204020204" pitchFamily="34" charset="-122"/>
              </a:rPr>
              <a:t>2</a:t>
            </a:r>
            <a:endParaRPr lang="zh-CN" altLang="en-US" sz="3200" dirty="0">
              <a:solidFill>
                <a:srgbClr val="FFFFFF"/>
              </a:solidFill>
              <a:latin typeface="微软雅黑" panose="020B0503020204020204" pitchFamily="34" charset="-122"/>
              <a:ea typeface="微软雅黑" panose="020B0503020204020204" pitchFamily="34" charset="-122"/>
            </a:endParaRPr>
          </a:p>
        </p:txBody>
      </p:sp>
      <p:sp>
        <p:nvSpPr>
          <p:cNvPr id="15" name="TextBox 20"/>
          <p:cNvSpPr txBox="1">
            <a:spLocks noChangeArrowheads="1"/>
          </p:cNvSpPr>
          <p:nvPr/>
        </p:nvSpPr>
        <p:spPr bwMode="auto">
          <a:xfrm>
            <a:off x="3326399" y="4820308"/>
            <a:ext cx="4536199" cy="420370"/>
          </a:xfrm>
          <a:prstGeom prst="rect">
            <a:avLst/>
          </a:prstGeom>
          <a:noFill/>
          <a:ln w="9525">
            <a:noFill/>
            <a:miter lim="800000"/>
          </a:ln>
        </p:spPr>
        <p:txBody>
          <a:bodyPr wrap="square">
            <a:spAutoFit/>
          </a:bodyPr>
          <a:lstStyle/>
          <a:p>
            <a:pPr>
              <a:buFontTx/>
              <a:buNone/>
            </a:pPr>
            <a:r>
              <a:rPr lang="zh-CN" altLang="en-US" sz="2135">
                <a:solidFill>
                  <a:schemeClr val="tx1">
                    <a:lumMod val="75000"/>
                    <a:lumOff val="25000"/>
                  </a:schemeClr>
                </a:solidFill>
                <a:latin typeface="微软雅黑" panose="020B0503020204020204" pitchFamily="34" charset="-122"/>
                <a:ea typeface="微软雅黑" panose="020B0503020204020204" pitchFamily="34" charset="-122"/>
              </a:rPr>
              <a:t>研究方法</a:t>
            </a: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矩形 24"/>
          <p:cNvSpPr>
            <a:spLocks noChangeArrowheads="1"/>
          </p:cNvSpPr>
          <p:nvPr/>
        </p:nvSpPr>
        <p:spPr bwMode="auto">
          <a:xfrm>
            <a:off x="516407" y="2314882"/>
            <a:ext cx="534802" cy="143928"/>
          </a:xfrm>
          <a:prstGeom prst="rect">
            <a:avLst/>
          </a:prstGeom>
          <a:solidFill>
            <a:schemeClr val="accent2"/>
          </a:solidFill>
          <a:ln w="9525">
            <a:noFill/>
            <a:miter lim="800000"/>
          </a:ln>
        </p:spPr>
        <p:txBody>
          <a:bodyPr/>
          <a:lstStyle/>
          <a:p>
            <a:pPr>
              <a:buFontTx/>
              <a:buNone/>
            </a:pP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400" advClick="0" advTm="5000">
        <p14:doors dir="vert"/>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4"/>
                                        </p:tgtEl>
                                        <p:attrNameLst>
                                          <p:attrName>ppt_y</p:attrName>
                                        </p:attrNameLst>
                                      </p:cBhvr>
                                      <p:tavLst>
                                        <p:tav tm="0">
                                          <p:val>
                                            <p:strVal val="#ppt_y"/>
                                          </p:val>
                                        </p:tav>
                                        <p:tav tm="100000">
                                          <p:val>
                                            <p:strVal val="#ppt_y"/>
                                          </p:val>
                                        </p:tav>
                                      </p:tavLst>
                                    </p:anim>
                                    <p:anim calcmode="lin" valueType="num">
                                      <p:cBhvr>
                                        <p:cTn id="2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4"/>
                                        </p:tgtEl>
                                      </p:cBhvr>
                                    </p:animEffect>
                                  </p:childTnLst>
                                </p:cTn>
                              </p:par>
                              <p:par>
                                <p:cTn id="26" presetID="41" presetClass="entr" presetSubtype="0" fill="hold" grpId="0" nodeType="withEffect">
                                  <p:stCondLst>
                                    <p:cond delay="0"/>
                                  </p:stCondLst>
                                  <p:iterate type="lt">
                                    <p:tmPct val="10000"/>
                                  </p:iterate>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
                                        </p:tgtEl>
                                        <p:attrNameLst>
                                          <p:attrName>ppt_y</p:attrName>
                                        </p:attrNameLst>
                                      </p:cBhvr>
                                      <p:tavLst>
                                        <p:tav tm="0">
                                          <p:val>
                                            <p:strVal val="#ppt_y"/>
                                          </p:val>
                                        </p:tav>
                                        <p:tav tm="100000">
                                          <p:val>
                                            <p:strVal val="#ppt_y"/>
                                          </p:val>
                                        </p:tav>
                                      </p:tavLst>
                                    </p:anim>
                                    <p:anim calcmode="lin" valueType="num">
                                      <p:cBhvr>
                                        <p:cTn id="30"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
                                        </p:tgtEl>
                                      </p:cBhvr>
                                    </p:animEffect>
                                  </p:childTnLst>
                                </p:cTn>
                              </p:par>
                            </p:childTnLst>
                          </p:cTn>
                        </p:par>
                        <p:par>
                          <p:cTn id="33" fill="hold">
                            <p:stCondLst>
                              <p:cond delay="2349"/>
                            </p:stCondLst>
                            <p:childTnLst>
                              <p:par>
                                <p:cTn id="34" presetID="52" presetClass="entr" presetSubtype="0" fill="hold" grpId="0" nodeType="afterEffect" nodePh="1">
                                  <p:stCondLst>
                                    <p:cond delay="0"/>
                                  </p:stCondLst>
                                  <p:endCondLst>
                                    <p:cond evt="begin" delay="0">
                                      <p:tn val="34"/>
                                    </p:cond>
                                  </p:endCondLst>
                                  <p:childTnLst>
                                    <p:set>
                                      <p:cBhvr>
                                        <p:cTn id="35" dur="1" fill="hold">
                                          <p:stCondLst>
                                            <p:cond delay="0"/>
                                          </p:stCondLst>
                                        </p:cTn>
                                        <p:tgtEl>
                                          <p:spTgt spid="6"/>
                                        </p:tgtEl>
                                        <p:attrNameLst>
                                          <p:attrName>style.visibility</p:attrName>
                                        </p:attrNameLst>
                                      </p:cBhvr>
                                      <p:to>
                                        <p:strVal val="visible"/>
                                      </p:to>
                                    </p:set>
                                    <p:animScale>
                                      <p:cBhvr>
                                        <p:cTn id="36"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7" dur="1000" decel="50000" fill="hold">
                                          <p:stCondLst>
                                            <p:cond delay="0"/>
                                          </p:stCondLst>
                                        </p:cTn>
                                        <p:tgtEl>
                                          <p:spTgt spid="6"/>
                                        </p:tgtEl>
                                        <p:attrNameLst>
                                          <p:attrName>ppt_x</p:attrName>
                                          <p:attrName>ppt_y</p:attrName>
                                        </p:attrNameLst>
                                      </p:cBhvr>
                                      <p:rCtr x="0" y="0"/>
                                    </p:animMotion>
                                    <p:animEffect transition="in" filter="fade">
                                      <p:cBhvr>
                                        <p:cTn id="38" dur="1000"/>
                                        <p:tgtEl>
                                          <p:spTgt spid="6"/>
                                        </p:tgtEl>
                                      </p:cBhvr>
                                    </p:animEffect>
                                  </p:childTnLst>
                                </p:cTn>
                              </p:par>
                              <p:par>
                                <p:cTn id="39" presetID="52"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Scale>
                                      <p:cBhvr>
                                        <p:cTn id="41"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2" dur="1000" decel="50000" fill="hold">
                                          <p:stCondLst>
                                            <p:cond delay="0"/>
                                          </p:stCondLst>
                                        </p:cTn>
                                        <p:tgtEl>
                                          <p:spTgt spid="7"/>
                                        </p:tgtEl>
                                        <p:attrNameLst>
                                          <p:attrName>ppt_x</p:attrName>
                                          <p:attrName>ppt_y</p:attrName>
                                        </p:attrNameLst>
                                      </p:cBhvr>
                                      <p:rCtr x="0" y="0"/>
                                    </p:animMotion>
                                    <p:animEffect transition="in" filter="fade">
                                      <p:cBhvr>
                                        <p:cTn id="43" dur="1000"/>
                                        <p:tgtEl>
                                          <p:spTgt spid="7"/>
                                        </p:tgtEl>
                                      </p:cBhvr>
                                    </p:animEffect>
                                  </p:childTnLst>
                                </p:cTn>
                              </p:par>
                              <p:par>
                                <p:cTn id="44" presetID="52"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Scale>
                                      <p:cBhvr>
                                        <p:cTn id="46"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7" dur="1000" decel="50000" fill="hold">
                                          <p:stCondLst>
                                            <p:cond delay="0"/>
                                          </p:stCondLst>
                                        </p:cTn>
                                        <p:tgtEl>
                                          <p:spTgt spid="8"/>
                                        </p:tgtEl>
                                        <p:attrNameLst>
                                          <p:attrName>ppt_x</p:attrName>
                                          <p:attrName>ppt_y</p:attrName>
                                        </p:attrNameLst>
                                      </p:cBhvr>
                                      <p:rCtr x="0" y="0"/>
                                    </p:animMotion>
                                    <p:animEffect transition="in" filter="fade">
                                      <p:cBhvr>
                                        <p:cTn id="48" dur="1000"/>
                                        <p:tgtEl>
                                          <p:spTgt spid="8"/>
                                        </p:tgtEl>
                                      </p:cBhvr>
                                    </p:animEffect>
                                  </p:childTnLst>
                                </p:cTn>
                              </p:par>
                              <p:par>
                                <p:cTn id="49" presetID="52"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Scale>
                                      <p:cBhvr>
                                        <p:cTn id="51"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2" dur="1000" decel="50000" fill="hold">
                                          <p:stCondLst>
                                            <p:cond delay="0"/>
                                          </p:stCondLst>
                                        </p:cTn>
                                        <p:tgtEl>
                                          <p:spTgt spid="9"/>
                                        </p:tgtEl>
                                        <p:attrNameLst>
                                          <p:attrName>ppt_x</p:attrName>
                                          <p:attrName>ppt_y</p:attrName>
                                        </p:attrNameLst>
                                      </p:cBhvr>
                                      <p:rCtr x="0" y="0"/>
                                    </p:animMotion>
                                    <p:animEffect transition="in" filter="fade">
                                      <p:cBhvr>
                                        <p:cTn id="53" dur="1000"/>
                                        <p:tgtEl>
                                          <p:spTgt spid="9"/>
                                        </p:tgtEl>
                                      </p:cBhvr>
                                    </p:animEffect>
                                  </p:childTnLst>
                                </p:cTn>
                              </p:par>
                            </p:childTnLst>
                          </p:cTn>
                        </p:par>
                        <p:par>
                          <p:cTn id="54" fill="hold">
                            <p:stCondLst>
                              <p:cond delay="3349"/>
                            </p:stCondLst>
                            <p:childTnLst>
                              <p:par>
                                <p:cTn id="55" presetID="22" presetClass="entr" presetSubtype="8"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par>
                          <p:cTn id="58" fill="hold">
                            <p:stCondLst>
                              <p:cond delay="3849"/>
                            </p:stCondLst>
                            <p:childTnLst>
                              <p:par>
                                <p:cTn id="59" presetID="52" presetClass="entr" presetSubtype="0" fill="hold" grpId="0" nodeType="afterEffect" nodePh="1">
                                  <p:stCondLst>
                                    <p:cond delay="0"/>
                                  </p:stCondLst>
                                  <p:endCondLst>
                                    <p:cond evt="begin" delay="0">
                                      <p:tn val="59"/>
                                    </p:cond>
                                  </p:endCondLst>
                                  <p:childTnLst>
                                    <p:set>
                                      <p:cBhvr>
                                        <p:cTn id="60" dur="1" fill="hold">
                                          <p:stCondLst>
                                            <p:cond delay="0"/>
                                          </p:stCondLst>
                                        </p:cTn>
                                        <p:tgtEl>
                                          <p:spTgt spid="11"/>
                                        </p:tgtEl>
                                        <p:attrNameLst>
                                          <p:attrName>style.visibility</p:attrName>
                                        </p:attrNameLst>
                                      </p:cBhvr>
                                      <p:to>
                                        <p:strVal val="visible"/>
                                      </p:to>
                                    </p:set>
                                    <p:animScale>
                                      <p:cBhvr>
                                        <p:cTn id="61"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2" dur="1000" decel="50000" fill="hold">
                                          <p:stCondLst>
                                            <p:cond delay="0"/>
                                          </p:stCondLst>
                                        </p:cTn>
                                        <p:tgtEl>
                                          <p:spTgt spid="11"/>
                                        </p:tgtEl>
                                        <p:attrNameLst>
                                          <p:attrName>ppt_x</p:attrName>
                                          <p:attrName>ppt_y</p:attrName>
                                        </p:attrNameLst>
                                      </p:cBhvr>
                                      <p:rCtr x="0" y="0"/>
                                    </p:animMotion>
                                    <p:animEffect transition="in" filter="fade">
                                      <p:cBhvr>
                                        <p:cTn id="63" dur="1000"/>
                                        <p:tgtEl>
                                          <p:spTgt spid="11"/>
                                        </p:tgtEl>
                                      </p:cBhvr>
                                    </p:animEffect>
                                  </p:childTnLst>
                                </p:cTn>
                              </p:par>
                              <p:par>
                                <p:cTn id="64" presetID="52"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Scale>
                                      <p:cBhvr>
                                        <p:cTn id="66"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7" dur="1000" decel="50000" fill="hold">
                                          <p:stCondLst>
                                            <p:cond delay="0"/>
                                          </p:stCondLst>
                                        </p:cTn>
                                        <p:tgtEl>
                                          <p:spTgt spid="12"/>
                                        </p:tgtEl>
                                        <p:attrNameLst>
                                          <p:attrName>ppt_x</p:attrName>
                                          <p:attrName>ppt_y</p:attrName>
                                        </p:attrNameLst>
                                      </p:cBhvr>
                                      <p:rCtr x="0" y="0"/>
                                    </p:animMotion>
                                    <p:animEffect transition="in" filter="fade">
                                      <p:cBhvr>
                                        <p:cTn id="68" dur="1000"/>
                                        <p:tgtEl>
                                          <p:spTgt spid="12"/>
                                        </p:tgtEl>
                                      </p:cBhvr>
                                    </p:animEffect>
                                  </p:childTnLst>
                                </p:cTn>
                              </p:par>
                              <p:par>
                                <p:cTn id="69" presetID="52"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Scale>
                                      <p:cBhvr>
                                        <p:cTn id="71"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2" dur="1000" decel="50000" fill="hold">
                                          <p:stCondLst>
                                            <p:cond delay="0"/>
                                          </p:stCondLst>
                                        </p:cTn>
                                        <p:tgtEl>
                                          <p:spTgt spid="13"/>
                                        </p:tgtEl>
                                        <p:attrNameLst>
                                          <p:attrName>ppt_x</p:attrName>
                                          <p:attrName>ppt_y</p:attrName>
                                        </p:attrNameLst>
                                      </p:cBhvr>
                                      <p:rCtr x="0" y="0"/>
                                    </p:animMotion>
                                    <p:animEffect transition="in" filter="fade">
                                      <p:cBhvr>
                                        <p:cTn id="73" dur="1000"/>
                                        <p:tgtEl>
                                          <p:spTgt spid="13"/>
                                        </p:tgtEl>
                                      </p:cBhvr>
                                    </p:animEffect>
                                  </p:childTnLst>
                                </p:cTn>
                              </p:par>
                              <p:par>
                                <p:cTn id="74" presetID="52" presetClass="entr" presetSubtype="0" fill="hold" grpId="0" nodeType="withEffect">
                                  <p:stCondLst>
                                    <p:cond delay="0"/>
                                  </p:stCondLst>
                                  <p:childTnLst>
                                    <p:set>
                                      <p:cBhvr>
                                        <p:cTn id="75" dur="1" fill="hold">
                                          <p:stCondLst>
                                            <p:cond delay="0"/>
                                          </p:stCondLst>
                                        </p:cTn>
                                        <p:tgtEl>
                                          <p:spTgt spid="14"/>
                                        </p:tgtEl>
                                        <p:attrNameLst>
                                          <p:attrName>style.visibility</p:attrName>
                                        </p:attrNameLst>
                                      </p:cBhvr>
                                      <p:to>
                                        <p:strVal val="visible"/>
                                      </p:to>
                                    </p:set>
                                    <p:animScale>
                                      <p:cBhvr>
                                        <p:cTn id="76"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7" dur="1000" decel="50000" fill="hold">
                                          <p:stCondLst>
                                            <p:cond delay="0"/>
                                          </p:stCondLst>
                                        </p:cTn>
                                        <p:tgtEl>
                                          <p:spTgt spid="14"/>
                                        </p:tgtEl>
                                        <p:attrNameLst>
                                          <p:attrName>ppt_x</p:attrName>
                                          <p:attrName>ppt_y</p:attrName>
                                        </p:attrNameLst>
                                      </p:cBhvr>
                                      <p:rCtr x="0" y="0"/>
                                    </p:animMotion>
                                    <p:animEffect transition="in" filter="fade">
                                      <p:cBhvr>
                                        <p:cTn id="78" dur="1000"/>
                                        <p:tgtEl>
                                          <p:spTgt spid="14"/>
                                        </p:tgtEl>
                                      </p:cBhvr>
                                    </p:animEffect>
                                  </p:childTnLst>
                                </p:cTn>
                              </p:par>
                            </p:childTnLst>
                          </p:cTn>
                        </p:par>
                        <p:par>
                          <p:cTn id="79" fill="hold">
                            <p:stCondLst>
                              <p:cond delay="4849"/>
                            </p:stCondLst>
                            <p:childTnLst>
                              <p:par>
                                <p:cTn id="80" presetID="22" presetClass="entr" presetSubtype="8" fill="hold" grpId="0"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left)">
                                      <p:cBhvr>
                                        <p:cTn id="8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nimBg="1" autoUpdateAnimBg="0"/>
      <p:bldP spid="6" grpId="0" animBg="1"/>
      <p:bldP spid="7" grpId="0" animBg="1" autoUpdateAnimBg="0"/>
      <p:bldP spid="8" grpId="0" animBg="1" autoUpdateAnimBg="0"/>
      <p:bldP spid="9" grpId="0" autoUpdateAnimBg="0"/>
      <p:bldP spid="10" grpId="0" autoUpdateAnimBg="0"/>
      <p:bldP spid="11" grpId="0" animBg="1"/>
      <p:bldP spid="12" grpId="0" animBg="1" autoUpdateAnimBg="0"/>
      <p:bldP spid="13" grpId="0" animBg="1" autoUpdateAnimBg="0"/>
      <p:bldP spid="14" grpId="0" autoUpdateAnimBg="0"/>
      <p:bldP spid="15" grpId="0" autoUpdateAnimBg="0"/>
      <p:bldP spid="25"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0800000">
            <a:off x="912813" y="4094163"/>
            <a:ext cx="463550" cy="463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 name="组合 2"/>
          <p:cNvGrpSpPr/>
          <p:nvPr/>
        </p:nvGrpSpPr>
        <p:grpSpPr bwMode="auto">
          <a:xfrm>
            <a:off x="4135438" y="3556000"/>
            <a:ext cx="6777037" cy="941070"/>
            <a:chOff x="277329" y="2206380"/>
            <a:chExt cx="5427948" cy="941111"/>
          </a:xfrm>
        </p:grpSpPr>
        <p:cxnSp>
          <p:nvCxnSpPr>
            <p:cNvPr id="4" name="直接连接符 3"/>
            <p:cNvCxnSpPr/>
            <p:nvPr/>
          </p:nvCxnSpPr>
          <p:spPr>
            <a:xfrm>
              <a:off x="410834" y="2206380"/>
              <a:ext cx="529444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7329" y="2317510"/>
              <a:ext cx="5427948" cy="829981"/>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只用所有学生的整体的一道题的平均数显然不能准确衡量该题目的难易程度，因为所有学生对题目的做题状态可能不相同，所以要引入更高级的数据分析。</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 name="椭圆 7"/>
          <p:cNvSpPr/>
          <p:nvPr/>
        </p:nvSpPr>
        <p:spPr>
          <a:xfrm>
            <a:off x="1865313" y="4125913"/>
            <a:ext cx="147637" cy="1492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3717925" y="4362450"/>
            <a:ext cx="242888"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p:nvPr/>
        </p:nvSpPr>
        <p:spPr>
          <a:xfrm>
            <a:off x="3094875" y="4327526"/>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p:nvPr/>
        </p:nvSpPr>
        <p:spPr>
          <a:xfrm rot="11047877">
            <a:off x="2328863" y="4422775"/>
            <a:ext cx="169862" cy="1698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p:nvPr/>
        </p:nvSpPr>
        <p:spPr>
          <a:xfrm>
            <a:off x="1319213" y="2378075"/>
            <a:ext cx="344487" cy="344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p:nvPr/>
        </p:nvSpPr>
        <p:spPr>
          <a:xfrm rot="10800000">
            <a:off x="1358900" y="3316288"/>
            <a:ext cx="528638" cy="5270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p:nvPr/>
        </p:nvSpPr>
        <p:spPr>
          <a:xfrm>
            <a:off x="10933113" y="3060700"/>
            <a:ext cx="153987"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椭圆 15"/>
          <p:cNvSpPr/>
          <p:nvPr/>
        </p:nvSpPr>
        <p:spPr>
          <a:xfrm>
            <a:off x="11139488" y="3213100"/>
            <a:ext cx="242887"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椭圆 16"/>
          <p:cNvSpPr/>
          <p:nvPr/>
        </p:nvSpPr>
        <p:spPr>
          <a:xfrm>
            <a:off x="2065338" y="5219700"/>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0"/>
          <p:cNvGrpSpPr/>
          <p:nvPr/>
        </p:nvGrpSpPr>
        <p:grpSpPr bwMode="auto">
          <a:xfrm>
            <a:off x="2047372" y="2390799"/>
            <a:ext cx="1770622" cy="1773214"/>
            <a:chOff x="1277143" y="1504950"/>
            <a:chExt cx="1085057" cy="1085850"/>
          </a:xfrm>
        </p:grpSpPr>
        <p:sp>
          <p:nvSpPr>
            <p:cNvPr id="19" name="椭圆 18"/>
            <p:cNvSpPr/>
            <p:nvPr/>
          </p:nvSpPr>
          <p:spPr>
            <a:xfrm>
              <a:off x="1277143" y="1504950"/>
              <a:ext cx="1085057" cy="1085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文本框 6"/>
            <p:cNvSpPr txBox="1">
              <a:spLocks noChangeArrowheads="1"/>
            </p:cNvSpPr>
            <p:nvPr/>
          </p:nvSpPr>
          <p:spPr bwMode="auto">
            <a:xfrm>
              <a:off x="1394711" y="1649043"/>
              <a:ext cx="849920" cy="81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1" name="文本框 20"/>
          <p:cNvSpPr txBox="1"/>
          <p:nvPr/>
        </p:nvSpPr>
        <p:spPr>
          <a:xfrm>
            <a:off x="4302125" y="2486660"/>
            <a:ext cx="6058535" cy="829945"/>
          </a:xfrm>
          <a:prstGeom prst="rect">
            <a:avLst/>
          </a:prstGeom>
          <a:noFill/>
        </p:spPr>
        <p:txBody>
          <a:bodyPr wrap="square" rtlCol="0" anchor="ctr">
            <a:spAutoFit/>
          </a:bodyPr>
          <a:p>
            <a:pPr>
              <a:lnSpc>
                <a:spcPct val="120000"/>
              </a:lnSpc>
            </a:pPr>
            <a:r>
              <a:rPr lang="zh-CN" altLang="en-US" sz="4000" dirty="0" smtClean="0">
                <a:solidFill>
                  <a:schemeClr val="tx1">
                    <a:lumMod val="75000"/>
                    <a:lumOff val="25000"/>
                  </a:schemeClr>
                </a:solidFill>
              </a:rPr>
              <a:t>问题：自动定义题目难度</a:t>
            </a:r>
            <a:endParaRPr lang="zh-CN" altLang="en-US" sz="4000"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10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1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10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childTnLst>
                                </p:cTn>
                              </p:par>
                              <p:par>
                                <p:cTn id="46" presetID="22" presetClass="entr" presetSubtype="8" fill="hold" nodeType="withEffect">
                                  <p:stCondLst>
                                    <p:cond delay="50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0800000">
            <a:off x="912813" y="4094163"/>
            <a:ext cx="463550" cy="463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 name="组合 2"/>
          <p:cNvGrpSpPr/>
          <p:nvPr/>
        </p:nvGrpSpPr>
        <p:grpSpPr bwMode="auto">
          <a:xfrm>
            <a:off x="4135438" y="2443163"/>
            <a:ext cx="6777037" cy="1561147"/>
            <a:chOff x="277329" y="1093495"/>
            <a:chExt cx="5427948" cy="1561215"/>
          </a:xfrm>
        </p:grpSpPr>
        <p:cxnSp>
          <p:nvCxnSpPr>
            <p:cNvPr id="4" name="直接连接符 3"/>
            <p:cNvCxnSpPr/>
            <p:nvPr/>
          </p:nvCxnSpPr>
          <p:spPr>
            <a:xfrm>
              <a:off x="410834" y="2206380"/>
              <a:ext cx="529444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77329" y="1418946"/>
              <a:ext cx="5141865" cy="768383"/>
            </a:xfrm>
            <a:prstGeom prst="rect">
              <a:avLst/>
            </a:prstGeom>
            <a:noFill/>
          </p:spPr>
          <p:txBody>
            <a:bodyPr>
              <a:spAutoFit/>
            </a:bodyPr>
            <a:lstStyle/>
            <a:p>
              <a:pPr eaLnBrk="1" fontAlgn="auto" hangingPunct="1">
                <a:spcBef>
                  <a:spcPts val="0"/>
                </a:spcBef>
                <a:spcAft>
                  <a:spcPts val="0"/>
                </a:spcAft>
                <a:defRPr/>
              </a:pP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研究方法</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nvSpPr>
          <p:spPr>
            <a:xfrm>
              <a:off x="326916" y="1093495"/>
              <a:ext cx="5141865" cy="398797"/>
            </a:xfrm>
            <a:prstGeom prst="rect">
              <a:avLst/>
            </a:prstGeom>
            <a:noFill/>
          </p:spPr>
          <p:txBody>
            <a:bodyPr>
              <a:spAutoFit/>
            </a:bodyPr>
            <a:lstStyle/>
            <a:p>
              <a:pPr eaLnBrk="1" fontAlgn="auto" hangingPunct="1">
                <a:spcBef>
                  <a:spcPts val="0"/>
                </a:spcBef>
                <a:spcAft>
                  <a:spcPts val="0"/>
                </a:spcAft>
                <a:defRPr/>
              </a:pP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nvSpPr>
          <p:spPr>
            <a:xfrm>
              <a:off x="277329" y="2317510"/>
              <a:ext cx="5427948" cy="337200"/>
            </a:xfrm>
            <a:prstGeom prst="rect">
              <a:avLst/>
            </a:prstGeom>
            <a:noFill/>
          </p:spPr>
          <p:txBody>
            <a:bodyPr>
              <a:spAutoFit/>
            </a:bodyPr>
            <a:lstStyle/>
            <a:p>
              <a:pPr eaLnBrk="1" fontAlgn="auto" hangingPunct="1">
                <a:spcBef>
                  <a:spcPts val="0"/>
                </a:spcBef>
                <a:spcAft>
                  <a:spcPts val="0"/>
                </a:spcAft>
                <a:defRPr/>
              </a:pP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 name="椭圆 7"/>
          <p:cNvSpPr/>
          <p:nvPr/>
        </p:nvSpPr>
        <p:spPr>
          <a:xfrm>
            <a:off x="1865313" y="4125913"/>
            <a:ext cx="147637" cy="1492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3717925" y="4362450"/>
            <a:ext cx="242888"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p:nvPr/>
        </p:nvSpPr>
        <p:spPr>
          <a:xfrm>
            <a:off x="3094875" y="4327526"/>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p:nvPr/>
        </p:nvSpPr>
        <p:spPr>
          <a:xfrm rot="11047877">
            <a:off x="2328863" y="4422775"/>
            <a:ext cx="169862" cy="1698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p:nvPr/>
        </p:nvSpPr>
        <p:spPr>
          <a:xfrm>
            <a:off x="1319213" y="2378075"/>
            <a:ext cx="344487" cy="344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p:nvPr/>
        </p:nvSpPr>
        <p:spPr>
          <a:xfrm rot="10800000">
            <a:off x="1358900" y="3316288"/>
            <a:ext cx="528638" cy="5270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p:nvPr/>
        </p:nvSpPr>
        <p:spPr>
          <a:xfrm>
            <a:off x="10933113" y="3060700"/>
            <a:ext cx="153987"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椭圆 15"/>
          <p:cNvSpPr/>
          <p:nvPr/>
        </p:nvSpPr>
        <p:spPr>
          <a:xfrm>
            <a:off x="11139488" y="3213100"/>
            <a:ext cx="242887"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椭圆 16"/>
          <p:cNvSpPr/>
          <p:nvPr/>
        </p:nvSpPr>
        <p:spPr>
          <a:xfrm>
            <a:off x="2065338" y="5219700"/>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0"/>
          <p:cNvGrpSpPr/>
          <p:nvPr/>
        </p:nvGrpSpPr>
        <p:grpSpPr bwMode="auto">
          <a:xfrm>
            <a:off x="2047372" y="2390799"/>
            <a:ext cx="1770622" cy="1773214"/>
            <a:chOff x="1277143" y="1504950"/>
            <a:chExt cx="1085057" cy="1085850"/>
          </a:xfrm>
        </p:grpSpPr>
        <p:sp>
          <p:nvSpPr>
            <p:cNvPr id="19" name="椭圆 18"/>
            <p:cNvSpPr/>
            <p:nvPr/>
          </p:nvSpPr>
          <p:spPr>
            <a:xfrm>
              <a:off x="1277143" y="1504950"/>
              <a:ext cx="1085057" cy="1085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文本框 6"/>
            <p:cNvSpPr txBox="1">
              <a:spLocks noChangeArrowheads="1"/>
            </p:cNvSpPr>
            <p:nvPr/>
          </p:nvSpPr>
          <p:spPr bwMode="auto">
            <a:xfrm>
              <a:off x="1410730" y="1656871"/>
              <a:ext cx="849920" cy="81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10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1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10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childTnLst>
                                </p:cTn>
                              </p:par>
                              <p:par>
                                <p:cTn id="46" presetID="22" presetClass="entr" presetSubtype="8" fill="hold" nodeType="withEffect">
                                  <p:stCondLst>
                                    <p:cond delay="50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千图PPT彼岸天：ID 8661124库_组合 1"/>
          <p:cNvGrpSpPr/>
          <p:nvPr>
            <p:custDataLst>
              <p:tags r:id="rId1"/>
            </p:custDataLst>
          </p:nvPr>
        </p:nvGrpSpPr>
        <p:grpSpPr>
          <a:xfrm>
            <a:off x="704428" y="1916831"/>
            <a:ext cx="2346037" cy="3024337"/>
            <a:chOff x="771103" y="1916831"/>
            <a:chExt cx="2346037" cy="3024337"/>
          </a:xfrm>
        </p:grpSpPr>
        <p:sp>
          <p:nvSpPr>
            <p:cNvPr id="4" name="Rectangle 3"/>
            <p:cNvSpPr/>
            <p:nvPr/>
          </p:nvSpPr>
          <p:spPr>
            <a:xfrm>
              <a:off x="771301" y="1916832"/>
              <a:ext cx="2345839" cy="302433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20000"/>
                </a:lnSpc>
              </a:pPr>
              <a:endParaRPr lang="zh-CN" altLang="en-US" dirty="0">
                <a:solidFill>
                  <a:schemeClr val="dk1">
                    <a:lumMod val="100000"/>
                  </a:schemeClr>
                </a:solidFill>
              </a:endParaRPr>
            </a:p>
          </p:txBody>
        </p:sp>
        <p:sp>
          <p:nvSpPr>
            <p:cNvPr id="5" name="Right Triangle 4"/>
            <p:cNvSpPr/>
            <p:nvPr/>
          </p:nvSpPr>
          <p:spPr>
            <a:xfrm rot="5400000">
              <a:off x="807813" y="1880319"/>
              <a:ext cx="840739" cy="913764"/>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6" name="Right Triangle 5"/>
            <p:cNvSpPr/>
            <p:nvPr/>
          </p:nvSpPr>
          <p:spPr>
            <a:xfrm rot="16200000">
              <a:off x="2170909" y="3994938"/>
              <a:ext cx="906847" cy="985614"/>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7" name="TextBox 6"/>
            <p:cNvSpPr txBox="1"/>
            <p:nvPr/>
          </p:nvSpPr>
          <p:spPr>
            <a:xfrm>
              <a:off x="1135345" y="2665091"/>
              <a:ext cx="1617751" cy="379656"/>
            </a:xfrm>
            <a:prstGeom prst="rect">
              <a:avLst/>
            </a:prstGeom>
            <a:noFill/>
          </p:spPr>
          <p:txBody>
            <a:bodyPr wrap="none">
              <a:normAutofit fontScale="90000"/>
            </a:bodyPr>
            <a:lstStyle/>
            <a:p>
              <a:pPr algn="ctr"/>
              <a:r>
                <a:rPr lang="zh-CN" altLang="en-US" sz="1865" b="1" dirty="0">
                  <a:solidFill>
                    <a:schemeClr val="accent1"/>
                  </a:solidFill>
                </a:rPr>
                <a:t>平均数做初级对照</a:t>
              </a:r>
              <a:endParaRPr lang="zh-CN" altLang="en-US" sz="1865" b="1" dirty="0">
                <a:solidFill>
                  <a:schemeClr val="accent1"/>
                </a:solidFill>
              </a:endParaRPr>
            </a:p>
          </p:txBody>
        </p:sp>
        <p:sp>
          <p:nvSpPr>
            <p:cNvPr id="8" name="TextBox 18"/>
            <p:cNvSpPr txBox="1"/>
            <p:nvPr/>
          </p:nvSpPr>
          <p:spPr>
            <a:xfrm rot="18969360">
              <a:off x="771103" y="1977163"/>
              <a:ext cx="470000" cy="400110"/>
            </a:xfrm>
            <a:prstGeom prst="rect">
              <a:avLst/>
            </a:prstGeom>
            <a:noFill/>
          </p:spPr>
          <p:txBody>
            <a:bodyPr wrap="none">
              <a:normAutofit/>
            </a:bodyPr>
            <a:lstStyle/>
            <a:p>
              <a:pPr algn="ctr"/>
              <a:r>
                <a:rPr lang="en-US" altLang="zh-CN" sz="2000" b="1">
                  <a:solidFill>
                    <a:schemeClr val="bg1"/>
                  </a:solidFill>
                </a:rPr>
                <a:t>01</a:t>
              </a:r>
              <a:endParaRPr lang="en-US" altLang="zh-CN" sz="2000" b="1">
                <a:solidFill>
                  <a:schemeClr val="bg1"/>
                </a:solidFill>
              </a:endParaRPr>
            </a:p>
          </p:txBody>
        </p:sp>
      </p:grpSp>
      <p:grpSp>
        <p:nvGrpSpPr>
          <p:cNvPr id="24" name="千图PPT彼岸天：ID 8661124库_组合 23"/>
          <p:cNvGrpSpPr/>
          <p:nvPr>
            <p:custDataLst>
              <p:tags r:id="rId2"/>
            </p:custDataLst>
          </p:nvPr>
        </p:nvGrpSpPr>
        <p:grpSpPr>
          <a:xfrm>
            <a:off x="3548668" y="1916831"/>
            <a:ext cx="2345840" cy="3024337"/>
            <a:chOff x="3548668" y="1916831"/>
            <a:chExt cx="2345840" cy="3024337"/>
          </a:xfrm>
        </p:grpSpPr>
        <p:sp>
          <p:nvSpPr>
            <p:cNvPr id="9" name="Rectangle 8"/>
            <p:cNvSpPr/>
            <p:nvPr/>
          </p:nvSpPr>
          <p:spPr>
            <a:xfrm>
              <a:off x="3548668" y="1916832"/>
              <a:ext cx="2345839" cy="302433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20000"/>
                </a:lnSpc>
              </a:pPr>
              <a:endParaRPr lang="zh-CN" altLang="en-US" sz="1050" dirty="0">
                <a:solidFill>
                  <a:schemeClr val="dk1">
                    <a:lumMod val="100000"/>
                  </a:schemeClr>
                </a:solidFill>
              </a:endParaRPr>
            </a:p>
          </p:txBody>
        </p:sp>
        <p:sp>
          <p:nvSpPr>
            <p:cNvPr id="10" name="Right Triangle 9"/>
            <p:cNvSpPr/>
            <p:nvPr/>
          </p:nvSpPr>
          <p:spPr>
            <a:xfrm rot="5400000">
              <a:off x="3585181" y="1880319"/>
              <a:ext cx="840739" cy="913764"/>
            </a:xfrm>
            <a:prstGeom prst="rtTriangl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1" name="Right Triangle 10"/>
            <p:cNvSpPr/>
            <p:nvPr/>
          </p:nvSpPr>
          <p:spPr>
            <a:xfrm rot="16200000">
              <a:off x="4948277" y="3994938"/>
              <a:ext cx="906847" cy="985614"/>
            </a:xfrm>
            <a:prstGeom prst="rtTriangl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2" name="TextBox 11"/>
            <p:cNvSpPr txBox="1"/>
            <p:nvPr/>
          </p:nvSpPr>
          <p:spPr>
            <a:xfrm>
              <a:off x="3912711" y="2665091"/>
              <a:ext cx="1617751" cy="379656"/>
            </a:xfrm>
            <a:prstGeom prst="rect">
              <a:avLst/>
            </a:prstGeom>
            <a:noFill/>
          </p:spPr>
          <p:txBody>
            <a:bodyPr wrap="none">
              <a:normAutofit fontScale="90000"/>
            </a:bodyPr>
            <a:lstStyle/>
            <a:p>
              <a:pPr algn="ctr"/>
              <a:r>
                <a:rPr lang="zh-CN" altLang="en-US" sz="1865" b="1" dirty="0">
                  <a:solidFill>
                    <a:schemeClr val="accent2"/>
                  </a:solidFill>
                </a:rPr>
                <a:t>方差</a:t>
              </a:r>
              <a:r>
                <a:rPr lang="zh-CN" altLang="en-US" sz="1865" b="1" dirty="0">
                  <a:solidFill>
                    <a:schemeClr val="accent2"/>
                  </a:solidFill>
                </a:rPr>
                <a:t>为难度判定依据</a:t>
              </a:r>
              <a:endParaRPr lang="zh-CN" altLang="en-US" sz="1865" b="1" dirty="0">
                <a:solidFill>
                  <a:schemeClr val="accent2"/>
                </a:solidFill>
              </a:endParaRPr>
            </a:p>
          </p:txBody>
        </p:sp>
        <p:sp>
          <p:nvSpPr>
            <p:cNvPr id="13" name="TextBox 19"/>
            <p:cNvSpPr txBox="1"/>
            <p:nvPr/>
          </p:nvSpPr>
          <p:spPr>
            <a:xfrm rot="18969360">
              <a:off x="3636330" y="1977163"/>
              <a:ext cx="470000" cy="400110"/>
            </a:xfrm>
            <a:prstGeom prst="rect">
              <a:avLst/>
            </a:prstGeom>
            <a:noFill/>
          </p:spPr>
          <p:txBody>
            <a:bodyPr wrap="none">
              <a:normAutofit/>
            </a:bodyPr>
            <a:lstStyle/>
            <a:p>
              <a:pPr algn="ctr"/>
              <a:r>
                <a:rPr lang="en-US" altLang="zh-CN" sz="2000" b="1">
                  <a:solidFill>
                    <a:schemeClr val="bg1"/>
                  </a:solidFill>
                </a:rPr>
                <a:t>02</a:t>
              </a:r>
              <a:endParaRPr lang="en-US" altLang="zh-CN" sz="2000" b="1">
                <a:solidFill>
                  <a:schemeClr val="bg1"/>
                </a:solidFill>
              </a:endParaRPr>
            </a:p>
          </p:txBody>
        </p:sp>
      </p:grpSp>
      <p:grpSp>
        <p:nvGrpSpPr>
          <p:cNvPr id="25" name="千图PPT彼岸天：ID 8661124库_组合 24"/>
          <p:cNvGrpSpPr/>
          <p:nvPr>
            <p:custDataLst>
              <p:tags r:id="rId3"/>
            </p:custDataLst>
          </p:nvPr>
        </p:nvGrpSpPr>
        <p:grpSpPr>
          <a:xfrm>
            <a:off x="6326035" y="1916831"/>
            <a:ext cx="2345840" cy="3024337"/>
            <a:chOff x="6326035" y="1916831"/>
            <a:chExt cx="2345840" cy="3024337"/>
          </a:xfrm>
        </p:grpSpPr>
        <p:sp>
          <p:nvSpPr>
            <p:cNvPr id="14" name="Rectangle 13"/>
            <p:cNvSpPr/>
            <p:nvPr/>
          </p:nvSpPr>
          <p:spPr>
            <a:xfrm>
              <a:off x="6326035" y="1916832"/>
              <a:ext cx="2345839" cy="302433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20000"/>
                </a:lnSpc>
              </a:pPr>
              <a:endParaRPr lang="zh-CN" altLang="en-US" sz="1050" dirty="0">
                <a:solidFill>
                  <a:schemeClr val="dk1">
                    <a:lumMod val="100000"/>
                  </a:schemeClr>
                </a:solidFill>
              </a:endParaRPr>
            </a:p>
          </p:txBody>
        </p:sp>
        <p:sp>
          <p:nvSpPr>
            <p:cNvPr id="15" name="Right Triangle 14"/>
            <p:cNvSpPr/>
            <p:nvPr/>
          </p:nvSpPr>
          <p:spPr>
            <a:xfrm rot="5400000">
              <a:off x="6362548" y="1880319"/>
              <a:ext cx="840739" cy="913764"/>
            </a:xfrm>
            <a:prstGeom prst="r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6" name="Right Triangle 15"/>
            <p:cNvSpPr/>
            <p:nvPr/>
          </p:nvSpPr>
          <p:spPr>
            <a:xfrm rot="16200000">
              <a:off x="7725644" y="3994938"/>
              <a:ext cx="906847" cy="985614"/>
            </a:xfrm>
            <a:prstGeom prst="r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7" name="TextBox 16"/>
            <p:cNvSpPr txBox="1"/>
            <p:nvPr/>
          </p:nvSpPr>
          <p:spPr>
            <a:xfrm>
              <a:off x="6690078" y="2665091"/>
              <a:ext cx="1617751" cy="379656"/>
            </a:xfrm>
            <a:prstGeom prst="rect">
              <a:avLst/>
            </a:prstGeom>
            <a:noFill/>
          </p:spPr>
          <p:txBody>
            <a:bodyPr wrap="none">
              <a:normAutofit fontScale="90000"/>
            </a:bodyPr>
            <a:lstStyle/>
            <a:p>
              <a:pPr algn="ctr"/>
              <a:r>
                <a:rPr lang="zh-CN" altLang="en-US" sz="1865" b="1" dirty="0">
                  <a:solidFill>
                    <a:schemeClr val="accent3"/>
                  </a:solidFill>
                </a:rPr>
                <a:t>通过率</a:t>
              </a:r>
              <a:r>
                <a:rPr lang="zh-CN" altLang="en-US" sz="1865" b="1" dirty="0">
                  <a:solidFill>
                    <a:schemeClr val="accent3"/>
                  </a:solidFill>
                </a:rPr>
                <a:t>比为进阶依据</a:t>
              </a:r>
              <a:endParaRPr lang="zh-CN" altLang="en-US" sz="1865" b="1" dirty="0">
                <a:solidFill>
                  <a:schemeClr val="accent3"/>
                </a:solidFill>
              </a:endParaRPr>
            </a:p>
          </p:txBody>
        </p:sp>
        <p:sp>
          <p:nvSpPr>
            <p:cNvPr id="18" name="TextBox 20"/>
            <p:cNvSpPr txBox="1"/>
            <p:nvPr/>
          </p:nvSpPr>
          <p:spPr>
            <a:xfrm rot="18969360">
              <a:off x="6385712" y="1977162"/>
              <a:ext cx="470000" cy="400110"/>
            </a:xfrm>
            <a:prstGeom prst="rect">
              <a:avLst/>
            </a:prstGeom>
            <a:noFill/>
          </p:spPr>
          <p:txBody>
            <a:bodyPr wrap="none">
              <a:normAutofit/>
            </a:bodyPr>
            <a:lstStyle/>
            <a:p>
              <a:pPr algn="ctr"/>
              <a:r>
                <a:rPr lang="en-US" altLang="zh-CN" sz="2000" b="1">
                  <a:solidFill>
                    <a:schemeClr val="bg1"/>
                  </a:solidFill>
                </a:rPr>
                <a:t>03</a:t>
              </a:r>
              <a:endParaRPr lang="en-US" altLang="zh-CN" sz="2000" b="1">
                <a:solidFill>
                  <a:schemeClr val="bg1"/>
                </a:solidFill>
              </a:endParaRPr>
            </a:p>
          </p:txBody>
        </p:sp>
      </p:grpSp>
      <p:grpSp>
        <p:nvGrpSpPr>
          <p:cNvPr id="26" name="千图PPT彼岸天：ID 8661124库_组合 25"/>
          <p:cNvGrpSpPr/>
          <p:nvPr>
            <p:custDataLst>
              <p:tags r:id="rId4"/>
            </p:custDataLst>
          </p:nvPr>
        </p:nvGrpSpPr>
        <p:grpSpPr>
          <a:xfrm>
            <a:off x="9103402" y="1916831"/>
            <a:ext cx="2345840" cy="3024337"/>
            <a:chOff x="9103402" y="1916831"/>
            <a:chExt cx="2345840" cy="3024337"/>
          </a:xfrm>
        </p:grpSpPr>
        <p:sp>
          <p:nvSpPr>
            <p:cNvPr id="19" name="Rectangle 25"/>
            <p:cNvSpPr/>
            <p:nvPr/>
          </p:nvSpPr>
          <p:spPr>
            <a:xfrm>
              <a:off x="9103402" y="1916832"/>
              <a:ext cx="2345839" cy="302433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20000"/>
                </a:lnSpc>
              </a:pPr>
              <a:endParaRPr lang="zh-CN" altLang="en-US" sz="1050" dirty="0">
                <a:solidFill>
                  <a:schemeClr val="dk1">
                    <a:lumMod val="100000"/>
                  </a:schemeClr>
                </a:solidFill>
              </a:endParaRPr>
            </a:p>
          </p:txBody>
        </p:sp>
        <p:sp>
          <p:nvSpPr>
            <p:cNvPr id="20" name="Right Triangle 26"/>
            <p:cNvSpPr/>
            <p:nvPr/>
          </p:nvSpPr>
          <p:spPr>
            <a:xfrm rot="5400000">
              <a:off x="9139915" y="1880319"/>
              <a:ext cx="840739" cy="913764"/>
            </a:xfrm>
            <a:prstGeom prst="r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1" name="Right Triangle 27"/>
            <p:cNvSpPr/>
            <p:nvPr/>
          </p:nvSpPr>
          <p:spPr>
            <a:xfrm rot="16200000">
              <a:off x="10503011" y="3994938"/>
              <a:ext cx="906847" cy="985614"/>
            </a:xfrm>
            <a:prstGeom prst="r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2" name="TextBox 28"/>
            <p:cNvSpPr txBox="1"/>
            <p:nvPr/>
          </p:nvSpPr>
          <p:spPr>
            <a:xfrm>
              <a:off x="9467445" y="2665091"/>
              <a:ext cx="1617751" cy="379656"/>
            </a:xfrm>
            <a:prstGeom prst="rect">
              <a:avLst/>
            </a:prstGeom>
            <a:noFill/>
          </p:spPr>
          <p:txBody>
            <a:bodyPr wrap="none">
              <a:normAutofit fontScale="90000"/>
            </a:bodyPr>
            <a:lstStyle/>
            <a:p>
              <a:pPr algn="ctr"/>
              <a:r>
                <a:rPr lang="zh-CN" altLang="en-US" sz="1865" b="1" dirty="0">
                  <a:solidFill>
                    <a:schemeClr val="accent4">
                      <a:lumMod val="100000"/>
                    </a:schemeClr>
                  </a:solidFill>
                </a:rPr>
                <a:t>相关性决定题目难度</a:t>
              </a:r>
              <a:endParaRPr lang="zh-CN" altLang="en-US" sz="1865" b="1" dirty="0">
                <a:solidFill>
                  <a:schemeClr val="accent4">
                    <a:lumMod val="100000"/>
                  </a:schemeClr>
                </a:solidFill>
              </a:endParaRPr>
            </a:p>
          </p:txBody>
        </p:sp>
        <p:sp>
          <p:nvSpPr>
            <p:cNvPr id="23" name="TextBox 30"/>
            <p:cNvSpPr txBox="1"/>
            <p:nvPr/>
          </p:nvSpPr>
          <p:spPr>
            <a:xfrm rot="18969360">
              <a:off x="9163079" y="1977162"/>
              <a:ext cx="470000" cy="400110"/>
            </a:xfrm>
            <a:prstGeom prst="rect">
              <a:avLst/>
            </a:prstGeom>
            <a:noFill/>
          </p:spPr>
          <p:txBody>
            <a:bodyPr wrap="none">
              <a:normAutofit/>
            </a:bodyPr>
            <a:lstStyle/>
            <a:p>
              <a:pPr algn="ctr"/>
              <a:r>
                <a:rPr lang="en-US" altLang="zh-CN" sz="2000" b="1">
                  <a:solidFill>
                    <a:schemeClr val="bg1"/>
                  </a:solidFill>
                </a:rPr>
                <a:t>04</a:t>
              </a:r>
              <a:endParaRPr lang="en-US" altLang="zh-CN" sz="2000" b="1">
                <a:solidFill>
                  <a:schemeClr val="bg1"/>
                </a:solidFill>
              </a:endParaRPr>
            </a:p>
          </p:txBody>
        </p:sp>
      </p:grpSp>
      <p:sp>
        <p:nvSpPr>
          <p:cNvPr id="29" name="文本框 28"/>
          <p:cNvSpPr txBox="1"/>
          <p:nvPr/>
        </p:nvSpPr>
        <p:spPr>
          <a:xfrm>
            <a:off x="871855" y="3114675"/>
            <a:ext cx="2011680" cy="1419860"/>
          </a:xfrm>
          <a:prstGeom prst="rect">
            <a:avLst/>
          </a:prstGeom>
          <a:noFill/>
        </p:spPr>
        <p:txBody>
          <a:bodyPr wrap="none" rtlCol="0" anchor="ctr">
            <a:spAutoFit/>
          </a:bodyPr>
          <a:p>
            <a:pPr algn="l">
              <a:lnSpc>
                <a:spcPct val="120000"/>
              </a:lnSpc>
            </a:pPr>
            <a:r>
              <a:rPr lang="zh-CN" altLang="en-US" dirty="0">
                <a:solidFill>
                  <a:schemeClr val="dk1">
                    <a:lumMod val="100000"/>
                  </a:schemeClr>
                </a:solidFill>
                <a:sym typeface="+mn-ea"/>
              </a:rPr>
              <a:t>利用整体总分的</a:t>
            </a:r>
            <a:endParaRPr lang="zh-CN" altLang="en-US" dirty="0">
              <a:solidFill>
                <a:schemeClr val="dk1">
                  <a:lumMod val="100000"/>
                </a:schemeClr>
              </a:solidFill>
              <a:sym typeface="+mn-ea"/>
            </a:endParaRPr>
          </a:p>
          <a:p>
            <a:pPr algn="l">
              <a:lnSpc>
                <a:spcPct val="120000"/>
              </a:lnSpc>
            </a:pPr>
            <a:r>
              <a:rPr lang="zh-CN" altLang="en-US" dirty="0">
                <a:solidFill>
                  <a:schemeClr val="dk1">
                    <a:lumMod val="100000"/>
                  </a:schemeClr>
                </a:solidFill>
                <a:sym typeface="+mn-ea"/>
              </a:rPr>
              <a:t>平均数作为基本</a:t>
            </a:r>
            <a:endParaRPr lang="zh-CN" altLang="en-US" dirty="0">
              <a:solidFill>
                <a:schemeClr val="dk1">
                  <a:lumMod val="100000"/>
                </a:schemeClr>
              </a:solidFill>
              <a:sym typeface="+mn-ea"/>
            </a:endParaRPr>
          </a:p>
          <a:p>
            <a:pPr algn="l">
              <a:lnSpc>
                <a:spcPct val="120000"/>
              </a:lnSpc>
            </a:pPr>
            <a:r>
              <a:rPr lang="zh-CN" altLang="en-US" dirty="0">
                <a:solidFill>
                  <a:schemeClr val="dk1">
                    <a:lumMod val="100000"/>
                  </a:schemeClr>
                </a:solidFill>
                <a:sym typeface="+mn-ea"/>
              </a:rPr>
              <a:t>的难度的对照判断</a:t>
            </a:r>
            <a:endParaRPr lang="zh-CN" altLang="en-US" dirty="0">
              <a:solidFill>
                <a:schemeClr val="dk1">
                  <a:lumMod val="100000"/>
                </a:schemeClr>
              </a:solidFill>
            </a:endParaRPr>
          </a:p>
          <a:p>
            <a:pPr>
              <a:lnSpc>
                <a:spcPct val="120000"/>
              </a:lnSpc>
            </a:pPr>
            <a:endParaRPr lang="zh-CN" altLang="en-US" dirty="0" smtClean="0">
              <a:solidFill>
                <a:schemeClr val="tx1">
                  <a:lumMod val="75000"/>
                  <a:lumOff val="25000"/>
                </a:schemeClr>
              </a:solidFill>
            </a:endParaRPr>
          </a:p>
        </p:txBody>
      </p:sp>
      <p:sp>
        <p:nvSpPr>
          <p:cNvPr id="30" name="文本框 29"/>
          <p:cNvSpPr txBox="1"/>
          <p:nvPr/>
        </p:nvSpPr>
        <p:spPr>
          <a:xfrm>
            <a:off x="3716020" y="3114675"/>
            <a:ext cx="1783080" cy="1087755"/>
          </a:xfrm>
          <a:prstGeom prst="rect">
            <a:avLst/>
          </a:prstGeom>
          <a:noFill/>
        </p:spPr>
        <p:txBody>
          <a:bodyPr wrap="none" rtlCol="0" anchor="ctr">
            <a:spAutoFit/>
          </a:bodyPr>
          <a:p>
            <a:pPr>
              <a:lnSpc>
                <a:spcPct val="120000"/>
              </a:lnSpc>
            </a:pPr>
            <a:r>
              <a:rPr lang="zh-CN" altLang="en-US" dirty="0" smtClean="0">
                <a:solidFill>
                  <a:schemeClr val="tx1">
                    <a:lumMod val="75000"/>
                    <a:lumOff val="25000"/>
                  </a:schemeClr>
                </a:solidFill>
              </a:rPr>
              <a:t>分析每道题</a:t>
            </a:r>
            <a:r>
              <a:rPr lang="zh-CN" altLang="en-US" dirty="0" smtClean="0">
                <a:solidFill>
                  <a:schemeClr val="tx1">
                    <a:lumMod val="75000"/>
                    <a:lumOff val="25000"/>
                  </a:schemeClr>
                </a:solidFill>
              </a:rPr>
              <a:t>所有</a:t>
            </a:r>
            <a:endParaRPr lang="zh-CN" altLang="en-US" dirty="0" smtClean="0">
              <a:solidFill>
                <a:schemeClr val="tx1">
                  <a:lumMod val="75000"/>
                  <a:lumOff val="25000"/>
                </a:schemeClr>
              </a:solidFill>
            </a:endParaRPr>
          </a:p>
          <a:p>
            <a:pPr>
              <a:lnSpc>
                <a:spcPct val="120000"/>
              </a:lnSpc>
            </a:pPr>
            <a:r>
              <a:rPr lang="zh-CN" altLang="en-US" dirty="0" smtClean="0">
                <a:solidFill>
                  <a:schemeClr val="tx1">
                    <a:lumMod val="75000"/>
                    <a:lumOff val="25000"/>
                  </a:schemeClr>
                </a:solidFill>
              </a:rPr>
              <a:t>学生的方差</a:t>
            </a:r>
            <a:r>
              <a:rPr lang="zh-CN" altLang="en-US" dirty="0" smtClean="0">
                <a:solidFill>
                  <a:schemeClr val="tx1">
                    <a:lumMod val="75000"/>
                    <a:lumOff val="25000"/>
                  </a:schemeClr>
                </a:solidFill>
              </a:rPr>
              <a:t>作为</a:t>
            </a:r>
            <a:endParaRPr lang="zh-CN" altLang="en-US" dirty="0" smtClean="0">
              <a:solidFill>
                <a:schemeClr val="tx1">
                  <a:lumMod val="75000"/>
                  <a:lumOff val="25000"/>
                </a:schemeClr>
              </a:solidFill>
            </a:endParaRPr>
          </a:p>
          <a:p>
            <a:pPr>
              <a:lnSpc>
                <a:spcPct val="120000"/>
              </a:lnSpc>
            </a:pPr>
            <a:r>
              <a:rPr lang="zh-CN" altLang="en-US" dirty="0" smtClean="0">
                <a:solidFill>
                  <a:schemeClr val="tx1">
                    <a:lumMod val="75000"/>
                    <a:lumOff val="25000"/>
                  </a:schemeClr>
                </a:solidFill>
              </a:rPr>
              <a:t>初始的难度样本</a:t>
            </a:r>
            <a:endParaRPr lang="zh-CN" altLang="en-US" dirty="0" smtClean="0">
              <a:solidFill>
                <a:schemeClr val="tx1">
                  <a:lumMod val="75000"/>
                  <a:lumOff val="25000"/>
                </a:schemeClr>
              </a:solidFill>
            </a:endParaRPr>
          </a:p>
        </p:txBody>
      </p:sp>
      <p:sp>
        <p:nvSpPr>
          <p:cNvPr id="34" name="文本框 33"/>
          <p:cNvSpPr txBox="1"/>
          <p:nvPr/>
        </p:nvSpPr>
        <p:spPr>
          <a:xfrm>
            <a:off x="6379210" y="3210560"/>
            <a:ext cx="2240280" cy="1087755"/>
          </a:xfrm>
          <a:prstGeom prst="rect">
            <a:avLst/>
          </a:prstGeom>
          <a:noFill/>
        </p:spPr>
        <p:txBody>
          <a:bodyPr wrap="none" rtlCol="0" anchor="ctr">
            <a:spAutoFit/>
          </a:bodyPr>
          <a:p>
            <a:pPr>
              <a:lnSpc>
                <a:spcPct val="120000"/>
              </a:lnSpc>
            </a:pPr>
            <a:r>
              <a:rPr lang="zh-CN" altLang="en-US" dirty="0" smtClean="0">
                <a:solidFill>
                  <a:schemeClr val="tx1">
                    <a:lumMod val="75000"/>
                    <a:lumOff val="25000"/>
                  </a:schemeClr>
                </a:solidFill>
              </a:rPr>
              <a:t>计算该题目的通过率</a:t>
            </a:r>
            <a:endParaRPr lang="zh-CN" altLang="en-US" dirty="0" smtClean="0">
              <a:solidFill>
                <a:schemeClr val="tx1">
                  <a:lumMod val="75000"/>
                  <a:lumOff val="25000"/>
                </a:schemeClr>
              </a:solidFill>
            </a:endParaRPr>
          </a:p>
          <a:p>
            <a:pPr>
              <a:lnSpc>
                <a:spcPct val="120000"/>
              </a:lnSpc>
            </a:pPr>
            <a:r>
              <a:rPr lang="zh-CN" altLang="en-US" dirty="0" smtClean="0">
                <a:solidFill>
                  <a:schemeClr val="tx1">
                    <a:lumMod val="75000"/>
                    <a:lumOff val="25000"/>
                  </a:schemeClr>
                </a:solidFill>
              </a:rPr>
              <a:t>，作为题目难度的高</a:t>
            </a:r>
            <a:endParaRPr lang="zh-CN" altLang="en-US" dirty="0" smtClean="0">
              <a:solidFill>
                <a:schemeClr val="tx1">
                  <a:lumMod val="75000"/>
                  <a:lumOff val="25000"/>
                </a:schemeClr>
              </a:solidFill>
            </a:endParaRPr>
          </a:p>
          <a:p>
            <a:pPr>
              <a:lnSpc>
                <a:spcPct val="120000"/>
              </a:lnSpc>
            </a:pPr>
            <a:r>
              <a:rPr lang="zh-CN" altLang="en-US" dirty="0" smtClean="0">
                <a:solidFill>
                  <a:schemeClr val="tx1">
                    <a:lumMod val="75000"/>
                    <a:lumOff val="25000"/>
                  </a:schemeClr>
                </a:solidFill>
              </a:rPr>
              <a:t>阶样本</a:t>
            </a:r>
            <a:endParaRPr lang="zh-CN" altLang="en-US" dirty="0" smtClean="0">
              <a:solidFill>
                <a:schemeClr val="tx1">
                  <a:lumMod val="75000"/>
                  <a:lumOff val="25000"/>
                </a:schemeClr>
              </a:solidFill>
            </a:endParaRPr>
          </a:p>
        </p:txBody>
      </p:sp>
      <p:sp>
        <p:nvSpPr>
          <p:cNvPr id="35" name="文本框 34"/>
          <p:cNvSpPr txBox="1"/>
          <p:nvPr/>
        </p:nvSpPr>
        <p:spPr>
          <a:xfrm>
            <a:off x="9290685" y="3044825"/>
            <a:ext cx="2240280" cy="1419860"/>
          </a:xfrm>
          <a:prstGeom prst="rect">
            <a:avLst/>
          </a:prstGeom>
          <a:noFill/>
        </p:spPr>
        <p:txBody>
          <a:bodyPr wrap="none" rtlCol="0" anchor="ctr">
            <a:spAutoFit/>
          </a:bodyPr>
          <a:p>
            <a:pPr>
              <a:lnSpc>
                <a:spcPct val="120000"/>
              </a:lnSpc>
            </a:pPr>
            <a:r>
              <a:rPr lang="zh-CN" altLang="en-US" dirty="0" smtClean="0">
                <a:solidFill>
                  <a:schemeClr val="tx1">
                    <a:lumMod val="75000"/>
                    <a:lumOff val="25000"/>
                  </a:schemeClr>
                </a:solidFill>
              </a:rPr>
              <a:t>在</a:t>
            </a:r>
            <a:r>
              <a:rPr lang="en-US" altLang="zh-CN" dirty="0" smtClean="0">
                <a:solidFill>
                  <a:schemeClr val="tx1">
                    <a:lumMod val="75000"/>
                    <a:lumOff val="25000"/>
                  </a:schemeClr>
                </a:solidFill>
              </a:rPr>
              <a:t>3</a:t>
            </a:r>
            <a:r>
              <a:rPr lang="zh-CN" altLang="en-US" dirty="0" smtClean="0">
                <a:solidFill>
                  <a:schemeClr val="tx1">
                    <a:lumMod val="75000"/>
                    <a:lumOff val="25000"/>
                  </a:schemeClr>
                </a:solidFill>
              </a:rPr>
              <a:t>组计算出的数据</a:t>
            </a:r>
            <a:endParaRPr lang="zh-CN" altLang="en-US" dirty="0" smtClean="0">
              <a:solidFill>
                <a:schemeClr val="tx1">
                  <a:lumMod val="75000"/>
                  <a:lumOff val="25000"/>
                </a:schemeClr>
              </a:solidFill>
            </a:endParaRPr>
          </a:p>
          <a:p>
            <a:pPr>
              <a:lnSpc>
                <a:spcPct val="120000"/>
              </a:lnSpc>
            </a:pPr>
            <a:r>
              <a:rPr lang="zh-CN" altLang="en-US" dirty="0" smtClean="0">
                <a:solidFill>
                  <a:schemeClr val="tx1">
                    <a:lumMod val="75000"/>
                    <a:lumOff val="25000"/>
                  </a:schemeClr>
                </a:solidFill>
              </a:rPr>
              <a:t>中每两组进行相关性</a:t>
            </a:r>
            <a:endParaRPr lang="zh-CN" altLang="en-US" dirty="0" smtClean="0">
              <a:solidFill>
                <a:schemeClr val="tx1">
                  <a:lumMod val="75000"/>
                  <a:lumOff val="25000"/>
                </a:schemeClr>
              </a:solidFill>
            </a:endParaRPr>
          </a:p>
          <a:p>
            <a:pPr>
              <a:lnSpc>
                <a:spcPct val="120000"/>
              </a:lnSpc>
            </a:pPr>
            <a:r>
              <a:rPr lang="zh-CN" altLang="en-US" dirty="0" smtClean="0">
                <a:solidFill>
                  <a:schemeClr val="tx1">
                    <a:lumMod val="75000"/>
                    <a:lumOff val="25000"/>
                  </a:schemeClr>
                </a:solidFill>
              </a:rPr>
              <a:t>比较，获得最后的题</a:t>
            </a:r>
            <a:endParaRPr lang="zh-CN" altLang="en-US" dirty="0" smtClean="0">
              <a:solidFill>
                <a:schemeClr val="tx1">
                  <a:lumMod val="75000"/>
                  <a:lumOff val="25000"/>
                </a:schemeClr>
              </a:solidFill>
            </a:endParaRPr>
          </a:p>
          <a:p>
            <a:pPr>
              <a:lnSpc>
                <a:spcPct val="120000"/>
              </a:lnSpc>
            </a:pPr>
            <a:r>
              <a:rPr lang="zh-CN" altLang="en-US" dirty="0" smtClean="0">
                <a:solidFill>
                  <a:schemeClr val="tx1">
                    <a:lumMod val="75000"/>
                    <a:lumOff val="25000"/>
                  </a:schemeClr>
                </a:solidFill>
              </a:rPr>
              <a:t>目难度</a:t>
            </a:r>
            <a:endParaRPr lang="zh-CN" altLang="en-US"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5000">
        <p14:switch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p:cTn id="22" dur="500" fill="hold"/>
                                        <p:tgtEl>
                                          <p:spTgt spid="26"/>
                                        </p:tgtEl>
                                        <p:attrNameLst>
                                          <p:attrName>ppt_w</p:attrName>
                                        </p:attrNameLst>
                                      </p:cBhvr>
                                      <p:tavLst>
                                        <p:tav tm="0">
                                          <p:val>
                                            <p:fltVal val="0"/>
                                          </p:val>
                                        </p:tav>
                                        <p:tav tm="100000">
                                          <p:val>
                                            <p:strVal val="#ppt_w"/>
                                          </p:val>
                                        </p:tav>
                                      </p:tavLst>
                                    </p:anim>
                                    <p:anim calcmode="lin" valueType="num">
                                      <p:cBhvr>
                                        <p:cTn id="23" dur="500" fill="hold"/>
                                        <p:tgtEl>
                                          <p:spTgt spid="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08355" y="66675"/>
            <a:ext cx="11188065" cy="6292850"/>
          </a:xfrm>
          <a:prstGeom prst="rect">
            <a:avLst/>
          </a:prstGeom>
          <a:noFill/>
        </p:spPr>
        <p:txBody>
          <a:bodyPr wrap="none" rtlCol="0" anchor="ctr">
            <a:spAutoFit/>
          </a:bodyPr>
          <a:p>
            <a:pPr algn="l">
              <a:lnSpc>
                <a:spcPct val="120000"/>
              </a:lnSpc>
            </a:pPr>
            <a:r>
              <a:rPr lang="en-US" altLang="zh-CN" sz="2800" dirty="0" smtClean="0">
                <a:solidFill>
                  <a:schemeClr val="tx1">
                    <a:lumMod val="75000"/>
                    <a:lumOff val="25000"/>
                  </a:schemeClr>
                </a:solidFill>
              </a:rPr>
              <a:t>1.  </a:t>
            </a:r>
            <a:r>
              <a:rPr lang="zh-CN" altLang="en-US" sz="2800" dirty="0" smtClean="0">
                <a:solidFill>
                  <a:schemeClr val="tx1">
                    <a:lumMod val="75000"/>
                    <a:lumOff val="25000"/>
                  </a:schemeClr>
                </a:solidFill>
              </a:rPr>
              <a:t> 然后采用假设检验方法，采取参数检验中的两独立样本t检验方法，</a:t>
            </a:r>
            <a:endParaRPr lang="zh-CN" altLang="en-US" sz="2800" dirty="0" smtClean="0">
              <a:solidFill>
                <a:schemeClr val="tx1">
                  <a:lumMod val="75000"/>
                  <a:lumOff val="25000"/>
                </a:schemeClr>
              </a:solidFill>
            </a:endParaRPr>
          </a:p>
          <a:p>
            <a:pPr algn="l">
              <a:lnSpc>
                <a:spcPct val="120000"/>
              </a:lnSpc>
            </a:pPr>
            <a:r>
              <a:rPr lang="en-US" altLang="zh-CN" sz="2800" dirty="0" smtClean="0">
                <a:solidFill>
                  <a:schemeClr val="tx1">
                    <a:lumMod val="75000"/>
                    <a:lumOff val="25000"/>
                  </a:schemeClr>
                </a:solidFill>
              </a:rPr>
              <a:t>	</a:t>
            </a:r>
            <a:r>
              <a:rPr lang="zh-CN" altLang="en-US" sz="2800" dirty="0" smtClean="0">
                <a:solidFill>
                  <a:schemeClr val="tx1">
                    <a:lumMod val="75000"/>
                    <a:lumOff val="25000"/>
                  </a:schemeClr>
                </a:solidFill>
              </a:rPr>
              <a:t>检验两组数据的差异性，计算出两组数据的置信区间，最终确定</a:t>
            </a:r>
            <a:endParaRPr lang="zh-CN" altLang="en-US" sz="2800" dirty="0" smtClean="0">
              <a:solidFill>
                <a:schemeClr val="tx1">
                  <a:lumMod val="75000"/>
                  <a:lumOff val="25000"/>
                </a:schemeClr>
              </a:solidFill>
            </a:endParaRPr>
          </a:p>
          <a:p>
            <a:pPr algn="l">
              <a:lnSpc>
                <a:spcPct val="120000"/>
              </a:lnSpc>
            </a:pPr>
            <a:r>
              <a:rPr lang="en-US" altLang="zh-CN" sz="2800" dirty="0" smtClean="0">
                <a:solidFill>
                  <a:schemeClr val="tx1">
                    <a:lumMod val="75000"/>
                    <a:lumOff val="25000"/>
                  </a:schemeClr>
                </a:solidFill>
              </a:rPr>
              <a:t>	</a:t>
            </a:r>
            <a:r>
              <a:rPr lang="zh-CN" altLang="en-US" sz="2800" dirty="0" smtClean="0">
                <a:solidFill>
                  <a:schemeClr val="tx1">
                    <a:lumMod val="75000"/>
                    <a:lumOff val="25000"/>
                  </a:schemeClr>
                </a:solidFill>
              </a:rPr>
              <a:t>由哪两组数据来决定难度分配</a:t>
            </a:r>
            <a:endParaRPr lang="zh-CN" altLang="en-US" sz="2800" dirty="0" smtClean="0">
              <a:solidFill>
                <a:schemeClr val="tx1">
                  <a:lumMod val="75000"/>
                  <a:lumOff val="25000"/>
                </a:schemeClr>
              </a:solidFill>
            </a:endParaRPr>
          </a:p>
          <a:p>
            <a:pPr algn="l">
              <a:lnSpc>
                <a:spcPct val="120000"/>
              </a:lnSpc>
            </a:pPr>
            <a:endParaRPr lang="zh-CN" altLang="en-US" sz="2800" dirty="0" smtClean="0">
              <a:solidFill>
                <a:schemeClr val="tx1">
                  <a:lumMod val="75000"/>
                  <a:lumOff val="25000"/>
                </a:schemeClr>
              </a:solidFill>
            </a:endParaRPr>
          </a:p>
          <a:p>
            <a:pPr algn="l">
              <a:lnSpc>
                <a:spcPct val="120000"/>
              </a:lnSpc>
            </a:pPr>
            <a:r>
              <a:rPr lang="en-US" altLang="zh-CN" sz="2800" dirty="0" smtClean="0">
                <a:solidFill>
                  <a:schemeClr val="tx1">
                    <a:lumMod val="75000"/>
                    <a:lumOff val="25000"/>
                  </a:schemeClr>
                </a:solidFill>
              </a:rPr>
              <a:t>2.  </a:t>
            </a:r>
            <a:r>
              <a:rPr lang="zh-CN" altLang="en-US" sz="2800" dirty="0" smtClean="0">
                <a:solidFill>
                  <a:schemeClr val="tx1">
                    <a:lumMod val="75000"/>
                    <a:lumOff val="25000"/>
                  </a:schemeClr>
                </a:solidFill>
              </a:rPr>
              <a:t> </a:t>
            </a:r>
            <a:r>
              <a:rPr lang="zh-CN" altLang="en-US" sz="2800" dirty="0" smtClean="0">
                <a:solidFill>
                  <a:schemeClr val="tx1">
                    <a:lumMod val="75000"/>
                    <a:lumOff val="25000"/>
                  </a:schemeClr>
                </a:solidFill>
              </a:rPr>
              <a:t>最后会获得两组更相关的难度数据，然后将两组数据中难度数</a:t>
            </a:r>
            <a:endParaRPr lang="zh-CN" altLang="en-US" sz="2800" dirty="0" smtClean="0">
              <a:solidFill>
                <a:schemeClr val="tx1">
                  <a:lumMod val="75000"/>
                  <a:lumOff val="25000"/>
                </a:schemeClr>
              </a:solidFill>
            </a:endParaRPr>
          </a:p>
          <a:p>
            <a:pPr algn="l">
              <a:lnSpc>
                <a:spcPct val="120000"/>
              </a:lnSpc>
            </a:pPr>
            <a:r>
              <a:rPr lang="en-US" altLang="zh-CN" sz="2800" dirty="0" smtClean="0">
                <a:solidFill>
                  <a:schemeClr val="tx1">
                    <a:lumMod val="75000"/>
                    <a:lumOff val="25000"/>
                  </a:schemeClr>
                </a:solidFill>
              </a:rPr>
              <a:t>	</a:t>
            </a:r>
            <a:r>
              <a:rPr lang="zh-CN" altLang="en-US" sz="2800" dirty="0" smtClean="0">
                <a:solidFill>
                  <a:schemeClr val="tx1">
                    <a:lumMod val="75000"/>
                    <a:lumOff val="25000"/>
                  </a:schemeClr>
                </a:solidFill>
              </a:rPr>
              <a:t>据相同的作为最终的题目难度确定</a:t>
            </a:r>
            <a:endParaRPr lang="zh-CN" altLang="en-US" sz="2800" dirty="0" smtClean="0">
              <a:solidFill>
                <a:schemeClr val="tx1">
                  <a:lumMod val="75000"/>
                  <a:lumOff val="25000"/>
                </a:schemeClr>
              </a:solidFill>
            </a:endParaRPr>
          </a:p>
          <a:p>
            <a:pPr algn="l">
              <a:lnSpc>
                <a:spcPct val="120000"/>
              </a:lnSpc>
            </a:pPr>
            <a:endParaRPr lang="zh-CN" altLang="en-US" sz="2800" dirty="0" smtClean="0">
              <a:solidFill>
                <a:schemeClr val="tx1">
                  <a:lumMod val="75000"/>
                  <a:lumOff val="25000"/>
                </a:schemeClr>
              </a:solidFill>
            </a:endParaRPr>
          </a:p>
          <a:p>
            <a:pPr algn="l">
              <a:lnSpc>
                <a:spcPct val="120000"/>
              </a:lnSpc>
            </a:pPr>
            <a:r>
              <a:rPr lang="en-US" altLang="zh-CN" sz="2800" dirty="0" smtClean="0">
                <a:solidFill>
                  <a:schemeClr val="tx1">
                    <a:lumMod val="75000"/>
                    <a:lumOff val="25000"/>
                  </a:schemeClr>
                </a:solidFill>
              </a:rPr>
              <a:t>3.   </a:t>
            </a:r>
            <a:r>
              <a:rPr lang="zh-CN" altLang="en-US" sz="2800" dirty="0" smtClean="0">
                <a:solidFill>
                  <a:schemeClr val="tx1">
                    <a:lumMod val="75000"/>
                    <a:lumOff val="25000"/>
                  </a:schemeClr>
                </a:solidFill>
              </a:rPr>
              <a:t>然后</a:t>
            </a:r>
            <a:r>
              <a:rPr lang="en-US" altLang="zh-CN" sz="2800" dirty="0" smtClean="0">
                <a:solidFill>
                  <a:schemeClr val="tx1">
                    <a:lumMod val="75000"/>
                    <a:lumOff val="25000"/>
                  </a:schemeClr>
                </a:solidFill>
              </a:rPr>
              <a:t>2</a:t>
            </a:r>
            <a:r>
              <a:rPr lang="zh-CN" altLang="en-US" sz="2800" dirty="0" smtClean="0">
                <a:solidFill>
                  <a:schemeClr val="tx1">
                    <a:lumMod val="75000"/>
                    <a:lumOff val="25000"/>
                  </a:schemeClr>
                </a:solidFill>
              </a:rPr>
              <a:t>组取出不同的难度数据，另一组也对应取出难度数据，然</a:t>
            </a:r>
            <a:endParaRPr lang="zh-CN" altLang="en-US" sz="2800" dirty="0" smtClean="0">
              <a:solidFill>
                <a:schemeClr val="tx1">
                  <a:lumMod val="75000"/>
                  <a:lumOff val="25000"/>
                </a:schemeClr>
              </a:solidFill>
            </a:endParaRPr>
          </a:p>
          <a:p>
            <a:pPr algn="l">
              <a:lnSpc>
                <a:spcPct val="120000"/>
              </a:lnSpc>
            </a:pPr>
            <a:r>
              <a:rPr lang="en-US" altLang="zh-CN" sz="2800" dirty="0" smtClean="0">
                <a:solidFill>
                  <a:schemeClr val="tx1">
                    <a:lumMod val="75000"/>
                    <a:lumOff val="25000"/>
                  </a:schemeClr>
                </a:solidFill>
              </a:rPr>
              <a:t>	</a:t>
            </a:r>
            <a:r>
              <a:rPr lang="zh-CN" altLang="en-US" sz="2800" dirty="0" smtClean="0">
                <a:solidFill>
                  <a:schemeClr val="tx1">
                    <a:lumMod val="75000"/>
                    <a:lumOff val="25000"/>
                  </a:schemeClr>
                </a:solidFill>
              </a:rPr>
              <a:t>后继续进行比较，难度相同的被确定为最终的难度</a:t>
            </a:r>
            <a:r>
              <a:rPr lang="zh-CN" altLang="en-US" sz="2800" dirty="0" smtClean="0">
                <a:solidFill>
                  <a:schemeClr val="tx1">
                    <a:lumMod val="75000"/>
                    <a:lumOff val="25000"/>
                  </a:schemeClr>
                </a:solidFill>
              </a:rPr>
              <a:t>。</a:t>
            </a:r>
            <a:endParaRPr lang="zh-CN" altLang="en-US" sz="2800" dirty="0" smtClean="0">
              <a:solidFill>
                <a:schemeClr val="tx1">
                  <a:lumMod val="75000"/>
                  <a:lumOff val="25000"/>
                </a:schemeClr>
              </a:solidFill>
            </a:endParaRPr>
          </a:p>
          <a:p>
            <a:pPr algn="l">
              <a:lnSpc>
                <a:spcPct val="120000"/>
              </a:lnSpc>
            </a:pPr>
            <a:endParaRPr lang="zh-CN" altLang="en-US" sz="2800" dirty="0" smtClean="0">
              <a:solidFill>
                <a:schemeClr val="tx1">
                  <a:lumMod val="75000"/>
                  <a:lumOff val="25000"/>
                </a:schemeClr>
              </a:solidFill>
            </a:endParaRPr>
          </a:p>
          <a:p>
            <a:pPr algn="l">
              <a:lnSpc>
                <a:spcPct val="120000"/>
              </a:lnSpc>
            </a:pPr>
            <a:r>
              <a:rPr lang="en-US" altLang="zh-CN" sz="2800" dirty="0" smtClean="0">
                <a:solidFill>
                  <a:schemeClr val="tx1">
                    <a:lumMod val="75000"/>
                    <a:lumOff val="25000"/>
                  </a:schemeClr>
                </a:solidFill>
              </a:rPr>
              <a:t>4.   </a:t>
            </a:r>
            <a:r>
              <a:rPr lang="zh-CN" altLang="en-US" sz="2800" dirty="0" smtClean="0">
                <a:solidFill>
                  <a:schemeClr val="tx1">
                    <a:lumMod val="75000"/>
                    <a:lumOff val="25000"/>
                  </a:schemeClr>
                </a:solidFill>
              </a:rPr>
              <a:t>然后不相同的，对比方差的数据，方差越小难度越低</a:t>
            </a:r>
            <a:r>
              <a:rPr lang="zh-CN" altLang="en-US" sz="2800" dirty="0" smtClean="0">
                <a:solidFill>
                  <a:schemeClr val="tx1">
                    <a:lumMod val="75000"/>
                    <a:lumOff val="25000"/>
                  </a:schemeClr>
                </a:solidFill>
              </a:rPr>
              <a:t>，直到获</a:t>
            </a:r>
            <a:endParaRPr lang="zh-CN" altLang="en-US" sz="2800" dirty="0" smtClean="0">
              <a:solidFill>
                <a:schemeClr val="tx1">
                  <a:lumMod val="75000"/>
                  <a:lumOff val="25000"/>
                </a:schemeClr>
              </a:solidFill>
            </a:endParaRPr>
          </a:p>
          <a:p>
            <a:pPr algn="l">
              <a:lnSpc>
                <a:spcPct val="120000"/>
              </a:lnSpc>
            </a:pPr>
            <a:r>
              <a:rPr lang="zh-CN" altLang="en-US" sz="2800" dirty="0" smtClean="0">
                <a:solidFill>
                  <a:schemeClr val="tx1">
                    <a:lumMod val="75000"/>
                    <a:lumOff val="25000"/>
                  </a:schemeClr>
                </a:solidFill>
              </a:rPr>
              <a:t>得所有题目的难度。</a:t>
            </a:r>
            <a:endParaRPr lang="zh-CN" altLang="en-US" sz="2800"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400" advClick="0" advTm="5000">
        <p14:ripple/>
      </p:transition>
    </mc:Choice>
    <mc:Fallback>
      <p:transition spd="slow" advClick="0"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extLst>
              <a:ext uri="{28A0092B-C50C-407E-A947-70E740481C1C}">
                <a14:useLocalDpi xmlns:a14="http://schemas.microsoft.com/office/drawing/2010/main" val="0"/>
              </a:ext>
            </a:extLst>
          </a:blip>
          <a:stretch>
            <a:fillRect/>
          </a:stretch>
        </p:blipFill>
        <p:spPr>
          <a:xfrm>
            <a:off x="228592" y="776798"/>
            <a:ext cx="5070060" cy="5454498"/>
          </a:xfrm>
          <a:prstGeom prst="rect">
            <a:avLst/>
          </a:prstGeom>
          <a:effectLst>
            <a:innerShdw blurRad="63500" dist="50800" dir="16200000">
              <a:prstClr val="black">
                <a:alpha val="50000"/>
              </a:prstClr>
            </a:innerShdw>
          </a:effectLst>
        </p:spPr>
      </p:pic>
      <p:sp>
        <p:nvSpPr>
          <p:cNvPr id="4" name="TextBox 13"/>
          <p:cNvSpPr txBox="1"/>
          <p:nvPr/>
        </p:nvSpPr>
        <p:spPr>
          <a:xfrm>
            <a:off x="4845134" y="2047534"/>
            <a:ext cx="8323292" cy="1015663"/>
          </a:xfrm>
          <a:prstGeom prst="rect">
            <a:avLst/>
          </a:prstGeom>
          <a:noFill/>
        </p:spPr>
        <p:txBody>
          <a:bodyPr wrap="square" rtlCol="0">
            <a:spAutoFit/>
          </a:bodyPr>
          <a:lstStyle/>
          <a:p>
            <a:pPr lvl="0" algn="ctr">
              <a:defRPr/>
            </a:pPr>
            <a:r>
              <a:rPr lang="zh-CN" altLang="en-US" sz="6000" b="1" spc="300" dirty="0">
                <a:latin typeface="微软雅黑" panose="020B0503020204020204" pitchFamily="34" charset="-122"/>
                <a:ea typeface="微软雅黑" panose="020B0503020204020204" pitchFamily="34" charset="-122"/>
              </a:rPr>
              <a:t>感谢您的观看！</a:t>
            </a:r>
            <a:endParaRPr lang="en-US" altLang="zh-CN" sz="60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5761654" y="3173880"/>
            <a:ext cx="5863771" cy="57767"/>
            <a:chOff x="5280505" y="3963496"/>
            <a:chExt cx="5863771" cy="57767"/>
          </a:xfrm>
          <a:solidFill>
            <a:schemeClr val="tx1"/>
          </a:solidFill>
        </p:grpSpPr>
        <p:sp>
          <p:nvSpPr>
            <p:cNvPr id="6" name="任意多边形 16"/>
            <p:cNvSpPr/>
            <p:nvPr/>
          </p:nvSpPr>
          <p:spPr>
            <a:xfrm>
              <a:off x="5280505" y="3992380"/>
              <a:ext cx="5863771" cy="0"/>
            </a:xfrm>
            <a:custGeom>
              <a:avLst/>
              <a:gdLst>
                <a:gd name="connsiteX0" fmla="*/ 0 w 5863771"/>
                <a:gd name="connsiteY0" fmla="*/ 0 h 0"/>
                <a:gd name="connsiteX1" fmla="*/ 58057 w 5863771"/>
                <a:gd name="connsiteY1" fmla="*/ 0 h 0"/>
                <a:gd name="connsiteX2" fmla="*/ 5863771 w 5863771"/>
                <a:gd name="connsiteY2" fmla="*/ 0 h 0"/>
              </a:gdLst>
              <a:ahLst/>
              <a:cxnLst>
                <a:cxn ang="0">
                  <a:pos x="connsiteX0" y="connsiteY0"/>
                </a:cxn>
                <a:cxn ang="0">
                  <a:pos x="connsiteX1" y="connsiteY1"/>
                </a:cxn>
                <a:cxn ang="0">
                  <a:pos x="connsiteX2" y="connsiteY2"/>
                </a:cxn>
              </a:cxnLst>
              <a:rect l="l" t="t" r="r" b="b"/>
              <a:pathLst>
                <a:path w="5863771">
                  <a:moveTo>
                    <a:pt x="0" y="0"/>
                  </a:moveTo>
                  <a:lnTo>
                    <a:pt x="58057" y="0"/>
                  </a:lnTo>
                  <a:lnTo>
                    <a:pt x="5863771" y="0"/>
                  </a:lnTo>
                </a:path>
              </a:pathLst>
            </a:cu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04040"/>
                </a:solidFill>
                <a:effectLst/>
                <a:uLnTx/>
                <a:uFillTx/>
                <a:latin typeface="Arial" panose="020B0604020202020204"/>
                <a:ea typeface="微软雅黑" panose="020B0503020204020204" pitchFamily="34" charset="-122"/>
                <a:cs typeface="+mn-cs"/>
              </a:endParaRPr>
            </a:p>
          </p:txBody>
        </p:sp>
        <p:sp>
          <p:nvSpPr>
            <p:cNvPr id="7" name="圆角矩形 17"/>
            <p:cNvSpPr/>
            <p:nvPr/>
          </p:nvSpPr>
          <p:spPr>
            <a:xfrm>
              <a:off x="7456740" y="3963496"/>
              <a:ext cx="1511300" cy="5776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04040"/>
                </a:solidFill>
                <a:effectLst/>
                <a:uLnTx/>
                <a:uFillTx/>
                <a:latin typeface="Arial" panose="020B0604020202020204"/>
                <a:ea typeface="微软雅黑" panose="020B0503020204020204" pitchFamily="34" charset="-122"/>
                <a:cs typeface="+mn-cs"/>
              </a:endParaRPr>
            </a:p>
          </p:txBody>
        </p:sp>
      </p:grpSp>
      <p:sp>
        <p:nvSpPr>
          <p:cNvPr id="8" name="文本框 7"/>
          <p:cNvSpPr txBox="1"/>
          <p:nvPr/>
        </p:nvSpPr>
        <p:spPr>
          <a:xfrm>
            <a:off x="6479790" y="3451418"/>
            <a:ext cx="4275529" cy="400110"/>
          </a:xfrm>
          <a:prstGeom prst="rect">
            <a:avLst/>
          </a:prstGeom>
          <a:noFill/>
        </p:spPr>
        <p:txBody>
          <a:bodyPr wrap="none" rtlCol="0">
            <a:spAutoFit/>
          </a:bodyPr>
          <a:lstStyle/>
          <a:p>
            <a:pPr lvl="0" algn="ctr">
              <a:defRPr/>
            </a:pPr>
            <a:r>
              <a:rPr lang="zh-CN" altLang="en-US" sz="2000" b="1" dirty="0">
                <a:solidFill>
                  <a:sysClr val="windowText" lastClr="000000"/>
                </a:solidFill>
                <a:latin typeface="微软雅黑" panose="020B0503020204020204" pitchFamily="34" charset="-122"/>
                <a:ea typeface="微软雅黑" panose="020B0503020204020204" pitchFamily="34" charset="-122"/>
              </a:rPr>
              <a:t>适用于工作报告</a:t>
            </a:r>
            <a:r>
              <a:rPr lang="en-US" altLang="zh-CN" sz="2000" b="1" dirty="0">
                <a:solidFill>
                  <a:sysClr val="windowText" lastClr="000000"/>
                </a:solidFill>
                <a:latin typeface="微软雅黑" panose="020B0503020204020204" pitchFamily="34" charset="-122"/>
                <a:ea typeface="微软雅黑" panose="020B0503020204020204" pitchFamily="34" charset="-122"/>
              </a:rPr>
              <a:t>/</a:t>
            </a:r>
            <a:r>
              <a:rPr lang="zh-CN" altLang="en-US" sz="2000" b="1" dirty="0">
                <a:solidFill>
                  <a:sysClr val="windowText" lastClr="000000"/>
                </a:solidFill>
                <a:latin typeface="微软雅黑" panose="020B0503020204020204" pitchFamily="34" charset="-122"/>
                <a:ea typeface="微软雅黑" panose="020B0503020204020204" pitchFamily="34" charset="-122"/>
              </a:rPr>
              <a:t>工作总结</a:t>
            </a:r>
            <a:r>
              <a:rPr lang="en-US" altLang="zh-CN" sz="2000" b="1" dirty="0">
                <a:solidFill>
                  <a:sysClr val="windowText" lastClr="000000"/>
                </a:solidFill>
                <a:latin typeface="微软雅黑" panose="020B0503020204020204" pitchFamily="34" charset="-122"/>
                <a:ea typeface="微软雅黑" panose="020B0503020204020204" pitchFamily="34" charset="-122"/>
              </a:rPr>
              <a:t>/</a:t>
            </a:r>
            <a:r>
              <a:rPr lang="zh-CN" altLang="en-US" sz="2000" b="1" dirty="0">
                <a:solidFill>
                  <a:sysClr val="windowText" lastClr="000000"/>
                </a:solidFill>
                <a:latin typeface="微软雅黑" panose="020B0503020204020204" pitchFamily="34" charset="-122"/>
                <a:ea typeface="微软雅黑" panose="020B0503020204020204" pitchFamily="34" charset="-122"/>
              </a:rPr>
              <a:t>工作计划</a:t>
            </a:r>
            <a:endParaRPr lang="zh-CN" altLang="en-US" sz="2000" b="1" dirty="0">
              <a:solidFill>
                <a:sysClr val="windowText" lastClr="000000"/>
              </a:solidFill>
              <a:latin typeface="微软雅黑" panose="020B0503020204020204" pitchFamily="34" charset="-122"/>
              <a:ea typeface="微软雅黑" panose="020B0503020204020204" pitchFamily="34" charset="-122"/>
            </a:endParaRPr>
          </a:p>
        </p:txBody>
      </p:sp>
      <p:grpSp>
        <p:nvGrpSpPr>
          <p:cNvPr id="9" name="组合 8"/>
          <p:cNvGrpSpPr/>
          <p:nvPr/>
        </p:nvGrpSpPr>
        <p:grpSpPr bwMode="auto">
          <a:xfrm>
            <a:off x="7782456" y="4205439"/>
            <a:ext cx="412709" cy="333006"/>
            <a:chOff x="0" y="0"/>
            <a:chExt cx="1088225" cy="869861"/>
          </a:xfrm>
          <a:solidFill>
            <a:schemeClr val="tx1"/>
          </a:solidFill>
        </p:grpSpPr>
        <p:sp>
          <p:nvSpPr>
            <p:cNvPr id="10" name="Freeform 17"/>
            <p:cNvSpPr>
              <a:spLocks noEditPoints="1" noChangeArrowheads="1"/>
            </p:cNvSpPr>
            <p:nvPr/>
          </p:nvSpPr>
          <p:spPr bwMode="auto">
            <a:xfrm>
              <a:off x="0" y="237562"/>
              <a:ext cx="824268" cy="632299"/>
            </a:xfrm>
            <a:custGeom>
              <a:avLst/>
              <a:gdLst>
                <a:gd name="T0" fmla="*/ 274 w 291"/>
                <a:gd name="T1" fmla="*/ 0 h 223"/>
                <a:gd name="T2" fmla="*/ 17 w 291"/>
                <a:gd name="T3" fmla="*/ 0 h 223"/>
                <a:gd name="T4" fmla="*/ 0 w 291"/>
                <a:gd name="T5" fmla="*/ 16 h 223"/>
                <a:gd name="T6" fmla="*/ 0 w 291"/>
                <a:gd name="T7" fmla="*/ 207 h 223"/>
                <a:gd name="T8" fmla="*/ 17 w 291"/>
                <a:gd name="T9" fmla="*/ 223 h 223"/>
                <a:gd name="T10" fmla="*/ 274 w 291"/>
                <a:gd name="T11" fmla="*/ 223 h 223"/>
                <a:gd name="T12" fmla="*/ 291 w 291"/>
                <a:gd name="T13" fmla="*/ 207 h 223"/>
                <a:gd name="T14" fmla="*/ 291 w 291"/>
                <a:gd name="T15" fmla="*/ 16 h 223"/>
                <a:gd name="T16" fmla="*/ 274 w 291"/>
                <a:gd name="T17" fmla="*/ 0 h 223"/>
                <a:gd name="T18" fmla="*/ 270 w 291"/>
                <a:gd name="T19" fmla="*/ 193 h 223"/>
                <a:gd name="T20" fmla="*/ 256 w 291"/>
                <a:gd name="T21" fmla="*/ 207 h 223"/>
                <a:gd name="T22" fmla="*/ 35 w 291"/>
                <a:gd name="T23" fmla="*/ 207 h 223"/>
                <a:gd name="T24" fmla="*/ 21 w 291"/>
                <a:gd name="T25" fmla="*/ 193 h 223"/>
                <a:gd name="T26" fmla="*/ 21 w 291"/>
                <a:gd name="T27" fmla="*/ 30 h 223"/>
                <a:gd name="T28" fmla="*/ 35 w 291"/>
                <a:gd name="T29" fmla="*/ 16 h 223"/>
                <a:gd name="T30" fmla="*/ 256 w 291"/>
                <a:gd name="T31" fmla="*/ 16 h 223"/>
                <a:gd name="T32" fmla="*/ 270 w 291"/>
                <a:gd name="T33" fmla="*/ 30 h 223"/>
                <a:gd name="T34" fmla="*/ 270 w 291"/>
                <a:gd name="T35" fmla="*/ 193 h 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1"/>
                <a:gd name="T55" fmla="*/ 0 h 223"/>
                <a:gd name="T56" fmla="*/ 291 w 291"/>
                <a:gd name="T57" fmla="*/ 223 h 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1" h="223">
                  <a:moveTo>
                    <a:pt x="274" y="0"/>
                  </a:moveTo>
                  <a:cubicBezTo>
                    <a:pt x="17" y="0"/>
                    <a:pt x="17" y="0"/>
                    <a:pt x="17" y="0"/>
                  </a:cubicBezTo>
                  <a:cubicBezTo>
                    <a:pt x="8" y="0"/>
                    <a:pt x="0" y="7"/>
                    <a:pt x="0" y="16"/>
                  </a:cubicBezTo>
                  <a:cubicBezTo>
                    <a:pt x="0" y="207"/>
                    <a:pt x="0" y="207"/>
                    <a:pt x="0" y="207"/>
                  </a:cubicBezTo>
                  <a:cubicBezTo>
                    <a:pt x="0" y="215"/>
                    <a:pt x="8" y="223"/>
                    <a:pt x="17" y="223"/>
                  </a:cubicBezTo>
                  <a:cubicBezTo>
                    <a:pt x="274" y="223"/>
                    <a:pt x="274" y="223"/>
                    <a:pt x="274" y="223"/>
                  </a:cubicBezTo>
                  <a:cubicBezTo>
                    <a:pt x="283" y="223"/>
                    <a:pt x="291" y="215"/>
                    <a:pt x="291" y="207"/>
                  </a:cubicBezTo>
                  <a:cubicBezTo>
                    <a:pt x="291" y="16"/>
                    <a:pt x="291" y="16"/>
                    <a:pt x="291" y="16"/>
                  </a:cubicBezTo>
                  <a:cubicBezTo>
                    <a:pt x="291" y="7"/>
                    <a:pt x="283" y="0"/>
                    <a:pt x="274" y="0"/>
                  </a:cubicBezTo>
                  <a:moveTo>
                    <a:pt x="270" y="193"/>
                  </a:moveTo>
                  <a:cubicBezTo>
                    <a:pt x="270" y="201"/>
                    <a:pt x="264" y="207"/>
                    <a:pt x="256" y="207"/>
                  </a:cubicBezTo>
                  <a:cubicBezTo>
                    <a:pt x="35" y="207"/>
                    <a:pt x="35" y="207"/>
                    <a:pt x="35" y="207"/>
                  </a:cubicBezTo>
                  <a:cubicBezTo>
                    <a:pt x="27" y="207"/>
                    <a:pt x="21" y="201"/>
                    <a:pt x="21" y="193"/>
                  </a:cubicBezTo>
                  <a:cubicBezTo>
                    <a:pt x="21" y="30"/>
                    <a:pt x="21" y="30"/>
                    <a:pt x="21" y="30"/>
                  </a:cubicBezTo>
                  <a:cubicBezTo>
                    <a:pt x="21" y="22"/>
                    <a:pt x="27" y="16"/>
                    <a:pt x="35" y="16"/>
                  </a:cubicBezTo>
                  <a:cubicBezTo>
                    <a:pt x="256" y="16"/>
                    <a:pt x="256" y="16"/>
                    <a:pt x="256" y="16"/>
                  </a:cubicBezTo>
                  <a:cubicBezTo>
                    <a:pt x="264" y="16"/>
                    <a:pt x="270" y="22"/>
                    <a:pt x="270" y="30"/>
                  </a:cubicBezTo>
                  <a:lnTo>
                    <a:pt x="270" y="19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1" name="Freeform 18"/>
            <p:cNvSpPr>
              <a:spLocks noChangeArrowheads="1"/>
            </p:cNvSpPr>
            <p:nvPr/>
          </p:nvSpPr>
          <p:spPr bwMode="auto">
            <a:xfrm>
              <a:off x="137978" y="110382"/>
              <a:ext cx="821868" cy="632299"/>
            </a:xfrm>
            <a:custGeom>
              <a:avLst/>
              <a:gdLst>
                <a:gd name="T0" fmla="*/ 274 w 290"/>
                <a:gd name="T1" fmla="*/ 0 h 223"/>
                <a:gd name="T2" fmla="*/ 16 w 290"/>
                <a:gd name="T3" fmla="*/ 0 h 223"/>
                <a:gd name="T4" fmla="*/ 0 w 290"/>
                <a:gd name="T5" fmla="*/ 16 h 223"/>
                <a:gd name="T6" fmla="*/ 0 w 290"/>
                <a:gd name="T7" fmla="*/ 25 h 223"/>
                <a:gd name="T8" fmla="*/ 249 w 290"/>
                <a:gd name="T9" fmla="*/ 25 h 223"/>
                <a:gd name="T10" fmla="*/ 265 w 290"/>
                <a:gd name="T11" fmla="*/ 42 h 223"/>
                <a:gd name="T12" fmla="*/ 265 w 290"/>
                <a:gd name="T13" fmla="*/ 223 h 223"/>
                <a:gd name="T14" fmla="*/ 274 w 290"/>
                <a:gd name="T15" fmla="*/ 223 h 223"/>
                <a:gd name="T16" fmla="*/ 290 w 290"/>
                <a:gd name="T17" fmla="*/ 207 h 223"/>
                <a:gd name="T18" fmla="*/ 290 w 290"/>
                <a:gd name="T19" fmla="*/ 16 h 223"/>
                <a:gd name="T20" fmla="*/ 274 w 290"/>
                <a:gd name="T21" fmla="*/ 0 h 2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3"/>
                <a:gd name="T35" fmla="*/ 290 w 290"/>
                <a:gd name="T36" fmla="*/ 223 h 2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3">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3"/>
                    <a:pt x="265" y="42"/>
                  </a:cubicBezTo>
                  <a:cubicBezTo>
                    <a:pt x="265" y="223"/>
                    <a:pt x="265" y="223"/>
                    <a:pt x="265" y="223"/>
                  </a:cubicBezTo>
                  <a:cubicBezTo>
                    <a:pt x="274" y="223"/>
                    <a:pt x="274" y="223"/>
                    <a:pt x="274" y="223"/>
                  </a:cubicBezTo>
                  <a:cubicBezTo>
                    <a:pt x="283" y="223"/>
                    <a:pt x="290" y="216"/>
                    <a:pt x="290" y="207"/>
                  </a:cubicBezTo>
                  <a:cubicBezTo>
                    <a:pt x="290" y="16"/>
                    <a:pt x="290" y="16"/>
                    <a:pt x="290" y="16"/>
                  </a:cubicBezTo>
                  <a:cubicBezTo>
                    <a:pt x="290" y="7"/>
                    <a:pt x="283" y="0"/>
                    <a:pt x="274" y="0"/>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2" name="Freeform 19"/>
            <p:cNvSpPr>
              <a:spLocks noChangeArrowheads="1"/>
            </p:cNvSpPr>
            <p:nvPr/>
          </p:nvSpPr>
          <p:spPr bwMode="auto">
            <a:xfrm>
              <a:off x="266357" y="0"/>
              <a:ext cx="821868" cy="628699"/>
            </a:xfrm>
            <a:custGeom>
              <a:avLst/>
              <a:gdLst>
                <a:gd name="T0" fmla="*/ 274 w 290"/>
                <a:gd name="T1" fmla="*/ 0 h 222"/>
                <a:gd name="T2" fmla="*/ 16 w 290"/>
                <a:gd name="T3" fmla="*/ 0 h 222"/>
                <a:gd name="T4" fmla="*/ 0 w 290"/>
                <a:gd name="T5" fmla="*/ 16 h 222"/>
                <a:gd name="T6" fmla="*/ 0 w 290"/>
                <a:gd name="T7" fmla="*/ 25 h 222"/>
                <a:gd name="T8" fmla="*/ 249 w 290"/>
                <a:gd name="T9" fmla="*/ 25 h 222"/>
                <a:gd name="T10" fmla="*/ 265 w 290"/>
                <a:gd name="T11" fmla="*/ 41 h 222"/>
                <a:gd name="T12" fmla="*/ 265 w 290"/>
                <a:gd name="T13" fmla="*/ 222 h 222"/>
                <a:gd name="T14" fmla="*/ 274 w 290"/>
                <a:gd name="T15" fmla="*/ 222 h 222"/>
                <a:gd name="T16" fmla="*/ 290 w 290"/>
                <a:gd name="T17" fmla="*/ 206 h 222"/>
                <a:gd name="T18" fmla="*/ 290 w 290"/>
                <a:gd name="T19" fmla="*/ 16 h 222"/>
                <a:gd name="T20" fmla="*/ 274 w 290"/>
                <a:gd name="T21" fmla="*/ 0 h 2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2"/>
                <a:gd name="T35" fmla="*/ 290 w 290"/>
                <a:gd name="T36" fmla="*/ 222 h 2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2">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2"/>
                    <a:pt x="265" y="41"/>
                  </a:cubicBezTo>
                  <a:cubicBezTo>
                    <a:pt x="265" y="222"/>
                    <a:pt x="265" y="222"/>
                    <a:pt x="265" y="222"/>
                  </a:cubicBezTo>
                  <a:cubicBezTo>
                    <a:pt x="274" y="222"/>
                    <a:pt x="274" y="222"/>
                    <a:pt x="274" y="222"/>
                  </a:cubicBezTo>
                  <a:cubicBezTo>
                    <a:pt x="283" y="222"/>
                    <a:pt x="290" y="215"/>
                    <a:pt x="290" y="206"/>
                  </a:cubicBezTo>
                  <a:cubicBezTo>
                    <a:pt x="290" y="16"/>
                    <a:pt x="290" y="16"/>
                    <a:pt x="290" y="16"/>
                  </a:cubicBezTo>
                  <a:cubicBezTo>
                    <a:pt x="290" y="7"/>
                    <a:pt x="283" y="0"/>
                    <a:pt x="274" y="0"/>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3" name="Freeform 20"/>
            <p:cNvSpPr>
              <a:spLocks noChangeArrowheads="1"/>
            </p:cNvSpPr>
            <p:nvPr/>
          </p:nvSpPr>
          <p:spPr bwMode="auto">
            <a:xfrm>
              <a:off x="110382" y="422332"/>
              <a:ext cx="569909" cy="353943"/>
            </a:xfrm>
            <a:custGeom>
              <a:avLst/>
              <a:gdLst>
                <a:gd name="T0" fmla="*/ 71 w 201"/>
                <a:gd name="T1" fmla="*/ 5 h 125"/>
                <a:gd name="T2" fmla="*/ 11 w 201"/>
                <a:gd name="T3" fmla="*/ 109 h 125"/>
                <a:gd name="T4" fmla="*/ 11 w 201"/>
                <a:gd name="T5" fmla="*/ 124 h 125"/>
                <a:gd name="T6" fmla="*/ 192 w 201"/>
                <a:gd name="T7" fmla="*/ 124 h 125"/>
                <a:gd name="T8" fmla="*/ 192 w 201"/>
                <a:gd name="T9" fmla="*/ 108 h 125"/>
                <a:gd name="T10" fmla="*/ 151 w 201"/>
                <a:gd name="T11" fmla="*/ 47 h 125"/>
                <a:gd name="T12" fmla="*/ 117 w 201"/>
                <a:gd name="T13" fmla="*/ 86 h 125"/>
                <a:gd name="T14" fmla="*/ 110 w 201"/>
                <a:gd name="T15" fmla="*/ 81 h 125"/>
                <a:gd name="T16" fmla="*/ 122 w 201"/>
                <a:gd name="T17" fmla="*/ 65 h 125"/>
                <a:gd name="T18" fmla="*/ 81 w 201"/>
                <a:gd name="T19" fmla="*/ 5 h 125"/>
                <a:gd name="T20" fmla="*/ 71 w 201"/>
                <a:gd name="T21" fmla="*/ 5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
                <a:gd name="T34" fmla="*/ 0 h 125"/>
                <a:gd name="T35" fmla="*/ 201 w 201"/>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 h="125">
                  <a:moveTo>
                    <a:pt x="71" y="5"/>
                  </a:moveTo>
                  <a:cubicBezTo>
                    <a:pt x="11" y="109"/>
                    <a:pt x="11" y="109"/>
                    <a:pt x="11" y="109"/>
                  </a:cubicBezTo>
                  <a:cubicBezTo>
                    <a:pt x="11" y="109"/>
                    <a:pt x="0" y="124"/>
                    <a:pt x="11" y="124"/>
                  </a:cubicBezTo>
                  <a:cubicBezTo>
                    <a:pt x="25" y="125"/>
                    <a:pt x="192" y="124"/>
                    <a:pt x="192" y="124"/>
                  </a:cubicBezTo>
                  <a:cubicBezTo>
                    <a:pt x="192" y="124"/>
                    <a:pt x="201" y="121"/>
                    <a:pt x="192" y="108"/>
                  </a:cubicBezTo>
                  <a:cubicBezTo>
                    <a:pt x="182" y="94"/>
                    <a:pt x="158" y="46"/>
                    <a:pt x="151" y="47"/>
                  </a:cubicBezTo>
                  <a:cubicBezTo>
                    <a:pt x="144" y="47"/>
                    <a:pt x="120" y="83"/>
                    <a:pt x="117" y="86"/>
                  </a:cubicBezTo>
                  <a:cubicBezTo>
                    <a:pt x="115" y="89"/>
                    <a:pt x="108" y="84"/>
                    <a:pt x="110" y="81"/>
                  </a:cubicBezTo>
                  <a:cubicBezTo>
                    <a:pt x="116" y="74"/>
                    <a:pt x="122" y="65"/>
                    <a:pt x="122" y="65"/>
                  </a:cubicBezTo>
                  <a:cubicBezTo>
                    <a:pt x="122" y="65"/>
                    <a:pt x="84" y="9"/>
                    <a:pt x="81" y="5"/>
                  </a:cubicBezTo>
                  <a:cubicBezTo>
                    <a:pt x="78" y="0"/>
                    <a:pt x="73" y="1"/>
                    <a:pt x="71" y="5"/>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4" name="Oval 21"/>
            <p:cNvSpPr>
              <a:spLocks noChangeArrowheads="1"/>
            </p:cNvSpPr>
            <p:nvPr/>
          </p:nvSpPr>
          <p:spPr bwMode="auto">
            <a:xfrm>
              <a:off x="563909" y="331147"/>
              <a:ext cx="101984" cy="99584"/>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grpSp>
        <p:nvGrpSpPr>
          <p:cNvPr id="15" name="组合 14"/>
          <p:cNvGrpSpPr/>
          <p:nvPr/>
        </p:nvGrpSpPr>
        <p:grpSpPr bwMode="auto">
          <a:xfrm>
            <a:off x="9791433" y="4205439"/>
            <a:ext cx="329894" cy="333006"/>
            <a:chOff x="0" y="0"/>
            <a:chExt cx="881859" cy="881859"/>
          </a:xfrm>
          <a:solidFill>
            <a:schemeClr val="tx1"/>
          </a:solidFill>
        </p:grpSpPr>
        <p:sp>
          <p:nvSpPr>
            <p:cNvPr id="16" name="Freeform 22"/>
            <p:cNvSpPr>
              <a:spLocks noEditPoints="1" noChangeArrowheads="1"/>
            </p:cNvSpPr>
            <p:nvPr/>
          </p:nvSpPr>
          <p:spPr bwMode="auto">
            <a:xfrm>
              <a:off x="0" y="0"/>
              <a:ext cx="881859" cy="881859"/>
            </a:xfrm>
            <a:custGeom>
              <a:avLst/>
              <a:gdLst>
                <a:gd name="T0" fmla="*/ 155 w 311"/>
                <a:gd name="T1" fmla="*/ 0 h 311"/>
                <a:gd name="T2" fmla="*/ 0 w 311"/>
                <a:gd name="T3" fmla="*/ 155 h 311"/>
                <a:gd name="T4" fmla="*/ 155 w 311"/>
                <a:gd name="T5" fmla="*/ 311 h 311"/>
                <a:gd name="T6" fmla="*/ 311 w 311"/>
                <a:gd name="T7" fmla="*/ 155 h 311"/>
                <a:gd name="T8" fmla="*/ 155 w 311"/>
                <a:gd name="T9" fmla="*/ 0 h 311"/>
                <a:gd name="T10" fmla="*/ 155 w 311"/>
                <a:gd name="T11" fmla="*/ 289 h 311"/>
                <a:gd name="T12" fmla="*/ 21 w 311"/>
                <a:gd name="T13" fmla="*/ 155 h 311"/>
                <a:gd name="T14" fmla="*/ 155 w 311"/>
                <a:gd name="T15" fmla="*/ 21 h 311"/>
                <a:gd name="T16" fmla="*/ 289 w 311"/>
                <a:gd name="T17" fmla="*/ 155 h 311"/>
                <a:gd name="T18" fmla="*/ 155 w 311"/>
                <a:gd name="T19" fmla="*/ 289 h 3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1"/>
                <a:gd name="T31" fmla="*/ 0 h 311"/>
                <a:gd name="T32" fmla="*/ 311 w 311"/>
                <a:gd name="T33" fmla="*/ 311 h 3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1" h="311">
                  <a:moveTo>
                    <a:pt x="155" y="0"/>
                  </a:moveTo>
                  <a:cubicBezTo>
                    <a:pt x="70" y="0"/>
                    <a:pt x="0" y="69"/>
                    <a:pt x="0" y="155"/>
                  </a:cubicBezTo>
                  <a:cubicBezTo>
                    <a:pt x="0" y="241"/>
                    <a:pt x="70" y="311"/>
                    <a:pt x="155" y="311"/>
                  </a:cubicBezTo>
                  <a:cubicBezTo>
                    <a:pt x="241" y="311"/>
                    <a:pt x="311" y="241"/>
                    <a:pt x="311" y="155"/>
                  </a:cubicBezTo>
                  <a:cubicBezTo>
                    <a:pt x="311" y="69"/>
                    <a:pt x="241" y="0"/>
                    <a:pt x="155" y="0"/>
                  </a:cubicBezTo>
                  <a:moveTo>
                    <a:pt x="155" y="289"/>
                  </a:moveTo>
                  <a:cubicBezTo>
                    <a:pt x="81" y="289"/>
                    <a:pt x="21" y="229"/>
                    <a:pt x="21" y="155"/>
                  </a:cubicBezTo>
                  <a:cubicBezTo>
                    <a:pt x="21" y="81"/>
                    <a:pt x="81" y="21"/>
                    <a:pt x="155" y="21"/>
                  </a:cubicBezTo>
                  <a:cubicBezTo>
                    <a:pt x="229" y="21"/>
                    <a:pt x="289" y="81"/>
                    <a:pt x="289" y="155"/>
                  </a:cubicBezTo>
                  <a:cubicBezTo>
                    <a:pt x="289" y="229"/>
                    <a:pt x="229" y="289"/>
                    <a:pt x="155" y="289"/>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7" name="Freeform 23"/>
            <p:cNvSpPr>
              <a:spLocks noChangeArrowheads="1"/>
            </p:cNvSpPr>
            <p:nvPr/>
          </p:nvSpPr>
          <p:spPr bwMode="auto">
            <a:xfrm>
              <a:off x="235162" y="70789"/>
              <a:ext cx="430731" cy="428331"/>
            </a:xfrm>
            <a:custGeom>
              <a:avLst/>
              <a:gdLst>
                <a:gd name="T0" fmla="*/ 145 w 152"/>
                <a:gd name="T1" fmla="*/ 53 h 151"/>
                <a:gd name="T2" fmla="*/ 144 w 152"/>
                <a:gd name="T3" fmla="*/ 52 h 151"/>
                <a:gd name="T4" fmla="*/ 125 w 152"/>
                <a:gd name="T5" fmla="*/ 52 h 151"/>
                <a:gd name="T6" fmla="*/ 77 w 152"/>
                <a:gd name="T7" fmla="*/ 106 h 151"/>
                <a:gd name="T8" fmla="*/ 31 w 152"/>
                <a:gd name="T9" fmla="*/ 12 h 151"/>
                <a:gd name="T10" fmla="*/ 11 w 152"/>
                <a:gd name="T11" fmla="*/ 4 h 151"/>
                <a:gd name="T12" fmla="*/ 10 w 152"/>
                <a:gd name="T13" fmla="*/ 4 h 151"/>
                <a:gd name="T14" fmla="*/ 4 w 152"/>
                <a:gd name="T15" fmla="*/ 25 h 151"/>
                <a:gd name="T16" fmla="*/ 60 w 152"/>
                <a:gd name="T17" fmla="*/ 140 h 151"/>
                <a:gd name="T18" fmla="*/ 79 w 152"/>
                <a:gd name="T19" fmla="*/ 148 h 151"/>
                <a:gd name="T20" fmla="*/ 79 w 152"/>
                <a:gd name="T21" fmla="*/ 148 h 151"/>
                <a:gd name="T22" fmla="*/ 80 w 152"/>
                <a:gd name="T23" fmla="*/ 148 h 151"/>
                <a:gd name="T24" fmla="*/ 81 w 152"/>
                <a:gd name="T25" fmla="*/ 147 h 151"/>
                <a:gd name="T26" fmla="*/ 87 w 152"/>
                <a:gd name="T27" fmla="*/ 141 h 151"/>
                <a:gd name="T28" fmla="*/ 148 w 152"/>
                <a:gd name="T29" fmla="*/ 72 h 151"/>
                <a:gd name="T30" fmla="*/ 145 w 152"/>
                <a:gd name="T31" fmla="*/ 53 h 1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2"/>
                <a:gd name="T49" fmla="*/ 0 h 151"/>
                <a:gd name="T50" fmla="*/ 152 w 152"/>
                <a:gd name="T51" fmla="*/ 151 h 1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2" h="151">
                  <a:moveTo>
                    <a:pt x="145" y="53"/>
                  </a:moveTo>
                  <a:cubicBezTo>
                    <a:pt x="144" y="52"/>
                    <a:pt x="144" y="52"/>
                    <a:pt x="144" y="52"/>
                  </a:cubicBezTo>
                  <a:cubicBezTo>
                    <a:pt x="138" y="47"/>
                    <a:pt x="129" y="47"/>
                    <a:pt x="125" y="52"/>
                  </a:cubicBezTo>
                  <a:cubicBezTo>
                    <a:pt x="77" y="106"/>
                    <a:pt x="77" y="106"/>
                    <a:pt x="77" y="106"/>
                  </a:cubicBezTo>
                  <a:cubicBezTo>
                    <a:pt x="31" y="12"/>
                    <a:pt x="31" y="12"/>
                    <a:pt x="31" y="12"/>
                  </a:cubicBezTo>
                  <a:cubicBezTo>
                    <a:pt x="27" y="4"/>
                    <a:pt x="18" y="0"/>
                    <a:pt x="11" y="4"/>
                  </a:cubicBezTo>
                  <a:cubicBezTo>
                    <a:pt x="10" y="4"/>
                    <a:pt x="10" y="4"/>
                    <a:pt x="10" y="4"/>
                  </a:cubicBezTo>
                  <a:cubicBezTo>
                    <a:pt x="3" y="8"/>
                    <a:pt x="0" y="17"/>
                    <a:pt x="4" y="25"/>
                  </a:cubicBezTo>
                  <a:cubicBezTo>
                    <a:pt x="60" y="140"/>
                    <a:pt x="60" y="140"/>
                    <a:pt x="60" y="140"/>
                  </a:cubicBezTo>
                  <a:cubicBezTo>
                    <a:pt x="63" y="148"/>
                    <a:pt x="72" y="151"/>
                    <a:pt x="79" y="148"/>
                  </a:cubicBezTo>
                  <a:cubicBezTo>
                    <a:pt x="79" y="148"/>
                    <a:pt x="79" y="148"/>
                    <a:pt x="79" y="148"/>
                  </a:cubicBezTo>
                  <a:cubicBezTo>
                    <a:pt x="79" y="148"/>
                    <a:pt x="80" y="148"/>
                    <a:pt x="80" y="148"/>
                  </a:cubicBezTo>
                  <a:cubicBezTo>
                    <a:pt x="81" y="147"/>
                    <a:pt x="81" y="147"/>
                    <a:pt x="81" y="147"/>
                  </a:cubicBezTo>
                  <a:cubicBezTo>
                    <a:pt x="84" y="146"/>
                    <a:pt x="86" y="144"/>
                    <a:pt x="87" y="141"/>
                  </a:cubicBezTo>
                  <a:cubicBezTo>
                    <a:pt x="148" y="72"/>
                    <a:pt x="148" y="72"/>
                    <a:pt x="148" y="72"/>
                  </a:cubicBezTo>
                  <a:cubicBezTo>
                    <a:pt x="152" y="67"/>
                    <a:pt x="151" y="59"/>
                    <a:pt x="145" y="53"/>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grpSp>
        <p:nvGrpSpPr>
          <p:cNvPr id="18" name="组合 17"/>
          <p:cNvGrpSpPr/>
          <p:nvPr/>
        </p:nvGrpSpPr>
        <p:grpSpPr bwMode="auto">
          <a:xfrm>
            <a:off x="8473972" y="4205439"/>
            <a:ext cx="397959" cy="333006"/>
            <a:chOff x="0" y="0"/>
            <a:chExt cx="961046" cy="796672"/>
          </a:xfrm>
          <a:solidFill>
            <a:schemeClr val="tx1"/>
          </a:solidFill>
        </p:grpSpPr>
        <p:sp>
          <p:nvSpPr>
            <p:cNvPr id="19" name="Freeform 24"/>
            <p:cNvSpPr>
              <a:spLocks noEditPoints="1" noChangeArrowheads="1"/>
            </p:cNvSpPr>
            <p:nvPr/>
          </p:nvSpPr>
          <p:spPr bwMode="auto">
            <a:xfrm>
              <a:off x="0" y="0"/>
              <a:ext cx="961046" cy="796672"/>
            </a:xfrm>
            <a:custGeom>
              <a:avLst/>
              <a:gdLst>
                <a:gd name="T0" fmla="*/ 321 w 339"/>
                <a:gd name="T1" fmla="*/ 0 h 281"/>
                <a:gd name="T2" fmla="*/ 18 w 339"/>
                <a:gd name="T3" fmla="*/ 0 h 281"/>
                <a:gd name="T4" fmla="*/ 0 w 339"/>
                <a:gd name="T5" fmla="*/ 18 h 281"/>
                <a:gd name="T6" fmla="*/ 0 w 339"/>
                <a:gd name="T7" fmla="*/ 263 h 281"/>
                <a:gd name="T8" fmla="*/ 18 w 339"/>
                <a:gd name="T9" fmla="*/ 281 h 281"/>
                <a:gd name="T10" fmla="*/ 321 w 339"/>
                <a:gd name="T11" fmla="*/ 281 h 281"/>
                <a:gd name="T12" fmla="*/ 339 w 339"/>
                <a:gd name="T13" fmla="*/ 263 h 281"/>
                <a:gd name="T14" fmla="*/ 339 w 339"/>
                <a:gd name="T15" fmla="*/ 18 h 281"/>
                <a:gd name="T16" fmla="*/ 321 w 339"/>
                <a:gd name="T17" fmla="*/ 0 h 281"/>
                <a:gd name="T18" fmla="*/ 316 w 339"/>
                <a:gd name="T19" fmla="*/ 246 h 281"/>
                <a:gd name="T20" fmla="*/ 301 w 339"/>
                <a:gd name="T21" fmla="*/ 262 h 281"/>
                <a:gd name="T22" fmla="*/ 38 w 339"/>
                <a:gd name="T23" fmla="*/ 262 h 281"/>
                <a:gd name="T24" fmla="*/ 23 w 339"/>
                <a:gd name="T25" fmla="*/ 246 h 281"/>
                <a:gd name="T26" fmla="*/ 23 w 339"/>
                <a:gd name="T27" fmla="*/ 35 h 281"/>
                <a:gd name="T28" fmla="*/ 38 w 339"/>
                <a:gd name="T29" fmla="*/ 19 h 281"/>
                <a:gd name="T30" fmla="*/ 301 w 339"/>
                <a:gd name="T31" fmla="*/ 19 h 281"/>
                <a:gd name="T32" fmla="*/ 316 w 339"/>
                <a:gd name="T33" fmla="*/ 35 h 281"/>
                <a:gd name="T34" fmla="*/ 316 w 339"/>
                <a:gd name="T35" fmla="*/ 246 h 2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9"/>
                <a:gd name="T55" fmla="*/ 0 h 281"/>
                <a:gd name="T56" fmla="*/ 339 w 339"/>
                <a:gd name="T57" fmla="*/ 281 h 2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9" h="281">
                  <a:moveTo>
                    <a:pt x="321" y="0"/>
                  </a:moveTo>
                  <a:cubicBezTo>
                    <a:pt x="18" y="0"/>
                    <a:pt x="18" y="0"/>
                    <a:pt x="18" y="0"/>
                  </a:cubicBezTo>
                  <a:cubicBezTo>
                    <a:pt x="8" y="0"/>
                    <a:pt x="0" y="8"/>
                    <a:pt x="0" y="18"/>
                  </a:cubicBezTo>
                  <a:cubicBezTo>
                    <a:pt x="0" y="263"/>
                    <a:pt x="0" y="263"/>
                    <a:pt x="0" y="263"/>
                  </a:cubicBezTo>
                  <a:cubicBezTo>
                    <a:pt x="0" y="273"/>
                    <a:pt x="8" y="281"/>
                    <a:pt x="18" y="281"/>
                  </a:cubicBezTo>
                  <a:cubicBezTo>
                    <a:pt x="321" y="281"/>
                    <a:pt x="321" y="281"/>
                    <a:pt x="321" y="281"/>
                  </a:cubicBezTo>
                  <a:cubicBezTo>
                    <a:pt x="331" y="281"/>
                    <a:pt x="339" y="273"/>
                    <a:pt x="339" y="263"/>
                  </a:cubicBezTo>
                  <a:cubicBezTo>
                    <a:pt x="339" y="18"/>
                    <a:pt x="339" y="18"/>
                    <a:pt x="339" y="18"/>
                  </a:cubicBezTo>
                  <a:cubicBezTo>
                    <a:pt x="339" y="8"/>
                    <a:pt x="331" y="0"/>
                    <a:pt x="321" y="0"/>
                  </a:cubicBezTo>
                  <a:moveTo>
                    <a:pt x="316" y="246"/>
                  </a:moveTo>
                  <a:cubicBezTo>
                    <a:pt x="316" y="255"/>
                    <a:pt x="309" y="262"/>
                    <a:pt x="301" y="262"/>
                  </a:cubicBezTo>
                  <a:cubicBezTo>
                    <a:pt x="38" y="262"/>
                    <a:pt x="38" y="262"/>
                    <a:pt x="38" y="262"/>
                  </a:cubicBezTo>
                  <a:cubicBezTo>
                    <a:pt x="30" y="262"/>
                    <a:pt x="23" y="255"/>
                    <a:pt x="23" y="246"/>
                  </a:cubicBezTo>
                  <a:cubicBezTo>
                    <a:pt x="23" y="35"/>
                    <a:pt x="23" y="35"/>
                    <a:pt x="23" y="35"/>
                  </a:cubicBezTo>
                  <a:cubicBezTo>
                    <a:pt x="23" y="26"/>
                    <a:pt x="30" y="19"/>
                    <a:pt x="38" y="19"/>
                  </a:cubicBezTo>
                  <a:cubicBezTo>
                    <a:pt x="301" y="19"/>
                    <a:pt x="301" y="19"/>
                    <a:pt x="301" y="19"/>
                  </a:cubicBezTo>
                  <a:cubicBezTo>
                    <a:pt x="309" y="19"/>
                    <a:pt x="316" y="26"/>
                    <a:pt x="316" y="35"/>
                  </a:cubicBezTo>
                  <a:lnTo>
                    <a:pt x="316" y="246"/>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0" name="Freeform 25"/>
            <p:cNvSpPr>
              <a:spLocks noChangeArrowheads="1"/>
            </p:cNvSpPr>
            <p:nvPr/>
          </p:nvSpPr>
          <p:spPr bwMode="auto">
            <a:xfrm>
              <a:off x="176371"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1" name="Freeform 26"/>
            <p:cNvSpPr>
              <a:spLocks noChangeArrowheads="1"/>
            </p:cNvSpPr>
            <p:nvPr/>
          </p:nvSpPr>
          <p:spPr bwMode="auto">
            <a:xfrm>
              <a:off x="176371"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2" name="Freeform 27"/>
            <p:cNvSpPr>
              <a:spLocks noChangeArrowheads="1"/>
            </p:cNvSpPr>
            <p:nvPr/>
          </p:nvSpPr>
          <p:spPr bwMode="auto">
            <a:xfrm>
              <a:off x="346744"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3" name="Freeform 28"/>
            <p:cNvSpPr>
              <a:spLocks noChangeArrowheads="1"/>
            </p:cNvSpPr>
            <p:nvPr/>
          </p:nvSpPr>
          <p:spPr bwMode="auto">
            <a:xfrm>
              <a:off x="346744"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4" name="Freeform 29"/>
            <p:cNvSpPr>
              <a:spLocks noChangeArrowheads="1"/>
            </p:cNvSpPr>
            <p:nvPr/>
          </p:nvSpPr>
          <p:spPr bwMode="auto">
            <a:xfrm>
              <a:off x="346744"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5" name="Freeform 30"/>
            <p:cNvSpPr>
              <a:spLocks noChangeArrowheads="1"/>
            </p:cNvSpPr>
            <p:nvPr/>
          </p:nvSpPr>
          <p:spPr bwMode="auto">
            <a:xfrm>
              <a:off x="519516" y="116382"/>
              <a:ext cx="83987"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6" name="Freeform 31"/>
            <p:cNvSpPr>
              <a:spLocks noChangeArrowheads="1"/>
            </p:cNvSpPr>
            <p:nvPr/>
          </p:nvSpPr>
          <p:spPr bwMode="auto">
            <a:xfrm>
              <a:off x="519516" y="274756"/>
              <a:ext cx="83987"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7" name="Freeform 32"/>
            <p:cNvSpPr>
              <a:spLocks noChangeArrowheads="1"/>
            </p:cNvSpPr>
            <p:nvPr/>
          </p:nvSpPr>
          <p:spPr bwMode="auto">
            <a:xfrm>
              <a:off x="688689" y="116382"/>
              <a:ext cx="85186"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8" name="Freeform 33"/>
            <p:cNvSpPr>
              <a:spLocks noChangeArrowheads="1"/>
            </p:cNvSpPr>
            <p:nvPr/>
          </p:nvSpPr>
          <p:spPr bwMode="auto">
            <a:xfrm>
              <a:off x="688689" y="274756"/>
              <a:ext cx="85186"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9" name="Freeform 34"/>
            <p:cNvSpPr>
              <a:spLocks noChangeArrowheads="1"/>
            </p:cNvSpPr>
            <p:nvPr/>
          </p:nvSpPr>
          <p:spPr bwMode="auto">
            <a:xfrm>
              <a:off x="176371"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sp>
        <p:nvSpPr>
          <p:cNvPr id="30" name="Freeform 84"/>
          <p:cNvSpPr>
            <a:spLocks noChangeAspect="1" noEditPoints="1" noChangeArrowheads="1"/>
          </p:cNvSpPr>
          <p:nvPr/>
        </p:nvSpPr>
        <p:spPr bwMode="auto">
          <a:xfrm>
            <a:off x="7169827" y="4205438"/>
            <a:ext cx="333822" cy="333006"/>
          </a:xfrm>
          <a:custGeom>
            <a:avLst/>
            <a:gdLst>
              <a:gd name="T0" fmla="*/ 170 w 170"/>
              <a:gd name="T1" fmla="*/ 0 h 168"/>
              <a:gd name="T2" fmla="*/ 162 w 170"/>
              <a:gd name="T3" fmla="*/ 16 h 168"/>
              <a:gd name="T4" fmla="*/ 170 w 170"/>
              <a:gd name="T5" fmla="*/ 103 h 168"/>
              <a:gd name="T6" fmla="*/ 93 w 170"/>
              <a:gd name="T7" fmla="*/ 119 h 168"/>
              <a:gd name="T8" fmla="*/ 128 w 170"/>
              <a:gd name="T9" fmla="*/ 152 h 168"/>
              <a:gd name="T10" fmla="*/ 42 w 170"/>
              <a:gd name="T11" fmla="*/ 168 h 168"/>
              <a:gd name="T12" fmla="*/ 77 w 170"/>
              <a:gd name="T13" fmla="*/ 152 h 168"/>
              <a:gd name="T14" fmla="*/ 0 w 170"/>
              <a:gd name="T15" fmla="*/ 119 h 168"/>
              <a:gd name="T16" fmla="*/ 6 w 170"/>
              <a:gd name="T17" fmla="*/ 103 h 168"/>
              <a:gd name="T18" fmla="*/ 0 w 170"/>
              <a:gd name="T19" fmla="*/ 16 h 168"/>
              <a:gd name="T20" fmla="*/ 0 w 170"/>
              <a:gd name="T21" fmla="*/ 0 h 168"/>
              <a:gd name="T22" fmla="*/ 122 w 170"/>
              <a:gd name="T23" fmla="*/ 40 h 168"/>
              <a:gd name="T24" fmla="*/ 115 w 170"/>
              <a:gd name="T25" fmla="*/ 44 h 168"/>
              <a:gd name="T26" fmla="*/ 75 w 170"/>
              <a:gd name="T27" fmla="*/ 52 h 168"/>
              <a:gd name="T28" fmla="*/ 73 w 170"/>
              <a:gd name="T29" fmla="*/ 50 h 168"/>
              <a:gd name="T30" fmla="*/ 50 w 170"/>
              <a:gd name="T31" fmla="*/ 67 h 168"/>
              <a:gd name="T32" fmla="*/ 85 w 170"/>
              <a:gd name="T33" fmla="*/ 65 h 168"/>
              <a:gd name="T34" fmla="*/ 89 w 170"/>
              <a:gd name="T35" fmla="*/ 67 h 168"/>
              <a:gd name="T36" fmla="*/ 120 w 170"/>
              <a:gd name="T37" fmla="*/ 52 h 168"/>
              <a:gd name="T38" fmla="*/ 128 w 170"/>
              <a:gd name="T39" fmla="*/ 40 h 168"/>
              <a:gd name="T40" fmla="*/ 113 w 170"/>
              <a:gd name="T41" fmla="*/ 58 h 168"/>
              <a:gd name="T42" fmla="*/ 122 w 170"/>
              <a:gd name="T43" fmla="*/ 85 h 168"/>
              <a:gd name="T44" fmla="*/ 113 w 170"/>
              <a:gd name="T45" fmla="*/ 58 h 168"/>
              <a:gd name="T46" fmla="*/ 101 w 170"/>
              <a:gd name="T47" fmla="*/ 67 h 168"/>
              <a:gd name="T48" fmla="*/ 109 w 170"/>
              <a:gd name="T49" fmla="*/ 85 h 168"/>
              <a:gd name="T50" fmla="*/ 101 w 170"/>
              <a:gd name="T51" fmla="*/ 67 h 168"/>
              <a:gd name="T52" fmla="*/ 87 w 170"/>
              <a:gd name="T53" fmla="*/ 77 h 168"/>
              <a:gd name="T54" fmla="*/ 95 w 170"/>
              <a:gd name="T55" fmla="*/ 85 h 168"/>
              <a:gd name="T56" fmla="*/ 87 w 170"/>
              <a:gd name="T57" fmla="*/ 77 h 168"/>
              <a:gd name="T58" fmla="*/ 75 w 170"/>
              <a:gd name="T59" fmla="*/ 69 h 168"/>
              <a:gd name="T60" fmla="*/ 83 w 170"/>
              <a:gd name="T61" fmla="*/ 85 h 168"/>
              <a:gd name="T62" fmla="*/ 75 w 170"/>
              <a:gd name="T63" fmla="*/ 69 h 168"/>
              <a:gd name="T64" fmla="*/ 63 w 170"/>
              <a:gd name="T65" fmla="*/ 69 h 168"/>
              <a:gd name="T66" fmla="*/ 71 w 170"/>
              <a:gd name="T67" fmla="*/ 85 h 168"/>
              <a:gd name="T68" fmla="*/ 63 w 170"/>
              <a:gd name="T69" fmla="*/ 69 h 168"/>
              <a:gd name="T70" fmla="*/ 48 w 170"/>
              <a:gd name="T71" fmla="*/ 73 h 168"/>
              <a:gd name="T72" fmla="*/ 56 w 170"/>
              <a:gd name="T73" fmla="*/ 85 h 168"/>
              <a:gd name="T74" fmla="*/ 48 w 170"/>
              <a:gd name="T75" fmla="*/ 73 h 168"/>
              <a:gd name="T76" fmla="*/ 146 w 170"/>
              <a:gd name="T77" fmla="*/ 18 h 168"/>
              <a:gd name="T78" fmla="*/ 24 w 170"/>
              <a:gd name="T79" fmla="*/ 101 h 168"/>
              <a:gd name="T80" fmla="*/ 146 w 170"/>
              <a:gd name="T81" fmla="*/ 18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0"/>
              <a:gd name="T124" fmla="*/ 0 h 168"/>
              <a:gd name="T125" fmla="*/ 170 w 170"/>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0" h="168">
                <a:moveTo>
                  <a:pt x="0" y="0"/>
                </a:moveTo>
                <a:lnTo>
                  <a:pt x="170" y="0"/>
                </a:lnTo>
                <a:lnTo>
                  <a:pt x="170" y="16"/>
                </a:lnTo>
                <a:lnTo>
                  <a:pt x="162" y="16"/>
                </a:lnTo>
                <a:lnTo>
                  <a:pt x="162" y="103"/>
                </a:lnTo>
                <a:lnTo>
                  <a:pt x="170" y="103"/>
                </a:lnTo>
                <a:lnTo>
                  <a:pt x="170" y="119"/>
                </a:lnTo>
                <a:lnTo>
                  <a:pt x="93" y="119"/>
                </a:lnTo>
                <a:lnTo>
                  <a:pt x="93" y="152"/>
                </a:lnTo>
                <a:lnTo>
                  <a:pt x="128" y="152"/>
                </a:lnTo>
                <a:lnTo>
                  <a:pt x="128" y="168"/>
                </a:lnTo>
                <a:lnTo>
                  <a:pt x="42" y="168"/>
                </a:lnTo>
                <a:lnTo>
                  <a:pt x="42" y="152"/>
                </a:lnTo>
                <a:lnTo>
                  <a:pt x="77" y="152"/>
                </a:lnTo>
                <a:lnTo>
                  <a:pt x="77" y="119"/>
                </a:lnTo>
                <a:lnTo>
                  <a:pt x="0" y="119"/>
                </a:lnTo>
                <a:lnTo>
                  <a:pt x="0" y="103"/>
                </a:lnTo>
                <a:lnTo>
                  <a:pt x="6" y="103"/>
                </a:lnTo>
                <a:lnTo>
                  <a:pt x="6" y="16"/>
                </a:lnTo>
                <a:lnTo>
                  <a:pt x="0" y="16"/>
                </a:lnTo>
                <a:lnTo>
                  <a:pt x="0" y="0"/>
                </a:lnTo>
                <a:lnTo>
                  <a:pt x="0" y="0"/>
                </a:lnTo>
                <a:close/>
                <a:moveTo>
                  <a:pt x="128" y="40"/>
                </a:moveTo>
                <a:lnTo>
                  <a:pt x="122" y="40"/>
                </a:lnTo>
                <a:lnTo>
                  <a:pt x="113" y="40"/>
                </a:lnTo>
                <a:lnTo>
                  <a:pt x="115" y="44"/>
                </a:lnTo>
                <a:lnTo>
                  <a:pt x="87" y="61"/>
                </a:lnTo>
                <a:lnTo>
                  <a:pt x="75" y="52"/>
                </a:lnTo>
                <a:lnTo>
                  <a:pt x="75" y="50"/>
                </a:lnTo>
                <a:lnTo>
                  <a:pt x="73" y="50"/>
                </a:lnTo>
                <a:lnTo>
                  <a:pt x="48" y="61"/>
                </a:lnTo>
                <a:lnTo>
                  <a:pt x="50" y="67"/>
                </a:lnTo>
                <a:lnTo>
                  <a:pt x="73" y="56"/>
                </a:lnTo>
                <a:lnTo>
                  <a:pt x="85" y="65"/>
                </a:lnTo>
                <a:lnTo>
                  <a:pt x="87" y="67"/>
                </a:lnTo>
                <a:lnTo>
                  <a:pt x="89" y="67"/>
                </a:lnTo>
                <a:lnTo>
                  <a:pt x="117" y="48"/>
                </a:lnTo>
                <a:lnTo>
                  <a:pt x="120" y="52"/>
                </a:lnTo>
                <a:lnTo>
                  <a:pt x="124" y="46"/>
                </a:lnTo>
                <a:lnTo>
                  <a:pt x="128" y="40"/>
                </a:lnTo>
                <a:lnTo>
                  <a:pt x="128" y="40"/>
                </a:lnTo>
                <a:close/>
                <a:moveTo>
                  <a:pt x="113" y="58"/>
                </a:moveTo>
                <a:lnTo>
                  <a:pt x="113" y="85"/>
                </a:lnTo>
                <a:lnTo>
                  <a:pt x="122" y="85"/>
                </a:lnTo>
                <a:lnTo>
                  <a:pt x="122" y="58"/>
                </a:lnTo>
                <a:lnTo>
                  <a:pt x="113" y="58"/>
                </a:lnTo>
                <a:lnTo>
                  <a:pt x="113" y="58"/>
                </a:lnTo>
                <a:close/>
                <a:moveTo>
                  <a:pt x="101" y="67"/>
                </a:moveTo>
                <a:lnTo>
                  <a:pt x="101" y="85"/>
                </a:lnTo>
                <a:lnTo>
                  <a:pt x="109" y="85"/>
                </a:lnTo>
                <a:lnTo>
                  <a:pt x="109" y="67"/>
                </a:lnTo>
                <a:lnTo>
                  <a:pt x="101" y="67"/>
                </a:lnTo>
                <a:lnTo>
                  <a:pt x="101" y="67"/>
                </a:lnTo>
                <a:close/>
                <a:moveTo>
                  <a:pt x="87" y="77"/>
                </a:moveTo>
                <a:lnTo>
                  <a:pt x="87" y="85"/>
                </a:lnTo>
                <a:lnTo>
                  <a:pt x="95" y="85"/>
                </a:lnTo>
                <a:lnTo>
                  <a:pt x="95" y="77"/>
                </a:lnTo>
                <a:lnTo>
                  <a:pt x="87" y="77"/>
                </a:lnTo>
                <a:lnTo>
                  <a:pt x="87" y="77"/>
                </a:lnTo>
                <a:close/>
                <a:moveTo>
                  <a:pt x="75" y="69"/>
                </a:moveTo>
                <a:lnTo>
                  <a:pt x="75" y="85"/>
                </a:lnTo>
                <a:lnTo>
                  <a:pt x="83" y="85"/>
                </a:lnTo>
                <a:lnTo>
                  <a:pt x="83" y="69"/>
                </a:lnTo>
                <a:lnTo>
                  <a:pt x="75" y="69"/>
                </a:lnTo>
                <a:lnTo>
                  <a:pt x="75" y="69"/>
                </a:lnTo>
                <a:close/>
                <a:moveTo>
                  <a:pt x="63" y="69"/>
                </a:moveTo>
                <a:lnTo>
                  <a:pt x="63" y="85"/>
                </a:lnTo>
                <a:lnTo>
                  <a:pt x="71" y="85"/>
                </a:lnTo>
                <a:lnTo>
                  <a:pt x="71" y="69"/>
                </a:lnTo>
                <a:lnTo>
                  <a:pt x="63" y="69"/>
                </a:lnTo>
                <a:lnTo>
                  <a:pt x="63" y="69"/>
                </a:lnTo>
                <a:close/>
                <a:moveTo>
                  <a:pt x="48" y="73"/>
                </a:moveTo>
                <a:lnTo>
                  <a:pt x="48" y="85"/>
                </a:lnTo>
                <a:lnTo>
                  <a:pt x="56" y="85"/>
                </a:lnTo>
                <a:lnTo>
                  <a:pt x="56" y="73"/>
                </a:lnTo>
                <a:lnTo>
                  <a:pt x="48" y="73"/>
                </a:lnTo>
                <a:lnTo>
                  <a:pt x="48" y="73"/>
                </a:lnTo>
                <a:close/>
                <a:moveTo>
                  <a:pt x="146" y="18"/>
                </a:moveTo>
                <a:lnTo>
                  <a:pt x="24" y="18"/>
                </a:lnTo>
                <a:lnTo>
                  <a:pt x="24" y="101"/>
                </a:lnTo>
                <a:lnTo>
                  <a:pt x="146" y="101"/>
                </a:lnTo>
                <a:lnTo>
                  <a:pt x="146" y="18"/>
                </a:lnTo>
                <a:close/>
              </a:path>
            </a:pathLst>
          </a:custGeom>
          <a:solidFill>
            <a:schemeClr val="tx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31" name="Freeform 9"/>
          <p:cNvSpPr>
            <a:spLocks noChangeAspect="1" noEditPoints="1" noChangeArrowheads="1"/>
          </p:cNvSpPr>
          <p:nvPr/>
        </p:nvSpPr>
        <p:spPr bwMode="auto">
          <a:xfrm>
            <a:off x="9150738" y="4205437"/>
            <a:ext cx="361886" cy="333007"/>
          </a:xfrm>
          <a:custGeom>
            <a:avLst/>
            <a:gdLst>
              <a:gd name="T0" fmla="*/ 141 w 181"/>
              <a:gd name="T1" fmla="*/ 0 h 165"/>
              <a:gd name="T2" fmla="*/ 149 w 181"/>
              <a:gd name="T3" fmla="*/ 8 h 165"/>
              <a:gd name="T4" fmla="*/ 134 w 181"/>
              <a:gd name="T5" fmla="*/ 47 h 165"/>
              <a:gd name="T6" fmla="*/ 33 w 181"/>
              <a:gd name="T7" fmla="*/ 14 h 165"/>
              <a:gd name="T8" fmla="*/ 39 w 181"/>
              <a:gd name="T9" fmla="*/ 20 h 165"/>
              <a:gd name="T10" fmla="*/ 51 w 181"/>
              <a:gd name="T11" fmla="*/ 31 h 165"/>
              <a:gd name="T12" fmla="*/ 33 w 181"/>
              <a:gd name="T13" fmla="*/ 39 h 165"/>
              <a:gd name="T14" fmla="*/ 39 w 181"/>
              <a:gd name="T15" fmla="*/ 45 h 165"/>
              <a:gd name="T16" fmla="*/ 51 w 181"/>
              <a:gd name="T17" fmla="*/ 55 h 165"/>
              <a:gd name="T18" fmla="*/ 33 w 181"/>
              <a:gd name="T19" fmla="*/ 63 h 165"/>
              <a:gd name="T20" fmla="*/ 39 w 181"/>
              <a:gd name="T21" fmla="*/ 67 h 165"/>
              <a:gd name="T22" fmla="*/ 51 w 181"/>
              <a:gd name="T23" fmla="*/ 77 h 165"/>
              <a:gd name="T24" fmla="*/ 33 w 181"/>
              <a:gd name="T25" fmla="*/ 86 h 165"/>
              <a:gd name="T26" fmla="*/ 39 w 181"/>
              <a:gd name="T27" fmla="*/ 90 h 165"/>
              <a:gd name="T28" fmla="*/ 51 w 181"/>
              <a:gd name="T29" fmla="*/ 100 h 165"/>
              <a:gd name="T30" fmla="*/ 33 w 181"/>
              <a:gd name="T31" fmla="*/ 110 h 165"/>
              <a:gd name="T32" fmla="*/ 39 w 181"/>
              <a:gd name="T33" fmla="*/ 116 h 165"/>
              <a:gd name="T34" fmla="*/ 51 w 181"/>
              <a:gd name="T35" fmla="*/ 126 h 165"/>
              <a:gd name="T36" fmla="*/ 33 w 181"/>
              <a:gd name="T37" fmla="*/ 134 h 165"/>
              <a:gd name="T38" fmla="*/ 33 w 181"/>
              <a:gd name="T39" fmla="*/ 151 h 165"/>
              <a:gd name="T40" fmla="*/ 134 w 181"/>
              <a:gd name="T41" fmla="*/ 118 h 165"/>
              <a:gd name="T42" fmla="*/ 149 w 181"/>
              <a:gd name="T43" fmla="*/ 157 h 165"/>
              <a:gd name="T44" fmla="*/ 141 w 181"/>
              <a:gd name="T45" fmla="*/ 165 h 165"/>
              <a:gd name="T46" fmla="*/ 19 w 181"/>
              <a:gd name="T47" fmla="*/ 165 h 165"/>
              <a:gd name="T48" fmla="*/ 19 w 181"/>
              <a:gd name="T49" fmla="*/ 146 h 165"/>
              <a:gd name="T50" fmla="*/ 0 w 181"/>
              <a:gd name="T51" fmla="*/ 132 h 165"/>
              <a:gd name="T52" fmla="*/ 19 w 181"/>
              <a:gd name="T53" fmla="*/ 120 h 165"/>
              <a:gd name="T54" fmla="*/ 0 w 181"/>
              <a:gd name="T55" fmla="*/ 108 h 165"/>
              <a:gd name="T56" fmla="*/ 19 w 181"/>
              <a:gd name="T57" fmla="*/ 98 h 165"/>
              <a:gd name="T58" fmla="*/ 0 w 181"/>
              <a:gd name="T59" fmla="*/ 83 h 165"/>
              <a:gd name="T60" fmla="*/ 19 w 181"/>
              <a:gd name="T61" fmla="*/ 75 h 165"/>
              <a:gd name="T62" fmla="*/ 0 w 181"/>
              <a:gd name="T63" fmla="*/ 61 h 165"/>
              <a:gd name="T64" fmla="*/ 19 w 181"/>
              <a:gd name="T65" fmla="*/ 51 h 165"/>
              <a:gd name="T66" fmla="*/ 0 w 181"/>
              <a:gd name="T67" fmla="*/ 39 h 165"/>
              <a:gd name="T68" fmla="*/ 19 w 181"/>
              <a:gd name="T69" fmla="*/ 8 h 165"/>
              <a:gd name="T70" fmla="*/ 27 w 181"/>
              <a:gd name="T71" fmla="*/ 0 h 165"/>
              <a:gd name="T72" fmla="*/ 63 w 181"/>
              <a:gd name="T73" fmla="*/ 79 h 165"/>
              <a:gd name="T74" fmla="*/ 84 w 181"/>
              <a:gd name="T75" fmla="*/ 88 h 165"/>
              <a:gd name="T76" fmla="*/ 63 w 181"/>
              <a:gd name="T77" fmla="*/ 79 h 165"/>
              <a:gd name="T78" fmla="*/ 63 w 181"/>
              <a:gd name="T79" fmla="*/ 61 h 165"/>
              <a:gd name="T80" fmla="*/ 100 w 181"/>
              <a:gd name="T81" fmla="*/ 69 h 165"/>
              <a:gd name="T82" fmla="*/ 63 w 181"/>
              <a:gd name="T83" fmla="*/ 61 h 165"/>
              <a:gd name="T84" fmla="*/ 63 w 181"/>
              <a:gd name="T85" fmla="*/ 45 h 165"/>
              <a:gd name="T86" fmla="*/ 116 w 181"/>
              <a:gd name="T87" fmla="*/ 53 h 165"/>
              <a:gd name="T88" fmla="*/ 63 w 181"/>
              <a:gd name="T89" fmla="*/ 45 h 165"/>
              <a:gd name="T90" fmla="*/ 63 w 181"/>
              <a:gd name="T91" fmla="*/ 29 h 165"/>
              <a:gd name="T92" fmla="*/ 116 w 181"/>
              <a:gd name="T93" fmla="*/ 35 h 165"/>
              <a:gd name="T94" fmla="*/ 63 w 181"/>
              <a:gd name="T95" fmla="*/ 29 h 165"/>
              <a:gd name="T96" fmla="*/ 84 w 181"/>
              <a:gd name="T97" fmla="*/ 130 h 165"/>
              <a:gd name="T98" fmla="*/ 106 w 181"/>
              <a:gd name="T99" fmla="*/ 130 h 165"/>
              <a:gd name="T100" fmla="*/ 86 w 181"/>
              <a:gd name="T101" fmla="*/ 108 h 165"/>
              <a:gd name="T102" fmla="*/ 84 w 181"/>
              <a:gd name="T103" fmla="*/ 130 h 165"/>
              <a:gd name="T104" fmla="*/ 161 w 181"/>
              <a:gd name="T105" fmla="*/ 37 h 165"/>
              <a:gd name="T106" fmla="*/ 116 w 181"/>
              <a:gd name="T107" fmla="*/ 120 h 165"/>
              <a:gd name="T108" fmla="*/ 161 w 181"/>
              <a:gd name="T109" fmla="*/ 37 h 1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1"/>
              <a:gd name="T166" fmla="*/ 0 h 165"/>
              <a:gd name="T167" fmla="*/ 181 w 181"/>
              <a:gd name="T168" fmla="*/ 165 h 1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1" h="165">
                <a:moveTo>
                  <a:pt x="27" y="0"/>
                </a:moveTo>
                <a:lnTo>
                  <a:pt x="141" y="0"/>
                </a:lnTo>
                <a:lnTo>
                  <a:pt x="149" y="0"/>
                </a:lnTo>
                <a:lnTo>
                  <a:pt x="149" y="8"/>
                </a:lnTo>
                <a:lnTo>
                  <a:pt x="149" y="35"/>
                </a:lnTo>
                <a:lnTo>
                  <a:pt x="134" y="47"/>
                </a:lnTo>
                <a:lnTo>
                  <a:pt x="134" y="14"/>
                </a:lnTo>
                <a:lnTo>
                  <a:pt x="33" y="14"/>
                </a:lnTo>
                <a:lnTo>
                  <a:pt x="33" y="25"/>
                </a:lnTo>
                <a:lnTo>
                  <a:pt x="39" y="20"/>
                </a:lnTo>
                <a:lnTo>
                  <a:pt x="47" y="18"/>
                </a:lnTo>
                <a:lnTo>
                  <a:pt x="51" y="31"/>
                </a:lnTo>
                <a:lnTo>
                  <a:pt x="45" y="35"/>
                </a:lnTo>
                <a:lnTo>
                  <a:pt x="33" y="39"/>
                </a:lnTo>
                <a:lnTo>
                  <a:pt x="33" y="47"/>
                </a:lnTo>
                <a:lnTo>
                  <a:pt x="39" y="45"/>
                </a:lnTo>
                <a:lnTo>
                  <a:pt x="47" y="41"/>
                </a:lnTo>
                <a:lnTo>
                  <a:pt x="51" y="55"/>
                </a:lnTo>
                <a:lnTo>
                  <a:pt x="45" y="57"/>
                </a:lnTo>
                <a:lnTo>
                  <a:pt x="33" y="63"/>
                </a:lnTo>
                <a:lnTo>
                  <a:pt x="33" y="71"/>
                </a:lnTo>
                <a:lnTo>
                  <a:pt x="39" y="67"/>
                </a:lnTo>
                <a:lnTo>
                  <a:pt x="47" y="65"/>
                </a:lnTo>
                <a:lnTo>
                  <a:pt x="51" y="77"/>
                </a:lnTo>
                <a:lnTo>
                  <a:pt x="45" y="81"/>
                </a:lnTo>
                <a:lnTo>
                  <a:pt x="33" y="86"/>
                </a:lnTo>
                <a:lnTo>
                  <a:pt x="33" y="94"/>
                </a:lnTo>
                <a:lnTo>
                  <a:pt x="39" y="90"/>
                </a:lnTo>
                <a:lnTo>
                  <a:pt x="47" y="88"/>
                </a:lnTo>
                <a:lnTo>
                  <a:pt x="51" y="100"/>
                </a:lnTo>
                <a:lnTo>
                  <a:pt x="45" y="104"/>
                </a:lnTo>
                <a:lnTo>
                  <a:pt x="33" y="110"/>
                </a:lnTo>
                <a:lnTo>
                  <a:pt x="33" y="118"/>
                </a:lnTo>
                <a:lnTo>
                  <a:pt x="39" y="116"/>
                </a:lnTo>
                <a:lnTo>
                  <a:pt x="47" y="112"/>
                </a:lnTo>
                <a:lnTo>
                  <a:pt x="51" y="126"/>
                </a:lnTo>
                <a:lnTo>
                  <a:pt x="45" y="128"/>
                </a:lnTo>
                <a:lnTo>
                  <a:pt x="33" y="134"/>
                </a:lnTo>
                <a:lnTo>
                  <a:pt x="33" y="146"/>
                </a:lnTo>
                <a:lnTo>
                  <a:pt x="33" y="151"/>
                </a:lnTo>
                <a:lnTo>
                  <a:pt x="134" y="151"/>
                </a:lnTo>
                <a:lnTo>
                  <a:pt x="134" y="118"/>
                </a:lnTo>
                <a:lnTo>
                  <a:pt x="149" y="106"/>
                </a:lnTo>
                <a:lnTo>
                  <a:pt x="149" y="157"/>
                </a:lnTo>
                <a:lnTo>
                  <a:pt x="149" y="165"/>
                </a:lnTo>
                <a:lnTo>
                  <a:pt x="141" y="165"/>
                </a:lnTo>
                <a:lnTo>
                  <a:pt x="27" y="165"/>
                </a:lnTo>
                <a:lnTo>
                  <a:pt x="19" y="165"/>
                </a:lnTo>
                <a:lnTo>
                  <a:pt x="19" y="157"/>
                </a:lnTo>
                <a:lnTo>
                  <a:pt x="19" y="146"/>
                </a:lnTo>
                <a:lnTo>
                  <a:pt x="4" y="146"/>
                </a:lnTo>
                <a:lnTo>
                  <a:pt x="0" y="132"/>
                </a:lnTo>
                <a:lnTo>
                  <a:pt x="19" y="124"/>
                </a:lnTo>
                <a:lnTo>
                  <a:pt x="19" y="120"/>
                </a:lnTo>
                <a:lnTo>
                  <a:pt x="4" y="120"/>
                </a:lnTo>
                <a:lnTo>
                  <a:pt x="0" y="108"/>
                </a:lnTo>
                <a:lnTo>
                  <a:pt x="19" y="100"/>
                </a:lnTo>
                <a:lnTo>
                  <a:pt x="19" y="98"/>
                </a:lnTo>
                <a:lnTo>
                  <a:pt x="4" y="98"/>
                </a:lnTo>
                <a:lnTo>
                  <a:pt x="0" y="83"/>
                </a:lnTo>
                <a:lnTo>
                  <a:pt x="19" y="77"/>
                </a:lnTo>
                <a:lnTo>
                  <a:pt x="19" y="75"/>
                </a:lnTo>
                <a:lnTo>
                  <a:pt x="4" y="75"/>
                </a:lnTo>
                <a:lnTo>
                  <a:pt x="0" y="61"/>
                </a:lnTo>
                <a:lnTo>
                  <a:pt x="19" y="53"/>
                </a:lnTo>
                <a:lnTo>
                  <a:pt x="19" y="51"/>
                </a:lnTo>
                <a:lnTo>
                  <a:pt x="4" y="51"/>
                </a:lnTo>
                <a:lnTo>
                  <a:pt x="0" y="39"/>
                </a:lnTo>
                <a:lnTo>
                  <a:pt x="19" y="31"/>
                </a:lnTo>
                <a:lnTo>
                  <a:pt x="19" y="8"/>
                </a:lnTo>
                <a:lnTo>
                  <a:pt x="19" y="0"/>
                </a:lnTo>
                <a:lnTo>
                  <a:pt x="27" y="0"/>
                </a:lnTo>
                <a:lnTo>
                  <a:pt x="27" y="0"/>
                </a:lnTo>
                <a:close/>
                <a:moveTo>
                  <a:pt x="63" y="79"/>
                </a:moveTo>
                <a:lnTo>
                  <a:pt x="63" y="88"/>
                </a:lnTo>
                <a:lnTo>
                  <a:pt x="84" y="88"/>
                </a:lnTo>
                <a:lnTo>
                  <a:pt x="84" y="79"/>
                </a:lnTo>
                <a:lnTo>
                  <a:pt x="63" y="79"/>
                </a:lnTo>
                <a:lnTo>
                  <a:pt x="63" y="79"/>
                </a:lnTo>
                <a:close/>
                <a:moveTo>
                  <a:pt x="63" y="61"/>
                </a:moveTo>
                <a:lnTo>
                  <a:pt x="63" y="69"/>
                </a:lnTo>
                <a:lnTo>
                  <a:pt x="100" y="69"/>
                </a:lnTo>
                <a:lnTo>
                  <a:pt x="100" y="61"/>
                </a:lnTo>
                <a:lnTo>
                  <a:pt x="63" y="61"/>
                </a:lnTo>
                <a:lnTo>
                  <a:pt x="63" y="61"/>
                </a:lnTo>
                <a:close/>
                <a:moveTo>
                  <a:pt x="63" y="45"/>
                </a:moveTo>
                <a:lnTo>
                  <a:pt x="63" y="53"/>
                </a:lnTo>
                <a:lnTo>
                  <a:pt x="116" y="53"/>
                </a:lnTo>
                <a:lnTo>
                  <a:pt x="116" y="45"/>
                </a:lnTo>
                <a:lnTo>
                  <a:pt x="63" y="45"/>
                </a:lnTo>
                <a:lnTo>
                  <a:pt x="63" y="45"/>
                </a:lnTo>
                <a:close/>
                <a:moveTo>
                  <a:pt x="63" y="29"/>
                </a:moveTo>
                <a:lnTo>
                  <a:pt x="63" y="35"/>
                </a:lnTo>
                <a:lnTo>
                  <a:pt x="116" y="35"/>
                </a:lnTo>
                <a:lnTo>
                  <a:pt x="116" y="29"/>
                </a:lnTo>
                <a:lnTo>
                  <a:pt x="63" y="29"/>
                </a:lnTo>
                <a:lnTo>
                  <a:pt x="63" y="29"/>
                </a:lnTo>
                <a:close/>
                <a:moveTo>
                  <a:pt x="84" y="130"/>
                </a:moveTo>
                <a:lnTo>
                  <a:pt x="96" y="130"/>
                </a:lnTo>
                <a:lnTo>
                  <a:pt x="106" y="130"/>
                </a:lnTo>
                <a:lnTo>
                  <a:pt x="96" y="118"/>
                </a:lnTo>
                <a:lnTo>
                  <a:pt x="86" y="108"/>
                </a:lnTo>
                <a:lnTo>
                  <a:pt x="86" y="120"/>
                </a:lnTo>
                <a:lnTo>
                  <a:pt x="84" y="130"/>
                </a:lnTo>
                <a:lnTo>
                  <a:pt x="84" y="130"/>
                </a:lnTo>
                <a:close/>
                <a:moveTo>
                  <a:pt x="161" y="37"/>
                </a:moveTo>
                <a:lnTo>
                  <a:pt x="96" y="100"/>
                </a:lnTo>
                <a:lnTo>
                  <a:pt x="116" y="120"/>
                </a:lnTo>
                <a:lnTo>
                  <a:pt x="181" y="57"/>
                </a:lnTo>
                <a:lnTo>
                  <a:pt x="161" y="37"/>
                </a:lnTo>
                <a:close/>
              </a:path>
            </a:pathLst>
          </a:custGeom>
          <a:solidFill>
            <a:schemeClr val="tx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32" name="TextBox 84"/>
          <p:cNvSpPr txBox="1"/>
          <p:nvPr/>
        </p:nvSpPr>
        <p:spPr>
          <a:xfrm>
            <a:off x="6908794" y="4881983"/>
            <a:ext cx="3528530" cy="307777"/>
          </a:xfrm>
          <a:prstGeom prst="rect">
            <a:avLst/>
          </a:prstGeom>
          <a:noFill/>
        </p:spPr>
        <p:txBody>
          <a:bodyPr wrap="none" rtlCol="0">
            <a:spAutoFit/>
          </a:bodyPr>
          <a:lstStyle/>
          <a:p>
            <a:r>
              <a:rPr lang="zh-CN" altLang="en-US" sz="1400" b="1" dirty="0">
                <a:solidFill>
                  <a:sysClr val="windowText" lastClr="000000"/>
                </a:solidFill>
                <a:latin typeface="微软雅黑" panose="020B0503020204020204" pitchFamily="34" charset="-122"/>
                <a:ea typeface="微软雅黑" panose="020B0503020204020204" pitchFamily="34" charset="-122"/>
              </a:rPr>
              <a:t>汇报</a:t>
            </a:r>
            <a:r>
              <a:rPr lang="zh-CN" altLang="en-US" sz="1400" b="1">
                <a:solidFill>
                  <a:sysClr val="windowText" lastClr="000000"/>
                </a:solidFill>
                <a:latin typeface="微软雅黑" panose="020B0503020204020204" pitchFamily="34" charset="-122"/>
                <a:ea typeface="微软雅黑" panose="020B0503020204020204" pitchFamily="34" charset="-122"/>
              </a:rPr>
              <a:t>人</a:t>
            </a:r>
            <a:r>
              <a:rPr lang="zh-CN" altLang="en-US" sz="1400" b="1" smtClean="0">
                <a:solidFill>
                  <a:sysClr val="windowText" lastClr="000000"/>
                </a:solidFill>
                <a:latin typeface="微软雅黑" panose="020B0503020204020204" pitchFamily="34" charset="-122"/>
                <a:ea typeface="微软雅黑" panose="020B0503020204020204" pitchFamily="34" charset="-122"/>
              </a:rPr>
              <a:t>：夏雨家      </a:t>
            </a:r>
            <a:r>
              <a:rPr lang="zh-CN" altLang="en-US" sz="1400" b="1" dirty="0">
                <a:solidFill>
                  <a:sysClr val="windowText" lastClr="000000"/>
                </a:solidFill>
                <a:latin typeface="微软雅黑" panose="020B0503020204020204" pitchFamily="34" charset="-122"/>
                <a:ea typeface="微软雅黑" panose="020B0503020204020204" pitchFamily="34" charset="-122"/>
              </a:rPr>
              <a:t>日期：</a:t>
            </a:r>
            <a:r>
              <a:rPr lang="en-US" altLang="zh-CN" sz="1400" b="1" dirty="0">
                <a:solidFill>
                  <a:sysClr val="windowText" lastClr="000000"/>
                </a:solidFill>
                <a:latin typeface="微软雅黑" panose="020B0503020204020204" pitchFamily="34" charset="-122"/>
                <a:ea typeface="微软雅黑" panose="020B0503020204020204" pitchFamily="34" charset="-122"/>
              </a:rPr>
              <a:t>2019</a:t>
            </a:r>
            <a:r>
              <a:rPr lang="zh-CN" altLang="en-US" sz="1400" b="1" dirty="0">
                <a:solidFill>
                  <a:sysClr val="windowText" lastClr="000000"/>
                </a:solidFill>
                <a:latin typeface="微软雅黑" panose="020B0503020204020204" pitchFamily="34" charset="-122"/>
                <a:ea typeface="微软雅黑" panose="020B0503020204020204" pitchFamily="34" charset="-122"/>
              </a:rPr>
              <a:t>年</a:t>
            </a:r>
            <a:r>
              <a:rPr lang="en-US" altLang="zh-CN" sz="1400" b="1" dirty="0">
                <a:solidFill>
                  <a:sysClr val="windowText" lastClr="000000"/>
                </a:solidFill>
                <a:latin typeface="微软雅黑" panose="020B0503020204020204" pitchFamily="34" charset="-122"/>
                <a:ea typeface="微软雅黑" panose="020B0503020204020204" pitchFamily="34" charset="-122"/>
              </a:rPr>
              <a:t>X</a:t>
            </a:r>
            <a:r>
              <a:rPr lang="zh-CN" altLang="en-US" sz="1400" b="1" dirty="0">
                <a:solidFill>
                  <a:sysClr val="windowText" lastClr="000000"/>
                </a:solidFill>
                <a:latin typeface="微软雅黑" panose="020B0503020204020204" pitchFamily="34" charset="-122"/>
                <a:ea typeface="微软雅黑" panose="020B0503020204020204" pitchFamily="34" charset="-122"/>
              </a:rPr>
              <a:t>月</a:t>
            </a:r>
            <a:r>
              <a:rPr lang="en-US" altLang="zh-CN" sz="1400" b="1" dirty="0">
                <a:solidFill>
                  <a:sysClr val="windowText" lastClr="000000"/>
                </a:solidFill>
                <a:latin typeface="微软雅黑" panose="020B0503020204020204" pitchFamily="34" charset="-122"/>
                <a:ea typeface="微软雅黑" panose="020B0503020204020204" pitchFamily="34" charset="-122"/>
              </a:rPr>
              <a:t>X</a:t>
            </a:r>
            <a:r>
              <a:rPr lang="zh-CN" altLang="en-US" sz="1400" b="1" dirty="0">
                <a:solidFill>
                  <a:sysClr val="windowText" lastClr="000000"/>
                </a:solidFill>
                <a:latin typeface="微软雅黑" panose="020B0503020204020204" pitchFamily="34" charset="-122"/>
                <a:ea typeface="微软雅黑" panose="020B0503020204020204" pitchFamily="34" charset="-122"/>
              </a:rPr>
              <a:t>日</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advClick="0" advTm="5000">
        <p14:rippl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type="lt">
                                    <p:tmPct val="8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6" presetClass="entr" presetSubtype="37"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74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p:cTn id="15" dur="50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8">
                                            <p:txEl>
                                              <p:pRg st="0" end="0"/>
                                            </p:txEl>
                                          </p:spTgt>
                                        </p:tgtEl>
                                      </p:cBhvr>
                                    </p:animEffect>
                                  </p:childTnLst>
                                </p:cTn>
                              </p:par>
                            </p:childTnLst>
                          </p:cTn>
                        </p:par>
                        <p:par>
                          <p:cTn id="20" fill="hold">
                            <p:stCondLst>
                              <p:cond delay="2039"/>
                            </p:stCondLst>
                            <p:childTnLst>
                              <p:par>
                                <p:cTn id="21" presetID="49" presetClass="entr" presetSubtype="0" decel="10000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 calcmode="lin" valueType="num">
                                      <p:cBhvr>
                                        <p:cTn id="25" dur="500" fill="hold"/>
                                        <p:tgtEl>
                                          <p:spTgt spid="9"/>
                                        </p:tgtEl>
                                        <p:attrNameLst>
                                          <p:attrName>style.rotation</p:attrName>
                                        </p:attrNameLst>
                                      </p:cBhvr>
                                      <p:tavLst>
                                        <p:tav tm="0">
                                          <p:val>
                                            <p:fltVal val="360"/>
                                          </p:val>
                                        </p:tav>
                                        <p:tav tm="100000">
                                          <p:val>
                                            <p:fltVal val="0"/>
                                          </p:val>
                                        </p:tav>
                                      </p:tavLst>
                                    </p:anim>
                                    <p:animEffect transition="in" filter="fade">
                                      <p:cBhvr>
                                        <p:cTn id="26" dur="500"/>
                                        <p:tgtEl>
                                          <p:spTgt spid="9"/>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 calcmode="lin" valueType="num">
                                      <p:cBhvr>
                                        <p:cTn id="31" dur="500" fill="hold"/>
                                        <p:tgtEl>
                                          <p:spTgt spid="15"/>
                                        </p:tgtEl>
                                        <p:attrNameLst>
                                          <p:attrName>style.rotation</p:attrName>
                                        </p:attrNameLst>
                                      </p:cBhvr>
                                      <p:tavLst>
                                        <p:tav tm="0">
                                          <p:val>
                                            <p:fltVal val="360"/>
                                          </p:val>
                                        </p:tav>
                                        <p:tav tm="100000">
                                          <p:val>
                                            <p:fltVal val="0"/>
                                          </p:val>
                                        </p:tav>
                                      </p:tavLst>
                                    </p:anim>
                                    <p:animEffect transition="in" filter="fade">
                                      <p:cBhvr>
                                        <p:cTn id="32" dur="500"/>
                                        <p:tgtEl>
                                          <p:spTgt spid="15"/>
                                        </p:tgtEl>
                                      </p:cBhvr>
                                    </p:animEffect>
                                  </p:childTnLst>
                                </p:cTn>
                              </p:par>
                              <p:par>
                                <p:cTn id="33" presetID="49" presetClass="entr" presetSubtype="0" decel="10000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ppt_w</p:attrName>
                                        </p:attrNameLst>
                                      </p:cBhvr>
                                      <p:tavLst>
                                        <p:tav tm="0">
                                          <p:val>
                                            <p:fltVal val="0"/>
                                          </p:val>
                                        </p:tav>
                                        <p:tav tm="100000">
                                          <p:val>
                                            <p:strVal val="#ppt_w"/>
                                          </p:val>
                                        </p:tav>
                                      </p:tavLst>
                                    </p:anim>
                                    <p:anim calcmode="lin" valueType="num">
                                      <p:cBhvr>
                                        <p:cTn id="36" dur="500" fill="hold"/>
                                        <p:tgtEl>
                                          <p:spTgt spid="18"/>
                                        </p:tgtEl>
                                        <p:attrNameLst>
                                          <p:attrName>ppt_h</p:attrName>
                                        </p:attrNameLst>
                                      </p:cBhvr>
                                      <p:tavLst>
                                        <p:tav tm="0">
                                          <p:val>
                                            <p:fltVal val="0"/>
                                          </p:val>
                                        </p:tav>
                                        <p:tav tm="100000">
                                          <p:val>
                                            <p:strVal val="#ppt_h"/>
                                          </p:val>
                                        </p:tav>
                                      </p:tavLst>
                                    </p:anim>
                                    <p:anim calcmode="lin" valueType="num">
                                      <p:cBhvr>
                                        <p:cTn id="37" dur="500" fill="hold"/>
                                        <p:tgtEl>
                                          <p:spTgt spid="18"/>
                                        </p:tgtEl>
                                        <p:attrNameLst>
                                          <p:attrName>style.rotation</p:attrName>
                                        </p:attrNameLst>
                                      </p:cBhvr>
                                      <p:tavLst>
                                        <p:tav tm="0">
                                          <p:val>
                                            <p:fltVal val="360"/>
                                          </p:val>
                                        </p:tav>
                                        <p:tav tm="100000">
                                          <p:val>
                                            <p:fltVal val="0"/>
                                          </p:val>
                                        </p:tav>
                                      </p:tavLst>
                                    </p:anim>
                                    <p:animEffect transition="in" filter="fade">
                                      <p:cBhvr>
                                        <p:cTn id="38" dur="500"/>
                                        <p:tgtEl>
                                          <p:spTgt spid="18"/>
                                        </p:tgtEl>
                                      </p:cBhvr>
                                    </p:animEffect>
                                  </p:childTnLst>
                                </p:cTn>
                              </p:par>
                              <p:par>
                                <p:cTn id="39" presetID="49" presetClass="entr" presetSubtype="0" decel="10000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p:cTn id="41" dur="500" fill="hold"/>
                                        <p:tgtEl>
                                          <p:spTgt spid="30"/>
                                        </p:tgtEl>
                                        <p:attrNameLst>
                                          <p:attrName>ppt_w</p:attrName>
                                        </p:attrNameLst>
                                      </p:cBhvr>
                                      <p:tavLst>
                                        <p:tav tm="0">
                                          <p:val>
                                            <p:fltVal val="0"/>
                                          </p:val>
                                        </p:tav>
                                        <p:tav tm="100000">
                                          <p:val>
                                            <p:strVal val="#ppt_w"/>
                                          </p:val>
                                        </p:tav>
                                      </p:tavLst>
                                    </p:anim>
                                    <p:anim calcmode="lin" valueType="num">
                                      <p:cBhvr>
                                        <p:cTn id="42" dur="500" fill="hold"/>
                                        <p:tgtEl>
                                          <p:spTgt spid="30"/>
                                        </p:tgtEl>
                                        <p:attrNameLst>
                                          <p:attrName>ppt_h</p:attrName>
                                        </p:attrNameLst>
                                      </p:cBhvr>
                                      <p:tavLst>
                                        <p:tav tm="0">
                                          <p:val>
                                            <p:fltVal val="0"/>
                                          </p:val>
                                        </p:tav>
                                        <p:tav tm="100000">
                                          <p:val>
                                            <p:strVal val="#ppt_h"/>
                                          </p:val>
                                        </p:tav>
                                      </p:tavLst>
                                    </p:anim>
                                    <p:anim calcmode="lin" valueType="num">
                                      <p:cBhvr>
                                        <p:cTn id="43" dur="500" fill="hold"/>
                                        <p:tgtEl>
                                          <p:spTgt spid="30"/>
                                        </p:tgtEl>
                                        <p:attrNameLst>
                                          <p:attrName>style.rotation</p:attrName>
                                        </p:attrNameLst>
                                      </p:cBhvr>
                                      <p:tavLst>
                                        <p:tav tm="0">
                                          <p:val>
                                            <p:fltVal val="360"/>
                                          </p:val>
                                        </p:tav>
                                        <p:tav tm="100000">
                                          <p:val>
                                            <p:fltVal val="0"/>
                                          </p:val>
                                        </p:tav>
                                      </p:tavLst>
                                    </p:anim>
                                    <p:animEffect transition="in" filter="fade">
                                      <p:cBhvr>
                                        <p:cTn id="44" dur="500"/>
                                        <p:tgtEl>
                                          <p:spTgt spid="30"/>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p:cTn id="47" dur="500" fill="hold"/>
                                        <p:tgtEl>
                                          <p:spTgt spid="31"/>
                                        </p:tgtEl>
                                        <p:attrNameLst>
                                          <p:attrName>ppt_w</p:attrName>
                                        </p:attrNameLst>
                                      </p:cBhvr>
                                      <p:tavLst>
                                        <p:tav tm="0">
                                          <p:val>
                                            <p:fltVal val="0"/>
                                          </p:val>
                                        </p:tav>
                                        <p:tav tm="100000">
                                          <p:val>
                                            <p:strVal val="#ppt_w"/>
                                          </p:val>
                                        </p:tav>
                                      </p:tavLst>
                                    </p:anim>
                                    <p:anim calcmode="lin" valueType="num">
                                      <p:cBhvr>
                                        <p:cTn id="48" dur="500" fill="hold"/>
                                        <p:tgtEl>
                                          <p:spTgt spid="31"/>
                                        </p:tgtEl>
                                        <p:attrNameLst>
                                          <p:attrName>ppt_h</p:attrName>
                                        </p:attrNameLst>
                                      </p:cBhvr>
                                      <p:tavLst>
                                        <p:tav tm="0">
                                          <p:val>
                                            <p:fltVal val="0"/>
                                          </p:val>
                                        </p:tav>
                                        <p:tav tm="100000">
                                          <p:val>
                                            <p:strVal val="#ppt_h"/>
                                          </p:val>
                                        </p:tav>
                                      </p:tavLst>
                                    </p:anim>
                                    <p:anim calcmode="lin" valueType="num">
                                      <p:cBhvr>
                                        <p:cTn id="49" dur="500" fill="hold"/>
                                        <p:tgtEl>
                                          <p:spTgt spid="31"/>
                                        </p:tgtEl>
                                        <p:attrNameLst>
                                          <p:attrName>style.rotation</p:attrName>
                                        </p:attrNameLst>
                                      </p:cBhvr>
                                      <p:tavLst>
                                        <p:tav tm="0">
                                          <p:val>
                                            <p:fltVal val="360"/>
                                          </p:val>
                                        </p:tav>
                                        <p:tav tm="100000">
                                          <p:val>
                                            <p:fltVal val="0"/>
                                          </p:val>
                                        </p:tav>
                                      </p:tavLst>
                                    </p:anim>
                                    <p:animEffect transition="in" filter="fade">
                                      <p:cBhvr>
                                        <p:cTn id="50" dur="500"/>
                                        <p:tgtEl>
                                          <p:spTgt spid="31"/>
                                        </p:tgtEl>
                                      </p:cBhvr>
                                    </p:animEffect>
                                  </p:childTnLst>
                                </p:cTn>
                              </p:par>
                            </p:childTnLst>
                          </p:cTn>
                        </p:par>
                        <p:par>
                          <p:cTn id="51" fill="hold">
                            <p:stCondLst>
                              <p:cond delay="2539"/>
                            </p:stCondLst>
                            <p:childTnLst>
                              <p:par>
                                <p:cTn id="52" presetID="42" presetClass="entr" presetSubtype="0" fill="hold" grpId="0"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000"/>
                                        <p:tgtEl>
                                          <p:spTgt spid="32"/>
                                        </p:tgtEl>
                                      </p:cBhvr>
                                    </p:animEffect>
                                    <p:anim calcmode="lin" valueType="num">
                                      <p:cBhvr>
                                        <p:cTn id="55" dur="1000" fill="hold"/>
                                        <p:tgtEl>
                                          <p:spTgt spid="32"/>
                                        </p:tgtEl>
                                        <p:attrNameLst>
                                          <p:attrName>ppt_x</p:attrName>
                                        </p:attrNameLst>
                                      </p:cBhvr>
                                      <p:tavLst>
                                        <p:tav tm="0">
                                          <p:val>
                                            <p:strVal val="#ppt_x"/>
                                          </p:val>
                                        </p:tav>
                                        <p:tav tm="100000">
                                          <p:val>
                                            <p:strVal val="#ppt_x"/>
                                          </p:val>
                                        </p:tav>
                                      </p:tavLst>
                                    </p:anim>
                                    <p:anim calcmode="lin" valueType="num">
                                      <p:cBhvr>
                                        <p:cTn id="5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build="p"/>
      <p:bldP spid="30" grpId="0" animBg="1"/>
      <p:bldP spid="31" grpId="0" animBg="1"/>
      <p:bldP spid="32" grpId="0"/>
    </p:bldLst>
  </p:timing>
</p:sld>
</file>

<file path=ppt/tags/tag1.xml><?xml version="1.0" encoding="utf-8"?>
<p:tagLst xmlns:p="http://schemas.openxmlformats.org/presentationml/2006/main">
  <p:tag name="PA" val="v4.0.0"/>
</p:tagLst>
</file>

<file path=ppt/tags/tag2.xml><?xml version="1.0" encoding="utf-8"?>
<p:tagLst xmlns:p="http://schemas.openxmlformats.org/presentationml/2006/main">
  <p:tag name="PA" val="v4.0.0"/>
</p:tagLst>
</file>

<file path=ppt/tags/tag3.xml><?xml version="1.0" encoding="utf-8"?>
<p:tagLst xmlns:p="http://schemas.openxmlformats.org/presentationml/2006/main">
  <p:tag name="PA" val="v4.0.0"/>
</p:tagLst>
</file>

<file path=ppt/tags/tag4.xml><?xml version="1.0" encoding="utf-8"?>
<p:tagLst xmlns:p="http://schemas.openxmlformats.org/presentationml/2006/main">
  <p:tag name="PA" val="v4.0.0"/>
</p:tagLst>
</file>

<file path=ppt/theme/theme1.xml><?xml version="1.0" encoding="utf-8"?>
<a:theme xmlns:a="http://schemas.openxmlformats.org/drawingml/2006/main" name="夏雨家 https://xnwe.taobao.com/">
  <a:themeElements>
    <a:clrScheme name="MC-欧美风主题色">
      <a:dk1>
        <a:srgbClr val="000000"/>
      </a:dk1>
      <a:lt1>
        <a:srgbClr val="FFFFFF"/>
      </a:lt1>
      <a:dk2>
        <a:srgbClr val="44546A"/>
      </a:dk2>
      <a:lt2>
        <a:srgbClr val="E7E6E6"/>
      </a:lt2>
      <a:accent1>
        <a:srgbClr val="268F9C"/>
      </a:accent1>
      <a:accent2>
        <a:srgbClr val="2A566E"/>
      </a:accent2>
      <a:accent3>
        <a:srgbClr val="D71D49"/>
      </a:accent3>
      <a:accent4>
        <a:srgbClr val="268F9C"/>
      </a:accent4>
      <a:accent5>
        <a:srgbClr val="2A566E"/>
      </a:accent5>
      <a:accent6>
        <a:srgbClr val="D71D49"/>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Template>
  <TotalTime>0</TotalTime>
  <Words>573</Words>
  <Application>WPS 演示</Application>
  <PresentationFormat>自定义</PresentationFormat>
  <Paragraphs>80</Paragraphs>
  <Slides>7</Slides>
  <Notes>24</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宋体</vt:lpstr>
      <vt:lpstr>Wingdings</vt:lpstr>
      <vt:lpstr>微软雅黑</vt:lpstr>
      <vt:lpstr>Arial</vt:lpstr>
      <vt:lpstr>Calibri</vt:lpstr>
      <vt:lpstr>微软雅黑 Light</vt:lpstr>
      <vt:lpstr>Arial Unicode MS</vt:lpstr>
      <vt:lpstr>等线</vt:lpstr>
      <vt:lpstr>夏雨家 https://xnwe.taobao.com/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演示文稿3</dc:title>
  <dc:creator>柚子设计</dc:creator>
  <cp:keywords>MC-PPT模板</cp:keywords>
  <cp:category>模板</cp:category>
  <cp:lastModifiedBy>地平线之光♭</cp:lastModifiedBy>
  <cp:revision>22</cp:revision>
  <dcterms:created xsi:type="dcterms:W3CDTF">2018-11-08T00:18:00Z</dcterms:created>
  <dcterms:modified xsi:type="dcterms:W3CDTF">2020-07-27T02:55:37Z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