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64" r:id="rId7"/>
    <p:sldId id="273" r:id="rId8"/>
    <p:sldId id="306" r:id="rId9"/>
    <p:sldId id="287" r:id="rId10"/>
  </p:sldIdLst>
  <p:sldSz cx="12192000" cy="6858000"/>
  <p:notesSz cx="6858000" cy="9144000"/>
  <p:embeddedFontLst>
    <p:embeddedFont>
      <p:font typeface="微软雅黑" panose="020B0503020204020204" pitchFamily="34" charset="-122"/>
      <p:regular r:id="rId14"/>
    </p:embeddedFont>
    <p:embeddedFont>
      <p:font typeface="等线" panose="02010600030101010101" charset="-122"/>
      <p:regular r:id="rId1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14C4C9D-AE76-4E05-B037-5A5DB805C9BD}">
          <p14:sldIdLst>
            <p14:sldId id="256"/>
          </p14:sldIdLst>
        </p14:section>
        <p14:section name="目录页" id="{008E412F-DBDA-49D6-8F52-3723921DFE03}">
          <p14:sldIdLst>
            <p14:sldId id="257"/>
          </p14:sldIdLst>
        </p14:section>
        <p14:section name="过渡页" id="{8A3C5D5E-FAF1-4CC7-AAB2-6446E7D3DE63}">
          <p14:sldIdLst>
            <p14:sldId id="258"/>
          </p14:sldIdLst>
        </p14:section>
        <p14:section name="内页" id="{8D1A6813-68F6-49A0-A239-92955AC6E8C5}">
          <p14:sldIdLst>
            <p14:sldId id="264"/>
            <p14:sldId id="273"/>
            <p14:sldId id="306"/>
          </p14:sldIdLst>
        </p14:section>
        <p14:section name="结束页" id="{98773F69-2DDF-47CC-BD69-D575D8CAAC6E}">
          <p14:sldIdLst>
            <p14:sldId id="287"/>
          </p14:sldIdLst>
        </p14:section>
        <p14:section name="版权页" id="{C8AD3B51-1B7B-4E69-9180-4DEC6400FEC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6" autoAdjust="0"/>
    <p:restoredTop sz="94618" autoAdjust="0"/>
  </p:normalViewPr>
  <p:slideViewPr>
    <p:cSldViewPr snapToGrid="0" showGuides="1">
      <p:cViewPr varScale="1">
        <p:scale>
          <a:sx n="77" d="100"/>
          <a:sy n="77" d="100"/>
        </p:scale>
        <p:origin x="-108" y="-504"/>
      </p:cViewPr>
      <p:guideLst>
        <p:guide orient="horz" pos="96"/>
        <p:guide orient="horz" pos="4190"/>
        <p:guide orient="horz" pos="561"/>
        <p:guide orient="horz" pos="691"/>
        <p:guide orient="horz" pos="4017"/>
        <p:guide orient="horz" pos="3888"/>
        <p:guide pos="230"/>
        <p:guide pos="744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lIns="121917" tIns="60958" rIns="121917" bIns="60958"/>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a:prstGeom prst="rect">
            <a:avLst/>
          </a:prstGeom>
        </p:spPr>
        <p:txBody>
          <a:bodyPr lIns="121917" tIns="60958" rIns="121917" bIns="60958"/>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a:prstGeom prst="rect">
            <a:avLst/>
          </a:prstGeom>
        </p:spPr>
        <p:txBody>
          <a:bodyPr lIns="121917" tIns="60958" rIns="121917" bIns="60958"/>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a:prstGeom prst="rect">
            <a:avLst/>
          </a:prstGeom>
        </p:spPr>
        <p:txBody>
          <a:bodyPr lIns="121917" tIns="60958" rIns="121917" bIns="60958"/>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600" advClick="0" advTm="5000">
        <p14:prism isInverted="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Click="0" advTm="5000">
        <p14:flip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228592" y="776798"/>
            <a:ext cx="5070060" cy="5454498"/>
          </a:xfrm>
          <a:prstGeom prst="rect">
            <a:avLst/>
          </a:prstGeom>
          <a:effectLst>
            <a:innerShdw blurRad="63500" dist="50800" dir="16200000">
              <a:prstClr val="black">
                <a:alpha val="50000"/>
              </a:prstClr>
            </a:innerShdw>
          </a:effectLst>
        </p:spPr>
      </p:pic>
      <p:sp>
        <p:nvSpPr>
          <p:cNvPr id="4" name="TextBox 13"/>
          <p:cNvSpPr txBox="1"/>
          <p:nvPr/>
        </p:nvSpPr>
        <p:spPr>
          <a:xfrm>
            <a:off x="4511305" y="2050901"/>
            <a:ext cx="8323292" cy="1014730"/>
          </a:xfrm>
          <a:prstGeom prst="rect">
            <a:avLst/>
          </a:prstGeom>
          <a:noFill/>
        </p:spPr>
        <p:txBody>
          <a:bodyPr wrap="square" rtlCol="0">
            <a:spAutoFit/>
          </a:bodyPr>
          <a:lstStyle/>
          <a:p>
            <a:pPr lvl="0" algn="ctr">
              <a:defRPr/>
            </a:pPr>
            <a:r>
              <a:rPr lang="zh-CN" altLang="en-US" sz="6000" b="1" dirty="0">
                <a:latin typeface="微软雅黑" panose="020B0503020204020204" pitchFamily="34" charset="-122"/>
                <a:ea typeface="微软雅黑" panose="020B0503020204020204" pitchFamily="34" charset="-122"/>
              </a:rPr>
              <a:t>自动定义题目难度</a:t>
            </a:r>
            <a:endParaRPr lang="zh-CN" altLang="en-US" sz="60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761654" y="3173880"/>
            <a:ext cx="5863771" cy="57767"/>
            <a:chOff x="5280505" y="3963496"/>
            <a:chExt cx="5863771" cy="57767"/>
          </a:xfrm>
          <a:solidFill>
            <a:schemeClr val="tx1"/>
          </a:solidFill>
        </p:grpSpPr>
        <p:sp>
          <p:nvSpPr>
            <p:cNvPr id="6" name="任意多边形 16"/>
            <p:cNvSpPr/>
            <p:nvPr/>
          </p:nvSpPr>
          <p:spPr>
            <a:xfrm>
              <a:off x="5280505" y="3992380"/>
              <a:ext cx="5863771" cy="0"/>
            </a:xfrm>
            <a:custGeom>
              <a:avLst/>
              <a:gdLst>
                <a:gd name="connsiteX0" fmla="*/ 0 w 5863771"/>
                <a:gd name="connsiteY0" fmla="*/ 0 h 0"/>
                <a:gd name="connsiteX1" fmla="*/ 58057 w 5863771"/>
                <a:gd name="connsiteY1" fmla="*/ 0 h 0"/>
                <a:gd name="connsiteX2" fmla="*/ 5863771 w 5863771"/>
                <a:gd name="connsiteY2" fmla="*/ 0 h 0"/>
              </a:gdLst>
              <a:ahLst/>
              <a:cxnLst>
                <a:cxn ang="0">
                  <a:pos x="connsiteX0" y="connsiteY0"/>
                </a:cxn>
                <a:cxn ang="0">
                  <a:pos x="connsiteX1" y="connsiteY1"/>
                </a:cxn>
                <a:cxn ang="0">
                  <a:pos x="connsiteX2" y="connsiteY2"/>
                </a:cxn>
              </a:cxnLst>
              <a:rect l="l" t="t" r="r" b="b"/>
              <a:pathLst>
                <a:path w="5863771">
                  <a:moveTo>
                    <a:pt x="0" y="0"/>
                  </a:moveTo>
                  <a:lnTo>
                    <a:pt x="58057" y="0"/>
                  </a:lnTo>
                  <a:lnTo>
                    <a:pt x="5863771"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sp>
          <p:nvSpPr>
            <p:cNvPr id="7" name="圆角矩形 17"/>
            <p:cNvSpPr/>
            <p:nvPr/>
          </p:nvSpPr>
          <p:spPr>
            <a:xfrm>
              <a:off x="7456740" y="3963496"/>
              <a:ext cx="1511300" cy="577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grpSp>
      <p:grpSp>
        <p:nvGrpSpPr>
          <p:cNvPr id="9" name="组合 8"/>
          <p:cNvGrpSpPr/>
          <p:nvPr/>
        </p:nvGrpSpPr>
        <p:grpSpPr bwMode="auto">
          <a:xfrm>
            <a:off x="7782456" y="4205439"/>
            <a:ext cx="412709" cy="333006"/>
            <a:chOff x="0" y="0"/>
            <a:chExt cx="1088225" cy="869861"/>
          </a:xfrm>
          <a:solidFill>
            <a:schemeClr val="tx1"/>
          </a:solidFill>
        </p:grpSpPr>
        <p:sp>
          <p:nvSpPr>
            <p:cNvPr id="10"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1"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2"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3"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4"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5" name="组合 14"/>
          <p:cNvGrpSpPr/>
          <p:nvPr/>
        </p:nvGrpSpPr>
        <p:grpSpPr bwMode="auto">
          <a:xfrm>
            <a:off x="9791433" y="4205439"/>
            <a:ext cx="329894" cy="333006"/>
            <a:chOff x="0" y="0"/>
            <a:chExt cx="881859" cy="881859"/>
          </a:xfrm>
          <a:solidFill>
            <a:schemeClr val="tx1"/>
          </a:solidFill>
        </p:grpSpPr>
        <p:sp>
          <p:nvSpPr>
            <p:cNvPr id="16"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7"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8" name="组合 17"/>
          <p:cNvGrpSpPr/>
          <p:nvPr/>
        </p:nvGrpSpPr>
        <p:grpSpPr bwMode="auto">
          <a:xfrm>
            <a:off x="8473972" y="4205439"/>
            <a:ext cx="397959" cy="333006"/>
            <a:chOff x="0" y="0"/>
            <a:chExt cx="961046" cy="796672"/>
          </a:xfrm>
          <a:solidFill>
            <a:schemeClr val="tx1"/>
          </a:solidFill>
        </p:grpSpPr>
        <p:sp>
          <p:nvSpPr>
            <p:cNvPr id="19"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sp>
        <p:nvSpPr>
          <p:cNvPr id="30" name="Freeform 84"/>
          <p:cNvSpPr>
            <a:spLocks noChangeAspect="1" noEditPoints="1" noChangeArrowheads="1"/>
          </p:cNvSpPr>
          <p:nvPr/>
        </p:nvSpPr>
        <p:spPr bwMode="auto">
          <a:xfrm>
            <a:off x="7169827" y="4205438"/>
            <a:ext cx="333822" cy="333006"/>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1" name="Freeform 9"/>
          <p:cNvSpPr>
            <a:spLocks noChangeAspect="1" noEditPoints="1" noChangeArrowheads="1"/>
          </p:cNvSpPr>
          <p:nvPr/>
        </p:nvSpPr>
        <p:spPr bwMode="auto">
          <a:xfrm>
            <a:off x="9150738" y="4205437"/>
            <a:ext cx="361886" cy="333007"/>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2" name="TextBox 84"/>
          <p:cNvSpPr txBox="1"/>
          <p:nvPr/>
        </p:nvSpPr>
        <p:spPr>
          <a:xfrm>
            <a:off x="6908794" y="4881983"/>
            <a:ext cx="3247390" cy="521970"/>
          </a:xfrm>
          <a:prstGeom prst="rect">
            <a:avLst/>
          </a:prstGeom>
          <a:noFill/>
        </p:spPr>
        <p:txBody>
          <a:bodyPr wrap="none" rtlCol="0">
            <a:spAutoFit/>
          </a:bodyPr>
          <a:lstStyle/>
          <a:p>
            <a:r>
              <a:rPr lang="zh-CN" altLang="en-US" sz="1400" b="1" dirty="0">
                <a:solidFill>
                  <a:sysClr val="windowText" lastClr="000000"/>
                </a:solidFill>
                <a:latin typeface="微软雅黑" panose="020B0503020204020204" pitchFamily="34" charset="-122"/>
                <a:ea typeface="微软雅黑" panose="020B0503020204020204" pitchFamily="34" charset="-122"/>
              </a:rPr>
              <a:t>汇报</a:t>
            </a:r>
            <a:r>
              <a:rPr lang="zh-CN" altLang="en-US" sz="1400" b="1">
                <a:solidFill>
                  <a:sysClr val="windowText" lastClr="000000"/>
                </a:solidFill>
                <a:latin typeface="微软雅黑" panose="020B0503020204020204" pitchFamily="34" charset="-122"/>
                <a:ea typeface="微软雅黑" panose="020B0503020204020204" pitchFamily="34" charset="-122"/>
              </a:rPr>
              <a:t>人</a:t>
            </a:r>
            <a:r>
              <a:rPr lang="zh-CN" altLang="en-US" sz="1400" b="1" smtClean="0">
                <a:solidFill>
                  <a:sysClr val="windowText" lastClr="000000"/>
                </a:solidFill>
                <a:latin typeface="微软雅黑" panose="020B0503020204020204" pitchFamily="34" charset="-122"/>
                <a:ea typeface="微软雅黑" panose="020B0503020204020204" pitchFamily="34" charset="-122"/>
              </a:rPr>
              <a:t>：张博</a:t>
            </a:r>
            <a:r>
              <a:rPr lang="zh-CN" altLang="en-US" sz="1400" b="1" smtClean="0">
                <a:solidFill>
                  <a:sysClr val="windowText" lastClr="000000"/>
                </a:solidFill>
                <a:latin typeface="微软雅黑" panose="020B0503020204020204" pitchFamily="34" charset="-122"/>
                <a:ea typeface="微软雅黑" panose="020B0503020204020204" pitchFamily="34" charset="-122"/>
              </a:rPr>
              <a:t>     学号：</a:t>
            </a:r>
            <a:r>
              <a:rPr lang="en-US" altLang="zh-CN" sz="1400" b="1" smtClean="0">
                <a:solidFill>
                  <a:sysClr val="windowText" lastClr="000000"/>
                </a:solidFill>
                <a:latin typeface="微软雅黑" panose="020B0503020204020204" pitchFamily="34" charset="-122"/>
                <a:ea typeface="微软雅黑" panose="020B0503020204020204" pitchFamily="34" charset="-122"/>
              </a:rPr>
              <a:t>181250182</a:t>
            </a:r>
            <a:endParaRPr lang="en-US" altLang="zh-CN" sz="1400" b="1" smtClean="0">
              <a:solidFill>
                <a:sysClr val="windowText" lastClr="000000"/>
              </a:solidFill>
              <a:latin typeface="微软雅黑" panose="020B0503020204020204" pitchFamily="34" charset="-122"/>
              <a:ea typeface="微软雅黑" panose="020B0503020204020204" pitchFamily="34" charset="-122"/>
            </a:endParaRPr>
          </a:p>
          <a:p>
            <a:r>
              <a:rPr lang="zh-CN" altLang="en-US" sz="1400" b="1" smtClean="0">
                <a:solidFill>
                  <a:sysClr val="windowText" lastClr="000000"/>
                </a:solidFill>
                <a:latin typeface="微软雅黑" panose="020B0503020204020204" pitchFamily="34" charset="-122"/>
                <a:ea typeface="微软雅黑" panose="020B0503020204020204" pitchFamily="34" charset="-122"/>
              </a:rPr>
              <a:t>完成</a:t>
            </a:r>
            <a:r>
              <a:rPr lang="en-US" altLang="zh-CN" sz="1400" b="1" smtClean="0">
                <a:solidFill>
                  <a:sysClr val="windowText" lastClr="000000"/>
                </a:solidFill>
                <a:latin typeface="微软雅黑" panose="020B0503020204020204" pitchFamily="34" charset="-122"/>
                <a:ea typeface="微软雅黑" panose="020B0503020204020204" pitchFamily="34" charset="-122"/>
              </a:rPr>
              <a:t>python</a:t>
            </a:r>
            <a:r>
              <a:rPr lang="zh-CN" altLang="en-US" sz="1400" b="1" smtClean="0">
                <a:solidFill>
                  <a:sysClr val="windowText" lastClr="000000"/>
                </a:solidFill>
                <a:latin typeface="微软雅黑" panose="020B0503020204020204" pitchFamily="34" charset="-122"/>
                <a:ea typeface="微软雅黑" panose="020B0503020204020204" pitchFamily="34" charset="-122"/>
              </a:rPr>
              <a:t>题目数：</a:t>
            </a:r>
            <a:r>
              <a:rPr lang="en-US" altLang="zh-CN" sz="1400" b="1" smtClean="0">
                <a:solidFill>
                  <a:sysClr val="windowText" lastClr="000000"/>
                </a:solidFill>
                <a:latin typeface="微软雅黑" panose="020B0503020204020204" pitchFamily="34" charset="-122"/>
                <a:ea typeface="微软雅黑" panose="020B0503020204020204" pitchFamily="34" charset="-122"/>
              </a:rPr>
              <a:t>200      </a:t>
            </a:r>
            <a:r>
              <a:rPr lang="zh-CN" altLang="en-US" sz="1400" b="1" smtClean="0">
                <a:solidFill>
                  <a:sysClr val="windowText" lastClr="000000"/>
                </a:solidFill>
                <a:latin typeface="微软雅黑" panose="020B0503020204020204" pitchFamily="34" charset="-122"/>
                <a:ea typeface="微软雅黑" panose="020B0503020204020204" pitchFamily="34" charset="-122"/>
              </a:rPr>
              <a:t>单人一组</a:t>
            </a:r>
            <a:endParaRPr lang="zh-CN" altLang="en-US" sz="1400" b="1" smtClean="0">
              <a:solidFill>
                <a:sysClr val="windowText" lastClr="000000"/>
              </a:solidFill>
              <a:latin typeface="微软雅黑" panose="020B0503020204020204" pitchFamily="34" charset="-122"/>
              <a:ea typeface="微软雅黑" panose="020B0503020204020204" pitchFamily="34" charset="-122"/>
            </a:endParaRPr>
          </a:p>
        </p:txBody>
      </p:sp>
      <p:pic>
        <p:nvPicPr>
          <p:cNvPr id="33" name="开心到停不下来的歌 You Don't Know Me (feat. Brodie Barclay)">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7712075" y="-13589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3"/>
                                        </p:tgtEl>
                                      </p:cBhvr>
                                    </p:cmd>
                                  </p:childTnLst>
                                </p:cTn>
                              </p:par>
                            </p:childTnLst>
                          </p:cTn>
                        </p:par>
                        <p:par>
                          <p:cTn id="7" fill="hold">
                            <p:stCondLst>
                              <p:cond delay="0"/>
                            </p:stCondLst>
                            <p:childTnLst>
                              <p:par>
                                <p:cTn id="8" presetID="2" presetClass="entr" presetSubtype="4" fill="hold" grpId="0" nodeType="afterEffect">
                                  <p:stCondLst>
                                    <p:cond delay="0"/>
                                  </p:stCondLst>
                                  <p:iterate type="lt">
                                    <p:tmPct val="8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par>
                                <p:cTn id="12" presetID="16" presetClass="entr" presetSubtype="37"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par>
                          <p:cTn id="15" fill="hold">
                            <p:stCondLst>
                              <p:cond delay="780"/>
                            </p:stCondLst>
                            <p:childTnLst>
                              <p:par>
                                <p:cTn id="16" presetID="49" presetClass="entr" presetSubtype="0" decel="10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 calcmode="lin" valueType="num">
                                      <p:cBhvr>
                                        <p:cTn id="20" dur="500" fill="hold"/>
                                        <p:tgtEl>
                                          <p:spTgt spid="9"/>
                                        </p:tgtEl>
                                        <p:attrNameLst>
                                          <p:attrName>style.rotation</p:attrName>
                                        </p:attrNameLst>
                                      </p:cBhvr>
                                      <p:tavLst>
                                        <p:tav tm="0">
                                          <p:val>
                                            <p:fltVal val="360"/>
                                          </p:val>
                                        </p:tav>
                                        <p:tav tm="100000">
                                          <p:val>
                                            <p:fltVal val="0"/>
                                          </p:val>
                                        </p:tav>
                                      </p:tavLst>
                                    </p:anim>
                                    <p:animEffect transition="in" filter="fade">
                                      <p:cBhvr>
                                        <p:cTn id="21" dur="500"/>
                                        <p:tgtEl>
                                          <p:spTgt spid="9"/>
                                        </p:tgtEl>
                                      </p:cBhvr>
                                    </p:animEffect>
                                  </p:childTnLst>
                                </p:cTn>
                              </p:par>
                              <p:par>
                                <p:cTn id="22" presetID="49" presetClass="entr" presetSubtype="0" decel="10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 calcmode="lin" valueType="num">
                                      <p:cBhvr>
                                        <p:cTn id="26" dur="500" fill="hold"/>
                                        <p:tgtEl>
                                          <p:spTgt spid="15"/>
                                        </p:tgtEl>
                                        <p:attrNameLst>
                                          <p:attrName>style.rotation</p:attrName>
                                        </p:attrNameLst>
                                      </p:cBhvr>
                                      <p:tavLst>
                                        <p:tav tm="0">
                                          <p:val>
                                            <p:fltVal val="360"/>
                                          </p:val>
                                        </p:tav>
                                        <p:tav tm="100000">
                                          <p:val>
                                            <p:fltVal val="0"/>
                                          </p:val>
                                        </p:tav>
                                      </p:tavLst>
                                    </p:anim>
                                    <p:animEffect transition="in" filter="fade">
                                      <p:cBhvr>
                                        <p:cTn id="27" dur="500"/>
                                        <p:tgtEl>
                                          <p:spTgt spid="15"/>
                                        </p:tgtEl>
                                      </p:cBhvr>
                                    </p:animEffect>
                                  </p:childTnLst>
                                </p:cTn>
                              </p:par>
                              <p:par>
                                <p:cTn id="28" presetID="49" presetClass="entr" presetSubtype="0" decel="10000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 calcmode="lin" valueType="num">
                                      <p:cBhvr>
                                        <p:cTn id="32" dur="500" fill="hold"/>
                                        <p:tgtEl>
                                          <p:spTgt spid="18"/>
                                        </p:tgtEl>
                                        <p:attrNameLst>
                                          <p:attrName>style.rotation</p:attrName>
                                        </p:attrNameLst>
                                      </p:cBhvr>
                                      <p:tavLst>
                                        <p:tav tm="0">
                                          <p:val>
                                            <p:fltVal val="360"/>
                                          </p:val>
                                        </p:tav>
                                        <p:tav tm="100000">
                                          <p:val>
                                            <p:fltVal val="0"/>
                                          </p:val>
                                        </p:tav>
                                      </p:tavLst>
                                    </p:anim>
                                    <p:animEffect transition="in" filter="fade">
                                      <p:cBhvr>
                                        <p:cTn id="33" dur="500"/>
                                        <p:tgtEl>
                                          <p:spTgt spid="18"/>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 calcmode="lin" valueType="num">
                                      <p:cBhvr>
                                        <p:cTn id="38" dur="500" fill="hold"/>
                                        <p:tgtEl>
                                          <p:spTgt spid="30"/>
                                        </p:tgtEl>
                                        <p:attrNameLst>
                                          <p:attrName>style.rotation</p:attrName>
                                        </p:attrNameLst>
                                      </p:cBhvr>
                                      <p:tavLst>
                                        <p:tav tm="0">
                                          <p:val>
                                            <p:fltVal val="360"/>
                                          </p:val>
                                        </p:tav>
                                        <p:tav tm="100000">
                                          <p:val>
                                            <p:fltVal val="0"/>
                                          </p:val>
                                        </p:tav>
                                      </p:tavLst>
                                    </p:anim>
                                    <p:animEffect transition="in" filter="fade">
                                      <p:cBhvr>
                                        <p:cTn id="39" dur="500"/>
                                        <p:tgtEl>
                                          <p:spTgt spid="30"/>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 calcmode="lin" valueType="num">
                                      <p:cBhvr>
                                        <p:cTn id="44" dur="500" fill="hold"/>
                                        <p:tgtEl>
                                          <p:spTgt spid="31"/>
                                        </p:tgtEl>
                                        <p:attrNameLst>
                                          <p:attrName>style.rotation</p:attrName>
                                        </p:attrNameLst>
                                      </p:cBhvr>
                                      <p:tavLst>
                                        <p:tav tm="0">
                                          <p:val>
                                            <p:fltVal val="360"/>
                                          </p:val>
                                        </p:tav>
                                        <p:tav tm="100000">
                                          <p:val>
                                            <p:fltVal val="0"/>
                                          </p:val>
                                        </p:tav>
                                      </p:tavLst>
                                    </p:anim>
                                    <p:animEffect transition="in" filter="fade">
                                      <p:cBhvr>
                                        <p:cTn id="45" dur="500"/>
                                        <p:tgtEl>
                                          <p:spTgt spid="31"/>
                                        </p:tgtEl>
                                      </p:cBhvr>
                                    </p:animEffect>
                                  </p:childTnLst>
                                </p:cTn>
                              </p:par>
                            </p:childTnLst>
                          </p:cTn>
                        </p:par>
                        <p:par>
                          <p:cTn id="46" fill="hold">
                            <p:stCondLst>
                              <p:cond delay="1280"/>
                            </p:stCondLst>
                            <p:childTnLst>
                              <p:par>
                                <p:cTn id="47" presetID="42"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2" repeatCount="indefinite" fill="remove" display="0">
                  <p:stCondLst>
                    <p:cond delay="indefinite"/>
                  </p:stCondLst>
                  <p:endCondLst>
                    <p:cond evt="onStopAudio" delay="0">
                      <p:tgtEl>
                        <p:sldTgt/>
                      </p:tgtEl>
                    </p:cond>
                  </p:endCondLst>
                </p:cTn>
                <p:tgtEl>
                  <p:spTgt spid="33"/>
                </p:tgtEl>
              </p:cMediaNode>
            </p:audio>
          </p:childTnLst>
        </p:cTn>
      </p:par>
    </p:tnLst>
    <p:bldLst>
      <p:bldP spid="4" grpId="0"/>
      <p:bldP spid="30" grpId="0" animBg="1"/>
      <p:bldP spid="31"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noChangeShapeType="1"/>
          </p:cNvCxnSpPr>
          <p:nvPr/>
        </p:nvCxnSpPr>
        <p:spPr bwMode="auto">
          <a:xfrm>
            <a:off x="538563" y="2433326"/>
            <a:ext cx="11047638" cy="0"/>
          </a:xfrm>
          <a:prstGeom prst="line">
            <a:avLst/>
          </a:prstGeom>
          <a:noFill/>
          <a:ln w="9525">
            <a:solidFill>
              <a:schemeClr val="accent1"/>
            </a:solidFill>
            <a:round/>
          </a:ln>
          <a:effectLst/>
        </p:spPr>
      </p:cxnSp>
      <p:sp>
        <p:nvSpPr>
          <p:cNvPr id="3" name="TextBox 4"/>
          <p:cNvSpPr txBox="1">
            <a:spLocks noChangeArrowheads="1"/>
          </p:cNvSpPr>
          <p:nvPr/>
        </p:nvSpPr>
        <p:spPr bwMode="auto">
          <a:xfrm>
            <a:off x="2496508" y="1581855"/>
            <a:ext cx="1559580" cy="748538"/>
          </a:xfrm>
          <a:prstGeom prst="rect">
            <a:avLst/>
          </a:prstGeom>
          <a:noFill/>
          <a:ln w="9525">
            <a:noFill/>
            <a:miter lim="800000"/>
          </a:ln>
        </p:spPr>
        <p:txBody>
          <a:bodyPr wrap="square">
            <a:spAutoFit/>
          </a:bodyPr>
          <a:lstStyle/>
          <a:p>
            <a:pPr>
              <a:buFontTx/>
              <a:buNone/>
            </a:pPr>
            <a:r>
              <a:rPr lang="zh-CN" altLang="en-US" sz="4265" b="1" dirty="0">
                <a:solidFill>
                  <a:schemeClr val="accent2"/>
                </a:solidFill>
                <a:latin typeface="微软雅黑" panose="020B0503020204020204" pitchFamily="34" charset="-122"/>
                <a:ea typeface="微软雅黑" panose="020B0503020204020204" pitchFamily="34" charset="-122"/>
              </a:rPr>
              <a:t>目录</a:t>
            </a:r>
            <a:endParaRPr lang="zh-CN" altLang="en-US" sz="4265" b="1" dirty="0">
              <a:solidFill>
                <a:schemeClr val="accent2"/>
              </a:solidFill>
              <a:latin typeface="微软雅黑" panose="020B0503020204020204" pitchFamily="34" charset="-122"/>
              <a:ea typeface="微软雅黑" panose="020B0503020204020204" pitchFamily="34" charset="-122"/>
            </a:endParaRPr>
          </a:p>
        </p:txBody>
      </p:sp>
      <p:sp>
        <p:nvSpPr>
          <p:cNvPr id="4" name="TextBox 5"/>
          <p:cNvSpPr txBox="1">
            <a:spLocks noChangeArrowheads="1"/>
          </p:cNvSpPr>
          <p:nvPr/>
        </p:nvSpPr>
        <p:spPr bwMode="auto">
          <a:xfrm>
            <a:off x="1141350" y="1761447"/>
            <a:ext cx="1882892" cy="461345"/>
          </a:xfrm>
          <a:prstGeom prst="rect">
            <a:avLst/>
          </a:prstGeom>
          <a:noFill/>
          <a:ln w="9525">
            <a:noFill/>
            <a:miter lim="800000"/>
          </a:ln>
        </p:spPr>
        <p:txBody>
          <a:bodyPr wrap="square">
            <a:spAutoFit/>
          </a:bodyPr>
          <a:lstStyle/>
          <a:p>
            <a:pPr>
              <a:buFontTx/>
              <a:buNone/>
            </a:pPr>
            <a:r>
              <a:rPr lang="en-US" altLang="zh-CN" sz="2400" b="1" dirty="0">
                <a:solidFill>
                  <a:schemeClr val="accent2"/>
                </a:solidFill>
                <a:ea typeface="微软雅黑" panose="020B0503020204020204" pitchFamily="34" charset="-122"/>
              </a:rPr>
              <a:t>Contents</a:t>
            </a:r>
            <a:endParaRPr lang="zh-CN" altLang="en-US" sz="2400" b="1" dirty="0">
              <a:solidFill>
                <a:schemeClr val="accent2"/>
              </a:solidFill>
              <a:ea typeface="微软雅黑" panose="020B0503020204020204" pitchFamily="34" charset="-122"/>
            </a:endParaRPr>
          </a:p>
        </p:txBody>
      </p:sp>
      <p:sp>
        <p:nvSpPr>
          <p:cNvPr id="5" name="矩形 4"/>
          <p:cNvSpPr>
            <a:spLocks noChangeArrowheads="1"/>
          </p:cNvSpPr>
          <p:nvPr/>
        </p:nvSpPr>
        <p:spPr bwMode="auto">
          <a:xfrm>
            <a:off x="3763" y="1570259"/>
            <a:ext cx="534802" cy="534802"/>
          </a:xfrm>
          <a:prstGeom prst="rect">
            <a:avLst/>
          </a:prstGeom>
          <a:solidFill>
            <a:schemeClr val="accent1"/>
          </a:solidFill>
          <a:ln w="9525">
            <a:noFill/>
            <a:miter lim="800000"/>
          </a:ln>
        </p:spPr>
        <p:txBody>
          <a:bodyPr/>
          <a:lstStyle/>
          <a:p>
            <a:pPr>
              <a:buFontTx/>
              <a:buNone/>
            </a:pPr>
            <a:endParaRPr lang="zh-CN" altLang="en-US" sz="2400"/>
          </a:p>
        </p:txBody>
      </p:sp>
      <p:sp>
        <p:nvSpPr>
          <p:cNvPr id="6" name="AutoShape 3"/>
          <p:cNvSpPr>
            <a:spLocks noChangeAspect="1" noChangeArrowheads="1" noTextEdit="1"/>
          </p:cNvSpPr>
          <p:nvPr/>
        </p:nvSpPr>
        <p:spPr bwMode="auto">
          <a:xfrm>
            <a:off x="2436937" y="3175425"/>
            <a:ext cx="723330" cy="721405"/>
          </a:xfrm>
          <a:prstGeom prst="rect">
            <a:avLst/>
          </a:prstGeom>
          <a:noFill/>
          <a:ln w="9525">
            <a:noFill/>
            <a:miter lim="800000"/>
          </a:ln>
        </p:spPr>
        <p:txBody>
          <a:bodyPr/>
          <a:lstStyle/>
          <a:p>
            <a:endParaRPr lang="zh-CN" altLang="en-US" sz="2400"/>
          </a:p>
        </p:txBody>
      </p:sp>
      <p:sp>
        <p:nvSpPr>
          <p:cNvPr id="7" name="Oval 5"/>
          <p:cNvSpPr>
            <a:spLocks noChangeArrowheads="1"/>
          </p:cNvSpPr>
          <p:nvPr/>
        </p:nvSpPr>
        <p:spPr bwMode="auto">
          <a:xfrm>
            <a:off x="2436937" y="3175426"/>
            <a:ext cx="731025" cy="729102"/>
          </a:xfrm>
          <a:prstGeom prst="ellipse">
            <a:avLst/>
          </a:prstGeom>
          <a:solidFill>
            <a:schemeClr val="bg2"/>
          </a:solidFill>
          <a:ln w="9525">
            <a:noFill/>
            <a:round/>
          </a:ln>
        </p:spPr>
        <p:txBody>
          <a:bodyPr/>
          <a:lstStyle/>
          <a:p>
            <a:pPr>
              <a:buFontTx/>
              <a:buNone/>
            </a:pPr>
            <a:endParaRPr lang="zh-CN" altLang="en-US" sz="2400"/>
          </a:p>
        </p:txBody>
      </p:sp>
      <p:sp>
        <p:nvSpPr>
          <p:cNvPr id="8" name="Oval 6"/>
          <p:cNvSpPr>
            <a:spLocks noChangeArrowheads="1"/>
          </p:cNvSpPr>
          <p:nvPr/>
        </p:nvSpPr>
        <p:spPr bwMode="auto">
          <a:xfrm>
            <a:off x="2508862" y="3247348"/>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9" name="TextBox 14"/>
          <p:cNvSpPr txBox="1">
            <a:spLocks noChangeArrowheads="1"/>
          </p:cNvSpPr>
          <p:nvPr/>
        </p:nvSpPr>
        <p:spPr bwMode="auto">
          <a:xfrm>
            <a:off x="2614630" y="3264273"/>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1</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0" name="TextBox 15"/>
          <p:cNvSpPr txBox="1">
            <a:spLocks noChangeArrowheads="1"/>
          </p:cNvSpPr>
          <p:nvPr/>
        </p:nvSpPr>
        <p:spPr bwMode="auto">
          <a:xfrm>
            <a:off x="3326204" y="3314906"/>
            <a:ext cx="4536199" cy="420370"/>
          </a:xfrm>
          <a:prstGeom prst="rect">
            <a:avLst/>
          </a:prstGeom>
          <a:noFill/>
          <a:ln w="9525">
            <a:noFill/>
            <a:miter lim="800000"/>
          </a:ln>
        </p:spPr>
        <p:txBody>
          <a:bodyPr wrap="square">
            <a:spAutoFit/>
          </a:bodyPr>
          <a:lstStyle/>
          <a:p>
            <a:pPr>
              <a:buFontTx/>
              <a:buNone/>
            </a:pP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研究问题</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AutoShape 3"/>
          <p:cNvSpPr>
            <a:spLocks noChangeAspect="1" noChangeArrowheads="1" noTextEdit="1"/>
          </p:cNvSpPr>
          <p:nvPr/>
        </p:nvSpPr>
        <p:spPr bwMode="auto">
          <a:xfrm>
            <a:off x="2461213" y="4672959"/>
            <a:ext cx="723330" cy="721405"/>
          </a:xfrm>
          <a:prstGeom prst="rect">
            <a:avLst/>
          </a:prstGeom>
          <a:noFill/>
          <a:ln w="9525">
            <a:noFill/>
            <a:miter lim="800000"/>
          </a:ln>
        </p:spPr>
        <p:txBody>
          <a:bodyPr/>
          <a:lstStyle/>
          <a:p>
            <a:endParaRPr lang="zh-CN" altLang="en-US" sz="2400"/>
          </a:p>
        </p:txBody>
      </p:sp>
      <p:sp>
        <p:nvSpPr>
          <p:cNvPr id="12" name="Oval 5"/>
          <p:cNvSpPr>
            <a:spLocks noChangeArrowheads="1"/>
          </p:cNvSpPr>
          <p:nvPr/>
        </p:nvSpPr>
        <p:spPr bwMode="auto">
          <a:xfrm>
            <a:off x="2461213" y="4672960"/>
            <a:ext cx="731025" cy="729102"/>
          </a:xfrm>
          <a:prstGeom prst="ellipse">
            <a:avLst/>
          </a:prstGeom>
          <a:solidFill>
            <a:schemeClr val="bg2"/>
          </a:solidFill>
          <a:ln w="9525">
            <a:noFill/>
            <a:round/>
          </a:ln>
        </p:spPr>
        <p:txBody>
          <a:bodyPr/>
          <a:lstStyle/>
          <a:p>
            <a:pPr>
              <a:buFontTx/>
              <a:buNone/>
            </a:pPr>
            <a:endParaRPr lang="zh-CN" altLang="en-US" sz="2400"/>
          </a:p>
        </p:txBody>
      </p:sp>
      <p:sp>
        <p:nvSpPr>
          <p:cNvPr id="13" name="Oval 6"/>
          <p:cNvSpPr>
            <a:spLocks noChangeArrowheads="1"/>
          </p:cNvSpPr>
          <p:nvPr/>
        </p:nvSpPr>
        <p:spPr bwMode="auto">
          <a:xfrm>
            <a:off x="2533138" y="4744882"/>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14" name="TextBox 19"/>
          <p:cNvSpPr txBox="1">
            <a:spLocks noChangeArrowheads="1"/>
          </p:cNvSpPr>
          <p:nvPr/>
        </p:nvSpPr>
        <p:spPr bwMode="auto">
          <a:xfrm>
            <a:off x="2604810" y="4761808"/>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2</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5" name="TextBox 20"/>
          <p:cNvSpPr txBox="1">
            <a:spLocks noChangeArrowheads="1"/>
          </p:cNvSpPr>
          <p:nvPr/>
        </p:nvSpPr>
        <p:spPr bwMode="auto">
          <a:xfrm>
            <a:off x="3326399" y="4820308"/>
            <a:ext cx="4536199" cy="420370"/>
          </a:xfrm>
          <a:prstGeom prst="rect">
            <a:avLst/>
          </a:prstGeom>
          <a:noFill/>
          <a:ln w="9525">
            <a:noFill/>
            <a:miter lim="800000"/>
          </a:ln>
        </p:spPr>
        <p:txBody>
          <a:bodyPr wrap="square">
            <a:spAutoFit/>
          </a:bodyPr>
          <a:lstStyle/>
          <a:p>
            <a:pPr>
              <a:buFontTx/>
              <a:buNone/>
            </a:pPr>
            <a:r>
              <a:rPr lang="zh-CN" altLang="en-US" sz="2135">
                <a:solidFill>
                  <a:schemeClr val="tx1">
                    <a:lumMod val="75000"/>
                    <a:lumOff val="25000"/>
                  </a:schemeClr>
                </a:solidFill>
                <a:latin typeface="微软雅黑" panose="020B0503020204020204" pitchFamily="34" charset="-122"/>
                <a:ea typeface="微软雅黑" panose="020B0503020204020204" pitchFamily="34" charset="-122"/>
              </a:rPr>
              <a:t>研究方法</a:t>
            </a: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516407" y="2314882"/>
            <a:ext cx="534802" cy="143928"/>
          </a:xfrm>
          <a:prstGeom prst="rect">
            <a:avLst/>
          </a:prstGeom>
          <a:solidFill>
            <a:schemeClr val="accent2"/>
          </a:solidFill>
          <a:ln w="9525">
            <a:noFill/>
            <a:miter lim="800000"/>
          </a:ln>
        </p:spPr>
        <p:txBody>
          <a:bodyPr/>
          <a:lstStyle/>
          <a:p>
            <a:pPr>
              <a:buFontTx/>
              <a:buNone/>
            </a:pP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 calcmode="lin" valueType="num">
                                      <p:cBhvr>
                                        <p:cTn id="2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anim calcmode="lin" valueType="num">
                                      <p:cBhvr>
                                        <p:cTn id="3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
                                        </p:tgtEl>
                                      </p:cBhvr>
                                    </p:animEffect>
                                  </p:childTnLst>
                                </p:cTn>
                              </p:par>
                            </p:childTnLst>
                          </p:cTn>
                        </p:par>
                        <p:par>
                          <p:cTn id="33" fill="hold">
                            <p:stCondLst>
                              <p:cond delay="2349"/>
                            </p:stCondLst>
                            <p:childTnLst>
                              <p:par>
                                <p:cTn id="34" presetID="52" presetClass="entr" presetSubtype="0" fill="hold" grpId="0" nodeType="afterEffect" nodePh="1">
                                  <p:stCondLst>
                                    <p:cond delay="0"/>
                                  </p:stCondLst>
                                  <p:endCondLst>
                                    <p:cond evt="begin" delay="0">
                                      <p:tn val="34"/>
                                    </p:cond>
                                  </p:endCondLst>
                                  <p:childTnLst>
                                    <p:set>
                                      <p:cBhvr>
                                        <p:cTn id="35" dur="1" fill="hold">
                                          <p:stCondLst>
                                            <p:cond delay="0"/>
                                          </p:stCondLst>
                                        </p:cTn>
                                        <p:tgtEl>
                                          <p:spTgt spid="6"/>
                                        </p:tgtEl>
                                        <p:attrNameLst>
                                          <p:attrName>style.visibility</p:attrName>
                                        </p:attrNameLst>
                                      </p:cBhvr>
                                      <p:to>
                                        <p:strVal val="visible"/>
                                      </p:to>
                                    </p:set>
                                    <p:animScale>
                                      <p:cBhvr>
                                        <p:cTn id="36"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6"/>
                                        </p:tgtEl>
                                        <p:attrNameLst>
                                          <p:attrName>ppt_x</p:attrName>
                                          <p:attrName>ppt_y</p:attrName>
                                        </p:attrNameLst>
                                      </p:cBhvr>
                                      <p:rCtr x="0" y="0"/>
                                    </p:animMotion>
                                    <p:animEffect transition="in" filter="fade">
                                      <p:cBhvr>
                                        <p:cTn id="38" dur="1000"/>
                                        <p:tgtEl>
                                          <p:spTgt spid="6"/>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Scale>
                                      <p:cBhvr>
                                        <p:cTn id="4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7"/>
                                        </p:tgtEl>
                                        <p:attrNameLst>
                                          <p:attrName>ppt_x</p:attrName>
                                          <p:attrName>ppt_y</p:attrName>
                                        </p:attrNameLst>
                                      </p:cBhvr>
                                      <p:rCtr x="0" y="0"/>
                                    </p:animMotion>
                                    <p:animEffect transition="in" filter="fade">
                                      <p:cBhvr>
                                        <p:cTn id="43" dur="1000"/>
                                        <p:tgtEl>
                                          <p:spTgt spid="7"/>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Scale>
                                      <p:cBhvr>
                                        <p:cTn id="46"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8"/>
                                        </p:tgtEl>
                                        <p:attrNameLst>
                                          <p:attrName>ppt_x</p:attrName>
                                          <p:attrName>ppt_y</p:attrName>
                                        </p:attrNameLst>
                                      </p:cBhvr>
                                      <p:rCtr x="0" y="0"/>
                                    </p:animMotion>
                                    <p:animEffect transition="in" filter="fade">
                                      <p:cBhvr>
                                        <p:cTn id="48" dur="1000"/>
                                        <p:tgtEl>
                                          <p:spTgt spid="8"/>
                                        </p:tgtEl>
                                      </p:cBhvr>
                                    </p:animEffect>
                                  </p:childTnLst>
                                </p:cTn>
                              </p:par>
                              <p:par>
                                <p:cTn id="49" presetID="5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Scale>
                                      <p:cBhvr>
                                        <p:cTn id="5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9"/>
                                        </p:tgtEl>
                                        <p:attrNameLst>
                                          <p:attrName>ppt_x</p:attrName>
                                          <p:attrName>ppt_y</p:attrName>
                                        </p:attrNameLst>
                                      </p:cBhvr>
                                      <p:rCtr x="0" y="0"/>
                                    </p:animMotion>
                                    <p:animEffect transition="in" filter="fade">
                                      <p:cBhvr>
                                        <p:cTn id="53" dur="1000"/>
                                        <p:tgtEl>
                                          <p:spTgt spid="9"/>
                                        </p:tgtEl>
                                      </p:cBhvr>
                                    </p:animEffect>
                                  </p:childTnLst>
                                </p:cTn>
                              </p:par>
                            </p:childTnLst>
                          </p:cTn>
                        </p:par>
                        <p:par>
                          <p:cTn id="54" fill="hold">
                            <p:stCondLst>
                              <p:cond delay="3349"/>
                            </p:stCondLst>
                            <p:childTnLst>
                              <p:par>
                                <p:cTn id="55" presetID="22"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3849"/>
                            </p:stCondLst>
                            <p:childTnLst>
                              <p:par>
                                <p:cTn id="59" presetID="52" presetClass="entr" presetSubtype="0" fill="hold" grpId="0" nodeType="afterEffect" nodePh="1">
                                  <p:stCondLst>
                                    <p:cond delay="0"/>
                                  </p:stCondLst>
                                  <p:endCondLst>
                                    <p:cond evt="begin" delay="0">
                                      <p:tn val="59"/>
                                    </p:cond>
                                  </p:endCondLst>
                                  <p:childTnLst>
                                    <p:set>
                                      <p:cBhvr>
                                        <p:cTn id="60" dur="1" fill="hold">
                                          <p:stCondLst>
                                            <p:cond delay="0"/>
                                          </p:stCondLst>
                                        </p:cTn>
                                        <p:tgtEl>
                                          <p:spTgt spid="11"/>
                                        </p:tgtEl>
                                        <p:attrNameLst>
                                          <p:attrName>style.visibility</p:attrName>
                                        </p:attrNameLst>
                                      </p:cBhvr>
                                      <p:to>
                                        <p:strVal val="visible"/>
                                      </p:to>
                                    </p:set>
                                    <p:animScale>
                                      <p:cBhvr>
                                        <p:cTn id="6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2" dur="1000" decel="50000" fill="hold">
                                          <p:stCondLst>
                                            <p:cond delay="0"/>
                                          </p:stCondLst>
                                        </p:cTn>
                                        <p:tgtEl>
                                          <p:spTgt spid="11"/>
                                        </p:tgtEl>
                                        <p:attrNameLst>
                                          <p:attrName>ppt_x</p:attrName>
                                          <p:attrName>ppt_y</p:attrName>
                                        </p:attrNameLst>
                                      </p:cBhvr>
                                      <p:rCtr x="0" y="0"/>
                                    </p:animMotion>
                                    <p:animEffect transition="in" filter="fade">
                                      <p:cBhvr>
                                        <p:cTn id="63" dur="1000"/>
                                        <p:tgtEl>
                                          <p:spTgt spid="11"/>
                                        </p:tgtEl>
                                      </p:cBhvr>
                                    </p:animEffect>
                                  </p:childTnLst>
                                </p:cTn>
                              </p:par>
                              <p:par>
                                <p:cTn id="64" presetID="5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Scale>
                                      <p:cBhvr>
                                        <p:cTn id="6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7" dur="1000" decel="50000" fill="hold">
                                          <p:stCondLst>
                                            <p:cond delay="0"/>
                                          </p:stCondLst>
                                        </p:cTn>
                                        <p:tgtEl>
                                          <p:spTgt spid="12"/>
                                        </p:tgtEl>
                                        <p:attrNameLst>
                                          <p:attrName>ppt_x</p:attrName>
                                          <p:attrName>ppt_y</p:attrName>
                                        </p:attrNameLst>
                                      </p:cBhvr>
                                      <p:rCtr x="0" y="0"/>
                                    </p:animMotion>
                                    <p:animEffect transition="in" filter="fade">
                                      <p:cBhvr>
                                        <p:cTn id="68" dur="1000"/>
                                        <p:tgtEl>
                                          <p:spTgt spid="12"/>
                                        </p:tgtEl>
                                      </p:cBhvr>
                                    </p:animEffect>
                                  </p:childTnLst>
                                </p:cTn>
                              </p:par>
                              <p:par>
                                <p:cTn id="69" presetID="5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Scale>
                                      <p:cBhvr>
                                        <p:cTn id="71"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2" dur="1000" decel="50000" fill="hold">
                                          <p:stCondLst>
                                            <p:cond delay="0"/>
                                          </p:stCondLst>
                                        </p:cTn>
                                        <p:tgtEl>
                                          <p:spTgt spid="13"/>
                                        </p:tgtEl>
                                        <p:attrNameLst>
                                          <p:attrName>ppt_x</p:attrName>
                                          <p:attrName>ppt_y</p:attrName>
                                        </p:attrNameLst>
                                      </p:cBhvr>
                                      <p:rCtr x="0" y="0"/>
                                    </p:animMotion>
                                    <p:animEffect transition="in" filter="fade">
                                      <p:cBhvr>
                                        <p:cTn id="73" dur="1000"/>
                                        <p:tgtEl>
                                          <p:spTgt spid="13"/>
                                        </p:tgtEl>
                                      </p:cBhvr>
                                    </p:animEffect>
                                  </p:childTnLst>
                                </p:cTn>
                              </p:par>
                              <p:par>
                                <p:cTn id="74" presetID="52"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Scale>
                                      <p:cBhvr>
                                        <p:cTn id="76"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7" dur="1000" decel="50000" fill="hold">
                                          <p:stCondLst>
                                            <p:cond delay="0"/>
                                          </p:stCondLst>
                                        </p:cTn>
                                        <p:tgtEl>
                                          <p:spTgt spid="14"/>
                                        </p:tgtEl>
                                        <p:attrNameLst>
                                          <p:attrName>ppt_x</p:attrName>
                                          <p:attrName>ppt_y</p:attrName>
                                        </p:attrNameLst>
                                      </p:cBhvr>
                                      <p:rCtr x="0" y="0"/>
                                    </p:animMotion>
                                    <p:animEffect transition="in" filter="fade">
                                      <p:cBhvr>
                                        <p:cTn id="78" dur="1000"/>
                                        <p:tgtEl>
                                          <p:spTgt spid="14"/>
                                        </p:tgtEl>
                                      </p:cBhvr>
                                    </p:animEffect>
                                  </p:childTnLst>
                                </p:cTn>
                              </p:par>
                            </p:childTnLst>
                          </p:cTn>
                        </p:par>
                        <p:par>
                          <p:cTn id="79" fill="hold">
                            <p:stCondLst>
                              <p:cond delay="4849"/>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autoUpdateAnimBg="0"/>
      <p:bldP spid="6" grpId="0" animBg="1"/>
      <p:bldP spid="7" grpId="0" animBg="1" autoUpdateAnimBg="0"/>
      <p:bldP spid="8" grpId="0" animBg="1" autoUpdateAnimBg="0"/>
      <p:bldP spid="9" grpId="0" autoUpdateAnimBg="0"/>
      <p:bldP spid="10" grpId="0" autoUpdateAnimBg="0"/>
      <p:bldP spid="11" grpId="0" animBg="1"/>
      <p:bldP spid="12" grpId="0" animBg="1" autoUpdateAnimBg="0"/>
      <p:bldP spid="13" grpId="0" animBg="1" autoUpdateAnimBg="0"/>
      <p:bldP spid="14" grpId="0" autoUpdateAnimBg="0"/>
      <p:bldP spid="15" grpId="0" autoUpdateAnimBg="0"/>
      <p:bldP spid="2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3556000"/>
            <a:ext cx="6777037" cy="941070"/>
            <a:chOff x="277329" y="2206380"/>
            <a:chExt cx="5427948" cy="941111"/>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7329" y="2317510"/>
              <a:ext cx="5427948" cy="829981"/>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只用所有学生的整体的一道题的平均数显然不能准确衡量该题目的难易程度，因为所有学生对题目的做题状态可能不相同，所以要引入更高级的数据分析。</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394711" y="1649043"/>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 name="文本框 20"/>
          <p:cNvSpPr txBox="1"/>
          <p:nvPr/>
        </p:nvSpPr>
        <p:spPr>
          <a:xfrm>
            <a:off x="4302125" y="2486660"/>
            <a:ext cx="6058535" cy="829945"/>
          </a:xfrm>
          <a:prstGeom prst="rect">
            <a:avLst/>
          </a:prstGeom>
          <a:noFill/>
        </p:spPr>
        <p:txBody>
          <a:bodyPr wrap="square" rtlCol="0" anchor="ctr">
            <a:spAutoFit/>
          </a:bodyPr>
          <a:p>
            <a:pPr>
              <a:lnSpc>
                <a:spcPct val="120000"/>
              </a:lnSpc>
            </a:pPr>
            <a:r>
              <a:rPr lang="zh-CN" altLang="en-US" sz="4000" dirty="0" smtClean="0">
                <a:solidFill>
                  <a:schemeClr val="tx1">
                    <a:lumMod val="75000"/>
                    <a:lumOff val="25000"/>
                  </a:schemeClr>
                </a:solidFill>
              </a:rPr>
              <a:t>问题：自动定义题目难度</a:t>
            </a:r>
            <a:endParaRPr lang="zh-CN" altLang="en-US" sz="40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1561147"/>
            <a:chOff x="277329" y="1093495"/>
            <a:chExt cx="5427948" cy="1561215"/>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研究方法</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337200"/>
            </a:xfrm>
            <a:prstGeom prst="rect">
              <a:avLst/>
            </a:prstGeom>
            <a:noFill/>
          </p:spPr>
          <p:txBody>
            <a:bodyPr>
              <a:spAutoFit/>
            </a:bodyPr>
            <a:lstStyle/>
            <a:p>
              <a:pPr eaLnBrk="1" fontAlgn="auto" hangingPunct="1">
                <a:spcBef>
                  <a:spcPts val="0"/>
                </a:spcBef>
                <a:spcAft>
                  <a:spcPts val="0"/>
                </a:spcAft>
                <a:defRPr/>
              </a:pP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410730" y="1656871"/>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PPT彼岸天：ID 8661124库_组合 1"/>
          <p:cNvGrpSpPr/>
          <p:nvPr>
            <p:custDataLst>
              <p:tags r:id="rId1"/>
            </p:custDataLst>
          </p:nvPr>
        </p:nvGrpSpPr>
        <p:grpSpPr>
          <a:xfrm>
            <a:off x="704428" y="1916831"/>
            <a:ext cx="2346037" cy="3024337"/>
            <a:chOff x="771103" y="1916831"/>
            <a:chExt cx="2346037" cy="3024337"/>
          </a:xfrm>
        </p:grpSpPr>
        <p:sp>
          <p:nvSpPr>
            <p:cNvPr id="4" name="Rectangle 3"/>
            <p:cNvSpPr/>
            <p:nvPr/>
          </p:nvSpPr>
          <p:spPr>
            <a:xfrm>
              <a:off x="771301" y="1916832"/>
              <a:ext cx="2345839" cy="30243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dirty="0">
                <a:solidFill>
                  <a:schemeClr val="dk1">
                    <a:lumMod val="100000"/>
                  </a:schemeClr>
                </a:solidFill>
              </a:endParaRPr>
            </a:p>
          </p:txBody>
        </p:sp>
        <p:sp>
          <p:nvSpPr>
            <p:cNvPr id="5" name="Right Triangle 4"/>
            <p:cNvSpPr/>
            <p:nvPr/>
          </p:nvSpPr>
          <p:spPr>
            <a:xfrm rot="5400000">
              <a:off x="807813" y="1880319"/>
              <a:ext cx="840739" cy="91376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 name="Right Triangle 5"/>
            <p:cNvSpPr/>
            <p:nvPr/>
          </p:nvSpPr>
          <p:spPr>
            <a:xfrm rot="16200000">
              <a:off x="2170909" y="3994938"/>
              <a:ext cx="906847" cy="98561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TextBox 6"/>
            <p:cNvSpPr txBox="1"/>
            <p:nvPr/>
          </p:nvSpPr>
          <p:spPr>
            <a:xfrm>
              <a:off x="1135345" y="2665091"/>
              <a:ext cx="1617751" cy="379656"/>
            </a:xfrm>
            <a:prstGeom prst="rect">
              <a:avLst/>
            </a:prstGeom>
            <a:noFill/>
          </p:spPr>
          <p:txBody>
            <a:bodyPr wrap="none">
              <a:normAutofit fontScale="90000"/>
            </a:bodyPr>
            <a:lstStyle/>
            <a:p>
              <a:pPr algn="ctr"/>
              <a:r>
                <a:rPr lang="zh-CN" altLang="en-US" sz="1865" b="1" dirty="0">
                  <a:solidFill>
                    <a:schemeClr val="accent1"/>
                  </a:solidFill>
                </a:rPr>
                <a:t>平均数做初级对照</a:t>
              </a:r>
              <a:endParaRPr lang="zh-CN" altLang="en-US" sz="1865" b="1" dirty="0">
                <a:solidFill>
                  <a:schemeClr val="accent1"/>
                </a:solidFill>
              </a:endParaRPr>
            </a:p>
          </p:txBody>
        </p:sp>
        <p:sp>
          <p:nvSpPr>
            <p:cNvPr id="8" name="TextBox 18"/>
            <p:cNvSpPr txBox="1"/>
            <p:nvPr/>
          </p:nvSpPr>
          <p:spPr>
            <a:xfrm rot="18969360">
              <a:off x="771103" y="1977163"/>
              <a:ext cx="470000" cy="400110"/>
            </a:xfrm>
            <a:prstGeom prst="rect">
              <a:avLst/>
            </a:prstGeom>
            <a:noFill/>
          </p:spPr>
          <p:txBody>
            <a:bodyPr wrap="none">
              <a:normAutofit/>
            </a:bodyPr>
            <a:lstStyle/>
            <a:p>
              <a:pPr algn="ctr"/>
              <a:r>
                <a:rPr lang="en-US" altLang="zh-CN" sz="2000" b="1">
                  <a:solidFill>
                    <a:schemeClr val="bg1"/>
                  </a:solidFill>
                </a:rPr>
                <a:t>01</a:t>
              </a:r>
              <a:endParaRPr lang="en-US" altLang="zh-CN" sz="2000" b="1">
                <a:solidFill>
                  <a:schemeClr val="bg1"/>
                </a:solidFill>
              </a:endParaRPr>
            </a:p>
          </p:txBody>
        </p:sp>
      </p:grpSp>
      <p:grpSp>
        <p:nvGrpSpPr>
          <p:cNvPr id="24" name="千图PPT彼岸天：ID 8661124库_组合 23"/>
          <p:cNvGrpSpPr/>
          <p:nvPr>
            <p:custDataLst>
              <p:tags r:id="rId2"/>
            </p:custDataLst>
          </p:nvPr>
        </p:nvGrpSpPr>
        <p:grpSpPr>
          <a:xfrm>
            <a:off x="3548668" y="1916831"/>
            <a:ext cx="2345840" cy="3024337"/>
            <a:chOff x="3548668" y="1916831"/>
            <a:chExt cx="2345840" cy="3024337"/>
          </a:xfrm>
        </p:grpSpPr>
        <p:sp>
          <p:nvSpPr>
            <p:cNvPr id="9" name="Rectangle 8"/>
            <p:cNvSpPr/>
            <p:nvPr/>
          </p:nvSpPr>
          <p:spPr>
            <a:xfrm>
              <a:off x="3548668" y="1916832"/>
              <a:ext cx="2345839" cy="302433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10" name="Right Triangle 9"/>
            <p:cNvSpPr/>
            <p:nvPr/>
          </p:nvSpPr>
          <p:spPr>
            <a:xfrm rot="5400000">
              <a:off x="3585181" y="1880319"/>
              <a:ext cx="840739" cy="913764"/>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Right Triangle 10"/>
            <p:cNvSpPr/>
            <p:nvPr/>
          </p:nvSpPr>
          <p:spPr>
            <a:xfrm rot="16200000">
              <a:off x="4948277" y="3994938"/>
              <a:ext cx="906847" cy="985614"/>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TextBox 11"/>
            <p:cNvSpPr txBox="1"/>
            <p:nvPr/>
          </p:nvSpPr>
          <p:spPr>
            <a:xfrm>
              <a:off x="3912711" y="2665091"/>
              <a:ext cx="1617751" cy="379656"/>
            </a:xfrm>
            <a:prstGeom prst="rect">
              <a:avLst/>
            </a:prstGeom>
            <a:noFill/>
          </p:spPr>
          <p:txBody>
            <a:bodyPr wrap="none">
              <a:normAutofit fontScale="90000"/>
            </a:bodyPr>
            <a:lstStyle/>
            <a:p>
              <a:pPr algn="ctr"/>
              <a:r>
                <a:rPr lang="zh-CN" altLang="en-US" sz="1865" b="1" dirty="0">
                  <a:solidFill>
                    <a:schemeClr val="accent2"/>
                  </a:solidFill>
                </a:rPr>
                <a:t>方差</a:t>
              </a:r>
              <a:r>
                <a:rPr lang="zh-CN" altLang="en-US" sz="1865" b="1" dirty="0">
                  <a:solidFill>
                    <a:schemeClr val="accent2"/>
                  </a:solidFill>
                </a:rPr>
                <a:t>为难度判定依据</a:t>
              </a:r>
              <a:endParaRPr lang="zh-CN" altLang="en-US" sz="1865" b="1" dirty="0">
                <a:solidFill>
                  <a:schemeClr val="accent2"/>
                </a:solidFill>
              </a:endParaRPr>
            </a:p>
          </p:txBody>
        </p:sp>
        <p:sp>
          <p:nvSpPr>
            <p:cNvPr id="13" name="TextBox 19"/>
            <p:cNvSpPr txBox="1"/>
            <p:nvPr/>
          </p:nvSpPr>
          <p:spPr>
            <a:xfrm rot="18969360">
              <a:off x="3636330" y="1977163"/>
              <a:ext cx="470000" cy="400110"/>
            </a:xfrm>
            <a:prstGeom prst="rect">
              <a:avLst/>
            </a:prstGeom>
            <a:noFill/>
          </p:spPr>
          <p:txBody>
            <a:bodyPr wrap="none">
              <a:normAutofit/>
            </a:bodyPr>
            <a:lstStyle/>
            <a:p>
              <a:pPr algn="ctr"/>
              <a:r>
                <a:rPr lang="en-US" altLang="zh-CN" sz="2000" b="1">
                  <a:solidFill>
                    <a:schemeClr val="bg1"/>
                  </a:solidFill>
                </a:rPr>
                <a:t>02</a:t>
              </a:r>
              <a:endParaRPr lang="en-US" altLang="zh-CN" sz="2000" b="1">
                <a:solidFill>
                  <a:schemeClr val="bg1"/>
                </a:solidFill>
              </a:endParaRPr>
            </a:p>
          </p:txBody>
        </p:sp>
      </p:grpSp>
      <p:grpSp>
        <p:nvGrpSpPr>
          <p:cNvPr id="25" name="千图PPT彼岸天：ID 8661124库_组合 24"/>
          <p:cNvGrpSpPr/>
          <p:nvPr>
            <p:custDataLst>
              <p:tags r:id="rId3"/>
            </p:custDataLst>
          </p:nvPr>
        </p:nvGrpSpPr>
        <p:grpSpPr>
          <a:xfrm>
            <a:off x="6326035" y="1916831"/>
            <a:ext cx="2345840" cy="3024337"/>
            <a:chOff x="6326035" y="1916831"/>
            <a:chExt cx="2345840" cy="3024337"/>
          </a:xfrm>
        </p:grpSpPr>
        <p:sp>
          <p:nvSpPr>
            <p:cNvPr id="14" name="Rectangle 13"/>
            <p:cNvSpPr/>
            <p:nvPr/>
          </p:nvSpPr>
          <p:spPr>
            <a:xfrm>
              <a:off x="6326035" y="1916832"/>
              <a:ext cx="2345839" cy="302433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15" name="Right Triangle 14"/>
            <p:cNvSpPr/>
            <p:nvPr/>
          </p:nvSpPr>
          <p:spPr>
            <a:xfrm rot="5400000">
              <a:off x="6362548" y="1880319"/>
              <a:ext cx="840739" cy="91376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6" name="Right Triangle 15"/>
            <p:cNvSpPr/>
            <p:nvPr/>
          </p:nvSpPr>
          <p:spPr>
            <a:xfrm rot="16200000">
              <a:off x="7725644" y="3994938"/>
              <a:ext cx="906847" cy="98561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7" name="TextBox 16"/>
            <p:cNvSpPr txBox="1"/>
            <p:nvPr/>
          </p:nvSpPr>
          <p:spPr>
            <a:xfrm>
              <a:off x="6690078" y="2665091"/>
              <a:ext cx="1617751" cy="379656"/>
            </a:xfrm>
            <a:prstGeom prst="rect">
              <a:avLst/>
            </a:prstGeom>
            <a:noFill/>
          </p:spPr>
          <p:txBody>
            <a:bodyPr wrap="none">
              <a:normAutofit fontScale="90000"/>
            </a:bodyPr>
            <a:lstStyle/>
            <a:p>
              <a:pPr algn="ctr"/>
              <a:r>
                <a:rPr lang="zh-CN" altLang="en-US" sz="1865" b="1" dirty="0">
                  <a:solidFill>
                    <a:schemeClr val="accent3"/>
                  </a:solidFill>
                </a:rPr>
                <a:t>通过率</a:t>
              </a:r>
              <a:r>
                <a:rPr lang="zh-CN" altLang="en-US" sz="1865" b="1" dirty="0">
                  <a:solidFill>
                    <a:schemeClr val="accent3"/>
                  </a:solidFill>
                </a:rPr>
                <a:t>比为进阶依据</a:t>
              </a:r>
              <a:endParaRPr lang="zh-CN" altLang="en-US" sz="1865" b="1" dirty="0">
                <a:solidFill>
                  <a:schemeClr val="accent3"/>
                </a:solidFill>
              </a:endParaRPr>
            </a:p>
          </p:txBody>
        </p:sp>
        <p:sp>
          <p:nvSpPr>
            <p:cNvPr id="18" name="TextBox 20"/>
            <p:cNvSpPr txBox="1"/>
            <p:nvPr/>
          </p:nvSpPr>
          <p:spPr>
            <a:xfrm rot="18969360">
              <a:off x="6385712" y="1977162"/>
              <a:ext cx="470000" cy="400110"/>
            </a:xfrm>
            <a:prstGeom prst="rect">
              <a:avLst/>
            </a:prstGeom>
            <a:noFill/>
          </p:spPr>
          <p:txBody>
            <a:bodyPr wrap="none">
              <a:normAutofit/>
            </a:bodyPr>
            <a:lstStyle/>
            <a:p>
              <a:pPr algn="ctr"/>
              <a:r>
                <a:rPr lang="en-US" altLang="zh-CN" sz="2000" b="1">
                  <a:solidFill>
                    <a:schemeClr val="bg1"/>
                  </a:solidFill>
                </a:rPr>
                <a:t>03</a:t>
              </a:r>
              <a:endParaRPr lang="en-US" altLang="zh-CN" sz="2000" b="1">
                <a:solidFill>
                  <a:schemeClr val="bg1"/>
                </a:solidFill>
              </a:endParaRPr>
            </a:p>
          </p:txBody>
        </p:sp>
      </p:grpSp>
      <p:grpSp>
        <p:nvGrpSpPr>
          <p:cNvPr id="26" name="千图PPT彼岸天：ID 8661124库_组合 25"/>
          <p:cNvGrpSpPr/>
          <p:nvPr>
            <p:custDataLst>
              <p:tags r:id="rId4"/>
            </p:custDataLst>
          </p:nvPr>
        </p:nvGrpSpPr>
        <p:grpSpPr>
          <a:xfrm>
            <a:off x="9103402" y="1916831"/>
            <a:ext cx="2345840" cy="3024337"/>
            <a:chOff x="9103402" y="1916831"/>
            <a:chExt cx="2345840" cy="3024337"/>
          </a:xfrm>
        </p:grpSpPr>
        <p:sp>
          <p:nvSpPr>
            <p:cNvPr id="19" name="Rectangle 25"/>
            <p:cNvSpPr/>
            <p:nvPr/>
          </p:nvSpPr>
          <p:spPr>
            <a:xfrm>
              <a:off x="9103402" y="1916832"/>
              <a:ext cx="2345839" cy="302433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20" name="Right Triangle 26"/>
            <p:cNvSpPr/>
            <p:nvPr/>
          </p:nvSpPr>
          <p:spPr>
            <a:xfrm rot="5400000">
              <a:off x="9139915" y="1880319"/>
              <a:ext cx="840739" cy="91376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1" name="Right Triangle 27"/>
            <p:cNvSpPr/>
            <p:nvPr/>
          </p:nvSpPr>
          <p:spPr>
            <a:xfrm rot="16200000">
              <a:off x="10503011" y="3994938"/>
              <a:ext cx="906847" cy="98561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TextBox 28"/>
            <p:cNvSpPr txBox="1"/>
            <p:nvPr/>
          </p:nvSpPr>
          <p:spPr>
            <a:xfrm>
              <a:off x="9467445" y="2665091"/>
              <a:ext cx="1617751" cy="379656"/>
            </a:xfrm>
            <a:prstGeom prst="rect">
              <a:avLst/>
            </a:prstGeom>
            <a:noFill/>
          </p:spPr>
          <p:txBody>
            <a:bodyPr wrap="none">
              <a:normAutofit fontScale="90000"/>
            </a:bodyPr>
            <a:lstStyle/>
            <a:p>
              <a:pPr algn="ctr"/>
              <a:r>
                <a:rPr lang="zh-CN" altLang="en-US" sz="1865" b="1" dirty="0">
                  <a:solidFill>
                    <a:schemeClr val="accent4">
                      <a:lumMod val="100000"/>
                    </a:schemeClr>
                  </a:solidFill>
                </a:rPr>
                <a:t>相关性决定题目难度</a:t>
              </a:r>
              <a:endParaRPr lang="zh-CN" altLang="en-US" sz="1865" b="1" dirty="0">
                <a:solidFill>
                  <a:schemeClr val="accent4">
                    <a:lumMod val="100000"/>
                  </a:schemeClr>
                </a:solidFill>
              </a:endParaRPr>
            </a:p>
          </p:txBody>
        </p:sp>
        <p:sp>
          <p:nvSpPr>
            <p:cNvPr id="23" name="TextBox 30"/>
            <p:cNvSpPr txBox="1"/>
            <p:nvPr/>
          </p:nvSpPr>
          <p:spPr>
            <a:xfrm rot="18969360">
              <a:off x="9163079" y="1977162"/>
              <a:ext cx="470000" cy="400110"/>
            </a:xfrm>
            <a:prstGeom prst="rect">
              <a:avLst/>
            </a:prstGeom>
            <a:noFill/>
          </p:spPr>
          <p:txBody>
            <a:bodyPr wrap="none">
              <a:normAutofit/>
            </a:bodyPr>
            <a:lstStyle/>
            <a:p>
              <a:pPr algn="ctr"/>
              <a:r>
                <a:rPr lang="en-US" altLang="zh-CN" sz="2000" b="1">
                  <a:solidFill>
                    <a:schemeClr val="bg1"/>
                  </a:solidFill>
                </a:rPr>
                <a:t>04</a:t>
              </a:r>
              <a:endParaRPr lang="en-US" altLang="zh-CN" sz="2000" b="1">
                <a:solidFill>
                  <a:schemeClr val="bg1"/>
                </a:solidFill>
              </a:endParaRPr>
            </a:p>
          </p:txBody>
        </p:sp>
      </p:grpSp>
      <p:sp>
        <p:nvSpPr>
          <p:cNvPr id="29" name="文本框 28"/>
          <p:cNvSpPr txBox="1"/>
          <p:nvPr/>
        </p:nvSpPr>
        <p:spPr>
          <a:xfrm>
            <a:off x="871855" y="3114675"/>
            <a:ext cx="2011680" cy="1419860"/>
          </a:xfrm>
          <a:prstGeom prst="rect">
            <a:avLst/>
          </a:prstGeom>
          <a:noFill/>
        </p:spPr>
        <p:txBody>
          <a:bodyPr wrap="none" rtlCol="0" anchor="ctr">
            <a:spAutoFit/>
          </a:bodyPr>
          <a:p>
            <a:pPr algn="l">
              <a:lnSpc>
                <a:spcPct val="120000"/>
              </a:lnSpc>
            </a:pPr>
            <a:r>
              <a:rPr lang="zh-CN" altLang="en-US" dirty="0">
                <a:solidFill>
                  <a:schemeClr val="dk1">
                    <a:lumMod val="100000"/>
                  </a:schemeClr>
                </a:solidFill>
                <a:sym typeface="+mn-ea"/>
              </a:rPr>
              <a:t>利用整体总分的</a:t>
            </a:r>
            <a:endParaRPr lang="zh-CN" altLang="en-US" dirty="0">
              <a:solidFill>
                <a:schemeClr val="dk1">
                  <a:lumMod val="100000"/>
                </a:schemeClr>
              </a:solidFill>
              <a:sym typeface="+mn-ea"/>
            </a:endParaRPr>
          </a:p>
          <a:p>
            <a:pPr algn="l">
              <a:lnSpc>
                <a:spcPct val="120000"/>
              </a:lnSpc>
            </a:pPr>
            <a:r>
              <a:rPr lang="zh-CN" altLang="en-US" dirty="0">
                <a:solidFill>
                  <a:schemeClr val="dk1">
                    <a:lumMod val="100000"/>
                  </a:schemeClr>
                </a:solidFill>
                <a:sym typeface="+mn-ea"/>
              </a:rPr>
              <a:t>平均数作为基本</a:t>
            </a:r>
            <a:endParaRPr lang="zh-CN" altLang="en-US" dirty="0">
              <a:solidFill>
                <a:schemeClr val="dk1">
                  <a:lumMod val="100000"/>
                </a:schemeClr>
              </a:solidFill>
              <a:sym typeface="+mn-ea"/>
            </a:endParaRPr>
          </a:p>
          <a:p>
            <a:pPr algn="l">
              <a:lnSpc>
                <a:spcPct val="120000"/>
              </a:lnSpc>
            </a:pPr>
            <a:r>
              <a:rPr lang="zh-CN" altLang="en-US" dirty="0">
                <a:solidFill>
                  <a:schemeClr val="dk1">
                    <a:lumMod val="100000"/>
                  </a:schemeClr>
                </a:solidFill>
                <a:sym typeface="+mn-ea"/>
              </a:rPr>
              <a:t>的难度的对照判断</a:t>
            </a:r>
            <a:endParaRPr lang="zh-CN" altLang="en-US" dirty="0">
              <a:solidFill>
                <a:schemeClr val="dk1">
                  <a:lumMod val="100000"/>
                </a:schemeClr>
              </a:solidFill>
            </a:endParaRPr>
          </a:p>
          <a:p>
            <a:pPr>
              <a:lnSpc>
                <a:spcPct val="120000"/>
              </a:lnSpc>
            </a:pPr>
            <a:endParaRPr lang="zh-CN" altLang="en-US" dirty="0" smtClean="0">
              <a:solidFill>
                <a:schemeClr val="tx1">
                  <a:lumMod val="75000"/>
                  <a:lumOff val="25000"/>
                </a:schemeClr>
              </a:solidFill>
            </a:endParaRPr>
          </a:p>
        </p:txBody>
      </p:sp>
      <p:sp>
        <p:nvSpPr>
          <p:cNvPr id="30" name="文本框 29"/>
          <p:cNvSpPr txBox="1"/>
          <p:nvPr/>
        </p:nvSpPr>
        <p:spPr>
          <a:xfrm>
            <a:off x="3716020" y="3114675"/>
            <a:ext cx="1783080" cy="1087755"/>
          </a:xfrm>
          <a:prstGeom prst="rect">
            <a:avLst/>
          </a:prstGeom>
          <a:noFill/>
        </p:spPr>
        <p:txBody>
          <a:bodyPr wrap="none" rtlCol="0" anchor="ctr">
            <a:spAutoFit/>
          </a:bodyPr>
          <a:p>
            <a:pPr>
              <a:lnSpc>
                <a:spcPct val="120000"/>
              </a:lnSpc>
            </a:pPr>
            <a:r>
              <a:rPr lang="zh-CN" altLang="en-US" dirty="0" smtClean="0">
                <a:solidFill>
                  <a:schemeClr val="tx1">
                    <a:lumMod val="75000"/>
                    <a:lumOff val="25000"/>
                  </a:schemeClr>
                </a:solidFill>
              </a:rPr>
              <a:t>分析每道题</a:t>
            </a:r>
            <a:r>
              <a:rPr lang="zh-CN" altLang="en-US" dirty="0" smtClean="0">
                <a:solidFill>
                  <a:schemeClr val="tx1">
                    <a:lumMod val="75000"/>
                    <a:lumOff val="25000"/>
                  </a:schemeClr>
                </a:solidFill>
              </a:rPr>
              <a:t>所有</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学生的方差</a:t>
            </a:r>
            <a:r>
              <a:rPr lang="zh-CN" altLang="en-US" dirty="0" smtClean="0">
                <a:solidFill>
                  <a:schemeClr val="tx1">
                    <a:lumMod val="75000"/>
                    <a:lumOff val="25000"/>
                  </a:schemeClr>
                </a:solidFill>
              </a:rPr>
              <a:t>作为</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初始的难度样本</a:t>
            </a:r>
            <a:endParaRPr lang="zh-CN" altLang="en-US" dirty="0" smtClean="0">
              <a:solidFill>
                <a:schemeClr val="tx1">
                  <a:lumMod val="75000"/>
                  <a:lumOff val="25000"/>
                </a:schemeClr>
              </a:solidFill>
            </a:endParaRPr>
          </a:p>
        </p:txBody>
      </p:sp>
      <p:sp>
        <p:nvSpPr>
          <p:cNvPr id="34" name="文本框 33"/>
          <p:cNvSpPr txBox="1"/>
          <p:nvPr/>
        </p:nvSpPr>
        <p:spPr>
          <a:xfrm>
            <a:off x="6379210" y="3210560"/>
            <a:ext cx="2240280" cy="1087755"/>
          </a:xfrm>
          <a:prstGeom prst="rect">
            <a:avLst/>
          </a:prstGeom>
          <a:noFill/>
        </p:spPr>
        <p:txBody>
          <a:bodyPr wrap="none" rtlCol="0" anchor="ctr">
            <a:spAutoFit/>
          </a:bodyPr>
          <a:p>
            <a:pPr>
              <a:lnSpc>
                <a:spcPct val="120000"/>
              </a:lnSpc>
            </a:pPr>
            <a:r>
              <a:rPr lang="zh-CN" altLang="en-US" dirty="0" smtClean="0">
                <a:solidFill>
                  <a:schemeClr val="tx1">
                    <a:lumMod val="75000"/>
                    <a:lumOff val="25000"/>
                  </a:schemeClr>
                </a:solidFill>
              </a:rPr>
              <a:t>计算该题目的通过率</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，作为题目难度的高</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阶样本</a:t>
            </a:r>
            <a:endParaRPr lang="zh-CN" altLang="en-US" dirty="0" smtClean="0">
              <a:solidFill>
                <a:schemeClr val="tx1">
                  <a:lumMod val="75000"/>
                  <a:lumOff val="25000"/>
                </a:schemeClr>
              </a:solidFill>
            </a:endParaRPr>
          </a:p>
        </p:txBody>
      </p:sp>
      <p:sp>
        <p:nvSpPr>
          <p:cNvPr id="35" name="文本框 34"/>
          <p:cNvSpPr txBox="1"/>
          <p:nvPr/>
        </p:nvSpPr>
        <p:spPr>
          <a:xfrm>
            <a:off x="9290685" y="3044825"/>
            <a:ext cx="2240280" cy="1419860"/>
          </a:xfrm>
          <a:prstGeom prst="rect">
            <a:avLst/>
          </a:prstGeom>
          <a:noFill/>
        </p:spPr>
        <p:txBody>
          <a:bodyPr wrap="none" rtlCol="0" anchor="ctr">
            <a:spAutoFit/>
          </a:bodyPr>
          <a:p>
            <a:pPr>
              <a:lnSpc>
                <a:spcPct val="120000"/>
              </a:lnSpc>
            </a:pPr>
            <a:r>
              <a:rPr lang="zh-CN" altLang="en-US" dirty="0" smtClean="0">
                <a:solidFill>
                  <a:schemeClr val="tx1">
                    <a:lumMod val="75000"/>
                    <a:lumOff val="25000"/>
                  </a:schemeClr>
                </a:solidFill>
              </a:rPr>
              <a:t>在</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组计算出的数据</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中每两组进行相关性</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比较，获得最后的题</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目难度</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8355" y="1100138"/>
            <a:ext cx="10575290" cy="4225925"/>
          </a:xfrm>
          <a:prstGeom prst="rect">
            <a:avLst/>
          </a:prstGeom>
          <a:noFill/>
        </p:spPr>
        <p:txBody>
          <a:bodyPr wrap="none" rtlCol="0" anchor="ctr">
            <a:spAutoFit/>
          </a:bodyPr>
          <a:p>
            <a:pPr>
              <a:lnSpc>
                <a:spcPct val="120000"/>
              </a:lnSpc>
            </a:pPr>
            <a:r>
              <a:rPr lang="en-US" altLang="zh-CN" sz="2800" dirty="0" smtClean="0">
                <a:solidFill>
                  <a:schemeClr val="tx1">
                    <a:lumMod val="75000"/>
                    <a:lumOff val="25000"/>
                  </a:schemeClr>
                </a:solidFill>
              </a:rPr>
              <a:t>1</a:t>
            </a:r>
            <a:r>
              <a:rPr lang="zh-CN" altLang="en-US" sz="2800" dirty="0" smtClean="0">
                <a:solidFill>
                  <a:schemeClr val="tx1">
                    <a:lumMod val="75000"/>
                    <a:lumOff val="25000"/>
                  </a:schemeClr>
                </a:solidFill>
              </a:rPr>
              <a:t>： 最后会获得两组更相关的难度数据，然后将两组数据中难度数</a:t>
            </a:r>
            <a:endParaRPr lang="zh-CN" altLang="en-US" sz="2800" dirty="0" smtClean="0">
              <a:solidFill>
                <a:schemeClr val="tx1">
                  <a:lumMod val="75000"/>
                  <a:lumOff val="25000"/>
                </a:schemeClr>
              </a:solidFill>
            </a:endParaRPr>
          </a:p>
          <a:p>
            <a:pPr>
              <a:lnSpc>
                <a:spcPct val="120000"/>
              </a:lnSpc>
            </a:pPr>
            <a:r>
              <a:rPr lang="en-US" altLang="zh-CN" sz="2800" dirty="0" smtClean="0">
                <a:solidFill>
                  <a:schemeClr val="tx1">
                    <a:lumMod val="75000"/>
                    <a:lumOff val="25000"/>
                  </a:schemeClr>
                </a:solidFill>
              </a:rPr>
              <a:t>	</a:t>
            </a:r>
            <a:r>
              <a:rPr lang="zh-CN" altLang="en-US" sz="2800" dirty="0" smtClean="0">
                <a:solidFill>
                  <a:schemeClr val="tx1">
                    <a:lumMod val="75000"/>
                    <a:lumOff val="25000"/>
                  </a:schemeClr>
                </a:solidFill>
              </a:rPr>
              <a:t>据相同的作为最终的题目难度确定</a:t>
            </a:r>
            <a:endParaRPr lang="zh-CN" altLang="en-US" sz="2800" dirty="0" smtClean="0">
              <a:solidFill>
                <a:schemeClr val="tx1">
                  <a:lumMod val="75000"/>
                  <a:lumOff val="25000"/>
                </a:schemeClr>
              </a:solidFill>
            </a:endParaRPr>
          </a:p>
          <a:p>
            <a:pPr>
              <a:lnSpc>
                <a:spcPct val="120000"/>
              </a:lnSpc>
            </a:pPr>
            <a:endParaRPr lang="zh-CN" altLang="en-US" sz="2800" dirty="0" smtClean="0">
              <a:solidFill>
                <a:schemeClr val="tx1">
                  <a:lumMod val="75000"/>
                  <a:lumOff val="25000"/>
                </a:schemeClr>
              </a:solidFill>
            </a:endParaRPr>
          </a:p>
          <a:p>
            <a:pPr>
              <a:lnSpc>
                <a:spcPct val="120000"/>
              </a:lnSpc>
            </a:pPr>
            <a:r>
              <a:rPr lang="en-US" altLang="zh-CN" sz="2800" dirty="0" smtClean="0">
                <a:solidFill>
                  <a:schemeClr val="tx1">
                    <a:lumMod val="75000"/>
                    <a:lumOff val="25000"/>
                  </a:schemeClr>
                </a:solidFill>
              </a:rPr>
              <a:t>2.   </a:t>
            </a:r>
            <a:r>
              <a:rPr lang="zh-CN" altLang="en-US" sz="2800" dirty="0" smtClean="0">
                <a:solidFill>
                  <a:schemeClr val="tx1">
                    <a:lumMod val="75000"/>
                    <a:lumOff val="25000"/>
                  </a:schemeClr>
                </a:solidFill>
              </a:rPr>
              <a:t>然后</a:t>
            </a:r>
            <a:r>
              <a:rPr lang="en-US" altLang="zh-CN" sz="2800" dirty="0" smtClean="0">
                <a:solidFill>
                  <a:schemeClr val="tx1">
                    <a:lumMod val="75000"/>
                    <a:lumOff val="25000"/>
                  </a:schemeClr>
                </a:solidFill>
              </a:rPr>
              <a:t>2</a:t>
            </a:r>
            <a:r>
              <a:rPr lang="zh-CN" altLang="en-US" sz="2800" dirty="0" smtClean="0">
                <a:solidFill>
                  <a:schemeClr val="tx1">
                    <a:lumMod val="75000"/>
                    <a:lumOff val="25000"/>
                  </a:schemeClr>
                </a:solidFill>
              </a:rPr>
              <a:t>组取出不同的难度数据，另一组也对应取出难度数据，然</a:t>
            </a:r>
            <a:endParaRPr lang="zh-CN" altLang="en-US" sz="2800" dirty="0" smtClean="0">
              <a:solidFill>
                <a:schemeClr val="tx1">
                  <a:lumMod val="75000"/>
                  <a:lumOff val="25000"/>
                </a:schemeClr>
              </a:solidFill>
            </a:endParaRPr>
          </a:p>
          <a:p>
            <a:pPr>
              <a:lnSpc>
                <a:spcPct val="120000"/>
              </a:lnSpc>
            </a:pPr>
            <a:r>
              <a:rPr lang="en-US" altLang="zh-CN" sz="2800" dirty="0" smtClean="0">
                <a:solidFill>
                  <a:schemeClr val="tx1">
                    <a:lumMod val="75000"/>
                    <a:lumOff val="25000"/>
                  </a:schemeClr>
                </a:solidFill>
              </a:rPr>
              <a:t>	</a:t>
            </a:r>
            <a:r>
              <a:rPr lang="zh-CN" altLang="en-US" sz="2800" dirty="0" smtClean="0">
                <a:solidFill>
                  <a:schemeClr val="tx1">
                    <a:lumMod val="75000"/>
                    <a:lumOff val="25000"/>
                  </a:schemeClr>
                </a:solidFill>
              </a:rPr>
              <a:t>后继续进行比较，难度相同的被确定为最终的难度</a:t>
            </a:r>
            <a:r>
              <a:rPr lang="zh-CN" altLang="en-US" sz="2800" dirty="0" smtClean="0">
                <a:solidFill>
                  <a:schemeClr val="tx1">
                    <a:lumMod val="75000"/>
                    <a:lumOff val="25000"/>
                  </a:schemeClr>
                </a:solidFill>
              </a:rPr>
              <a:t>。</a:t>
            </a:r>
            <a:endParaRPr lang="zh-CN" altLang="en-US" sz="2800" dirty="0" smtClean="0">
              <a:solidFill>
                <a:schemeClr val="tx1">
                  <a:lumMod val="75000"/>
                  <a:lumOff val="25000"/>
                </a:schemeClr>
              </a:solidFill>
            </a:endParaRPr>
          </a:p>
          <a:p>
            <a:pPr>
              <a:lnSpc>
                <a:spcPct val="120000"/>
              </a:lnSpc>
            </a:pPr>
            <a:endParaRPr lang="zh-CN" altLang="en-US" sz="2800" dirty="0" smtClean="0">
              <a:solidFill>
                <a:schemeClr val="tx1">
                  <a:lumMod val="75000"/>
                  <a:lumOff val="25000"/>
                </a:schemeClr>
              </a:solidFill>
            </a:endParaRPr>
          </a:p>
          <a:p>
            <a:pPr>
              <a:lnSpc>
                <a:spcPct val="120000"/>
              </a:lnSpc>
            </a:pPr>
            <a:r>
              <a:rPr lang="en-US" altLang="zh-CN" sz="2800" dirty="0" smtClean="0">
                <a:solidFill>
                  <a:schemeClr val="tx1">
                    <a:lumMod val="75000"/>
                    <a:lumOff val="25000"/>
                  </a:schemeClr>
                </a:solidFill>
              </a:rPr>
              <a:t>3.   </a:t>
            </a:r>
            <a:r>
              <a:rPr lang="zh-CN" altLang="en-US" sz="2800" dirty="0" smtClean="0">
                <a:solidFill>
                  <a:schemeClr val="tx1">
                    <a:lumMod val="75000"/>
                    <a:lumOff val="25000"/>
                  </a:schemeClr>
                </a:solidFill>
              </a:rPr>
              <a:t>然后不相同的，对比方差的数据，方差越小难度越低</a:t>
            </a:r>
            <a:r>
              <a:rPr lang="zh-CN" altLang="en-US" sz="2800" dirty="0" smtClean="0">
                <a:solidFill>
                  <a:schemeClr val="tx1">
                    <a:lumMod val="75000"/>
                    <a:lumOff val="25000"/>
                  </a:schemeClr>
                </a:solidFill>
              </a:rPr>
              <a:t>，直到获</a:t>
            </a:r>
            <a:endParaRPr lang="zh-CN" altLang="en-US" sz="2800" dirty="0" smtClean="0">
              <a:solidFill>
                <a:schemeClr val="tx1">
                  <a:lumMod val="75000"/>
                  <a:lumOff val="25000"/>
                </a:schemeClr>
              </a:solidFill>
            </a:endParaRPr>
          </a:p>
          <a:p>
            <a:pPr>
              <a:lnSpc>
                <a:spcPct val="120000"/>
              </a:lnSpc>
            </a:pPr>
            <a:r>
              <a:rPr lang="zh-CN" altLang="en-US" sz="2800" dirty="0" smtClean="0">
                <a:solidFill>
                  <a:schemeClr val="tx1">
                    <a:lumMod val="75000"/>
                    <a:lumOff val="25000"/>
                  </a:schemeClr>
                </a:solidFill>
              </a:rPr>
              <a:t>得所有题目的难度。</a:t>
            </a:r>
            <a:endParaRPr lang="zh-CN" altLang="en-US" sz="28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228592" y="776798"/>
            <a:ext cx="5070060" cy="5454498"/>
          </a:xfrm>
          <a:prstGeom prst="rect">
            <a:avLst/>
          </a:prstGeom>
          <a:effectLst>
            <a:innerShdw blurRad="63500" dist="50800" dir="16200000">
              <a:prstClr val="black">
                <a:alpha val="50000"/>
              </a:prstClr>
            </a:innerShdw>
          </a:effectLst>
        </p:spPr>
      </p:pic>
      <p:sp>
        <p:nvSpPr>
          <p:cNvPr id="4" name="TextBox 13"/>
          <p:cNvSpPr txBox="1"/>
          <p:nvPr/>
        </p:nvSpPr>
        <p:spPr>
          <a:xfrm>
            <a:off x="4845134" y="2047534"/>
            <a:ext cx="8323292" cy="1015663"/>
          </a:xfrm>
          <a:prstGeom prst="rect">
            <a:avLst/>
          </a:prstGeom>
          <a:noFill/>
        </p:spPr>
        <p:txBody>
          <a:bodyPr wrap="square" rtlCol="0">
            <a:spAutoFit/>
          </a:bodyPr>
          <a:lstStyle/>
          <a:p>
            <a:pPr lvl="0" algn="ctr">
              <a:defRPr/>
            </a:pPr>
            <a:r>
              <a:rPr lang="zh-CN" altLang="en-US" sz="6000" b="1" spc="300" dirty="0">
                <a:latin typeface="微软雅黑" panose="020B0503020204020204" pitchFamily="34" charset="-122"/>
                <a:ea typeface="微软雅黑" panose="020B0503020204020204" pitchFamily="34" charset="-122"/>
              </a:rPr>
              <a:t>感谢您的观看！</a:t>
            </a:r>
            <a:endParaRPr lang="en-US" altLang="zh-CN" sz="60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761654" y="3173880"/>
            <a:ext cx="5863771" cy="57767"/>
            <a:chOff x="5280505" y="3963496"/>
            <a:chExt cx="5863771" cy="57767"/>
          </a:xfrm>
          <a:solidFill>
            <a:schemeClr val="tx1"/>
          </a:solidFill>
        </p:grpSpPr>
        <p:sp>
          <p:nvSpPr>
            <p:cNvPr id="6" name="任意多边形 16"/>
            <p:cNvSpPr/>
            <p:nvPr/>
          </p:nvSpPr>
          <p:spPr>
            <a:xfrm>
              <a:off x="5280505" y="3992380"/>
              <a:ext cx="5863771" cy="0"/>
            </a:xfrm>
            <a:custGeom>
              <a:avLst/>
              <a:gdLst>
                <a:gd name="connsiteX0" fmla="*/ 0 w 5863771"/>
                <a:gd name="connsiteY0" fmla="*/ 0 h 0"/>
                <a:gd name="connsiteX1" fmla="*/ 58057 w 5863771"/>
                <a:gd name="connsiteY1" fmla="*/ 0 h 0"/>
                <a:gd name="connsiteX2" fmla="*/ 5863771 w 5863771"/>
                <a:gd name="connsiteY2" fmla="*/ 0 h 0"/>
              </a:gdLst>
              <a:ahLst/>
              <a:cxnLst>
                <a:cxn ang="0">
                  <a:pos x="connsiteX0" y="connsiteY0"/>
                </a:cxn>
                <a:cxn ang="0">
                  <a:pos x="connsiteX1" y="connsiteY1"/>
                </a:cxn>
                <a:cxn ang="0">
                  <a:pos x="connsiteX2" y="connsiteY2"/>
                </a:cxn>
              </a:cxnLst>
              <a:rect l="l" t="t" r="r" b="b"/>
              <a:pathLst>
                <a:path w="5863771">
                  <a:moveTo>
                    <a:pt x="0" y="0"/>
                  </a:moveTo>
                  <a:lnTo>
                    <a:pt x="58057" y="0"/>
                  </a:lnTo>
                  <a:lnTo>
                    <a:pt x="5863771"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sp>
          <p:nvSpPr>
            <p:cNvPr id="7" name="圆角矩形 17"/>
            <p:cNvSpPr/>
            <p:nvPr/>
          </p:nvSpPr>
          <p:spPr>
            <a:xfrm>
              <a:off x="7456740" y="3963496"/>
              <a:ext cx="1511300" cy="577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grpSp>
      <p:sp>
        <p:nvSpPr>
          <p:cNvPr id="8" name="文本框 7"/>
          <p:cNvSpPr txBox="1"/>
          <p:nvPr/>
        </p:nvSpPr>
        <p:spPr>
          <a:xfrm>
            <a:off x="6479790" y="3451418"/>
            <a:ext cx="4275529" cy="400110"/>
          </a:xfrm>
          <a:prstGeom prst="rect">
            <a:avLst/>
          </a:prstGeom>
          <a:noFill/>
        </p:spPr>
        <p:txBody>
          <a:bodyPr wrap="none" rtlCol="0">
            <a:spAutoFit/>
          </a:bodyPr>
          <a:lstStyle/>
          <a:p>
            <a:pPr lvl="0" algn="ctr">
              <a:defRPr/>
            </a:pPr>
            <a:r>
              <a:rPr lang="zh-CN" altLang="en-US" sz="2000" b="1" dirty="0">
                <a:solidFill>
                  <a:sysClr val="windowText" lastClr="000000"/>
                </a:solidFill>
                <a:latin typeface="微软雅黑" panose="020B0503020204020204" pitchFamily="34" charset="-122"/>
                <a:ea typeface="微软雅黑" panose="020B0503020204020204" pitchFamily="34" charset="-122"/>
              </a:rPr>
              <a:t>适用于工作报告</a:t>
            </a:r>
            <a:r>
              <a:rPr lang="en-US" altLang="zh-CN" sz="2000" b="1" dirty="0">
                <a:solidFill>
                  <a:sysClr val="windowText" lastClr="000000"/>
                </a:solidFill>
                <a:latin typeface="微软雅黑" panose="020B0503020204020204" pitchFamily="34" charset="-122"/>
                <a:ea typeface="微软雅黑" panose="020B0503020204020204" pitchFamily="34" charset="-122"/>
              </a:rPr>
              <a:t>/</a:t>
            </a:r>
            <a:r>
              <a:rPr lang="zh-CN" altLang="en-US" sz="2000" b="1" dirty="0">
                <a:solidFill>
                  <a:sysClr val="windowText" lastClr="000000"/>
                </a:solidFill>
                <a:latin typeface="微软雅黑" panose="020B0503020204020204" pitchFamily="34" charset="-122"/>
                <a:ea typeface="微软雅黑" panose="020B0503020204020204" pitchFamily="34" charset="-122"/>
              </a:rPr>
              <a:t>工作总结</a:t>
            </a:r>
            <a:r>
              <a:rPr lang="en-US" altLang="zh-CN" sz="2000" b="1" dirty="0">
                <a:solidFill>
                  <a:sysClr val="windowText" lastClr="000000"/>
                </a:solidFill>
                <a:latin typeface="微软雅黑" panose="020B0503020204020204" pitchFamily="34" charset="-122"/>
                <a:ea typeface="微软雅黑" panose="020B0503020204020204" pitchFamily="34" charset="-122"/>
              </a:rPr>
              <a:t>/</a:t>
            </a:r>
            <a:r>
              <a:rPr lang="zh-CN" altLang="en-US" sz="2000" b="1" dirty="0">
                <a:solidFill>
                  <a:sysClr val="windowText" lastClr="000000"/>
                </a:solidFill>
                <a:latin typeface="微软雅黑" panose="020B0503020204020204" pitchFamily="34" charset="-122"/>
                <a:ea typeface="微软雅黑" panose="020B0503020204020204" pitchFamily="34" charset="-122"/>
              </a:rPr>
              <a:t>工作计划</a:t>
            </a:r>
            <a:endParaRPr lang="zh-CN" altLang="en-US" sz="20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bwMode="auto">
          <a:xfrm>
            <a:off x="7782456" y="4205439"/>
            <a:ext cx="412709" cy="333006"/>
            <a:chOff x="0" y="0"/>
            <a:chExt cx="1088225" cy="869861"/>
          </a:xfrm>
          <a:solidFill>
            <a:schemeClr val="tx1"/>
          </a:solidFill>
        </p:grpSpPr>
        <p:sp>
          <p:nvSpPr>
            <p:cNvPr id="10"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1"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2"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3"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4"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5" name="组合 14"/>
          <p:cNvGrpSpPr/>
          <p:nvPr/>
        </p:nvGrpSpPr>
        <p:grpSpPr bwMode="auto">
          <a:xfrm>
            <a:off x="9791433" y="4205439"/>
            <a:ext cx="329894" cy="333006"/>
            <a:chOff x="0" y="0"/>
            <a:chExt cx="881859" cy="881859"/>
          </a:xfrm>
          <a:solidFill>
            <a:schemeClr val="tx1"/>
          </a:solidFill>
        </p:grpSpPr>
        <p:sp>
          <p:nvSpPr>
            <p:cNvPr id="16"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7"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8" name="组合 17"/>
          <p:cNvGrpSpPr/>
          <p:nvPr/>
        </p:nvGrpSpPr>
        <p:grpSpPr bwMode="auto">
          <a:xfrm>
            <a:off x="8473972" y="4205439"/>
            <a:ext cx="397959" cy="333006"/>
            <a:chOff x="0" y="0"/>
            <a:chExt cx="961046" cy="796672"/>
          </a:xfrm>
          <a:solidFill>
            <a:schemeClr val="tx1"/>
          </a:solidFill>
        </p:grpSpPr>
        <p:sp>
          <p:nvSpPr>
            <p:cNvPr id="19"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sp>
        <p:nvSpPr>
          <p:cNvPr id="30" name="Freeform 84"/>
          <p:cNvSpPr>
            <a:spLocks noChangeAspect="1" noEditPoints="1" noChangeArrowheads="1"/>
          </p:cNvSpPr>
          <p:nvPr/>
        </p:nvSpPr>
        <p:spPr bwMode="auto">
          <a:xfrm>
            <a:off x="7169827" y="4205438"/>
            <a:ext cx="333822" cy="333006"/>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1" name="Freeform 9"/>
          <p:cNvSpPr>
            <a:spLocks noChangeAspect="1" noEditPoints="1" noChangeArrowheads="1"/>
          </p:cNvSpPr>
          <p:nvPr/>
        </p:nvSpPr>
        <p:spPr bwMode="auto">
          <a:xfrm>
            <a:off x="9150738" y="4205437"/>
            <a:ext cx="361886" cy="333007"/>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2" name="TextBox 84"/>
          <p:cNvSpPr txBox="1"/>
          <p:nvPr/>
        </p:nvSpPr>
        <p:spPr>
          <a:xfrm>
            <a:off x="6908794" y="4881983"/>
            <a:ext cx="3528530" cy="307777"/>
          </a:xfrm>
          <a:prstGeom prst="rect">
            <a:avLst/>
          </a:prstGeom>
          <a:noFill/>
        </p:spPr>
        <p:txBody>
          <a:bodyPr wrap="none" rtlCol="0">
            <a:spAutoFit/>
          </a:bodyPr>
          <a:lstStyle/>
          <a:p>
            <a:r>
              <a:rPr lang="zh-CN" altLang="en-US" sz="1400" b="1" dirty="0">
                <a:solidFill>
                  <a:sysClr val="windowText" lastClr="000000"/>
                </a:solidFill>
                <a:latin typeface="微软雅黑" panose="020B0503020204020204" pitchFamily="34" charset="-122"/>
                <a:ea typeface="微软雅黑" panose="020B0503020204020204" pitchFamily="34" charset="-122"/>
              </a:rPr>
              <a:t>汇报</a:t>
            </a:r>
            <a:r>
              <a:rPr lang="zh-CN" altLang="en-US" sz="1400" b="1">
                <a:solidFill>
                  <a:sysClr val="windowText" lastClr="000000"/>
                </a:solidFill>
                <a:latin typeface="微软雅黑" panose="020B0503020204020204" pitchFamily="34" charset="-122"/>
                <a:ea typeface="微软雅黑" panose="020B0503020204020204" pitchFamily="34" charset="-122"/>
              </a:rPr>
              <a:t>人</a:t>
            </a:r>
            <a:r>
              <a:rPr lang="zh-CN" altLang="en-US" sz="1400" b="1" smtClean="0">
                <a:solidFill>
                  <a:sysClr val="windowText" lastClr="000000"/>
                </a:solidFill>
                <a:latin typeface="微软雅黑" panose="020B0503020204020204" pitchFamily="34" charset="-122"/>
                <a:ea typeface="微软雅黑" panose="020B0503020204020204" pitchFamily="34" charset="-122"/>
              </a:rPr>
              <a:t>：夏雨家      </a:t>
            </a:r>
            <a:r>
              <a:rPr lang="zh-CN" altLang="en-US" sz="1400" b="1" dirty="0">
                <a:solidFill>
                  <a:sysClr val="windowText" lastClr="000000"/>
                </a:solidFill>
                <a:latin typeface="微软雅黑" panose="020B0503020204020204" pitchFamily="34" charset="-122"/>
                <a:ea typeface="微软雅黑" panose="020B0503020204020204" pitchFamily="34" charset="-122"/>
              </a:rPr>
              <a:t>日期：</a:t>
            </a:r>
            <a:r>
              <a:rPr lang="en-US" altLang="zh-CN" sz="1400" b="1" dirty="0">
                <a:solidFill>
                  <a:sysClr val="windowText" lastClr="000000"/>
                </a:solidFill>
                <a:latin typeface="微软雅黑" panose="020B0503020204020204" pitchFamily="34" charset="-122"/>
                <a:ea typeface="微软雅黑" panose="020B0503020204020204" pitchFamily="34" charset="-122"/>
              </a:rPr>
              <a:t>2019</a:t>
            </a:r>
            <a:r>
              <a:rPr lang="zh-CN" altLang="en-US" sz="1400" b="1" dirty="0">
                <a:solidFill>
                  <a:sysClr val="windowText" lastClr="000000"/>
                </a:solidFill>
                <a:latin typeface="微软雅黑" panose="020B0503020204020204" pitchFamily="34" charset="-122"/>
                <a:ea typeface="微软雅黑" panose="020B0503020204020204" pitchFamily="34" charset="-122"/>
              </a:rPr>
              <a:t>年</a:t>
            </a:r>
            <a:r>
              <a:rPr lang="en-US" altLang="zh-CN" sz="1400" b="1" dirty="0">
                <a:solidFill>
                  <a:sysClr val="windowText" lastClr="000000"/>
                </a:solidFill>
                <a:latin typeface="微软雅黑" panose="020B0503020204020204" pitchFamily="34" charset="-122"/>
                <a:ea typeface="微软雅黑" panose="020B0503020204020204" pitchFamily="34" charset="-122"/>
              </a:rPr>
              <a:t>X</a:t>
            </a:r>
            <a:r>
              <a:rPr lang="zh-CN" altLang="en-US" sz="1400" b="1" dirty="0">
                <a:solidFill>
                  <a:sysClr val="windowText" lastClr="000000"/>
                </a:solidFill>
                <a:latin typeface="微软雅黑" panose="020B0503020204020204" pitchFamily="34" charset="-122"/>
                <a:ea typeface="微软雅黑" panose="020B0503020204020204" pitchFamily="34" charset="-122"/>
              </a:rPr>
              <a:t>月</a:t>
            </a:r>
            <a:r>
              <a:rPr lang="en-US" altLang="zh-CN" sz="1400" b="1" dirty="0">
                <a:solidFill>
                  <a:sysClr val="windowText" lastClr="000000"/>
                </a:solidFill>
                <a:latin typeface="微软雅黑" panose="020B0503020204020204" pitchFamily="34" charset="-122"/>
                <a:ea typeface="微软雅黑" panose="020B0503020204020204" pitchFamily="34" charset="-122"/>
              </a:rPr>
              <a:t>X</a:t>
            </a:r>
            <a:r>
              <a:rPr lang="zh-CN" altLang="en-US" sz="1400" b="1" dirty="0">
                <a:solidFill>
                  <a:sysClr val="windowText" lastClr="000000"/>
                </a:solidFill>
                <a:latin typeface="微软雅黑" panose="020B0503020204020204" pitchFamily="34" charset="-122"/>
                <a:ea typeface="微软雅黑" panose="020B0503020204020204" pitchFamily="34" charset="-122"/>
              </a:rPr>
              <a:t>日</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8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74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50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
                                            <p:txEl>
                                              <p:pRg st="0" end="0"/>
                                            </p:txEl>
                                          </p:spTgt>
                                        </p:tgtEl>
                                      </p:cBhvr>
                                    </p:animEffect>
                                  </p:childTnLst>
                                </p:cTn>
                              </p:par>
                            </p:childTnLst>
                          </p:cTn>
                        </p:par>
                        <p:par>
                          <p:cTn id="20" fill="hold">
                            <p:stCondLst>
                              <p:cond delay="2039"/>
                            </p:stCondLst>
                            <p:childTnLst>
                              <p:par>
                                <p:cTn id="21" presetID="49" presetClass="entr" presetSubtype="0" decel="10000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 calcmode="lin" valueType="num">
                                      <p:cBhvr>
                                        <p:cTn id="31" dur="500" fill="hold"/>
                                        <p:tgtEl>
                                          <p:spTgt spid="15"/>
                                        </p:tgtEl>
                                        <p:attrNameLst>
                                          <p:attrName>style.rotation</p:attrName>
                                        </p:attrNameLst>
                                      </p:cBhvr>
                                      <p:tavLst>
                                        <p:tav tm="0">
                                          <p:val>
                                            <p:fltVal val="360"/>
                                          </p:val>
                                        </p:tav>
                                        <p:tav tm="100000">
                                          <p:val>
                                            <p:fltVal val="0"/>
                                          </p:val>
                                        </p:tav>
                                      </p:tavLst>
                                    </p:anim>
                                    <p:animEffect transition="in" filter="fade">
                                      <p:cBhvr>
                                        <p:cTn id="32" dur="500"/>
                                        <p:tgtEl>
                                          <p:spTgt spid="15"/>
                                        </p:tgtEl>
                                      </p:cBhvr>
                                    </p:animEffect>
                                  </p:childTnLst>
                                </p:cTn>
                              </p:par>
                              <p:par>
                                <p:cTn id="33" presetID="49" presetClass="entr" presetSubtype="0" decel="10000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 calcmode="lin" valueType="num">
                                      <p:cBhvr>
                                        <p:cTn id="37" dur="500" fill="hold"/>
                                        <p:tgtEl>
                                          <p:spTgt spid="18"/>
                                        </p:tgtEl>
                                        <p:attrNameLst>
                                          <p:attrName>style.rotation</p:attrName>
                                        </p:attrNameLst>
                                      </p:cBhvr>
                                      <p:tavLst>
                                        <p:tav tm="0">
                                          <p:val>
                                            <p:fltVal val="360"/>
                                          </p:val>
                                        </p:tav>
                                        <p:tav tm="100000">
                                          <p:val>
                                            <p:fltVal val="0"/>
                                          </p:val>
                                        </p:tav>
                                      </p:tavLst>
                                    </p:anim>
                                    <p:animEffect transition="in" filter="fade">
                                      <p:cBhvr>
                                        <p:cTn id="38" dur="500"/>
                                        <p:tgtEl>
                                          <p:spTgt spid="18"/>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 calcmode="lin" valueType="num">
                                      <p:cBhvr>
                                        <p:cTn id="43" dur="500" fill="hold"/>
                                        <p:tgtEl>
                                          <p:spTgt spid="30"/>
                                        </p:tgtEl>
                                        <p:attrNameLst>
                                          <p:attrName>style.rotation</p:attrName>
                                        </p:attrNameLst>
                                      </p:cBhvr>
                                      <p:tavLst>
                                        <p:tav tm="0">
                                          <p:val>
                                            <p:fltVal val="360"/>
                                          </p:val>
                                        </p:tav>
                                        <p:tav tm="100000">
                                          <p:val>
                                            <p:fltVal val="0"/>
                                          </p:val>
                                        </p:tav>
                                      </p:tavLst>
                                    </p:anim>
                                    <p:animEffect transition="in" filter="fade">
                                      <p:cBhvr>
                                        <p:cTn id="44" dur="500"/>
                                        <p:tgtEl>
                                          <p:spTgt spid="30"/>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 calcmode="lin" valueType="num">
                                      <p:cBhvr>
                                        <p:cTn id="49" dur="500" fill="hold"/>
                                        <p:tgtEl>
                                          <p:spTgt spid="31"/>
                                        </p:tgtEl>
                                        <p:attrNameLst>
                                          <p:attrName>style.rotation</p:attrName>
                                        </p:attrNameLst>
                                      </p:cBhvr>
                                      <p:tavLst>
                                        <p:tav tm="0">
                                          <p:val>
                                            <p:fltVal val="360"/>
                                          </p:val>
                                        </p:tav>
                                        <p:tav tm="100000">
                                          <p:val>
                                            <p:fltVal val="0"/>
                                          </p:val>
                                        </p:tav>
                                      </p:tavLst>
                                    </p:anim>
                                    <p:animEffect transition="in" filter="fade">
                                      <p:cBhvr>
                                        <p:cTn id="50" dur="500"/>
                                        <p:tgtEl>
                                          <p:spTgt spid="31"/>
                                        </p:tgtEl>
                                      </p:cBhvr>
                                    </p:animEffect>
                                  </p:childTnLst>
                                </p:cTn>
                              </p:par>
                            </p:childTnLst>
                          </p:cTn>
                        </p:par>
                        <p:par>
                          <p:cTn id="51" fill="hold">
                            <p:stCondLst>
                              <p:cond delay="2539"/>
                            </p:stCondLst>
                            <p:childTnLst>
                              <p:par>
                                <p:cTn id="52" presetID="42" presetClass="entr" presetSubtype="0"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uild="p"/>
      <p:bldP spid="30" grpId="0" animBg="1"/>
      <p:bldP spid="31" grpId="0" animBg="1"/>
      <p:bldP spid="32" grpId="0"/>
    </p:bldLst>
  </p:timing>
</p:sld>
</file>

<file path=ppt/tags/tag1.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heme/theme1.xml><?xml version="1.0" encoding="utf-8"?>
<a:theme xmlns:a="http://schemas.openxmlformats.org/drawingml/2006/main" name="夏雨家 https://xnwe.taobao.com/">
  <a:themeElements>
    <a:clrScheme name="MC-欧美风主题色">
      <a:dk1>
        <a:srgbClr val="000000"/>
      </a:dk1>
      <a:lt1>
        <a:srgbClr val="FFFFFF"/>
      </a:lt1>
      <a:dk2>
        <a:srgbClr val="44546A"/>
      </a:dk2>
      <a:lt2>
        <a:srgbClr val="E7E6E6"/>
      </a:lt2>
      <a:accent1>
        <a:srgbClr val="268F9C"/>
      </a:accent1>
      <a:accent2>
        <a:srgbClr val="2A566E"/>
      </a:accent2>
      <a:accent3>
        <a:srgbClr val="D71D49"/>
      </a:accent3>
      <a:accent4>
        <a:srgbClr val="268F9C"/>
      </a:accent4>
      <a:accent5>
        <a:srgbClr val="2A566E"/>
      </a:accent5>
      <a:accent6>
        <a:srgbClr val="D71D49"/>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493</Words>
  <Application>WPS 演示</Application>
  <PresentationFormat>自定义</PresentationFormat>
  <Paragraphs>76</Paragraphs>
  <Slides>7</Slides>
  <Notes>24</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微软雅黑</vt:lpstr>
      <vt:lpstr>Arial</vt:lpstr>
      <vt:lpstr>Calibri</vt:lpstr>
      <vt:lpstr>微软雅黑 Light</vt:lpstr>
      <vt:lpstr>Arial Unicode MS</vt:lpstr>
      <vt:lpstr>等线</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演示文稿3</dc:title>
  <dc:creator>柚子设计</dc:creator>
  <cp:keywords>MC-PPT模板</cp:keywords>
  <cp:category>模板</cp:category>
  <cp:lastModifiedBy>地平线之光♭</cp:lastModifiedBy>
  <cp:revision>21</cp:revision>
  <dcterms:created xsi:type="dcterms:W3CDTF">2018-11-08T00:18:00Z</dcterms:created>
  <dcterms:modified xsi:type="dcterms:W3CDTF">2020-06-30T08:33:13Z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