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Work Sans"/>
      <p:regular r:id="rId30"/>
      <p:bold r:id="rId31"/>
    </p:embeddedFont>
    <p:embeddedFont>
      <p:font typeface="Work Sans Light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2543849-E43A-4CE7-97CE-6E0987372024}">
  <a:tblStyle styleId="{32543849-E43A-4CE7-97CE-6E09873720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WorkSans-bold.fntdata"/><Relationship Id="rId30" Type="http://schemas.openxmlformats.org/officeDocument/2006/relationships/font" Target="fonts/WorkSans-regular.fntdata"/><Relationship Id="rId11" Type="http://schemas.openxmlformats.org/officeDocument/2006/relationships/slide" Target="slides/slide6.xml"/><Relationship Id="rId33" Type="http://schemas.openxmlformats.org/officeDocument/2006/relationships/font" Target="fonts/WorkSansLight-bold.fntdata"/><Relationship Id="rId10" Type="http://schemas.openxmlformats.org/officeDocument/2006/relationships/slide" Target="slides/slide5.xml"/><Relationship Id="rId32" Type="http://schemas.openxmlformats.org/officeDocument/2006/relationships/font" Target="fonts/WorkSansLight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45454"/>
              </a:lnSpc>
              <a:spcBef>
                <a:spcPts val="900"/>
              </a:spcBef>
              <a:spcAft>
                <a:spcPts val="300"/>
              </a:spcAft>
              <a:buNone/>
            </a:pPr>
            <a:r>
              <a:rPr lang="en" sz="1650">
                <a:solidFill>
                  <a:srgbClr val="1E1E1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如何  2017知乎看山杯    ？</a:t>
            </a:r>
          </a:p>
          <a:p>
            <a:pPr lvl="0" rtl="0">
              <a:lnSpc>
                <a:spcPct val="145454"/>
              </a:lnSpc>
              <a:spcBef>
                <a:spcPts val="9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reverse">
    <p:bg>
      <p:bgPr>
        <a:solidFill>
          <a:srgbClr val="000000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012800" y="3678251"/>
            <a:ext cx="49500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buSzPct val="100000"/>
              <a:defRPr i="1" sz="3200"/>
            </a:lvl1pPr>
            <a:lvl2pPr lvl="1" rtl="0">
              <a:lnSpc>
                <a:spcPct val="115000"/>
              </a:lnSpc>
              <a:spcBef>
                <a:spcPts val="0"/>
              </a:spcBef>
              <a:buSzPct val="100000"/>
              <a:defRPr i="1" sz="3200"/>
            </a:lvl2pPr>
            <a:lvl3pPr lvl="2" rtl="0">
              <a:lnSpc>
                <a:spcPct val="115000"/>
              </a:lnSpc>
              <a:spcBef>
                <a:spcPts val="0"/>
              </a:spcBef>
              <a:buSzPct val="100000"/>
              <a:defRPr i="1" sz="3200"/>
            </a:lvl3pPr>
            <a:lvl4pPr lvl="3" rtl="0">
              <a:lnSpc>
                <a:spcPct val="115000"/>
              </a:lnSpc>
              <a:spcBef>
                <a:spcPts val="0"/>
              </a:spcBef>
              <a:buSzPct val="100000"/>
              <a:defRPr i="1" sz="3200"/>
            </a:lvl4pPr>
            <a:lvl5pPr lvl="4" rtl="0">
              <a:lnSpc>
                <a:spcPct val="115000"/>
              </a:lnSpc>
              <a:spcBef>
                <a:spcPts val="0"/>
              </a:spcBef>
              <a:buSzPct val="100000"/>
              <a:defRPr i="1" sz="3200"/>
            </a:lvl5pPr>
            <a:lvl6pPr lvl="5" rtl="0">
              <a:lnSpc>
                <a:spcPct val="115000"/>
              </a:lnSpc>
              <a:spcBef>
                <a:spcPts val="0"/>
              </a:spcBef>
              <a:buSzPct val="100000"/>
              <a:defRPr i="1" sz="3200"/>
            </a:lvl6pPr>
            <a:lvl7pPr lvl="6" rtl="0">
              <a:lnSpc>
                <a:spcPct val="115000"/>
              </a:lnSpc>
              <a:spcBef>
                <a:spcPts val="0"/>
              </a:spcBef>
              <a:buSzPct val="100000"/>
              <a:defRPr i="1" sz="3200"/>
            </a:lvl7pPr>
            <a:lvl8pPr lvl="7" rtl="0">
              <a:lnSpc>
                <a:spcPct val="115000"/>
              </a:lnSpc>
              <a:spcBef>
                <a:spcPts val="0"/>
              </a:spcBef>
              <a:buSzPct val="100000"/>
              <a:defRPr i="1" sz="3200"/>
            </a:lvl8pPr>
            <a:lvl9pPr lvl="8">
              <a:lnSpc>
                <a:spcPct val="115000"/>
              </a:lnSpc>
              <a:spcBef>
                <a:spcPts val="0"/>
              </a:spcBef>
              <a:buSzPct val="100000"/>
              <a:defRPr i="1" sz="3200"/>
            </a:lvl9pPr>
          </a:lstStyle>
          <a:p/>
        </p:txBody>
      </p:sp>
      <p:sp>
        <p:nvSpPr>
          <p:cNvPr id="19" name="Shape 19"/>
          <p:cNvSpPr/>
          <p:nvPr/>
        </p:nvSpPr>
        <p:spPr>
          <a:xfrm>
            <a:off x="617750" y="603375"/>
            <a:ext cx="948000" cy="94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09195" y="854774"/>
            <a:ext cx="565107" cy="445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Arial"/>
              </a:rPr>
              <a:t>“</a:t>
            </a:r>
          </a:p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5844328" y="2312925"/>
            <a:ext cx="2366400" cy="204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360"/>
              </a:spcBef>
              <a:buSzPct val="100000"/>
              <a:buFont typeface="Work Sans"/>
              <a:buNone/>
              <a:defRPr b="1" sz="1800">
                <a:latin typeface="Work Sans"/>
                <a:ea typeface="Work Sans"/>
                <a:cs typeface="Work Sans"/>
                <a:sym typeface="Work Sans"/>
              </a:defRPr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Work Sans"/>
                <a:ea typeface="Work Sans"/>
                <a:cs typeface="Work Sans"/>
                <a:sym typeface="Work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b="1" lang="en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chenyuntc/PyTorchText" TargetMode="External"/><Relationship Id="rId4" Type="http://schemas.openxmlformats.org/officeDocument/2006/relationships/hyperlink" Target="mailto:i@knew.b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972225" y="1991850"/>
            <a:ext cx="49140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知乎看山杯 </a:t>
            </a:r>
          </a:p>
          <a:p>
            <a:pPr lvl="0">
              <a:spcBef>
                <a:spcPts val="0"/>
              </a:spcBef>
              <a:buNone/>
            </a:pPr>
            <a:r>
              <a:rPr b="0" lang="en" sz="4300"/>
              <a:t>init队解决方案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5344" y="402819"/>
            <a:ext cx="198373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6887" y="4321125"/>
            <a:ext cx="94297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869150" y="847600"/>
            <a:ext cx="3150300" cy="541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TextCNN</a:t>
            </a:r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1" name="Shape 161"/>
          <p:cNvSpPr txBox="1"/>
          <p:nvPr/>
        </p:nvSpPr>
        <p:spPr>
          <a:xfrm>
            <a:off x="1031200" y="1389100"/>
            <a:ext cx="506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45454"/>
              </a:lnSpc>
              <a:spcBef>
                <a:spcPts val="900"/>
              </a:spcBef>
              <a:spcAft>
                <a:spcPts val="300"/>
              </a:spcAft>
              <a:buNone/>
            </a:pPr>
            <a:r>
              <a:t/>
            </a:r>
            <a:endParaRPr b="1" sz="1650">
              <a:solidFill>
                <a:srgbClr val="1E1E1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973" y="1582248"/>
            <a:ext cx="5641299" cy="266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6558300" y="1894025"/>
            <a:ext cx="21498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使用多尺度卷积核，用以提取不同尺度(N-Gram)的语义信息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869150" y="847600"/>
            <a:ext cx="3150300" cy="541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TextRNN</a:t>
            </a: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0" name="Shape 170"/>
          <p:cNvSpPr txBox="1"/>
          <p:nvPr/>
        </p:nvSpPr>
        <p:spPr>
          <a:xfrm>
            <a:off x="1031200" y="1389100"/>
            <a:ext cx="506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45454"/>
              </a:lnSpc>
              <a:spcBef>
                <a:spcPts val="900"/>
              </a:spcBef>
              <a:spcAft>
                <a:spcPts val="300"/>
              </a:spcAft>
              <a:buNone/>
            </a:pPr>
            <a:r>
              <a:t/>
            </a:r>
            <a:endParaRPr b="1" sz="1650">
              <a:solidFill>
                <a:srgbClr val="1E1E1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287" y="1610525"/>
            <a:ext cx="4486275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5473575" y="1894025"/>
            <a:ext cx="28116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使用双向LSTM用以提取文本的上下文信息。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869150" y="847600"/>
            <a:ext cx="3150300" cy="541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TextRNN</a:t>
            </a: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9" name="Shape 179"/>
          <p:cNvSpPr txBox="1"/>
          <p:nvPr/>
        </p:nvSpPr>
        <p:spPr>
          <a:xfrm>
            <a:off x="2183150" y="1389100"/>
            <a:ext cx="299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45454"/>
              </a:lnSpc>
              <a:spcBef>
                <a:spcPts val="900"/>
              </a:spcBef>
              <a:spcAft>
                <a:spcPts val="300"/>
              </a:spcAft>
              <a:buNone/>
            </a:pPr>
            <a:r>
              <a:t/>
            </a:r>
            <a:endParaRPr b="1" sz="1650">
              <a:solidFill>
                <a:srgbClr val="1E1E1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875" y="1228575"/>
            <a:ext cx="5715000" cy="34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/>
          <p:nvPr/>
        </p:nvSpPr>
        <p:spPr>
          <a:xfrm>
            <a:off x="2363275" y="1652200"/>
            <a:ext cx="2757000" cy="3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>
              <a:spcBef>
                <a:spcPts val="0"/>
              </a:spcBef>
              <a:buNone/>
            </a:pPr>
            <a:r>
              <a:rPr lang="en"/>
              <a:t>   K-MaxPooling</a:t>
            </a:r>
          </a:p>
        </p:txBody>
      </p:sp>
      <p:cxnSp>
        <p:nvCxnSpPr>
          <p:cNvPr id="182" name="Shape 182"/>
          <p:cNvCxnSpPr/>
          <p:nvPr/>
        </p:nvCxnSpPr>
        <p:spPr>
          <a:xfrm rot="10800000">
            <a:off x="2600100" y="1957225"/>
            <a:ext cx="0" cy="1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3" name="Shape 183"/>
          <p:cNvCxnSpPr/>
          <p:nvPr/>
        </p:nvCxnSpPr>
        <p:spPr>
          <a:xfrm rot="10800000">
            <a:off x="3378775" y="1967725"/>
            <a:ext cx="10500" cy="1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4" name="Shape 184"/>
          <p:cNvCxnSpPr/>
          <p:nvPr/>
        </p:nvCxnSpPr>
        <p:spPr>
          <a:xfrm rot="10800000">
            <a:off x="4057275" y="1957225"/>
            <a:ext cx="0" cy="1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5" name="Shape 185"/>
          <p:cNvCxnSpPr/>
          <p:nvPr/>
        </p:nvCxnSpPr>
        <p:spPr>
          <a:xfrm rot="10800000">
            <a:off x="4914675" y="1957225"/>
            <a:ext cx="0" cy="1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6" name="Shape 186"/>
          <p:cNvSpPr txBox="1"/>
          <p:nvPr/>
        </p:nvSpPr>
        <p:spPr>
          <a:xfrm>
            <a:off x="5514450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分类的时候不仅仅用到最后一个cell的隐藏元的输出，而是使用全部cell的输出进行k-maxpooling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869150" y="847600"/>
            <a:ext cx="3150300" cy="541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TextRCNN</a:t>
            </a: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3" name="Shape 193"/>
          <p:cNvSpPr txBox="1"/>
          <p:nvPr/>
        </p:nvSpPr>
        <p:spPr>
          <a:xfrm>
            <a:off x="1031200" y="1389100"/>
            <a:ext cx="506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45454"/>
              </a:lnSpc>
              <a:spcBef>
                <a:spcPts val="900"/>
              </a:spcBef>
              <a:spcAft>
                <a:spcPts val="300"/>
              </a:spcAft>
              <a:buNone/>
            </a:pPr>
            <a:r>
              <a:t/>
            </a:r>
            <a:endParaRPr b="1" sz="1650">
              <a:solidFill>
                <a:srgbClr val="1E1E1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025" y="1389100"/>
            <a:ext cx="5061300" cy="301970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6092500" y="1483650"/>
            <a:ext cx="2683200" cy="27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与</a:t>
            </a:r>
            <a:r>
              <a:rPr lang="en"/>
              <a:t>RNN一样都是使用双向LSTM提取上下文信息，这里还用到了直连Embedding。在分类之前还经过了卷积进一步提取特征。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效果并未胜过LSTM太多，CNN不是很有必要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869150" y="847600"/>
            <a:ext cx="3150300" cy="541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Inception</a:t>
            </a: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2" name="Shape 202"/>
          <p:cNvSpPr txBox="1"/>
          <p:nvPr/>
        </p:nvSpPr>
        <p:spPr>
          <a:xfrm>
            <a:off x="1031200" y="1389100"/>
            <a:ext cx="506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45454"/>
              </a:lnSpc>
              <a:spcBef>
                <a:spcPts val="900"/>
              </a:spcBef>
              <a:spcAft>
                <a:spcPts val="300"/>
              </a:spcAft>
              <a:buNone/>
            </a:pPr>
            <a:r>
              <a:t/>
            </a:r>
            <a:endParaRPr b="1" sz="1650">
              <a:solidFill>
                <a:srgbClr val="1E1E1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000" y="1484650"/>
            <a:ext cx="5629275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/>
        </p:nvSpPr>
        <p:spPr>
          <a:xfrm>
            <a:off x="6597575" y="1767775"/>
            <a:ext cx="2073000" cy="2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多尺度卷积核，不同感受野，不同深度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2" type="sldNum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210" name="Shape 210"/>
          <p:cNvGraphicFramePr/>
          <p:nvPr/>
        </p:nvGraphicFramePr>
        <p:xfrm>
          <a:off x="1283800" y="1227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{32543849-E43A-4CE7-97CE-6E0987372024}</a:tableStyleId>
              </a:tblPr>
              <a:tblGrid>
                <a:gridCol w="2416050"/>
                <a:gridCol w="1090475"/>
                <a:gridCol w="1285050"/>
                <a:gridCol w="1484925"/>
              </a:tblGrid>
              <a:tr h="4371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模型</a:t>
                      </a:r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类型</a:t>
                      </a:r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是否数据增强</a:t>
                      </a:r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分数</a:t>
                      </a:r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5658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CNN/RNN/RCNN/Inception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word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否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0.416-0.418</a:t>
                      </a:r>
                    </a:p>
                  </a:txBody>
                  <a:tcPr marT="91425" marB="91425" marR="91425" marL="91425" anchor="ctr"/>
                </a:tc>
              </a:tr>
              <a:tr h="5658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CNN/RNN/</a:t>
                      </a:r>
                      <a:r>
                        <a:rPr lang="en"/>
                        <a:t>RCNN/Inception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char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否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0.407-0.409</a:t>
                      </a:r>
                    </a:p>
                  </a:txBody>
                  <a:tcPr marT="91425" marB="91425" marR="91425" marL="91425" anchor="ctr"/>
                </a:tc>
              </a:tr>
              <a:tr h="5658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CNN/RNN/RCNN/Inception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word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是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0.417-0.419</a:t>
                      </a:r>
                    </a:p>
                  </a:txBody>
                  <a:tcPr marT="91425" marB="91425" marR="91425" marL="91425" anchor="ctr"/>
                </a:tc>
              </a:tr>
              <a:tr h="5604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CNN/RNN/RCNN/Inception</a:t>
                      </a:r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char</a:t>
                      </a:r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是</a:t>
                      </a:r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0.393-0.405</a:t>
                      </a:r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11" name="Shape 211"/>
          <p:cNvSpPr txBox="1"/>
          <p:nvPr/>
        </p:nvSpPr>
        <p:spPr>
          <a:xfrm>
            <a:off x="2420150" y="658725"/>
            <a:ext cx="3504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模型的分数</a:t>
            </a:r>
          </a:p>
        </p:txBody>
      </p:sp>
      <p:grpSp>
        <p:nvGrpSpPr>
          <p:cNvPr id="212" name="Shape 212"/>
          <p:cNvGrpSpPr/>
          <p:nvPr/>
        </p:nvGrpSpPr>
        <p:grpSpPr>
          <a:xfrm>
            <a:off x="7800049" y="434112"/>
            <a:ext cx="908156" cy="948144"/>
            <a:chOff x="3294650" y="3652450"/>
            <a:chExt cx="388350" cy="405450"/>
          </a:xfrm>
        </p:grpSpPr>
        <p:sp>
          <p:nvSpPr>
            <p:cNvPr id="213" name="Shape 213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4294967295" type="ctrTitle"/>
          </p:nvPr>
        </p:nvSpPr>
        <p:spPr>
          <a:xfrm>
            <a:off x="1832550" y="724200"/>
            <a:ext cx="5184300" cy="894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rtl="0">
              <a:spcBef>
                <a:spcPts val="0"/>
              </a:spcBef>
              <a:buNone/>
            </a:pPr>
            <a:r>
              <a:rPr lang="en" sz="4800"/>
              <a:t>模型效果都差不多</a:t>
            </a:r>
          </a:p>
        </p:txBody>
      </p:sp>
      <p:sp>
        <p:nvSpPr>
          <p:cNvPr id="221" name="Shape 221"/>
          <p:cNvSpPr txBox="1"/>
          <p:nvPr>
            <p:ph idx="4294967295" type="ctrTitle"/>
          </p:nvPr>
        </p:nvSpPr>
        <p:spPr>
          <a:xfrm>
            <a:off x="1832550" y="3353100"/>
            <a:ext cx="5136600" cy="894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4800"/>
              <a:t>中文分词很有必要</a:t>
            </a:r>
          </a:p>
        </p:txBody>
      </p:sp>
      <p:sp>
        <p:nvSpPr>
          <p:cNvPr id="222" name="Shape 222"/>
          <p:cNvSpPr txBox="1"/>
          <p:nvPr>
            <p:ph idx="4294967295" type="ctrTitle"/>
          </p:nvPr>
        </p:nvSpPr>
        <p:spPr>
          <a:xfrm>
            <a:off x="1832550" y="2124312"/>
            <a:ext cx="3317700" cy="894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词序不重要</a:t>
            </a: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4" name="Shape 224"/>
          <p:cNvSpPr/>
          <p:nvPr/>
        </p:nvSpPr>
        <p:spPr>
          <a:xfrm>
            <a:off x="912339" y="2215913"/>
            <a:ext cx="641159" cy="711685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962539" y="768000"/>
            <a:ext cx="641159" cy="711685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962539" y="3384050"/>
            <a:ext cx="641159" cy="711685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869150" y="557800"/>
            <a:ext cx="22455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融合方式</a:t>
            </a:r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164" y="1948026"/>
            <a:ext cx="6631674" cy="1747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2" type="sldNum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239" name="Shape 239"/>
          <p:cNvGraphicFramePr/>
          <p:nvPr/>
        </p:nvGraphicFramePr>
        <p:xfrm>
          <a:off x="915862" y="11171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{32543849-E43A-4CE7-97CE-6E0987372024}</a:tableStyleId>
              </a:tblPr>
              <a:tblGrid>
                <a:gridCol w="1497525"/>
                <a:gridCol w="1913800"/>
                <a:gridCol w="1069475"/>
                <a:gridCol w="1345800"/>
                <a:gridCol w="1645725"/>
              </a:tblGrid>
              <a:tr h="5675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模型1_分数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模型2_分数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融合分数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提升</a:t>
                      </a:r>
                      <a:r>
                        <a:rPr lang="en" sz="900"/>
                        <a:t>(相比于模型1)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变量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71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RNN_0.4172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RCNN_0.4168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0.4240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6.8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模型差异性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(RCNN+RNN)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71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RNN_0.4172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Inception_0.4162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0.4245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7.3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模型差异性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(Inception+RNN)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71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RNN_0.4172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RNN_0.4189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i="1" lang="en" sz="1200">
                          <a:solidFill>
                            <a:schemeClr val="dk1"/>
                          </a:solidFill>
                        </a:rPr>
                        <a:t>数据增强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0.4251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i="1" lang="en">
                          <a:solidFill>
                            <a:srgbClr val="999999"/>
                          </a:solidFill>
                        </a:rPr>
                        <a:t>7.9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数据差异性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(数据增强与否)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85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RNN_0.4172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RNN_char_0.4084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0.4246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7.4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数据差异性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(word 与 char)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40" name="Shape 240"/>
          <p:cNvSpPr/>
          <p:nvPr/>
        </p:nvSpPr>
        <p:spPr>
          <a:xfrm>
            <a:off x="2679187" y="4150650"/>
            <a:ext cx="3782400" cy="5706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1E1E1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>
                <a:solidFill>
                  <a:schemeClr val="dk1"/>
                </a:solidFill>
              </a:rPr>
              <a:t>模型融合提升的关键在于差异性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3236750" y="547150"/>
            <a:ext cx="288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两个模型融合结果对比</a:t>
            </a:r>
          </a:p>
        </p:txBody>
      </p:sp>
      <p:grpSp>
        <p:nvGrpSpPr>
          <p:cNvPr id="242" name="Shape 242"/>
          <p:cNvGrpSpPr/>
          <p:nvPr/>
        </p:nvGrpSpPr>
        <p:grpSpPr>
          <a:xfrm>
            <a:off x="7842149" y="434112"/>
            <a:ext cx="908156" cy="948144"/>
            <a:chOff x="3294650" y="3652450"/>
            <a:chExt cx="388350" cy="405450"/>
          </a:xfrm>
        </p:grpSpPr>
        <p:sp>
          <p:nvSpPr>
            <p:cNvPr id="243" name="Shape 243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869150" y="557800"/>
            <a:ext cx="30978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MultiModel</a:t>
            </a:r>
          </a:p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851" y="2126926"/>
            <a:ext cx="6631674" cy="1747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0850" y="1567850"/>
            <a:ext cx="6631674" cy="5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0851" y="3319776"/>
            <a:ext cx="3957374" cy="5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0251" y="3319776"/>
            <a:ext cx="2532280" cy="5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375" y="1671137"/>
            <a:ext cx="5295900" cy="1914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Shape 66"/>
          <p:cNvCxnSpPr/>
          <p:nvPr/>
        </p:nvCxnSpPr>
        <p:spPr>
          <a:xfrm flipH="1" rot="10800000">
            <a:off x="5955125" y="1708250"/>
            <a:ext cx="651300" cy="55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7" name="Shape 67"/>
          <p:cNvSpPr/>
          <p:nvPr/>
        </p:nvSpPr>
        <p:spPr>
          <a:xfrm>
            <a:off x="1745950" y="2265050"/>
            <a:ext cx="4275300" cy="339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6163525" y="1396625"/>
            <a:ext cx="19629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问题的标题(title)</a:t>
            </a:r>
          </a:p>
        </p:txBody>
      </p:sp>
      <p:sp>
        <p:nvSpPr>
          <p:cNvPr id="69" name="Shape 69"/>
          <p:cNvSpPr/>
          <p:nvPr/>
        </p:nvSpPr>
        <p:spPr>
          <a:xfrm>
            <a:off x="1692875" y="2657075"/>
            <a:ext cx="4756500" cy="905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/>
        </p:nvSpPr>
        <p:spPr>
          <a:xfrm>
            <a:off x="5862175" y="4050150"/>
            <a:ext cx="25656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问题的</a:t>
            </a:r>
            <a:r>
              <a:rPr b="1" lang="en"/>
              <a:t>描述</a:t>
            </a:r>
            <a:r>
              <a:rPr b="1" lang="en"/>
              <a:t>(</a:t>
            </a:r>
            <a:r>
              <a:rPr b="1" lang="en"/>
              <a:t>Description</a:t>
            </a:r>
            <a:r>
              <a:rPr b="1" lang="en"/>
              <a:t>)</a:t>
            </a:r>
          </a:p>
        </p:txBody>
      </p:sp>
      <p:cxnSp>
        <p:nvCxnSpPr>
          <p:cNvPr id="71" name="Shape 71"/>
          <p:cNvCxnSpPr/>
          <p:nvPr/>
        </p:nvCxnSpPr>
        <p:spPr>
          <a:xfrm>
            <a:off x="5605950" y="3614600"/>
            <a:ext cx="906000" cy="50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2" name="Shape 72"/>
          <p:cNvSpPr/>
          <p:nvPr/>
        </p:nvSpPr>
        <p:spPr>
          <a:xfrm>
            <a:off x="1793150" y="1736525"/>
            <a:ext cx="3218100" cy="3963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3" name="Shape 73"/>
          <p:cNvCxnSpPr/>
          <p:nvPr/>
        </p:nvCxnSpPr>
        <p:spPr>
          <a:xfrm rot="10800000">
            <a:off x="3076775" y="1170150"/>
            <a:ext cx="28200" cy="54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4" name="Shape 74"/>
          <p:cNvSpPr txBox="1"/>
          <p:nvPr/>
        </p:nvSpPr>
        <p:spPr>
          <a:xfrm>
            <a:off x="2567025" y="849375"/>
            <a:ext cx="2978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预测目标：</a:t>
            </a:r>
            <a:r>
              <a:rPr b="1" lang="en"/>
              <a:t>问题的话题(topic)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2" type="sldNum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600" y="773775"/>
            <a:ext cx="4838700" cy="39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/>
          <p:nvPr/>
        </p:nvSpPr>
        <p:spPr>
          <a:xfrm rot="-3275934">
            <a:off x="3422130" y="932053"/>
            <a:ext cx="292596" cy="46982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 txBox="1"/>
          <p:nvPr/>
        </p:nvSpPr>
        <p:spPr>
          <a:xfrm>
            <a:off x="2830450" y="710650"/>
            <a:ext cx="82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目标点</a:t>
            </a:r>
          </a:p>
        </p:txBody>
      </p:sp>
      <p:sp>
        <p:nvSpPr>
          <p:cNvPr id="264" name="Shape 264"/>
          <p:cNvSpPr/>
          <p:nvPr/>
        </p:nvSpPr>
        <p:spPr>
          <a:xfrm rot="-8102493">
            <a:off x="2834115" y="3258281"/>
            <a:ext cx="292530" cy="46966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 txBox="1"/>
          <p:nvPr/>
        </p:nvSpPr>
        <p:spPr>
          <a:xfrm>
            <a:off x="2204275" y="3685600"/>
            <a:ext cx="172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差的初始化点</a:t>
            </a:r>
          </a:p>
        </p:txBody>
      </p:sp>
      <p:sp>
        <p:nvSpPr>
          <p:cNvPr id="266" name="Shape 266"/>
          <p:cNvSpPr/>
          <p:nvPr/>
        </p:nvSpPr>
        <p:spPr>
          <a:xfrm rot="3084817">
            <a:off x="4144420" y="1264060"/>
            <a:ext cx="292451" cy="46969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 txBox="1"/>
          <p:nvPr/>
        </p:nvSpPr>
        <p:spPr>
          <a:xfrm>
            <a:off x="4340325" y="1028825"/>
            <a:ext cx="151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优秀初始化点</a:t>
            </a:r>
          </a:p>
        </p:txBody>
      </p:sp>
      <p:sp>
        <p:nvSpPr>
          <p:cNvPr id="268" name="Shape 268"/>
          <p:cNvSpPr/>
          <p:nvPr/>
        </p:nvSpPr>
        <p:spPr>
          <a:xfrm rot="3662546">
            <a:off x="4637446" y="1448114"/>
            <a:ext cx="292464" cy="46983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 txBox="1"/>
          <p:nvPr/>
        </p:nvSpPr>
        <p:spPr>
          <a:xfrm>
            <a:off x="4975475" y="1301925"/>
            <a:ext cx="151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某个过拟合点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869150" y="557800"/>
            <a:ext cx="30978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MultiModel</a:t>
            </a:r>
          </a:p>
        </p:txBody>
      </p:sp>
      <p:sp>
        <p:nvSpPr>
          <p:cNvPr id="275" name="Shape 275"/>
          <p:cNvSpPr txBox="1"/>
          <p:nvPr>
            <p:ph idx="12" type="sldNum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50" y="1389100"/>
            <a:ext cx="4236400" cy="2293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9600" y="1967700"/>
            <a:ext cx="3858600" cy="1715149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 txBox="1"/>
          <p:nvPr/>
        </p:nvSpPr>
        <p:spPr>
          <a:xfrm>
            <a:off x="1241650" y="4009025"/>
            <a:ext cx="989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000"/>
              <a:t>0.4288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6202825" y="3924850"/>
            <a:ext cx="989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/>
              <a:t>0.4306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4294967295" type="ctrTitle"/>
          </p:nvPr>
        </p:nvSpPr>
        <p:spPr>
          <a:xfrm>
            <a:off x="3161025" y="660825"/>
            <a:ext cx="2609100" cy="582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" sz="3100"/>
              <a:t>训练复杂模型</a:t>
            </a: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6" name="Shape 286"/>
          <p:cNvSpPr/>
          <p:nvPr/>
        </p:nvSpPr>
        <p:spPr>
          <a:xfrm>
            <a:off x="1389799" y="1944479"/>
            <a:ext cx="431906" cy="393601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 txBox="1"/>
          <p:nvPr>
            <p:ph idx="4294967295" type="ctrTitle"/>
          </p:nvPr>
        </p:nvSpPr>
        <p:spPr>
          <a:xfrm>
            <a:off x="1935525" y="1615275"/>
            <a:ext cx="6341700" cy="777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100"/>
              <a:t>寻找好的初始值  (预训练的词向量，finetune)</a:t>
            </a:r>
          </a:p>
        </p:txBody>
      </p:sp>
      <p:sp>
        <p:nvSpPr>
          <p:cNvPr id="288" name="Shape 288"/>
          <p:cNvSpPr/>
          <p:nvPr/>
        </p:nvSpPr>
        <p:spPr>
          <a:xfrm>
            <a:off x="1389775" y="3263100"/>
            <a:ext cx="431906" cy="447283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 txBox="1"/>
          <p:nvPr>
            <p:ph idx="4294967295" type="ctrTitle"/>
          </p:nvPr>
        </p:nvSpPr>
        <p:spPr>
          <a:xfrm>
            <a:off x="2037725" y="3263100"/>
            <a:ext cx="1702500" cy="480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900"/>
              <a:t>每部分单独训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774" y="1595100"/>
            <a:ext cx="7509222" cy="169297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/>
          <p:cNvSpPr txBox="1"/>
          <p:nvPr/>
        </p:nvSpPr>
        <p:spPr>
          <a:xfrm>
            <a:off x="399850" y="4493075"/>
            <a:ext cx="63450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rgbClr val="B7B7B7"/>
                </a:solidFill>
              </a:rPr>
              <a:t>http://pytorch.org/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4294967295" type="ctrTitle"/>
          </p:nvPr>
        </p:nvSpPr>
        <p:spPr>
          <a:xfrm>
            <a:off x="685800" y="1811950"/>
            <a:ext cx="42861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Thanks!</a:t>
            </a:r>
          </a:p>
        </p:txBody>
      </p:sp>
      <p:sp>
        <p:nvSpPr>
          <p:cNvPr id="301" name="Shape 301"/>
          <p:cNvSpPr txBox="1"/>
          <p:nvPr>
            <p:ph idx="4294967295" type="subTitle"/>
          </p:nvPr>
        </p:nvSpPr>
        <p:spPr>
          <a:xfrm>
            <a:off x="685800" y="2491575"/>
            <a:ext cx="7237500" cy="201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You can find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Code : </a:t>
            </a:r>
            <a:r>
              <a:rPr lang="en" sz="15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3"/>
              </a:rPr>
              <a:t>https://github.com/chenyuntc/PyTorchText</a:t>
            </a: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 </a:t>
            </a:r>
          </a:p>
          <a:p>
            <a:pPr indent="-349250" lvl="0" marL="457200" rtl="0">
              <a:spcBef>
                <a:spcPts val="0"/>
              </a:spcBef>
              <a:buSzPct val="126666"/>
              <a:buFont typeface="Work Sans"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Email : </a:t>
            </a:r>
            <a:r>
              <a:rPr lang="en" sz="15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4"/>
              </a:rPr>
              <a:t>i@knew.be</a:t>
            </a: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6543431" y="805362"/>
            <a:ext cx="1752310" cy="1752310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 txBox="1"/>
          <p:nvPr>
            <p:ph idx="12" type="sldNum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921775" y="1557225"/>
            <a:ext cx="3594600" cy="319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词(word)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标题的词：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Work Sans"/>
                <a:ea typeface="Work Sans"/>
                <a:cs typeface="Work Sans"/>
                <a:sym typeface="Work Sans"/>
              </a:rPr>
              <a:t>w305,w13549,w22752,w11,w7225,w2565,w1106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latin typeface="Work Sans"/>
              <a:ea typeface="Work Sans"/>
              <a:cs typeface="Work Sans"/>
              <a:sym typeface="Work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描述的词：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Work Sans"/>
                <a:ea typeface="Work Sans"/>
                <a:cs typeface="Work Sans"/>
                <a:sym typeface="Work Sans"/>
              </a:rPr>
              <a:t>w305,w13549,w22752,w11,w7225,w2565,w1106,w16,w31389,w6,w1019,w69288,w111,w3332,w109,w11,w25,w1110,w111</a:t>
            </a:r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869150" y="847600"/>
            <a:ext cx="2329800" cy="541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数据</a:t>
            </a:r>
          </a:p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680225" y="1557225"/>
            <a:ext cx="3594600" cy="319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字(char)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标题的字：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Work Sans"/>
                <a:ea typeface="Work Sans"/>
                <a:cs typeface="Work Sans"/>
                <a:sym typeface="Work Sans"/>
              </a:rPr>
              <a:t>c324,c39,c40,c155,c180,c180,c181,c17,c4,c1153,c396,c324,c2,c183,c49,c864,c28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描述的字：</a:t>
            </a:r>
            <a:r>
              <a:rPr lang="en" sz="1400">
                <a:latin typeface="Work Sans"/>
                <a:ea typeface="Work Sans"/>
                <a:cs typeface="Work Sans"/>
                <a:sym typeface="Work Sans"/>
              </a:rPr>
              <a:t>c335,c101,c611,c189,c97,c144,c147,c101,c15,c768,c769,c85,c1108,c1870,c12,c101,c278,c443,c97,c186,c101,c148,c97,c278,c10…….</a:t>
            </a:r>
          </a:p>
        </p:txBody>
      </p:sp>
      <p:grpSp>
        <p:nvGrpSpPr>
          <p:cNvPr id="82" name="Shape 82"/>
          <p:cNvGrpSpPr/>
          <p:nvPr/>
        </p:nvGrpSpPr>
        <p:grpSpPr>
          <a:xfrm>
            <a:off x="7516120" y="711700"/>
            <a:ext cx="903433" cy="903433"/>
            <a:chOff x="2594325" y="1627175"/>
            <a:chExt cx="440850" cy="440850"/>
          </a:xfrm>
        </p:grpSpPr>
        <p:sp>
          <p:nvSpPr>
            <p:cNvPr id="83" name="Shape 83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Shape 86"/>
          <p:cNvSpPr txBox="1"/>
          <p:nvPr>
            <p:ph idx="12" type="sldNum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869150" y="847600"/>
            <a:ext cx="5092200" cy="58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其它数据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542950" y="1756025"/>
            <a:ext cx="2336100" cy="258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词向量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包含预训练好的词向量。分为基于word的和基于char的256维词向量。</a:t>
            </a: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4962" y="1120837"/>
            <a:ext cx="2943225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>
            <p:ph idx="1" type="body"/>
          </p:nvPr>
        </p:nvSpPr>
        <p:spPr>
          <a:xfrm>
            <a:off x="3114651" y="1756025"/>
            <a:ext cx="2625300" cy="258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话题信息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话题之间具有父子关系，一个话题可能有多个父话题，比赛提供的1999个话题构成了有向无环图（DAG）。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比赛还提供话题的字和词的描述信息。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869150" y="847600"/>
            <a:ext cx="2329800" cy="541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数据</a:t>
            </a:r>
            <a:r>
              <a:rPr lang="en"/>
              <a:t>处理</a:t>
            </a: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2" name="Shape 102"/>
          <p:cNvSpPr txBox="1"/>
          <p:nvPr/>
        </p:nvSpPr>
        <p:spPr>
          <a:xfrm>
            <a:off x="1031200" y="1389100"/>
            <a:ext cx="506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45454"/>
              </a:lnSpc>
              <a:spcBef>
                <a:spcPts val="900"/>
              </a:spcBef>
              <a:spcAft>
                <a:spcPts val="300"/>
              </a:spcAft>
              <a:buNone/>
            </a:pPr>
            <a:r>
              <a:t/>
            </a:r>
            <a:endParaRPr b="1" sz="1650">
              <a:solidFill>
                <a:srgbClr val="1E1E1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869150" y="1457300"/>
            <a:ext cx="721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None/>
            </a:pPr>
            <a:r>
              <a:rPr lang="en" sz="1450">
                <a:solidFill>
                  <a:srgbClr val="1E1E1E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如何评价2017知乎看山杯机器学习比赛？</a:t>
            </a:r>
          </a:p>
          <a:p>
            <a:pPr lvl="0" rtl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None/>
            </a:pPr>
            <a:r>
              <a:rPr lang="en" sz="1450">
                <a:solidFill>
                  <a:srgbClr val="1E1E1E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怎样画好刘看山？</a:t>
            </a:r>
          </a:p>
          <a:p>
            <a:pPr lvl="0" rtl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450">
                <a:solidFill>
                  <a:srgbClr val="1E1E1E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如何理解「看山是山，看山不是山，看山还是山」的三层境界？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548950" y="3219950"/>
            <a:ext cx="396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None/>
            </a:pPr>
            <a:r>
              <a:rPr lang="en" sz="1450">
                <a:solidFill>
                  <a:srgbClr val="1E1E1E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如何评价2017知乎看山杯机器学习比赛？</a:t>
            </a:r>
          </a:p>
          <a:p>
            <a:pPr lvl="0" rtl="0" algn="r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None/>
            </a:pPr>
            <a:r>
              <a:rPr lang="en" sz="1450">
                <a:solidFill>
                  <a:srgbClr val="1E1E1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&lt;/s&gt;&lt;/s&gt;&lt;/s&gt;&lt;/s&gt;&lt;/s&gt;</a:t>
            </a:r>
            <a:r>
              <a:rPr lang="en" sz="1450">
                <a:solidFill>
                  <a:srgbClr val="1E1E1E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怎样画好刘看</a:t>
            </a:r>
            <a:r>
              <a:rPr lang="en" sz="1450">
                <a:solidFill>
                  <a:srgbClr val="1E1E1E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山</a:t>
            </a:r>
            <a:r>
              <a:rPr lang="en" sz="1450">
                <a:solidFill>
                  <a:srgbClr val="1E1E1E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？</a:t>
            </a:r>
          </a:p>
          <a:p>
            <a:pPr lvl="0" rtl="0" algn="r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None/>
            </a:pPr>
            <a:r>
              <a:rPr lang="en" sz="1450">
                <a:solidFill>
                  <a:srgbClr val="1E1E1E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看山不是山，看山还是山」的三层境界？</a:t>
            </a:r>
          </a:p>
        </p:txBody>
      </p:sp>
      <p:cxnSp>
        <p:nvCxnSpPr>
          <p:cNvPr id="105" name="Shape 105"/>
          <p:cNvCxnSpPr/>
          <p:nvPr/>
        </p:nvCxnSpPr>
        <p:spPr>
          <a:xfrm flipH="1">
            <a:off x="3514525" y="2420150"/>
            <a:ext cx="10500" cy="799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6" name="Shape 106"/>
          <p:cNvSpPr/>
          <p:nvPr/>
        </p:nvSpPr>
        <p:spPr>
          <a:xfrm>
            <a:off x="4607825" y="3546175"/>
            <a:ext cx="14847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补</a:t>
            </a:r>
            <a:r>
              <a:rPr lang="en"/>
              <a:t>空格</a:t>
            </a:r>
          </a:p>
        </p:txBody>
      </p:sp>
      <p:sp>
        <p:nvSpPr>
          <p:cNvPr id="107" name="Shape 107"/>
          <p:cNvSpPr/>
          <p:nvPr/>
        </p:nvSpPr>
        <p:spPr>
          <a:xfrm>
            <a:off x="4607825" y="3895425"/>
            <a:ext cx="14847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截断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869150" y="847600"/>
            <a:ext cx="2329800" cy="541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数据</a:t>
            </a:r>
            <a:r>
              <a:rPr lang="en"/>
              <a:t>增强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7516120" y="711700"/>
            <a:ext cx="903433" cy="903433"/>
            <a:chOff x="2594325" y="1627175"/>
            <a:chExt cx="440850" cy="440850"/>
          </a:xfrm>
        </p:grpSpPr>
        <p:sp>
          <p:nvSpPr>
            <p:cNvPr id="114" name="Shape 114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Shape 117"/>
          <p:cNvSpPr txBox="1"/>
          <p:nvPr>
            <p:ph idx="12" type="sldNum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820100" y="2521725"/>
            <a:ext cx="3594600" cy="1462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900"/>
              </a:spcBef>
              <a:spcAft>
                <a:spcPts val="3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Shuffle</a:t>
            </a:r>
          </a:p>
          <a:p>
            <a:pPr lvl="0" rtl="0">
              <a:lnSpc>
                <a:spcPct val="145454"/>
              </a:lnSpc>
              <a:spcBef>
                <a:spcPts val="900"/>
              </a:spcBef>
              <a:spcAft>
                <a:spcPts val="30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" sz="1650">
                <a:solidFill>
                  <a:srgbClr val="1E1E1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2017比赛？如何机器学习知乎评价看山杯</a:t>
            </a:r>
          </a:p>
          <a:p>
            <a:pPr lvl="0" rtl="0">
              <a:lnSpc>
                <a:spcPct val="145454"/>
              </a:lnSpc>
              <a:spcBef>
                <a:spcPts val="900"/>
              </a:spcBef>
              <a:spcAft>
                <a:spcPts val="300"/>
              </a:spcAft>
              <a:buNone/>
            </a:pPr>
            <a:r>
              <a:t/>
            </a:r>
            <a:endParaRPr sz="1650">
              <a:solidFill>
                <a:srgbClr val="1E1E1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rtl="0">
              <a:lnSpc>
                <a:spcPct val="145454"/>
              </a:lnSpc>
              <a:spcBef>
                <a:spcPts val="900"/>
              </a:spcBef>
              <a:spcAft>
                <a:spcPts val="300"/>
              </a:spcAft>
              <a:buNone/>
            </a:pPr>
            <a:r>
              <a:t/>
            </a:r>
            <a:endParaRPr sz="1650">
              <a:solidFill>
                <a:srgbClr val="1E1E1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rtl="0">
              <a:lnSpc>
                <a:spcPct val="145454"/>
              </a:lnSpc>
              <a:spcBef>
                <a:spcPts val="900"/>
              </a:spcBef>
              <a:spcAft>
                <a:spcPts val="30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t/>
            </a:r>
            <a:endParaRPr sz="1650">
              <a:solidFill>
                <a:srgbClr val="1E1E1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4740650" y="2565075"/>
            <a:ext cx="3884400" cy="152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drop</a:t>
            </a:r>
          </a:p>
          <a:p>
            <a:pPr lvl="0" rtl="0">
              <a:lnSpc>
                <a:spcPct val="145454"/>
              </a:lnSpc>
              <a:spcBef>
                <a:spcPts val="900"/>
              </a:spcBef>
              <a:spcAft>
                <a:spcPts val="300"/>
              </a:spcAft>
              <a:buNone/>
            </a:pPr>
            <a:r>
              <a:rPr lang="en" sz="1650">
                <a:solidFill>
                  <a:srgbClr val="1E1E1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如何&lt;/s&gt;2017&lt;/s&gt;看山杯&lt;/s&gt;&lt;/s&gt;？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 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929150" y="1785250"/>
            <a:ext cx="4527000" cy="8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45454"/>
              </a:lnSpc>
              <a:spcBef>
                <a:spcPts val="900"/>
              </a:spcBef>
              <a:spcAft>
                <a:spcPts val="300"/>
              </a:spcAft>
              <a:buNone/>
            </a:pPr>
            <a:r>
              <a:rPr lang="en" sz="1650">
                <a:solidFill>
                  <a:srgbClr val="1E1E1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如何评价 2017 知乎看山杯机器学习比赛？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4294967295" type="ctrTitle"/>
          </p:nvPr>
        </p:nvSpPr>
        <p:spPr>
          <a:xfrm>
            <a:off x="1832550" y="724200"/>
            <a:ext cx="6034200" cy="894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rtl="0">
              <a:spcBef>
                <a:spcPts val="0"/>
              </a:spcBef>
              <a:buNone/>
            </a:pPr>
            <a:r>
              <a:rPr lang="en" sz="4800"/>
              <a:t>300万条样本</a:t>
            </a:r>
          </a:p>
        </p:txBody>
      </p:sp>
      <p:sp>
        <p:nvSpPr>
          <p:cNvPr id="126" name="Shape 126"/>
          <p:cNvSpPr txBox="1"/>
          <p:nvPr>
            <p:ph idx="4294967295" type="ctrTitle"/>
          </p:nvPr>
        </p:nvSpPr>
        <p:spPr>
          <a:xfrm>
            <a:off x="1832550" y="3353092"/>
            <a:ext cx="6034200" cy="894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4800"/>
              <a:t>4亿多字，2亿多词</a:t>
            </a:r>
          </a:p>
        </p:txBody>
      </p:sp>
      <p:sp>
        <p:nvSpPr>
          <p:cNvPr id="127" name="Shape 127"/>
          <p:cNvSpPr txBox="1"/>
          <p:nvPr>
            <p:ph idx="4294967295" type="ctrTitle"/>
          </p:nvPr>
        </p:nvSpPr>
        <p:spPr>
          <a:xfrm>
            <a:off x="1832550" y="2038646"/>
            <a:ext cx="6034200" cy="894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1999个话题</a:t>
            </a: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29" name="Shape 129"/>
          <p:cNvGrpSpPr/>
          <p:nvPr/>
        </p:nvGrpSpPr>
        <p:grpSpPr>
          <a:xfrm>
            <a:off x="966247" y="813841"/>
            <a:ext cx="579702" cy="783034"/>
            <a:chOff x="584925" y="922575"/>
            <a:chExt cx="415200" cy="502525"/>
          </a:xfrm>
        </p:grpSpPr>
        <p:sp>
          <p:nvSpPr>
            <p:cNvPr id="130" name="Shape 130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Shape 133"/>
          <p:cNvSpPr/>
          <p:nvPr/>
        </p:nvSpPr>
        <p:spPr>
          <a:xfrm>
            <a:off x="871464" y="2223375"/>
            <a:ext cx="641159" cy="711685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845935" y="3497935"/>
            <a:ext cx="666686" cy="673856"/>
            <a:chOff x="1922075" y="1629000"/>
            <a:chExt cx="437200" cy="437200"/>
          </a:xfrm>
        </p:grpSpPr>
        <p:sp>
          <p:nvSpPr>
            <p:cNvPr id="135" name="Shape 135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869150" y="847600"/>
            <a:ext cx="2329800" cy="541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评估指标</a:t>
            </a:r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350" y="1625550"/>
            <a:ext cx="4548675" cy="85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600" y="3057875"/>
            <a:ext cx="2761100" cy="98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5661075" y="1744075"/>
            <a:ext cx="27612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5个</a:t>
            </a:r>
            <a:r>
              <a:rPr lang="en"/>
              <a:t>位置的准确率加权累加，所以总准确率可能超过1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5763350" y="3287262"/>
            <a:ext cx="27612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分子没有乘以2，所以理论上难以突破0.5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869150" y="847600"/>
            <a:ext cx="3150300" cy="541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基础架构</a:t>
            </a: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1212" y="576262"/>
            <a:ext cx="3343275" cy="39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0658" y="2180925"/>
            <a:ext cx="2307278" cy="140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