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85" r:id="rId2"/>
    <p:sldMasterId id="2147483698" r:id="rId3"/>
  </p:sldMasterIdLst>
  <p:sldIdLst>
    <p:sldId id="257" r:id="rId4"/>
    <p:sldId id="315" r:id="rId5"/>
    <p:sldId id="269" r:id="rId6"/>
    <p:sldId id="259" r:id="rId7"/>
    <p:sldId id="301" r:id="rId8"/>
    <p:sldId id="304" r:id="rId9"/>
    <p:sldId id="303" r:id="rId10"/>
    <p:sldId id="305" r:id="rId11"/>
    <p:sldId id="262" r:id="rId12"/>
    <p:sldId id="306" r:id="rId13"/>
    <p:sldId id="272" r:id="rId14"/>
    <p:sldId id="290" r:id="rId15"/>
    <p:sldId id="291" r:id="rId16"/>
    <p:sldId id="309" r:id="rId17"/>
    <p:sldId id="310" r:id="rId18"/>
    <p:sldId id="311" r:id="rId19"/>
    <p:sldId id="312" r:id="rId20"/>
    <p:sldId id="314" r:id="rId21"/>
    <p:sldId id="273" r:id="rId22"/>
    <p:sldId id="313" r:id="rId23"/>
    <p:sldId id="298" r:id="rId24"/>
    <p:sldId id="299" r:id="rId25"/>
    <p:sldId id="300" r:id="rId2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17E92B"/>
    <a:srgbClr val="FFFFFF"/>
    <a:srgbClr val="73618D"/>
    <a:srgbClr val="636577"/>
    <a:srgbClr val="727488"/>
    <a:srgbClr val="00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1" autoAdjust="0"/>
    <p:restoredTop sz="94660"/>
  </p:normalViewPr>
  <p:slideViewPr>
    <p:cSldViewPr>
      <p:cViewPr varScale="1">
        <p:scale>
          <a:sx n="83" d="100"/>
          <a:sy n="83" d="100"/>
        </p:scale>
        <p:origin x="1613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46 h 154"/>
                  <a:gd name="T2" fmla="*/ 28 w 144"/>
                  <a:gd name="T3" fmla="*/ 69 h 154"/>
                  <a:gd name="T4" fmla="*/ 55 w 144"/>
                  <a:gd name="T5" fmla="*/ 54 h 154"/>
                  <a:gd name="T6" fmla="*/ 29 w 144"/>
                  <a:gd name="T7" fmla="*/ 25 h 154"/>
                  <a:gd name="T8" fmla="*/ 49 w 144"/>
                  <a:gd name="T9" fmla="*/ 15 h 154"/>
                  <a:gd name="T10" fmla="*/ 55 w 144"/>
                  <a:gd name="T11" fmla="*/ 24 h 154"/>
                  <a:gd name="T12" fmla="*/ 67 w 144"/>
                  <a:gd name="T13" fmla="*/ 21 h 154"/>
                  <a:gd name="T14" fmla="*/ 46 w 144"/>
                  <a:gd name="T15" fmla="*/ 1 h 154"/>
                  <a:gd name="T16" fmla="*/ 17 w 144"/>
                  <a:gd name="T17" fmla="*/ 15 h 154"/>
                  <a:gd name="T18" fmla="*/ 43 w 144"/>
                  <a:gd name="T19" fmla="*/ 48 h 154"/>
                  <a:gd name="T20" fmla="*/ 13 w 144"/>
                  <a:gd name="T21" fmla="*/ 45 h 154"/>
                  <a:gd name="T22" fmla="*/ 0 w 144"/>
                  <a:gd name="T23" fmla="*/ 46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7" y="582"/>
                  </a:cxn>
                  <a:cxn ang="0">
                    <a:pos x="348" y="1272"/>
                  </a:cxn>
                  <a:cxn ang="0">
                    <a:pos x="54" y="676"/>
                  </a:cxn>
                  <a:cxn ang="0">
                    <a:pos x="0" y="0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/>
                </a:pPr>
                <a:endParaRPr lang="zh-CN" altLang="en-US"/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/>
                </a:pPr>
                <a:endParaRPr lang="zh-CN" altLang="en-US"/>
              </a:p>
            </p:txBody>
          </p:sp>
        </p:grpSp>
      </p:grpSp>
      <p:sp>
        <p:nvSpPr>
          <p:cNvPr id="42137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2138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C110191F-C21B-4550-B157-778C113619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572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04912-F739-4AE2-83BB-2DD8D9C1AB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53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963EF-58E9-45B1-B7A7-84587DD236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3353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135CA-67BD-48DB-8FB1-B15CB6BE5F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7263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533400" y="19050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98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9050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789FB-30B2-49FE-A46E-123E46883E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38707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B0A8A-23A2-4F5C-8564-76E9AA32A8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929262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2B55B-2D00-4147-80CF-C03589890B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079897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73225"/>
            <a:ext cx="39624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3225"/>
            <a:ext cx="39624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DBCB2-5EF3-4B08-9A8C-DD19F7658F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995244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EAD06-7D93-49BA-8680-EC03B9ADEC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757396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A5756-1FC7-4969-B756-B019CED578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133428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E7A45-B7C7-49B5-9A9B-018D58F289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824684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CA250-F667-4197-AAB0-1938AAD996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7383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3EA05-B49D-49E1-B482-4FD1F596EF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830649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EA20D-F5A5-4957-BB47-D318EBA007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007246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EF952-FEA8-4115-9317-A129494DE6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45509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1300" y="457200"/>
            <a:ext cx="201930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59055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9BB8B-B230-4E93-B332-9CE85169A0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070511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796FBD-D7AC-4328-84CD-B50BC6BA1B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39597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389B4-44A8-4357-807A-5763111992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6163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8E195-26FF-41F4-9DD3-5A8A917752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20069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8BF80-650A-409B-AC20-AC9A3DC06B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40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A85B9-6AF9-40ED-BC9D-6434B243F0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86565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D7D39-BDE7-47BF-9F7C-B7277DD024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902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A4ED7-7CAB-447E-9EA2-E970546B88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38158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95A34-CDDA-490A-8831-406E466BE8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64873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22AED-F48C-47EE-A828-F80F31E968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04200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18A5C-38E9-44CE-89F3-AA95B1A45A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46294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98376-F124-4B9B-90F6-5A2246273A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99117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B3F6E-7F6F-480D-8A89-90A29ECD0B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528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22780-59C6-442E-BAEC-666B43570B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214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40CE0-A0FC-47DA-A510-FBCE93D547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879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167FD-3B2F-4F40-A123-41A65A9DEF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717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A6E43-A567-42A7-9215-58D752EB28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86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57D94-8A72-468E-BD99-FE0F3BA1ED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591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7FAE9-F765-4EE0-A989-1C430C36E2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779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65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46 h 154"/>
                  <a:gd name="T2" fmla="*/ 28 w 144"/>
                  <a:gd name="T3" fmla="*/ 69 h 154"/>
                  <a:gd name="T4" fmla="*/ 55 w 144"/>
                  <a:gd name="T5" fmla="*/ 54 h 154"/>
                  <a:gd name="T6" fmla="*/ 29 w 144"/>
                  <a:gd name="T7" fmla="*/ 25 h 154"/>
                  <a:gd name="T8" fmla="*/ 49 w 144"/>
                  <a:gd name="T9" fmla="*/ 15 h 154"/>
                  <a:gd name="T10" fmla="*/ 55 w 144"/>
                  <a:gd name="T11" fmla="*/ 24 h 154"/>
                  <a:gd name="T12" fmla="*/ 67 w 144"/>
                  <a:gd name="T13" fmla="*/ 21 h 154"/>
                  <a:gd name="T14" fmla="*/ 46 w 144"/>
                  <a:gd name="T15" fmla="*/ 1 h 154"/>
                  <a:gd name="T16" fmla="*/ 17 w 144"/>
                  <a:gd name="T17" fmla="*/ 15 h 154"/>
                  <a:gd name="T18" fmla="*/ 43 w 144"/>
                  <a:gd name="T19" fmla="*/ 48 h 154"/>
                  <a:gd name="T20" fmla="*/ 13 w 144"/>
                  <a:gd name="T21" fmla="*/ 45 h 154"/>
                  <a:gd name="T22" fmla="*/ 0 w 144"/>
                  <a:gd name="T23" fmla="*/ 46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11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7" y="582"/>
                  </a:cxn>
                  <a:cxn ang="0">
                    <a:pos x="348" y="1272"/>
                  </a:cxn>
                  <a:cxn ang="0">
                    <a:pos x="54" y="676"/>
                  </a:cxn>
                  <a:cxn ang="0">
                    <a:pos x="0" y="0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/>
                </a:pPr>
                <a:endParaRPr lang="zh-CN" altLang="en-US"/>
              </a:p>
            </p:txBody>
          </p:sp>
          <p:sp>
            <p:nvSpPr>
              <p:cNvPr id="41112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v"/>
                  <a:defRPr/>
                </a:pPr>
                <a:endParaRPr lang="zh-CN" altLang="en-US"/>
              </a:p>
            </p:txBody>
          </p:sp>
        </p:grpSp>
      </p:grpSp>
      <p:sp>
        <p:nvSpPr>
          <p:cNvPr id="41113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114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115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116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E480351-7402-4EDC-8598-D73955D799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117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29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anose="020B0604020202020204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anose="020B0604020202020204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anose="020B0604020202020204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65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533400" y="457200"/>
            <a:ext cx="8077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533400" y="1673225"/>
            <a:ext cx="8077200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30555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055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0555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49E3FBF-0047-46CC-B868-2294A884BC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30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65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96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96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27F7919-15E6-44AE-8B50-3806AA07FD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2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28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47.png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image" Target="../media/image54.png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9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oleObject" Target="../embeddings/oleObject64.bin"/><Relationship Id="rId7" Type="http://schemas.openxmlformats.org/officeDocument/2006/relationships/image" Target="../media/image66.emf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69.png"/><Relationship Id="rId4" Type="http://schemas.openxmlformats.org/officeDocument/2006/relationships/image" Target="../media/image63.wmf"/><Relationship Id="rId9" Type="http://schemas.openxmlformats.org/officeDocument/2006/relationships/image" Target="../media/image6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75.emf"/><Relationship Id="rId4" Type="http://schemas.openxmlformats.org/officeDocument/2006/relationships/image" Target="../media/image7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png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65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229344"/>
            <a:ext cx="4699000" cy="769938"/>
          </a:xfr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第三章 随机过程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86854" y="2276872"/>
            <a:ext cx="835240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812800" indent="-812800" eaLnBrk="1" hangingPunct="1">
              <a:spcBef>
                <a:spcPts val="6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一、随机过程的统计特性 </a:t>
            </a:r>
          </a:p>
          <a:p>
            <a:pPr marL="812800" indent="-812800" eaLnBrk="1" hangingPunct="1">
              <a:spcBef>
                <a:spcPts val="6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二、随机过程的数字特征 </a:t>
            </a:r>
          </a:p>
          <a:p>
            <a:pPr marL="812800" indent="-812800" eaLnBrk="1" hangingPunct="1">
              <a:spcBef>
                <a:spcPts val="6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三、平稳各态历经随机过程 </a:t>
            </a:r>
          </a:p>
          <a:p>
            <a:pPr marL="812800" indent="-812800" eaLnBrk="1" hangingPunct="1">
              <a:spcBef>
                <a:spcPts val="6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四、高斯窄带随机过程的特点 </a:t>
            </a:r>
          </a:p>
          <a:p>
            <a:pPr marL="812800" indent="-812800" eaLnBrk="1" hangingPunct="1">
              <a:spcBef>
                <a:spcPts val="6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五、白噪声 </a:t>
            </a:r>
          </a:p>
          <a:p>
            <a:pPr marL="812800" indent="-812800" eaLnBrk="1" hangingPunct="1">
              <a:spcBef>
                <a:spcPts val="6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六、正弦波加窄带高斯过程 </a:t>
            </a:r>
          </a:p>
          <a:p>
            <a:pPr marL="812800" indent="-812800" eaLnBrk="1" hangingPunct="1">
              <a:spcBef>
                <a:spcPts val="6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七、随机过程通过线性系统的输出 </a:t>
            </a:r>
          </a:p>
          <a:p>
            <a:pPr marL="812800" indent="-812800" eaLnBrk="1" hangingPunct="1">
              <a:spcBef>
                <a:spcPts val="6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 sz="2800" kern="0" dirty="0">
              <a:effectLst>
                <a:outerShdw blurRad="38100" dist="38100" dir="2700000" algn="tl">
                  <a:srgbClr val="000000"/>
                </a:outerShdw>
              </a:effectLst>
              <a:latin typeface="华文中宋" pitchFamily="2" charset="-122"/>
              <a:ea typeface="华文中宋" pitchFamily="2" charset="-122"/>
            </a:endParaRPr>
          </a:p>
          <a:p>
            <a:pPr marL="812800" indent="-812800" eaLnBrk="1" hangingPunct="1">
              <a:spcBef>
                <a:spcPts val="6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要求：复习概率论基本概念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BABDD8-83D0-409D-8748-E9EF36A55A25}"/>
              </a:ext>
            </a:extLst>
          </p:cNvPr>
          <p:cNvSpPr/>
          <p:nvPr/>
        </p:nvSpPr>
        <p:spPr>
          <a:xfrm>
            <a:off x="306833" y="1142374"/>
            <a:ext cx="871244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800" b="1" kern="0" dirty="0">
                <a:solidFill>
                  <a:srgbClr val="92D050"/>
                </a:solidFill>
              </a:rPr>
              <a:t>什么是随机过程？</a:t>
            </a:r>
            <a:endParaRPr lang="en-US" altLang="zh-CN" sz="2800" b="1" kern="0" dirty="0">
              <a:solidFill>
                <a:srgbClr val="92D050"/>
              </a:solidFill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800" b="1" kern="0" dirty="0">
                <a:solidFill>
                  <a:srgbClr val="92D050"/>
                </a:solidFill>
              </a:rPr>
              <a:t>为什么要研究？如何描述和分析？常见特点？</a:t>
            </a:r>
            <a:endParaRPr lang="en-US" altLang="zh-CN" sz="2800" b="1" kern="0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477838" y="1557338"/>
            <a:ext cx="6430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宋体" panose="02010600030101010101" pitchFamily="2" charset="-122"/>
              <a:buChar char="★"/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实平稳随机过程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ξ(t)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相关函数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性质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15363" name="Rectangle 14"/>
          <p:cNvSpPr>
            <a:spLocks noChangeArrowheads="1"/>
          </p:cNvSpPr>
          <p:nvPr/>
        </p:nvSpPr>
        <p:spPr bwMode="auto">
          <a:xfrm>
            <a:off x="468313" y="2145656"/>
            <a:ext cx="49552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ξ(t)</a:t>
            </a: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的总平均功率</a:t>
            </a:r>
            <a:r>
              <a:rPr lang="en-US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(3.1-10))</a:t>
            </a: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400" dirty="0"/>
          </a:p>
        </p:txBody>
      </p:sp>
      <p:graphicFrame>
        <p:nvGraphicFramePr>
          <p:cNvPr id="15366" name="Object 3"/>
          <p:cNvGraphicFramePr>
            <a:graphicFrameLocks noChangeAspect="1"/>
          </p:cNvGraphicFramePr>
          <p:nvPr/>
        </p:nvGraphicFramePr>
        <p:xfrm>
          <a:off x="755650" y="2684463"/>
          <a:ext cx="64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1" name="公式" r:id="rId3" imgW="330057" imgH="203112" progId="Equation.3">
                  <p:embed/>
                </p:oleObj>
              </mc:Choice>
              <mc:Fallback>
                <p:oleObj name="公式" r:id="rId3" imgW="330057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684463"/>
                        <a:ext cx="647700" cy="4318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16"/>
          <p:cNvSpPr>
            <a:spLocks noChangeArrowheads="1"/>
          </p:cNvSpPr>
          <p:nvPr/>
        </p:nvSpPr>
        <p:spPr bwMode="auto">
          <a:xfrm>
            <a:off x="1331913" y="2682231"/>
            <a:ext cx="4185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是偶函数</a:t>
            </a:r>
            <a:r>
              <a:rPr lang="en-US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由定义</a:t>
            </a:r>
            <a:r>
              <a:rPr lang="en-US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(3.1-10))</a:t>
            </a: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400" dirty="0"/>
          </a:p>
        </p:txBody>
      </p:sp>
      <p:graphicFrame>
        <p:nvGraphicFramePr>
          <p:cNvPr id="15369" name="Object 5"/>
          <p:cNvGraphicFramePr>
            <a:graphicFrameLocks noChangeAspect="1"/>
          </p:cNvGraphicFramePr>
          <p:nvPr/>
        </p:nvGraphicFramePr>
        <p:xfrm>
          <a:off x="755650" y="3187700"/>
          <a:ext cx="5746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2" name="公式" r:id="rId5" imgW="330057" imgH="203112" progId="Equation.3">
                  <p:embed/>
                </p:oleObj>
              </mc:Choice>
              <mc:Fallback>
                <p:oleObj name="公式" r:id="rId5" imgW="330057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187700"/>
                        <a:ext cx="574675" cy="43338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Rectangle 18"/>
          <p:cNvSpPr>
            <a:spLocks noChangeArrowheads="1"/>
          </p:cNvSpPr>
          <p:nvPr/>
        </p:nvSpPr>
        <p:spPr bwMode="auto">
          <a:xfrm>
            <a:off x="1331913" y="3189288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有上界：</a:t>
            </a:r>
            <a:endParaRPr lang="zh-CN" altLang="en-US" sz="2400"/>
          </a:p>
        </p:txBody>
      </p:sp>
      <p:graphicFrame>
        <p:nvGraphicFramePr>
          <p:cNvPr id="15372" name="Object 7"/>
          <p:cNvGraphicFramePr>
            <a:graphicFrameLocks noChangeAspect="1"/>
          </p:cNvGraphicFramePr>
          <p:nvPr/>
        </p:nvGraphicFramePr>
        <p:xfrm>
          <a:off x="755650" y="3765550"/>
          <a:ext cx="50323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3" name="公式" r:id="rId7" imgW="330057" imgH="203112" progId="Equation.3">
                  <p:embed/>
                </p:oleObj>
              </mc:Choice>
              <mc:Fallback>
                <p:oleObj name="公式" r:id="rId7" imgW="330057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765550"/>
                        <a:ext cx="503238" cy="38893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Rectangle 20"/>
          <p:cNvSpPr>
            <a:spLocks noChangeArrowheads="1"/>
          </p:cNvSpPr>
          <p:nvPr/>
        </p:nvSpPr>
        <p:spPr bwMode="auto">
          <a:xfrm>
            <a:off x="1260475" y="3730625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的直流功率（均值）：</a:t>
            </a:r>
            <a:endParaRPr lang="zh-CN" altLang="en-US" sz="2400"/>
          </a:p>
        </p:txBody>
      </p:sp>
      <p:sp>
        <p:nvSpPr>
          <p:cNvPr id="15375" name="Rectangle 21"/>
          <p:cNvSpPr>
            <a:spLocks noChangeArrowheads="1"/>
          </p:cNvSpPr>
          <p:nvPr/>
        </p:nvSpPr>
        <p:spPr bwMode="auto">
          <a:xfrm>
            <a:off x="1258888" y="4773613"/>
            <a:ext cx="521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FF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说明：可以从</a:t>
            </a:r>
            <a:r>
              <a:rPr lang="en-US" altLang="zh-CN" sz="2400" dirty="0">
                <a:solidFill>
                  <a:srgbClr val="FFFF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R(τ)</a:t>
            </a:r>
            <a:r>
              <a:rPr lang="zh-CN" altLang="en-US" sz="2400" dirty="0">
                <a:solidFill>
                  <a:srgbClr val="FFFF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中求出数学期望。</a:t>
            </a:r>
            <a:endParaRPr lang="zh-CN" altLang="en-US" sz="1800" dirty="0">
              <a:solidFill>
                <a:srgbClr val="FFFF00"/>
              </a:solidFill>
            </a:endParaRPr>
          </a:p>
        </p:txBody>
      </p:sp>
      <p:graphicFrame>
        <p:nvGraphicFramePr>
          <p:cNvPr id="15376" name="Object 9"/>
          <p:cNvGraphicFramePr>
            <a:graphicFrameLocks noChangeAspect="1"/>
          </p:cNvGraphicFramePr>
          <p:nvPr/>
        </p:nvGraphicFramePr>
        <p:xfrm>
          <a:off x="755650" y="5564188"/>
          <a:ext cx="57626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4" name="公式" r:id="rId8" imgW="330057" imgH="203112" progId="Equation.3">
                  <p:embed/>
                </p:oleObj>
              </mc:Choice>
              <mc:Fallback>
                <p:oleObj name="公式" r:id="rId8" imgW="330057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564188"/>
                        <a:ext cx="576263" cy="3460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7" name="Rectangle 22"/>
          <p:cNvSpPr>
            <a:spLocks noChangeArrowheads="1"/>
          </p:cNvSpPr>
          <p:nvPr/>
        </p:nvSpPr>
        <p:spPr bwMode="auto">
          <a:xfrm>
            <a:off x="1260475" y="5488931"/>
            <a:ext cx="29546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的交流功率</a:t>
            </a:r>
            <a:r>
              <a:rPr lang="en-US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方差</a:t>
            </a:r>
            <a:r>
              <a:rPr lang="en-US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400" dirty="0"/>
          </a:p>
        </p:txBody>
      </p:sp>
      <p:sp>
        <p:nvSpPr>
          <p:cNvPr id="15379" name="Rectangle 23"/>
          <p:cNvSpPr>
            <a:spLocks noChangeArrowheads="1"/>
          </p:cNvSpPr>
          <p:nvPr/>
        </p:nvSpPr>
        <p:spPr bwMode="auto">
          <a:xfrm>
            <a:off x="1042988" y="6115050"/>
            <a:ext cx="487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FF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说明：可以从</a:t>
            </a:r>
            <a:r>
              <a:rPr lang="en-US" altLang="zh-CN" sz="2400" dirty="0">
                <a:solidFill>
                  <a:srgbClr val="FFFF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R(τ)</a:t>
            </a:r>
            <a:r>
              <a:rPr lang="zh-CN" altLang="en-US" sz="2400" dirty="0">
                <a:solidFill>
                  <a:srgbClr val="FFFF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中求出方差。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2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33525" y="341313"/>
            <a:ext cx="6076950" cy="1066800"/>
          </a:xfr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三、平稳各态历经随机过程（</a:t>
            </a:r>
            <a:r>
              <a:rPr lang="en-US" altLang="zh-CN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）</a:t>
            </a:r>
            <a:br>
              <a:rPr lang="zh-CN" altLang="en-US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平稳性</a:t>
            </a:r>
          </a:p>
        </p:txBody>
      </p:sp>
      <p:graphicFrame>
        <p:nvGraphicFramePr>
          <p:cNvPr id="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38342"/>
              </p:ext>
            </p:extLst>
          </p:nvPr>
        </p:nvGraphicFramePr>
        <p:xfrm>
          <a:off x="5220072" y="2195426"/>
          <a:ext cx="3375819" cy="441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5" name="Equation" r:id="rId9" imgW="2019240" imgH="279360" progId="Equation.DSMT4">
                  <p:embed/>
                </p:oleObj>
              </mc:Choice>
              <mc:Fallback>
                <p:oleObj name="Equation" r:id="rId9" imgW="20192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2195426"/>
                        <a:ext cx="3375819" cy="441486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10323"/>
              </p:ext>
            </p:extLst>
          </p:nvPr>
        </p:nvGraphicFramePr>
        <p:xfrm>
          <a:off x="5289947" y="2728913"/>
          <a:ext cx="2738437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6" name="Equation" r:id="rId11" imgW="1638000" imgH="253800" progId="Equation.DSMT4">
                  <p:embed/>
                </p:oleObj>
              </mc:Choice>
              <mc:Fallback>
                <p:oleObj name="Equation" r:id="rId11" imgW="1638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9947" y="2728913"/>
                        <a:ext cx="2738437" cy="401637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888399"/>
              </p:ext>
            </p:extLst>
          </p:nvPr>
        </p:nvGraphicFramePr>
        <p:xfrm>
          <a:off x="2487216" y="3196283"/>
          <a:ext cx="560546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7" name="Equation" r:id="rId13" imgW="3352680" imgH="355320" progId="Equation.DSMT4">
                  <p:embed/>
                </p:oleObj>
              </mc:Choice>
              <mc:Fallback>
                <p:oleObj name="Equation" r:id="rId13" imgW="33526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216" y="3196283"/>
                        <a:ext cx="5605462" cy="5619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258913"/>
              </p:ext>
            </p:extLst>
          </p:nvPr>
        </p:nvGraphicFramePr>
        <p:xfrm>
          <a:off x="1500188" y="4221088"/>
          <a:ext cx="67310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8" name="Equation" r:id="rId15" imgW="3555720" imgH="304560" progId="Equation.DSMT4">
                  <p:embed/>
                </p:oleObj>
              </mc:Choice>
              <mc:Fallback>
                <p:oleObj name="Equation" r:id="rId15" imgW="35557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4221088"/>
                        <a:ext cx="6731000" cy="54451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996846"/>
              </p:ext>
            </p:extLst>
          </p:nvPr>
        </p:nvGraphicFramePr>
        <p:xfrm>
          <a:off x="4046384" y="5544988"/>
          <a:ext cx="35575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9" name="Equation" r:id="rId17" imgW="1879560" imgH="253800" progId="Equation.DSMT4">
                  <p:embed/>
                </p:oleObj>
              </mc:Choice>
              <mc:Fallback>
                <p:oleObj name="Equation" r:id="rId17" imgW="1879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6384" y="5544988"/>
                        <a:ext cx="3557588" cy="45402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1628775"/>
            <a:ext cx="8964612" cy="1938338"/>
          </a:xfrm>
          <a:noFill/>
        </p:spPr>
        <p:txBody>
          <a:bodyPr>
            <a:spAutoFit/>
          </a:bodyPr>
          <a:lstStyle/>
          <a:p>
            <a:pPr eaLnBrk="1" hangingPunct="1">
              <a:buFont typeface="宋体" panose="02010600030101010101" pitchFamily="2" charset="-122"/>
              <a:buChar char="★"/>
            </a:pPr>
            <a:r>
              <a:rPr lang="zh-CN" altLang="en-US" sz="2400" dirty="0"/>
              <a:t>平稳随机过程</a:t>
            </a:r>
            <a:r>
              <a:rPr lang="en-US" altLang="zh-CN" sz="2400" dirty="0"/>
              <a:t>:</a:t>
            </a:r>
            <a:r>
              <a:rPr lang="zh-CN" altLang="en-US" sz="2400" dirty="0"/>
              <a:t>持续时间无限长，总能量无穷大，平均功率有限。</a:t>
            </a:r>
          </a:p>
          <a:p>
            <a:pPr eaLnBrk="1" hangingPunct="1">
              <a:buFont typeface="宋体" panose="02010600030101010101" pitchFamily="2" charset="-122"/>
              <a:buChar char="★"/>
            </a:pPr>
            <a:r>
              <a:rPr lang="zh-CN" altLang="en-US" sz="2400" dirty="0"/>
              <a:t>如何</a:t>
            </a:r>
            <a:r>
              <a:rPr lang="zh-CN" altLang="en-US" sz="2400" dirty="0">
                <a:latin typeface="宋体" panose="02010600030101010101" pitchFamily="2" charset="-122"/>
              </a:rPr>
              <a:t>定义功率谱密度 </a:t>
            </a:r>
            <a:r>
              <a:rPr lang="en-US" altLang="zh-CN" sz="2400" dirty="0">
                <a:latin typeface="宋体" panose="02010600030101010101" pitchFamily="2" charset="-122"/>
              </a:rPr>
              <a:t>?</a:t>
            </a:r>
          </a:p>
          <a:p>
            <a:pPr eaLnBrk="1" hangingPunct="1">
              <a:buFont typeface="宋体" panose="02010600030101010101" pitchFamily="2" charset="-12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设</a:t>
            </a:r>
            <a:r>
              <a:rPr lang="zh-CN" altLang="en-US" sz="2400" dirty="0"/>
              <a:t>平稳随机过程</a:t>
            </a:r>
            <a:r>
              <a:rPr lang="en-US" altLang="zh-CN" sz="2400" dirty="0"/>
              <a:t>F(t)</a:t>
            </a:r>
            <a:r>
              <a:rPr lang="zh-CN" altLang="en-US" sz="2400" dirty="0"/>
              <a:t>的一个样本</a:t>
            </a:r>
            <a:r>
              <a:rPr lang="en-US" altLang="zh-CN" sz="2400" dirty="0"/>
              <a:t>f(t)</a:t>
            </a:r>
            <a:r>
              <a:rPr lang="zh-CN" altLang="en-US" sz="2400" dirty="0"/>
              <a:t>，该样本在</a:t>
            </a:r>
            <a:r>
              <a:rPr lang="en-US" altLang="zh-CN" sz="2400" dirty="0"/>
              <a:t>-∞&lt;t&lt;∞</a:t>
            </a:r>
            <a:r>
              <a:rPr lang="zh-CN" altLang="en-US" sz="2400" dirty="0"/>
              <a:t>上存在 </a:t>
            </a:r>
          </a:p>
          <a:p>
            <a:pPr eaLnBrk="1" hangingPunct="1">
              <a:buFont typeface="宋体" panose="02010600030101010101" pitchFamily="2" charset="-122"/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、截取</a:t>
            </a:r>
            <a:r>
              <a:rPr lang="en-US" altLang="zh-CN" sz="2400" dirty="0"/>
              <a:t>T</a:t>
            </a:r>
            <a:r>
              <a:rPr lang="zh-CN" altLang="en-US" sz="2400" dirty="0"/>
              <a:t>长的一段</a:t>
            </a:r>
            <a:r>
              <a:rPr lang="en-US" altLang="zh-CN" sz="2400" dirty="0"/>
              <a:t>, </a:t>
            </a:r>
            <a:r>
              <a:rPr lang="zh-CN" altLang="en-US" sz="2400" dirty="0"/>
              <a:t>记为</a:t>
            </a:r>
            <a:r>
              <a:rPr lang="en-US" altLang="zh-CN" sz="2400" dirty="0" err="1"/>
              <a:t>f</a:t>
            </a:r>
            <a:r>
              <a:rPr lang="en-US" altLang="zh-CN" sz="2400" baseline="-25000" dirty="0" err="1"/>
              <a:t>T</a:t>
            </a:r>
            <a:r>
              <a:rPr lang="en-US" altLang="zh-CN" sz="2400" dirty="0"/>
              <a:t>(t)= f(t),</a:t>
            </a:r>
            <a:r>
              <a:rPr lang="zh-CN" altLang="en-US" sz="2400" dirty="0"/>
              <a:t>当</a:t>
            </a:r>
            <a:r>
              <a:rPr lang="en-US" altLang="zh-CN" sz="2400" dirty="0"/>
              <a:t>|t|≤T/2</a:t>
            </a:r>
            <a:r>
              <a:rPr lang="zh-CN" altLang="en-US" sz="2400" dirty="0"/>
              <a:t>； </a:t>
            </a:r>
            <a:r>
              <a:rPr lang="en-US" altLang="zh-CN" sz="2400" dirty="0" err="1"/>
              <a:t>f</a:t>
            </a:r>
            <a:r>
              <a:rPr lang="en-US" altLang="zh-CN" sz="2400" baseline="-25000" dirty="0" err="1"/>
              <a:t>T</a:t>
            </a:r>
            <a:r>
              <a:rPr lang="en-US" altLang="zh-CN" sz="2400" dirty="0"/>
              <a:t>(t)= 0</a:t>
            </a:r>
            <a:r>
              <a:rPr lang="zh-CN" altLang="en-US" sz="2400" dirty="0"/>
              <a:t>，其他</a:t>
            </a:r>
            <a:r>
              <a:rPr lang="en-US" altLang="zh-CN" sz="2400" dirty="0"/>
              <a:t>t</a:t>
            </a:r>
            <a:r>
              <a:rPr lang="en-US" altLang="zh-CN" dirty="0"/>
              <a:t> 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323850" y="3644900"/>
            <a:ext cx="216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其付氏变换为 </a:t>
            </a:r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2282825" y="3573463"/>
          <a:ext cx="457993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6" name="公式" r:id="rId3" imgW="2489200" imgH="330200" progId="Equation.3">
                  <p:embed/>
                </p:oleObj>
              </mc:Choice>
              <mc:Fallback>
                <p:oleObj name="公式" r:id="rId3" imgW="2489200" imgH="330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825" y="3573463"/>
                        <a:ext cx="4579938" cy="64135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250825" y="4292600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宋体" panose="02010600030101010101" pitchFamily="2" charset="-122"/>
              </a:rPr>
              <a:t>2</a:t>
            </a:r>
            <a:r>
              <a:rPr lang="zh-CN" altLang="en-US" sz="2400">
                <a:latin typeface="宋体" panose="02010600030101010101" pitchFamily="2" charset="-122"/>
              </a:rPr>
              <a:t>、根据帕塞瓦尔定理</a:t>
            </a:r>
            <a:r>
              <a:rPr lang="en-US" altLang="zh-CN" sz="2400">
                <a:latin typeface="宋体" panose="02010600030101010101" pitchFamily="2" charset="-122"/>
              </a:rPr>
              <a:t>: </a:t>
            </a:r>
          </a:p>
        </p:txBody>
      </p:sp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3419475" y="4221163"/>
          <a:ext cx="33845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7" name="公式" r:id="rId5" imgW="2108200" imgH="330200" progId="Equation.3">
                  <p:embed/>
                </p:oleObj>
              </mc:Choice>
              <mc:Fallback>
                <p:oleObj name="公式" r:id="rId5" imgW="2108200" imgH="330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221163"/>
                        <a:ext cx="3384550" cy="5746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Rectangle 11"/>
          <p:cNvSpPr>
            <a:spLocks noChangeArrowheads="1"/>
          </p:cNvSpPr>
          <p:nvPr/>
        </p:nvSpPr>
        <p:spPr bwMode="auto">
          <a:xfrm>
            <a:off x="755650" y="5059363"/>
            <a:ext cx="2468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f(t)</a:t>
            </a:r>
            <a:r>
              <a:rPr lang="zh-CN" altLang="en-US" sz="2400">
                <a:cs typeface="Times New Roman" panose="02020603050405020304" pitchFamily="18" charset="0"/>
              </a:rPr>
              <a:t>的平均功率为</a:t>
            </a:r>
            <a:r>
              <a:rPr lang="en-US" altLang="zh-CN" sz="2400">
                <a:cs typeface="Times New Roman" panose="02020603050405020304" pitchFamily="18" charset="0"/>
              </a:rPr>
              <a:t>:</a:t>
            </a:r>
            <a:endParaRPr lang="en-US" altLang="zh-CN" sz="2400"/>
          </a:p>
        </p:txBody>
      </p:sp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3297238" y="4941888"/>
          <a:ext cx="456565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8" name="公式" r:id="rId7" imgW="2743200" imgH="431800" progId="Equation.3">
                  <p:embed/>
                </p:oleObj>
              </mc:Choice>
              <mc:Fallback>
                <p:oleObj name="公式" r:id="rId7" imgW="27432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8" y="4941888"/>
                        <a:ext cx="4565650" cy="719137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Rectangle 12"/>
          <p:cNvSpPr>
            <a:spLocks noChangeArrowheads="1"/>
          </p:cNvSpPr>
          <p:nvPr/>
        </p:nvSpPr>
        <p:spPr bwMode="auto">
          <a:xfrm>
            <a:off x="3186113" y="3635375"/>
            <a:ext cx="2222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100"/>
              <a:t> </a:t>
            </a:r>
            <a:endParaRPr lang="en-US" altLang="zh-CN" sz="1800"/>
          </a:p>
        </p:txBody>
      </p:sp>
      <p:sp>
        <p:nvSpPr>
          <p:cNvPr id="16396" name="Rectangle 13"/>
          <p:cNvSpPr>
            <a:spLocks noChangeArrowheads="1"/>
          </p:cNvSpPr>
          <p:nvPr/>
        </p:nvSpPr>
        <p:spPr bwMode="auto">
          <a:xfrm>
            <a:off x="323850" y="5876925"/>
            <a:ext cx="247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宋体" panose="02010600030101010101" pitchFamily="2" charset="-122"/>
              </a:rPr>
              <a:t>3</a:t>
            </a:r>
            <a:r>
              <a:rPr lang="zh-CN" altLang="en-US" sz="2400">
                <a:latin typeface="宋体" panose="02010600030101010101" pitchFamily="2" charset="-122"/>
              </a:rPr>
              <a:t>、总平均功率</a:t>
            </a:r>
            <a:r>
              <a:rPr lang="en-US" altLang="zh-CN" sz="2400">
                <a:latin typeface="宋体" panose="02010600030101010101" pitchFamily="2" charset="-122"/>
              </a:rPr>
              <a:t>S </a:t>
            </a:r>
          </a:p>
        </p:txBody>
      </p:sp>
      <p:graphicFrame>
        <p:nvGraphicFramePr>
          <p:cNvPr id="16398" name="Object 14"/>
          <p:cNvGraphicFramePr>
            <a:graphicFrameLocks noChangeAspect="1"/>
          </p:cNvGraphicFramePr>
          <p:nvPr/>
        </p:nvGraphicFramePr>
        <p:xfrm>
          <a:off x="2720975" y="5734050"/>
          <a:ext cx="5789613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9" name="公式" r:id="rId9" imgW="3403600" imgH="431800" progId="Equation.3">
                  <p:embed/>
                </p:oleObj>
              </mc:Choice>
              <mc:Fallback>
                <p:oleObj name="公式" r:id="rId9" imgW="3403600" imgH="431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975" y="5734050"/>
                        <a:ext cx="5789613" cy="71913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33525" y="341313"/>
            <a:ext cx="6076950" cy="1066800"/>
          </a:xfr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三、平稳各态历经随机过程（</a:t>
            </a:r>
            <a:r>
              <a:rPr lang="en-US" altLang="zh-CN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）</a:t>
            </a:r>
            <a:br>
              <a:rPr lang="zh-CN" altLang="en-US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平稳性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628775"/>
            <a:ext cx="3311525" cy="579438"/>
          </a:xfrm>
          <a:noFill/>
        </p:spPr>
        <p:txBody>
          <a:bodyPr wrap="non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4</a:t>
            </a:r>
            <a:r>
              <a:rPr lang="zh-CN" altLang="en-US" sz="2400"/>
              <a:t>、定义功率谱密度</a:t>
            </a:r>
            <a:r>
              <a:rPr lang="zh-CN" altLang="en-US"/>
              <a:t>： </a:t>
            </a:r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468313" y="2565400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宋体" panose="02010600030101010101" pitchFamily="2" charset="-122"/>
              </a:rPr>
              <a:t>5</a:t>
            </a:r>
            <a:r>
              <a:rPr lang="zh-CN" altLang="en-US" sz="2400">
                <a:latin typeface="宋体" panose="02010600030101010101" pitchFamily="2" charset="-122"/>
              </a:rPr>
              <a:t>、</a:t>
            </a:r>
            <a:r>
              <a:rPr lang="en-US" altLang="zh-CN" sz="2400">
                <a:latin typeface="宋体" panose="02010600030101010101" pitchFamily="2" charset="-122"/>
              </a:rPr>
              <a:t>ξ(t)</a:t>
            </a:r>
            <a:r>
              <a:rPr lang="zh-CN" altLang="en-US" sz="2400">
                <a:latin typeface="宋体" panose="02010600030101010101" pitchFamily="2" charset="-122"/>
              </a:rPr>
              <a:t>的总平均功率 </a:t>
            </a:r>
          </a:p>
        </p:txBody>
      </p:sp>
      <p:sp>
        <p:nvSpPr>
          <p:cNvPr id="17415" name="Rectangle 9"/>
          <p:cNvSpPr>
            <a:spLocks noChangeArrowheads="1"/>
          </p:cNvSpPr>
          <p:nvPr/>
        </p:nvSpPr>
        <p:spPr bwMode="auto">
          <a:xfrm>
            <a:off x="357188" y="3143250"/>
            <a:ext cx="82804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tabLst>
                <a:tab pos="533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533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tabLst>
                <a:tab pos="533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533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tabLst>
                <a:tab pos="533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tabLst>
                <a:tab pos="533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tabLst>
                <a:tab pos="533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tabLst>
                <a:tab pos="533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tabLst>
                <a:tab pos="533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特点：</a:t>
            </a:r>
          </a:p>
          <a:p>
            <a:pPr lvl="1"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altLang="zh-CN" sz="2400" dirty="0">
                <a:latin typeface="宋体" panose="02010600030101010101" pitchFamily="2" charset="-122"/>
              </a:rPr>
              <a:t>ω</a:t>
            </a:r>
            <a:r>
              <a:rPr lang="zh-CN" altLang="en-US" sz="2400" dirty="0">
                <a:latin typeface="宋体" panose="02010600030101010101" pitchFamily="2" charset="-122"/>
              </a:rPr>
              <a:t>的确定函数而不再具有随机性。</a:t>
            </a:r>
          </a:p>
          <a:p>
            <a:pPr lvl="1"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宋体" panose="02010600030101010101" pitchFamily="2" charset="-122"/>
              </a:rPr>
              <a:t>描述各个不同的频率上功率分布的情况。</a:t>
            </a:r>
          </a:p>
          <a:p>
            <a:pPr lvl="1"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宋体" panose="02010600030101010101" pitchFamily="2" charset="-122"/>
              </a:rPr>
              <a:t>在整个频率范围内积分后，得出</a:t>
            </a:r>
            <a:r>
              <a:rPr lang="en-US" altLang="zh-CN" sz="2400" dirty="0">
                <a:latin typeface="宋体" panose="02010600030101010101" pitchFamily="2" charset="-122"/>
              </a:rPr>
              <a:t>F(t)</a:t>
            </a:r>
            <a:r>
              <a:rPr lang="zh-CN" altLang="en-US" sz="2400" dirty="0">
                <a:latin typeface="宋体" panose="02010600030101010101" pitchFamily="2" charset="-122"/>
              </a:rPr>
              <a:t>的总平均功率。</a:t>
            </a:r>
          </a:p>
          <a:p>
            <a:pPr lvl="1"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altLang="zh-CN" sz="2400" dirty="0">
                <a:latin typeface="宋体" panose="02010600030101010101" pitchFamily="2" charset="-122"/>
              </a:rPr>
              <a:t>P(ω)</a:t>
            </a:r>
            <a:r>
              <a:rPr lang="zh-CN" altLang="en-US" sz="2400" dirty="0">
                <a:latin typeface="宋体" panose="02010600030101010101" pitchFamily="2" charset="-122"/>
              </a:rPr>
              <a:t>是实偶函数，即</a:t>
            </a:r>
            <a:r>
              <a:rPr lang="en-US" altLang="zh-CN" sz="2400" dirty="0">
                <a:latin typeface="宋体" panose="02010600030101010101" pitchFamily="2" charset="-122"/>
              </a:rPr>
              <a:t>P(ω)= P(-ω) </a:t>
            </a:r>
          </a:p>
          <a:p>
            <a:pPr lvl="1"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altLang="zh-CN" sz="2400" dirty="0">
                <a:latin typeface="宋体" panose="02010600030101010101" pitchFamily="2" charset="-122"/>
              </a:rPr>
              <a:t>P(ω)</a:t>
            </a:r>
            <a:r>
              <a:rPr lang="zh-CN" altLang="en-US" sz="2400" dirty="0">
                <a:latin typeface="宋体" panose="02010600030101010101" pitchFamily="2" charset="-122"/>
              </a:rPr>
              <a:t>是非负函数，即</a:t>
            </a:r>
            <a:r>
              <a:rPr lang="en-US" altLang="zh-CN" sz="2400" dirty="0">
                <a:latin typeface="宋体" panose="02010600030101010101" pitchFamily="2" charset="-122"/>
              </a:rPr>
              <a:t>P(ω)≥0</a:t>
            </a:r>
          </a:p>
          <a:p>
            <a:pPr lvl="1" eaLnBrk="1" hangingPunct="1">
              <a:lnSpc>
                <a:spcPct val="8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</a:pPr>
            <a:endParaRPr lang="en-US" altLang="zh-CN" sz="2400" b="1" dirty="0">
              <a:latin typeface="宋体" panose="02010600030101010101" pitchFamily="2" charset="-122"/>
            </a:endParaRPr>
          </a:p>
          <a:p>
            <a:pPr lvl="1" eaLnBrk="1" hangingPunct="1"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意义：从频域角度描述平稳随机过程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F(t)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  统计特性的重要的数字特征 </a:t>
            </a:r>
          </a:p>
        </p:txBody>
      </p:sp>
      <p:sp>
        <p:nvSpPr>
          <p:cNvPr id="1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33525" y="341313"/>
            <a:ext cx="6076950" cy="1066800"/>
          </a:xfr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三、平稳各态历经随机过程（</a:t>
            </a:r>
            <a:r>
              <a:rPr lang="en-US" altLang="zh-CN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）</a:t>
            </a:r>
            <a:br>
              <a:rPr lang="zh-CN" altLang="en-US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平稳性</a:t>
            </a: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06388"/>
              </p:ext>
            </p:extLst>
          </p:nvPr>
        </p:nvGraphicFramePr>
        <p:xfrm>
          <a:off x="3491880" y="1460501"/>
          <a:ext cx="4183013" cy="907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Equation" r:id="rId3" imgW="2323800" imgH="533160" progId="Equation.DSMT4">
                  <p:embed/>
                </p:oleObj>
              </mc:Choice>
              <mc:Fallback>
                <p:oleObj name="Equation" r:id="rId3" imgW="232380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460501"/>
                        <a:ext cx="4183013" cy="907251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798775"/>
              </p:ext>
            </p:extLst>
          </p:nvPr>
        </p:nvGraphicFramePr>
        <p:xfrm>
          <a:off x="3734767" y="2564904"/>
          <a:ext cx="4365625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Equation" r:id="rId5" imgW="2425680" imgH="393480" progId="Equation.DSMT4">
                  <p:embed/>
                </p:oleObj>
              </mc:Choice>
              <mc:Fallback>
                <p:oleObj name="Equation" r:id="rId5" imgW="2425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4767" y="2564904"/>
                        <a:ext cx="4365625" cy="66833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673225"/>
            <a:ext cx="8077200" cy="830263"/>
          </a:xfrm>
          <a:noFill/>
        </p:spPr>
        <p:txBody>
          <a:bodyPr>
            <a:spAutoFit/>
          </a:bodyPr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6</a:t>
            </a:r>
            <a:r>
              <a:rPr lang="zh-CN" altLang="en-US" sz="2400"/>
              <a:t>、功率谱密度</a:t>
            </a:r>
            <a:r>
              <a:rPr lang="en-US" altLang="zh-CN" sz="2400"/>
              <a:t>Ps(ω)</a:t>
            </a:r>
            <a:r>
              <a:rPr lang="zh-CN" altLang="en-US" sz="2400"/>
              <a:t>与自相关函数之间互为傅里叶变换关系：</a:t>
            </a:r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827088" y="5949950"/>
            <a:ext cx="33845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宋体" panose="02010600030101010101" pitchFamily="2" charset="-122"/>
              </a:rPr>
              <a:t>称之维纳一辛钦定理</a:t>
            </a:r>
          </a:p>
        </p:txBody>
      </p:sp>
      <p:sp>
        <p:nvSpPr>
          <p:cNvPr id="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33525" y="341313"/>
            <a:ext cx="6076950" cy="1066800"/>
          </a:xfr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三、平稳各态历经随机过程（</a:t>
            </a:r>
            <a:r>
              <a:rPr lang="en-US" altLang="zh-CN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）</a:t>
            </a:r>
            <a:br>
              <a:rPr lang="zh-CN" altLang="en-US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平稳性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73089"/>
              </p:ext>
            </p:extLst>
          </p:nvPr>
        </p:nvGraphicFramePr>
        <p:xfrm>
          <a:off x="827088" y="2768600"/>
          <a:ext cx="7266276" cy="270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Equation" r:id="rId3" imgW="3416040" imgH="1346040" progId="Equation.DSMT4">
                  <p:embed/>
                </p:oleObj>
              </mc:Choice>
              <mc:Fallback>
                <p:oleObj name="Equation" r:id="rId3" imgW="3416040" imgH="1346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768600"/>
                        <a:ext cx="7266276" cy="2703512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381000"/>
            <a:ext cx="6483350" cy="579438"/>
          </a:xfr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四、高斯窄带随机过程的特点（</a:t>
            </a:r>
            <a:r>
              <a:rPr lang="en-US" altLang="zh-CN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68313" y="1125538"/>
            <a:ext cx="459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/>
            </a:pPr>
            <a:r>
              <a:rPr lang="zh-CN" altLang="en-US" kern="0">
                <a:latin typeface="+mn-lt"/>
                <a:ea typeface="+mn-ea"/>
              </a:rPr>
              <a:t>高斯（正态）随机过程定义 </a:t>
            </a:r>
            <a:r>
              <a:rPr lang="zh-CN" altLang="en-US" kern="0">
                <a:ea typeface="+mn-ea"/>
              </a:rPr>
              <a:t>：</a:t>
            </a:r>
          </a:p>
        </p:txBody>
      </p:sp>
      <p:sp>
        <p:nvSpPr>
          <p:cNvPr id="20486" name="Rectangle 19"/>
          <p:cNvSpPr>
            <a:spLocks noChangeArrowheads="1"/>
          </p:cNvSpPr>
          <p:nvPr/>
        </p:nvSpPr>
        <p:spPr bwMode="auto">
          <a:xfrm>
            <a:off x="323850" y="3532609"/>
            <a:ext cx="82613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tabLst>
                <a:tab pos="2667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667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tabLst>
                <a:tab pos="266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66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tabLst>
                <a:tab pos="266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tabLst>
                <a:tab pos="266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tabLst>
                <a:tab pos="266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tabLst>
                <a:tab pos="266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tabLst>
                <a:tab pos="266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、概率密度仅与数学期望、方差、归一化协方差函数有关。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、高斯过程若是广义平稳的，则又是狭义平稳的</a:t>
            </a:r>
            <a:r>
              <a:rPr lang="zh-CN" altLang="en-US" sz="2400" dirty="0">
                <a:latin typeface="宋体" panose="02010600030101010101" pitchFamily="2" charset="-122"/>
              </a:rPr>
              <a:t>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故仅</a:t>
            </a: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研究其数字特征。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、如果各随机变量两两之间互不相关，则有</a:t>
            </a:r>
            <a:endParaRPr lang="zh-CN" altLang="en-US" sz="2400" dirty="0"/>
          </a:p>
        </p:txBody>
      </p:sp>
      <p:sp>
        <p:nvSpPr>
          <p:cNvPr id="20488" name="Rectangle 20"/>
          <p:cNvSpPr>
            <a:spLocks noChangeArrowheads="1"/>
          </p:cNvSpPr>
          <p:nvPr/>
        </p:nvSpPr>
        <p:spPr bwMode="auto">
          <a:xfrm>
            <a:off x="642938" y="5630863"/>
            <a:ext cx="81645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cs typeface="Times New Roman" panose="02020603050405020304" pitchFamily="18" charset="0"/>
              </a:rPr>
              <a:t>结论：若高斯过程中的随机变量之间互不相关，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cs typeface="Times New Roman" panose="02020603050405020304" pitchFamily="18" charset="0"/>
              </a:rPr>
              <a:t>则</a:t>
            </a:r>
            <a:r>
              <a:rPr lang="zh-CN" altLang="en-US" sz="2800" b="1">
                <a:latin typeface="宋体" panose="02010600030101010101" pitchFamily="2" charset="-122"/>
              </a:rPr>
              <a:t>随机变量之间</a:t>
            </a:r>
            <a:r>
              <a:rPr lang="zh-CN" altLang="en-US" sz="2800" b="1">
                <a:cs typeface="Times New Roman" panose="02020603050405020304" pitchFamily="18" charset="0"/>
              </a:rPr>
              <a:t>也是统计独立的</a:t>
            </a:r>
            <a:r>
              <a:rPr lang="zh-CN" altLang="en-US" sz="2800"/>
              <a:t> 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534581"/>
              </p:ext>
            </p:extLst>
          </p:nvPr>
        </p:nvGraphicFramePr>
        <p:xfrm>
          <a:off x="179512" y="5171918"/>
          <a:ext cx="8820150" cy="489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2" name="Equation" r:id="rId3" imgW="4317840" imgH="253800" progId="Equation.DSMT4">
                  <p:embed/>
                </p:oleObj>
              </mc:Choice>
              <mc:Fallback>
                <p:oleObj name="Equation" r:id="rId3" imgW="43178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171918"/>
                        <a:ext cx="8820150" cy="48933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606434"/>
              </p:ext>
            </p:extLst>
          </p:nvPr>
        </p:nvGraphicFramePr>
        <p:xfrm>
          <a:off x="1187624" y="1628800"/>
          <a:ext cx="6831806" cy="1886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3" name="Equation" r:id="rId5" imgW="3466800" imgH="1015920" progId="Equation.DSMT4">
                  <p:embed/>
                </p:oleObj>
              </mc:Choice>
              <mc:Fallback>
                <p:oleObj name="Equation" r:id="rId5" imgW="346680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628800"/>
                        <a:ext cx="6831806" cy="1886326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95288" y="908720"/>
            <a:ext cx="43275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/>
            </a:pPr>
            <a:r>
              <a:rPr lang="zh-CN" altLang="en-US" kern="0" dirty="0">
                <a:latin typeface="+mn-lt"/>
                <a:ea typeface="+mn-ea"/>
              </a:rPr>
              <a:t>高斯过程一维概率密度函数</a:t>
            </a:r>
            <a:r>
              <a:rPr lang="zh-CN" altLang="en-US" sz="3200" kern="0" dirty="0">
                <a:latin typeface="+mn-lt"/>
                <a:ea typeface="+mn-ea"/>
              </a:rPr>
              <a:t> </a:t>
            </a:r>
          </a:p>
        </p:txBody>
      </p:sp>
      <p:sp>
        <p:nvSpPr>
          <p:cNvPr id="21509" name="Rectangle 9"/>
          <p:cNvSpPr>
            <a:spLocks noChangeArrowheads="1"/>
          </p:cNvSpPr>
          <p:nvPr/>
        </p:nvSpPr>
        <p:spPr bwMode="auto">
          <a:xfrm>
            <a:off x="468313" y="2424113"/>
            <a:ext cx="5518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宋体" panose="02010600030101010101" pitchFamily="2" charset="-122"/>
                <a:cs typeface="Times New Roman" panose="02020603050405020304" pitchFamily="18" charset="0"/>
              </a:rPr>
              <a:t>   f(x)</a:t>
            </a: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特性如下</a:t>
            </a:r>
            <a:r>
              <a:rPr lang="en-US" altLang="zh-CN" sz="2400">
                <a:latin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400">
              <a:latin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、对称性。</a:t>
            </a:r>
            <a:r>
              <a:rPr lang="zh-CN" altLang="en-US" sz="2400">
                <a:latin typeface="宋体" panose="02010600030101010101" pitchFamily="2" charset="-122"/>
              </a:rPr>
              <a:t>对称</a:t>
            </a: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于</a:t>
            </a:r>
            <a:r>
              <a:rPr lang="en-US" altLang="zh-CN" sz="2400">
                <a:latin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400">
                <a:latin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这条直线，即有</a:t>
            </a:r>
          </a:p>
        </p:txBody>
      </p:sp>
      <p:graphicFrame>
        <p:nvGraphicFramePr>
          <p:cNvPr id="215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510871"/>
              </p:ext>
            </p:extLst>
          </p:nvPr>
        </p:nvGraphicFramePr>
        <p:xfrm>
          <a:off x="5940425" y="2852738"/>
          <a:ext cx="172878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0" name="公式" r:id="rId3" imgW="1218671" imgH="203112" progId="Equation.3">
                  <p:embed/>
                </p:oleObj>
              </mc:Choice>
              <mc:Fallback>
                <p:oleObj name="公式" r:id="rId3" imgW="1218671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2852738"/>
                        <a:ext cx="1728788" cy="3556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Rectangle 10"/>
          <p:cNvSpPr>
            <a:spLocks noChangeArrowheads="1"/>
          </p:cNvSpPr>
          <p:nvPr/>
        </p:nvSpPr>
        <p:spPr bwMode="auto">
          <a:xfrm>
            <a:off x="468313" y="3284538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tabLst>
                <a:tab pos="4000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4000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tabLst>
                <a:tab pos="400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400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tabLst>
                <a:tab pos="400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tabLst>
                <a:tab pos="400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tabLst>
                <a:tab pos="400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tabLst>
                <a:tab pos="400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tabLst>
                <a:tab pos="400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、在点</a:t>
            </a:r>
            <a:r>
              <a:rPr lang="en-US" altLang="zh-CN" sz="2400">
                <a:latin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处达到极大值</a:t>
            </a:r>
            <a:endParaRPr lang="zh-CN" altLang="en-US" sz="2400"/>
          </a:p>
        </p:txBody>
      </p:sp>
      <p:sp>
        <p:nvSpPr>
          <p:cNvPr id="21513" name="Rectangle 11"/>
          <p:cNvSpPr>
            <a:spLocks noChangeArrowheads="1"/>
          </p:cNvSpPr>
          <p:nvPr/>
        </p:nvSpPr>
        <p:spPr bwMode="auto">
          <a:xfrm>
            <a:off x="468313" y="4483100"/>
            <a:ext cx="8718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tabLst>
                <a:tab pos="4000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4000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tabLst>
                <a:tab pos="400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400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tabLst>
                <a:tab pos="400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tabLst>
                <a:tab pos="400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tabLst>
                <a:tab pos="400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tabLst>
                <a:tab pos="400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tabLst>
                <a:tab pos="400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、若</a:t>
            </a:r>
            <a:r>
              <a:rPr lang="en-US" altLang="zh-CN" sz="2400">
                <a:latin typeface="宋体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不变，增加</a:t>
            </a:r>
            <a:r>
              <a:rPr lang="en-US" altLang="zh-CN" sz="2400">
                <a:latin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宋体" panose="02010600030101010101" pitchFamily="2" charset="-122"/>
                <a:cs typeface="Times New Roman" panose="02020603050405020304" pitchFamily="18" charset="0"/>
              </a:rPr>
              <a:t>f(x)</a:t>
            </a: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图形左移；减小</a:t>
            </a:r>
            <a:r>
              <a:rPr lang="en-US" altLang="zh-CN" sz="2400">
                <a:latin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宋体" panose="02010600030101010101" pitchFamily="2" charset="-122"/>
                <a:cs typeface="Times New Roman" panose="02020603050405020304" pitchFamily="18" charset="0"/>
              </a:rPr>
              <a:t>f(x)</a:t>
            </a: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图形右移；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   若</a:t>
            </a:r>
            <a:r>
              <a:rPr lang="en-US" altLang="zh-CN" sz="2400">
                <a:latin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不变，增加</a:t>
            </a:r>
            <a:r>
              <a:rPr lang="en-US" altLang="zh-CN" sz="2400">
                <a:latin typeface="宋体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宋体" panose="02010600030101010101" pitchFamily="2" charset="-122"/>
                <a:cs typeface="Times New Roman" panose="02020603050405020304" pitchFamily="18" charset="0"/>
              </a:rPr>
              <a:t>f(x)</a:t>
            </a: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图形变低；减小</a:t>
            </a:r>
            <a:r>
              <a:rPr lang="en-US" altLang="zh-CN" sz="2400">
                <a:latin typeface="宋体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宋体" panose="02010600030101010101" pitchFamily="2" charset="-122"/>
                <a:cs typeface="Times New Roman" panose="02020603050405020304" pitchFamily="18" charset="0"/>
              </a:rPr>
              <a:t>f(x)</a:t>
            </a: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图形变高；</a:t>
            </a:r>
            <a:endParaRPr lang="zh-CN" altLang="en-US" sz="2400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auto">
          <a:xfrm>
            <a:off x="1082675" y="5473700"/>
            <a:ext cx="2222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100"/>
              <a:t> </a:t>
            </a:r>
            <a:endParaRPr lang="en-US" altLang="zh-CN" sz="1800"/>
          </a:p>
        </p:txBody>
      </p:sp>
      <p:sp>
        <p:nvSpPr>
          <p:cNvPr id="21516" name="Text Box 13"/>
          <p:cNvSpPr txBox="1">
            <a:spLocks noChangeArrowheads="1"/>
          </p:cNvSpPr>
          <p:nvPr/>
        </p:nvSpPr>
        <p:spPr bwMode="auto">
          <a:xfrm>
            <a:off x="474663" y="3933825"/>
            <a:ext cx="6413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3</a:t>
            </a:r>
            <a:r>
              <a:rPr lang="zh-CN" altLang="en-US" sz="2400">
                <a:latin typeface="宋体" panose="02010600030101010101" pitchFamily="2" charset="-122"/>
              </a:rPr>
              <a:t>、</a:t>
            </a:r>
          </a:p>
        </p:txBody>
      </p:sp>
      <p:sp>
        <p:nvSpPr>
          <p:cNvPr id="21517" name="Rectangle 15"/>
          <p:cNvSpPr>
            <a:spLocks noChangeArrowheads="1"/>
          </p:cNvSpPr>
          <p:nvPr/>
        </p:nvSpPr>
        <p:spPr bwMode="auto">
          <a:xfrm>
            <a:off x="369888" y="5226050"/>
            <a:ext cx="2762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70000"/>
              <a:buFont typeface="Wingdings" panose="05000000000000000000" pitchFamily="2" charset="2"/>
              <a:buChar char="u"/>
            </a:pPr>
            <a:r>
              <a:rPr lang="zh-CN" altLang="en-US" sz="2400">
                <a:latin typeface="Verdana" panose="020B0604030504040204" pitchFamily="34" charset="0"/>
              </a:rPr>
              <a:t>正态分布函数</a:t>
            </a:r>
            <a:r>
              <a:rPr lang="zh-CN" altLang="en-US">
                <a:latin typeface="Verdana" panose="020B0604030504040204" pitchFamily="34" charset="0"/>
              </a:rPr>
              <a:t>：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381000"/>
            <a:ext cx="6483350" cy="579438"/>
          </a:xfr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四、高斯窄带随机过程的特点（</a:t>
            </a:r>
            <a:r>
              <a:rPr lang="en-US" altLang="zh-CN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254669"/>
              </p:ext>
            </p:extLst>
          </p:nvPr>
        </p:nvGraphicFramePr>
        <p:xfrm>
          <a:off x="1115616" y="1432595"/>
          <a:ext cx="5080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1" name="Equation" r:id="rId5" imgW="2577960" imgH="533160" progId="Equation.DSMT4">
                  <p:embed/>
                </p:oleObj>
              </mc:Choice>
              <mc:Fallback>
                <p:oleObj name="Equation" r:id="rId5" imgW="257796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432595"/>
                        <a:ext cx="5080000" cy="9906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207145"/>
              </p:ext>
            </p:extLst>
          </p:nvPr>
        </p:nvGraphicFramePr>
        <p:xfrm>
          <a:off x="994569" y="3780671"/>
          <a:ext cx="3001367" cy="58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2" name="Equation" r:id="rId7" imgW="1587240" imgH="330120" progId="Equation.DSMT4">
                  <p:embed/>
                </p:oleObj>
              </mc:Choice>
              <mc:Fallback>
                <p:oleObj name="Equation" r:id="rId7" imgW="15872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4569" y="3780671"/>
                        <a:ext cx="3001367" cy="587787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385254"/>
              </p:ext>
            </p:extLst>
          </p:nvPr>
        </p:nvGraphicFramePr>
        <p:xfrm>
          <a:off x="4139952" y="3765024"/>
          <a:ext cx="4774369" cy="575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3" name="Equation" r:id="rId9" imgW="2577960" imgH="330120" progId="Equation.DSMT4">
                  <p:embed/>
                </p:oleObj>
              </mc:Choice>
              <mc:Fallback>
                <p:oleObj name="Equation" r:id="rId9" imgW="25779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3765024"/>
                        <a:ext cx="4774369" cy="57572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438918"/>
              </p:ext>
            </p:extLst>
          </p:nvPr>
        </p:nvGraphicFramePr>
        <p:xfrm>
          <a:off x="536506" y="5805264"/>
          <a:ext cx="8355974" cy="85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4" name="Equation" r:id="rId11" imgW="4914720" imgH="533160" progId="Equation.DSMT4">
                  <p:embed/>
                </p:oleObj>
              </mc:Choice>
              <mc:Fallback>
                <p:oleObj name="Equation" r:id="rId11" imgW="491472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06" y="5805264"/>
                        <a:ext cx="8355974" cy="8547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64" name="Picture 6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098212"/>
            <a:ext cx="2592288" cy="1668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23528" y="982985"/>
            <a:ext cx="79914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09600" indent="-6096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/>
            </a:pPr>
            <a:r>
              <a:rPr lang="zh-CN" altLang="en-US" b="1" kern="0" dirty="0">
                <a:solidFill>
                  <a:srgbClr val="92D050"/>
                </a:solidFill>
                <a:latin typeface="+mn-ea"/>
                <a:ea typeface="+mn-ea"/>
              </a:rPr>
              <a:t>窄带的定义</a:t>
            </a:r>
            <a:r>
              <a:rPr lang="zh-CN" altLang="en-US" kern="0" dirty="0">
                <a:solidFill>
                  <a:srgbClr val="92D050"/>
                </a:solidFill>
                <a:latin typeface="+mn-ea"/>
                <a:ea typeface="+mn-ea"/>
              </a:rPr>
              <a:t>：</a:t>
            </a:r>
            <a:r>
              <a:rPr lang="zh-CN" altLang="en-US" kern="0" dirty="0">
                <a:latin typeface="+mn-ea"/>
                <a:ea typeface="+mn-ea"/>
              </a:rPr>
              <a:t>其频谱均被限制在“载波</a:t>
            </a:r>
            <a:r>
              <a:rPr lang="en-US" altLang="zh-CN" kern="0" dirty="0" err="1">
                <a:latin typeface="+mn-ea"/>
                <a:ea typeface="+mn-ea"/>
              </a:rPr>
              <a:t>fc</a:t>
            </a:r>
            <a:r>
              <a:rPr lang="en-US" altLang="zh-CN" kern="0" dirty="0">
                <a:latin typeface="+mn-ea"/>
                <a:ea typeface="+mn-ea"/>
              </a:rPr>
              <a:t>”</a:t>
            </a:r>
            <a:r>
              <a:rPr lang="zh-CN" altLang="en-US" kern="0" dirty="0">
                <a:latin typeface="+mn-ea"/>
                <a:ea typeface="+mn-ea"/>
              </a:rPr>
              <a:t>或某中心频率附近一个窄的频带</a:t>
            </a:r>
            <a:r>
              <a:rPr lang="en-US" altLang="zh-CN" kern="0" dirty="0" err="1">
                <a:latin typeface="+mn-ea"/>
                <a:ea typeface="+mn-ea"/>
              </a:rPr>
              <a:t>Δf</a:t>
            </a:r>
            <a:r>
              <a:rPr lang="zh-CN" altLang="en-US" kern="0" dirty="0">
                <a:latin typeface="+mn-ea"/>
                <a:ea typeface="+mn-ea"/>
              </a:rPr>
              <a:t>上，而这个中心频率离开零频率又相当远，即</a:t>
            </a:r>
            <a:r>
              <a:rPr lang="en-US" altLang="zh-CN" kern="0" dirty="0" err="1">
                <a:latin typeface="+mn-ea"/>
                <a:ea typeface="+mn-ea"/>
              </a:rPr>
              <a:t>Δf</a:t>
            </a:r>
            <a:r>
              <a:rPr lang="en-US" altLang="zh-CN" kern="0" dirty="0">
                <a:latin typeface="+mn-ea"/>
                <a:ea typeface="+mn-ea"/>
              </a:rPr>
              <a:t>〈〈 </a:t>
            </a:r>
            <a:r>
              <a:rPr lang="en-US" altLang="zh-CN" kern="0" dirty="0" err="1">
                <a:latin typeface="+mn-ea"/>
                <a:ea typeface="+mn-ea"/>
              </a:rPr>
              <a:t>fc</a:t>
            </a:r>
            <a:r>
              <a:rPr lang="en-US" altLang="zh-CN" kern="0" dirty="0">
                <a:latin typeface="+mn-ea"/>
                <a:ea typeface="+mn-ea"/>
              </a:rPr>
              <a:t>  </a:t>
            </a:r>
            <a:r>
              <a:rPr lang="zh-CN" altLang="en-US" kern="0" dirty="0">
                <a:latin typeface="+mn-ea"/>
                <a:ea typeface="+mn-ea"/>
              </a:rPr>
              <a:t>，如图</a:t>
            </a:r>
            <a:r>
              <a:rPr lang="en-US" altLang="zh-CN" kern="0" dirty="0">
                <a:latin typeface="+mn-ea"/>
                <a:ea typeface="+mn-ea"/>
              </a:rPr>
              <a:t>3-4</a:t>
            </a:r>
          </a:p>
          <a:p>
            <a:pPr marL="609600" indent="-6096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/>
            </a:pPr>
            <a:endParaRPr lang="en-US" altLang="zh-CN" kern="0" dirty="0">
              <a:latin typeface="+mn-ea"/>
              <a:ea typeface="+mn-ea"/>
            </a:endParaRPr>
          </a:p>
          <a:p>
            <a:pPr marL="609600" indent="-6096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/>
            </a:pPr>
            <a:r>
              <a:rPr lang="zh-CN" altLang="en-US" kern="0" dirty="0">
                <a:latin typeface="+mn-ea"/>
                <a:ea typeface="+mn-ea"/>
              </a:rPr>
              <a:t>窄带随机过程一般用下式描述</a:t>
            </a:r>
          </a:p>
        </p:txBody>
      </p:sp>
      <p:sp>
        <p:nvSpPr>
          <p:cNvPr id="22531" name="Rectangle 6"/>
          <p:cNvSpPr>
            <a:spLocks noChangeArrowheads="1"/>
          </p:cNvSpPr>
          <p:nvPr/>
        </p:nvSpPr>
        <p:spPr bwMode="auto">
          <a:xfrm>
            <a:off x="1258888" y="3933825"/>
            <a:ext cx="26225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宋体" panose="02010600030101010101" pitchFamily="2" charset="-122"/>
              </a:rPr>
              <a:t>为随机包络函数；</a:t>
            </a:r>
          </a:p>
        </p:txBody>
      </p:sp>
      <p:sp>
        <p:nvSpPr>
          <p:cNvPr id="22532" name="Rectangle 9"/>
          <p:cNvSpPr>
            <a:spLocks noChangeArrowheads="1"/>
          </p:cNvSpPr>
          <p:nvPr/>
        </p:nvSpPr>
        <p:spPr bwMode="auto">
          <a:xfrm>
            <a:off x="468313" y="4438650"/>
            <a:ext cx="51085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宋体" panose="02010600030101010101" pitchFamily="2" charset="-122"/>
              </a:rPr>
              <a:t>它们相对于载频的部是缓慢变化的。</a:t>
            </a:r>
          </a:p>
        </p:txBody>
      </p:sp>
      <p:sp>
        <p:nvSpPr>
          <p:cNvPr id="22533" name="Rectangle 10"/>
          <p:cNvSpPr>
            <a:spLocks noChangeArrowheads="1"/>
          </p:cNvSpPr>
          <p:nvPr/>
        </p:nvSpPr>
        <p:spPr bwMode="auto">
          <a:xfrm>
            <a:off x="4356100" y="3933825"/>
            <a:ext cx="26225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宋体" panose="02010600030101010101" pitchFamily="2" charset="-122"/>
              </a:rPr>
              <a:t>为随机相位函数。</a:t>
            </a:r>
          </a:p>
        </p:txBody>
      </p:sp>
      <p:graphicFrame>
        <p:nvGraphicFramePr>
          <p:cNvPr id="22535" name="Object 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635375" y="3862388"/>
          <a:ext cx="71913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6" name="Equation" r:id="rId3" imgW="342751" imgH="203112" progId="Equation.DSMT4">
                  <p:embed/>
                </p:oleObj>
              </mc:Choice>
              <mc:Fallback>
                <p:oleObj name="Equation" r:id="rId3" imgW="342751" imgH="2031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862388"/>
                        <a:ext cx="719138" cy="498475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4"/>
          <p:cNvGraphicFramePr>
            <a:graphicFrameLocks noChangeAspect="1"/>
          </p:cNvGraphicFramePr>
          <p:nvPr/>
        </p:nvGraphicFramePr>
        <p:xfrm>
          <a:off x="539750" y="3862388"/>
          <a:ext cx="7207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7" name="公式" r:id="rId5" imgW="342751" imgH="203112" progId="Equation.3">
                  <p:embed/>
                </p:oleObj>
              </mc:Choice>
              <mc:Fallback>
                <p:oleObj name="公式" r:id="rId5" imgW="342751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862388"/>
                        <a:ext cx="720725" cy="44450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381000"/>
            <a:ext cx="6483350" cy="579438"/>
          </a:xfr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四、高斯窄带随机过程的特点（</a:t>
            </a:r>
            <a:r>
              <a:rPr lang="en-US" altLang="zh-CN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22540" name="Rectangle 9"/>
          <p:cNvSpPr>
            <a:spLocks noChangeArrowheads="1"/>
          </p:cNvSpPr>
          <p:nvPr/>
        </p:nvSpPr>
        <p:spPr bwMode="auto">
          <a:xfrm>
            <a:off x="500063" y="4797152"/>
            <a:ext cx="2646878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将</a:t>
            </a:r>
            <a:r>
              <a:rPr lang="en-US" altLang="zh-CN" sz="2400" dirty="0">
                <a:latin typeface="宋体" panose="02010600030101010101" pitchFamily="2" charset="-122"/>
              </a:rPr>
              <a:t>(3.5-1)</a:t>
            </a:r>
            <a:r>
              <a:rPr lang="zh-CN" altLang="en-US" sz="2400" dirty="0">
                <a:latin typeface="宋体" panose="02010600030101010101" pitchFamily="2" charset="-122"/>
              </a:rPr>
              <a:t>展开得 </a:t>
            </a: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05734"/>
              </p:ext>
            </p:extLst>
          </p:nvPr>
        </p:nvGraphicFramePr>
        <p:xfrm>
          <a:off x="1043608" y="3268341"/>
          <a:ext cx="6130640" cy="520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8" name="Equation" r:id="rId7" imgW="3111480" imgH="279360" progId="Equation.DSMT4">
                  <p:embed/>
                </p:oleObj>
              </mc:Choice>
              <mc:Fallback>
                <p:oleObj name="Equation" r:id="rId7" imgW="31114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268341"/>
                        <a:ext cx="6130640" cy="520699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234182"/>
              </p:ext>
            </p:extLst>
          </p:nvPr>
        </p:nvGraphicFramePr>
        <p:xfrm>
          <a:off x="1332285" y="5229200"/>
          <a:ext cx="58547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9" name="Equation" r:id="rId9" imgW="2971800" imgH="253800" progId="Equation.DSMT4">
                  <p:embed/>
                </p:oleObj>
              </mc:Choice>
              <mc:Fallback>
                <p:oleObj name="Equation" r:id="rId9" imgW="2971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2285" y="5229200"/>
                        <a:ext cx="5854700" cy="4730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872725"/>
              </p:ext>
            </p:extLst>
          </p:nvPr>
        </p:nvGraphicFramePr>
        <p:xfrm>
          <a:off x="1323662" y="5737200"/>
          <a:ext cx="43021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0" name="Equation" r:id="rId11" imgW="2184120" imgH="279360" progId="Equation.DSMT4">
                  <p:embed/>
                </p:oleObj>
              </mc:Choice>
              <mc:Fallback>
                <p:oleObj name="Equation" r:id="rId11" imgW="21841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662" y="5737200"/>
                        <a:ext cx="4302125" cy="5207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465328"/>
              </p:ext>
            </p:extLst>
          </p:nvPr>
        </p:nvGraphicFramePr>
        <p:xfrm>
          <a:off x="1324304" y="6292676"/>
          <a:ext cx="42783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1" name="Equation" r:id="rId13" imgW="2171520" imgH="279360" progId="Equation.DSMT4">
                  <p:embed/>
                </p:oleObj>
              </mc:Choice>
              <mc:Fallback>
                <p:oleObj name="Equation" r:id="rId13" imgW="21715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4304" y="6292676"/>
                        <a:ext cx="4278313" cy="5207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667375" y="5805264"/>
            <a:ext cx="1723549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叫同相分量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5652120" y="6381328"/>
            <a:ext cx="1723549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叫正交分量</a:t>
            </a:r>
          </a:p>
        </p:txBody>
      </p:sp>
      <p:pic>
        <p:nvPicPr>
          <p:cNvPr id="22581" name="Picture 5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204864"/>
            <a:ext cx="3457334" cy="982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68313" y="1268413"/>
            <a:ext cx="8229600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09600" indent="-6096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/>
            </a:pPr>
            <a:r>
              <a:rPr lang="zh-CN" altLang="en-US" kern="0" dirty="0">
                <a:ea typeface="+mn-ea"/>
              </a:rPr>
              <a:t>设</a:t>
            </a:r>
            <a:r>
              <a:rPr lang="en-US" altLang="zh-CN" kern="0" dirty="0">
                <a:ea typeface="+mn-ea"/>
              </a:rPr>
              <a:t>ξ(t)</a:t>
            </a:r>
            <a:r>
              <a:rPr lang="zh-CN" altLang="en-US" kern="0" dirty="0">
                <a:ea typeface="+mn-ea"/>
              </a:rPr>
              <a:t>是平稳窄带随机过程，且假设均值为零，则</a:t>
            </a:r>
            <a:r>
              <a:rPr lang="en-US" altLang="zh-CN" kern="0" dirty="0" err="1">
                <a:ea typeface="+mn-ea"/>
              </a:rPr>
              <a:t>ξc</a:t>
            </a:r>
            <a:r>
              <a:rPr lang="en-US" altLang="zh-CN" kern="0" dirty="0">
                <a:ea typeface="+mn-ea"/>
              </a:rPr>
              <a:t>(t)</a:t>
            </a:r>
            <a:r>
              <a:rPr lang="zh-CN" altLang="en-US" kern="0" dirty="0">
                <a:ea typeface="+mn-ea"/>
              </a:rPr>
              <a:t>、</a:t>
            </a:r>
            <a:r>
              <a:rPr lang="en-US" altLang="zh-CN" kern="0" dirty="0" err="1">
                <a:ea typeface="+mn-ea"/>
              </a:rPr>
              <a:t>ξs</a:t>
            </a:r>
            <a:r>
              <a:rPr lang="en-US" altLang="zh-CN" kern="0" dirty="0">
                <a:ea typeface="+mn-ea"/>
              </a:rPr>
              <a:t>(t)</a:t>
            </a:r>
            <a:r>
              <a:rPr lang="zh-CN" altLang="en-US" kern="0" dirty="0">
                <a:ea typeface="+mn-ea"/>
              </a:rPr>
              <a:t>的统计特性：</a:t>
            </a:r>
          </a:p>
          <a:p>
            <a:pPr marL="609600" indent="-6096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ea typeface="+mn-ea"/>
              </a:rPr>
              <a:t>1</a:t>
            </a:r>
            <a:r>
              <a:rPr lang="zh-CN" altLang="en-US" kern="0" dirty="0">
                <a:ea typeface="+mn-ea"/>
              </a:rPr>
              <a:t>、对</a:t>
            </a:r>
            <a:r>
              <a:rPr lang="en-US" altLang="zh-CN" kern="0" dirty="0">
                <a:ea typeface="+mn-ea"/>
              </a:rPr>
              <a:t>(3.5-2)</a:t>
            </a:r>
            <a:r>
              <a:rPr lang="zh-CN" altLang="en-US" kern="0" dirty="0">
                <a:ea typeface="+mn-ea"/>
              </a:rPr>
              <a:t>两边取平均，且</a:t>
            </a:r>
            <a:r>
              <a:rPr lang="en-US" altLang="zh-CN" kern="0" dirty="0">
                <a:ea typeface="+mn-ea"/>
              </a:rPr>
              <a:t>E[ξ(t)]=0</a:t>
            </a:r>
            <a:r>
              <a:rPr lang="zh-CN" altLang="en-US" kern="0" dirty="0">
                <a:ea typeface="+mn-ea"/>
              </a:rPr>
              <a:t>，则：</a:t>
            </a:r>
          </a:p>
        </p:txBody>
      </p:sp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468313" y="2924175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宋体" panose="02010600030101010101" pitchFamily="2" charset="-122"/>
              </a:rPr>
              <a:t>2</a:t>
            </a:r>
            <a:r>
              <a:rPr lang="zh-CN" altLang="en-US" sz="2400">
                <a:latin typeface="宋体" panose="02010600030101010101" pitchFamily="2" charset="-122"/>
              </a:rPr>
              <a:t>、由自相关函数定义 </a:t>
            </a:r>
          </a:p>
        </p:txBody>
      </p:sp>
      <p:sp>
        <p:nvSpPr>
          <p:cNvPr id="23560" name="Rectangle 9"/>
          <p:cNvSpPr>
            <a:spLocks noChangeArrowheads="1"/>
          </p:cNvSpPr>
          <p:nvPr/>
        </p:nvSpPr>
        <p:spPr bwMode="auto">
          <a:xfrm>
            <a:off x="487363" y="4005263"/>
            <a:ext cx="826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宋体" panose="02010600030101010101" pitchFamily="2" charset="-122"/>
              </a:rPr>
              <a:t>ξc(t)</a:t>
            </a:r>
            <a:r>
              <a:rPr lang="zh-CN" altLang="en-US" sz="2400">
                <a:latin typeface="宋体" panose="02010600030101010101" pitchFamily="2" charset="-122"/>
              </a:rPr>
              <a:t>、</a:t>
            </a:r>
            <a:r>
              <a:rPr lang="en-US" altLang="zh-CN" sz="2400">
                <a:latin typeface="宋体" panose="02010600030101010101" pitchFamily="2" charset="-122"/>
              </a:rPr>
              <a:t>ξs(t) </a:t>
            </a:r>
            <a:r>
              <a:rPr lang="zh-CN" altLang="en-US" sz="2400">
                <a:latin typeface="宋体" panose="02010600030101010101" pitchFamily="2" charset="-122"/>
              </a:rPr>
              <a:t>的自相关函数仅与</a:t>
            </a:r>
            <a:r>
              <a:rPr lang="en-US" altLang="zh-CN" sz="2400">
                <a:latin typeface="宋体" panose="02010600030101010101" pitchFamily="2" charset="-122"/>
              </a:rPr>
              <a:t>τ</a:t>
            </a:r>
            <a:r>
              <a:rPr lang="zh-CN" altLang="en-US" sz="2400">
                <a:latin typeface="宋体" panose="02010600030101010101" pitchFamily="2" charset="-122"/>
              </a:rPr>
              <a:t>有关，故是广义平稳的</a:t>
            </a:r>
          </a:p>
        </p:txBody>
      </p:sp>
      <p:sp>
        <p:nvSpPr>
          <p:cNvPr id="23565" name="Text Box 14"/>
          <p:cNvSpPr txBox="1">
            <a:spLocks noChangeArrowheads="1"/>
          </p:cNvSpPr>
          <p:nvPr/>
        </p:nvSpPr>
        <p:spPr bwMode="auto">
          <a:xfrm>
            <a:off x="546100" y="4581525"/>
            <a:ext cx="6413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3</a:t>
            </a:r>
            <a:r>
              <a:rPr lang="zh-CN" altLang="en-US" sz="2400">
                <a:latin typeface="宋体" panose="02010600030101010101" pitchFamily="2" charset="-122"/>
              </a:rPr>
              <a:t>、</a:t>
            </a:r>
          </a:p>
        </p:txBody>
      </p:sp>
      <p:sp>
        <p:nvSpPr>
          <p:cNvPr id="23566" name="Text Box 17"/>
          <p:cNvSpPr txBox="1">
            <a:spLocks noChangeArrowheads="1"/>
          </p:cNvSpPr>
          <p:nvPr/>
        </p:nvSpPr>
        <p:spPr bwMode="auto">
          <a:xfrm>
            <a:off x="539750" y="5661025"/>
            <a:ext cx="6413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4</a:t>
            </a:r>
            <a:r>
              <a:rPr lang="zh-CN" altLang="en-US" sz="2400">
                <a:latin typeface="宋体" panose="02010600030101010101" pitchFamily="2" charset="-122"/>
              </a:rPr>
              <a:t>、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381000"/>
            <a:ext cx="6483350" cy="579438"/>
          </a:xfr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四、高斯窄带随机过程的特点（</a:t>
            </a:r>
            <a:r>
              <a:rPr lang="en-US" altLang="zh-CN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81608"/>
              </p:ext>
            </p:extLst>
          </p:nvPr>
        </p:nvGraphicFramePr>
        <p:xfrm>
          <a:off x="1967707" y="2520950"/>
          <a:ext cx="44021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7" name="Equation" r:id="rId3" imgW="2234880" imgH="279360" progId="Equation.DSMT4">
                  <p:embed/>
                </p:oleObj>
              </mc:Choice>
              <mc:Fallback>
                <p:oleObj name="Equation" r:id="rId3" imgW="22348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7707" y="2520950"/>
                        <a:ext cx="4402138" cy="5207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114795"/>
              </p:ext>
            </p:extLst>
          </p:nvPr>
        </p:nvGraphicFramePr>
        <p:xfrm>
          <a:off x="866775" y="3463132"/>
          <a:ext cx="71024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8" name="Equation" r:id="rId5" imgW="3606480" imgH="253800" progId="Equation.DSMT4">
                  <p:embed/>
                </p:oleObj>
              </mc:Choice>
              <mc:Fallback>
                <p:oleObj name="Equation" r:id="rId5" imgW="3606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3463132"/>
                        <a:ext cx="7102475" cy="4730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314056"/>
              </p:ext>
            </p:extLst>
          </p:nvPr>
        </p:nvGraphicFramePr>
        <p:xfrm>
          <a:off x="449985" y="4965700"/>
          <a:ext cx="86026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9" name="Equation" r:id="rId7" imgW="4368600" imgH="253800" progId="Equation.DSMT4">
                  <p:embed/>
                </p:oleObj>
              </mc:Choice>
              <mc:Fallback>
                <p:oleObj name="Equation" r:id="rId7" imgW="4368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85" y="4965700"/>
                        <a:ext cx="8602662" cy="4730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526387"/>
              </p:ext>
            </p:extLst>
          </p:nvPr>
        </p:nvGraphicFramePr>
        <p:xfrm>
          <a:off x="1136294" y="5852212"/>
          <a:ext cx="65532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0" name="Equation" r:id="rId9" imgW="3327120" imgH="253800" progId="Equation.DSMT4">
                  <p:embed/>
                </p:oleObj>
              </mc:Choice>
              <mc:Fallback>
                <p:oleObj name="Equation" r:id="rId9" imgW="33271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294" y="5852212"/>
                        <a:ext cx="6553200" cy="4730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68313" y="1341438"/>
            <a:ext cx="8229600" cy="523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/>
            </a:pPr>
            <a:r>
              <a:rPr lang="zh-CN" altLang="en-US" b="1" kern="0" dirty="0">
                <a:solidFill>
                  <a:srgbClr val="92D050"/>
                </a:solidFill>
                <a:latin typeface="华文中宋" pitchFamily="2" charset="-122"/>
                <a:ea typeface="华文中宋" pitchFamily="2" charset="-122"/>
              </a:rPr>
              <a:t>结论</a:t>
            </a:r>
            <a:r>
              <a:rPr lang="en-US" altLang="zh-CN" b="1" kern="0" dirty="0">
                <a:solidFill>
                  <a:srgbClr val="92D050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b="1" kern="0" dirty="0">
                <a:solidFill>
                  <a:srgbClr val="92D050"/>
                </a:solidFill>
                <a:latin typeface="华文中宋" pitchFamily="2" charset="-122"/>
                <a:ea typeface="华文中宋" pitchFamily="2" charset="-122"/>
              </a:rPr>
              <a:t>：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		</a:t>
            </a:r>
            <a:r>
              <a:rPr lang="zh-CN" altLang="en-US" kern="0" dirty="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一个均值为零的窄带平稳高斯过程，它的同相分量</a:t>
            </a:r>
            <a:r>
              <a:rPr lang="en-US" altLang="zh-CN" kern="0" dirty="0" err="1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ξc</a:t>
            </a:r>
            <a:r>
              <a:rPr lang="en-US" altLang="zh-CN" kern="0" dirty="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(t)</a:t>
            </a:r>
            <a:r>
              <a:rPr lang="zh-CN" altLang="en-US" kern="0" dirty="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和正交分量</a:t>
            </a:r>
            <a:r>
              <a:rPr lang="en-US" altLang="zh-CN" kern="0" dirty="0" err="1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ξs</a:t>
            </a:r>
            <a:r>
              <a:rPr lang="en-US" altLang="zh-CN" kern="0" dirty="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(t)</a:t>
            </a:r>
            <a:r>
              <a:rPr lang="zh-CN" altLang="en-US" kern="0" dirty="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也是平稳高斯过程，而且均值都为零，方差也相同。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kern="0" dirty="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	     另外，在同一时刻上得到的</a:t>
            </a:r>
            <a:r>
              <a:rPr lang="en-US" altLang="zh-CN" kern="0" dirty="0" err="1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ξc</a:t>
            </a:r>
            <a:r>
              <a:rPr lang="zh-CN" altLang="en-US" kern="0" dirty="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及</a:t>
            </a:r>
            <a:r>
              <a:rPr lang="en-US" altLang="zh-CN" kern="0" dirty="0" err="1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ξs</a:t>
            </a:r>
            <a:r>
              <a:rPr lang="zh-CN" altLang="en-US" kern="0" dirty="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是不相关的或统计独立的。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endParaRPr lang="zh-CN" altLang="en-US" b="1" kern="0" dirty="0">
              <a:solidFill>
                <a:srgbClr val="FFFFFF"/>
              </a:solidFill>
              <a:latin typeface="华文中宋" pitchFamily="2" charset="-122"/>
              <a:ea typeface="华文中宋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/>
            </a:pPr>
            <a:r>
              <a:rPr lang="zh-CN" altLang="en-US" b="1" kern="0" dirty="0">
                <a:solidFill>
                  <a:srgbClr val="92D050"/>
                </a:solidFill>
                <a:latin typeface="华文中宋" pitchFamily="2" charset="-122"/>
                <a:ea typeface="华文中宋" pitchFamily="2" charset="-122"/>
              </a:rPr>
              <a:t>结论</a:t>
            </a:r>
            <a:r>
              <a:rPr lang="en-US" altLang="zh-CN" b="1" kern="0" dirty="0">
                <a:solidFill>
                  <a:srgbClr val="92D050"/>
                </a:solidFill>
                <a:latin typeface="华文中宋" pitchFamily="2" charset="-122"/>
                <a:ea typeface="华文中宋" pitchFamily="2" charset="-122"/>
              </a:rPr>
              <a:t>2</a:t>
            </a:r>
            <a:r>
              <a:rPr lang="zh-CN" altLang="en-US" b="1" kern="0" dirty="0">
                <a:solidFill>
                  <a:srgbClr val="92D050"/>
                </a:solidFill>
                <a:latin typeface="华文中宋" pitchFamily="2" charset="-122"/>
                <a:ea typeface="华文中宋" pitchFamily="2" charset="-122"/>
              </a:rPr>
              <a:t>：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		</a:t>
            </a:r>
            <a:r>
              <a:rPr lang="zh-CN" altLang="en-US" kern="0" dirty="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一个均值为零、方差为</a:t>
            </a:r>
            <a:r>
              <a:rPr lang="en-US" altLang="zh-CN" kern="0" dirty="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σ</a:t>
            </a:r>
            <a:r>
              <a:rPr lang="en-US" altLang="zh-CN" kern="0" baseline="30000" dirty="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2</a:t>
            </a:r>
            <a:r>
              <a:rPr lang="zh-CN" altLang="en-US" kern="0" dirty="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的平稳高斯窄带过程，其包络</a:t>
            </a:r>
            <a:r>
              <a:rPr lang="en-US" altLang="zh-CN" kern="0" dirty="0" err="1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a</a:t>
            </a:r>
            <a:r>
              <a:rPr lang="en-US" altLang="zh-CN" kern="0" baseline="-25000" dirty="0" err="1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ξ</a:t>
            </a:r>
            <a:r>
              <a:rPr lang="en-US" altLang="zh-CN" kern="0" dirty="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(t)</a:t>
            </a:r>
            <a:r>
              <a:rPr lang="zh-CN" altLang="en-US" kern="0" dirty="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的一维概率密度函数是瑞利分布，而其相位</a:t>
            </a:r>
            <a:r>
              <a:rPr lang="en-US" altLang="zh-CN" kern="0" dirty="0" err="1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φ</a:t>
            </a:r>
            <a:r>
              <a:rPr lang="en-US" altLang="zh-CN" kern="0" baseline="-25000" dirty="0" err="1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ξ</a:t>
            </a:r>
            <a:r>
              <a:rPr lang="en-US" altLang="zh-CN" kern="0" dirty="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(t)</a:t>
            </a:r>
            <a:r>
              <a:rPr lang="zh-CN" altLang="en-US" kern="0" dirty="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的一维概率密度函数是均匀分布，并且就一维分布而言，</a:t>
            </a:r>
            <a:r>
              <a:rPr lang="en-US" altLang="zh-CN" kern="0" dirty="0" err="1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a</a:t>
            </a:r>
            <a:r>
              <a:rPr lang="en-US" altLang="zh-CN" kern="0" baseline="-25000" dirty="0" err="1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ξ</a:t>
            </a:r>
            <a:r>
              <a:rPr lang="en-US" altLang="zh-CN" kern="0" dirty="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(t)</a:t>
            </a:r>
            <a:r>
              <a:rPr lang="zh-CN" altLang="en-US" kern="0" dirty="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与</a:t>
            </a:r>
            <a:r>
              <a:rPr lang="en-US" altLang="zh-CN" kern="0" dirty="0" err="1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φ</a:t>
            </a:r>
            <a:r>
              <a:rPr lang="en-US" altLang="zh-CN" kern="0" baseline="-25000" dirty="0" err="1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ξ</a:t>
            </a:r>
            <a:r>
              <a:rPr lang="en-US" altLang="zh-CN" kern="0" dirty="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(t)</a:t>
            </a:r>
            <a:r>
              <a:rPr lang="zh-CN" altLang="en-US" kern="0" dirty="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是统计独立。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381000"/>
            <a:ext cx="6483350" cy="579438"/>
          </a:xfr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四、高斯窄带随机过程的特点（</a:t>
            </a:r>
            <a:r>
              <a:rPr lang="en-US" altLang="zh-CN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）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78260" y="384428"/>
            <a:ext cx="2236510" cy="584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五、白噪声</a:t>
            </a:r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125538"/>
            <a:ext cx="8766175" cy="904875"/>
          </a:xfrm>
          <a:ln>
            <a:solidFill>
              <a:schemeClr val="bg2"/>
            </a:solidFill>
          </a:ln>
        </p:spPr>
        <p:txBody>
          <a:bodyPr wrap="none">
            <a:spAutoFit/>
          </a:bodyPr>
          <a:lstStyle/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400">
                <a:effectLst/>
              </a:rPr>
              <a:t>白噪声</a:t>
            </a:r>
            <a:r>
              <a:rPr lang="zh-CN" altLang="en-US" sz="2400">
                <a:effectLst/>
                <a:latin typeface="宋体" panose="02010600030101010101" pitchFamily="2" charset="-122"/>
              </a:rPr>
              <a:t>定义：功率谱密度在整个频域内都是均匀分布的噪声。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>
                <a:effectLst/>
                <a:latin typeface="宋体" panose="02010600030101010101" pitchFamily="2" charset="-122"/>
              </a:rPr>
              <a:t>是理想的宽带过程。即双边功率谱密度为：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323850" y="2709863"/>
            <a:ext cx="3475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FF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>
                <a:latin typeface="宋体" panose="02010600030101010101" pitchFamily="2" charset="-122"/>
              </a:rPr>
              <a:t>白噪声的自相关函数</a:t>
            </a:r>
            <a:r>
              <a:rPr lang="en-US" altLang="zh-CN" sz="2400">
                <a:latin typeface="宋体" panose="02010600030101010101" pitchFamily="2" charset="-122"/>
              </a:rPr>
              <a:t>: </a:t>
            </a:r>
          </a:p>
        </p:txBody>
      </p:sp>
      <p:sp>
        <p:nvSpPr>
          <p:cNvPr id="25611" name="Rectangle 12"/>
          <p:cNvSpPr>
            <a:spLocks noChangeArrowheads="1"/>
          </p:cNvSpPr>
          <p:nvPr/>
        </p:nvSpPr>
        <p:spPr bwMode="auto">
          <a:xfrm>
            <a:off x="323850" y="5013325"/>
            <a:ext cx="3235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sz="2400">
                <a:latin typeface="宋体" panose="02010600030101010101" pitchFamily="2" charset="-122"/>
              </a:rPr>
              <a:t>理想带通白噪声： </a:t>
            </a:r>
          </a:p>
        </p:txBody>
      </p:sp>
      <p:sp>
        <p:nvSpPr>
          <p:cNvPr id="25614" name="Rectangle 17"/>
          <p:cNvSpPr>
            <a:spLocks noChangeArrowheads="1"/>
          </p:cNvSpPr>
          <p:nvPr/>
        </p:nvSpPr>
        <p:spPr bwMode="auto">
          <a:xfrm>
            <a:off x="323850" y="3213100"/>
            <a:ext cx="842486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FF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>
                <a:latin typeface="宋体" panose="02010600030101010101" pitchFamily="2" charset="-122"/>
              </a:rPr>
              <a:t>带限白噪声：当白噪声通过信道时，频带将受到限制，称之为带限白噪声。分为</a:t>
            </a:r>
            <a:r>
              <a:rPr lang="en-US" altLang="zh-CN" sz="2400">
                <a:latin typeface="宋体" panose="02010600030101010101" pitchFamily="2" charset="-122"/>
              </a:rPr>
              <a:t>: </a:t>
            </a:r>
          </a:p>
          <a:p>
            <a:pPr eaLnBrk="1" hangingPunct="1">
              <a:spcBef>
                <a:spcPct val="0"/>
              </a:spcBef>
              <a:buClr>
                <a:srgbClr val="FFFF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sz="2400">
                <a:latin typeface="宋体" panose="02010600030101010101" pitchFamily="2" charset="-122"/>
              </a:rPr>
              <a:t>理想低通白噪声：白噪声通过理想矩形的低通信道时就产生这类限带白噪声</a:t>
            </a:r>
          </a:p>
        </p:txBody>
      </p:sp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545752"/>
              </p:ext>
            </p:extLst>
          </p:nvPr>
        </p:nvGraphicFramePr>
        <p:xfrm>
          <a:off x="1187624" y="2020978"/>
          <a:ext cx="4048298" cy="53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0" name="Equation" r:id="rId3" imgW="2831760" imgH="393480" progId="Equation.DSMT4">
                  <p:embed/>
                </p:oleObj>
              </mc:Choice>
              <mc:Fallback>
                <p:oleObj name="Equation" r:id="rId3" imgW="2831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020978"/>
                        <a:ext cx="4048298" cy="53255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655515"/>
              </p:ext>
            </p:extLst>
          </p:nvPr>
        </p:nvGraphicFramePr>
        <p:xfrm>
          <a:off x="3635896" y="2703515"/>
          <a:ext cx="4048298" cy="53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1" name="Equation" r:id="rId5" imgW="2831760" imgH="393480" progId="Equation.DSMT4">
                  <p:embed/>
                </p:oleObj>
              </mc:Choice>
              <mc:Fallback>
                <p:oleObj name="Equation" r:id="rId5" imgW="2831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2703515"/>
                        <a:ext cx="4048298" cy="53255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841396"/>
              </p:ext>
            </p:extLst>
          </p:nvPr>
        </p:nvGraphicFramePr>
        <p:xfrm>
          <a:off x="3097212" y="4397374"/>
          <a:ext cx="4939243" cy="704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2" name="Equation" r:id="rId7" imgW="3111480" imgH="469800" progId="Equation.DSMT4">
                  <p:embed/>
                </p:oleObj>
              </mc:Choice>
              <mc:Fallback>
                <p:oleObj name="Equation" r:id="rId7" imgW="31114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212" y="4397374"/>
                        <a:ext cx="4939243" cy="704851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264988"/>
              </p:ext>
            </p:extLst>
          </p:nvPr>
        </p:nvGraphicFramePr>
        <p:xfrm>
          <a:off x="1520825" y="5426050"/>
          <a:ext cx="4556125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3" name="Equation" r:id="rId9" imgW="2869920" imgH="888840" progId="Equation.DSMT4">
                  <p:embed/>
                </p:oleObj>
              </mc:Choice>
              <mc:Fallback>
                <p:oleObj name="Equation" r:id="rId9" imgW="286992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5426050"/>
                        <a:ext cx="4556125" cy="13335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65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65288" y="509588"/>
            <a:ext cx="5929312" cy="584200"/>
          </a:xfr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一、随机过程的统计特性 （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412776"/>
            <a:ext cx="8540750" cy="5256584"/>
          </a:xfrm>
        </p:spPr>
        <p:txBody>
          <a:bodyPr/>
          <a:lstStyle/>
          <a:p>
            <a:pPr marL="812800" indent="-812800" eaLnBrk="1" hangingPunct="1">
              <a:spcBef>
                <a:spcPts val="2400"/>
              </a:spcBef>
              <a:buFont typeface="Arial" charset="0"/>
              <a:buNone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随机事件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简称事件、实现样本、记录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 </a:t>
            </a:r>
          </a:p>
          <a:p>
            <a:pPr marL="812800" indent="-812800" eaLnBrk="1" hangingPunct="1">
              <a:spcBef>
                <a:spcPts val="2400"/>
              </a:spcBef>
              <a:buFont typeface="Arial" charset="0"/>
              <a:buNone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随机过程：无数个记录构成的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总体</a:t>
            </a:r>
          </a:p>
          <a:p>
            <a:pPr marL="812800" indent="-812800" eaLnBrk="1" hangingPunct="1">
              <a:spcBef>
                <a:spcPts val="2400"/>
              </a:spcBef>
              <a:buFont typeface="Arial" charset="0"/>
              <a:buNone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随机变量：是时间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的函数，在任一时刻上观察		  到的值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是不确定的</a:t>
            </a:r>
          </a:p>
          <a:p>
            <a:pPr marL="812800" indent="-812800" eaLnBrk="1" hangingPunct="1">
              <a:spcBef>
                <a:spcPts val="2400"/>
              </a:spcBef>
              <a:buFont typeface="Arial" charset="0"/>
              <a:buNone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离散随机变量：随机变量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的取值个数是有限的			或可数无穷个</a:t>
            </a:r>
          </a:p>
          <a:p>
            <a:pPr marL="812800" indent="-812800" eaLnBrk="1" hangingPunct="1">
              <a:spcBef>
                <a:spcPts val="2400"/>
              </a:spcBef>
              <a:buFont typeface="Arial" charset="0"/>
              <a:buNone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连续随机变量：随机变量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可能的取值充满某一			有限或无限区间。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584200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六、正弦波加窄带高斯过程 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5496" y="980728"/>
            <a:ext cx="769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99FF9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求正弦波加窄带高斯噪声的包络及相位的概率密度函数</a:t>
            </a:r>
            <a:r>
              <a:rPr lang="en-US" altLang="zh-CN" b="1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/>
              </a:rPr>
              <a:t>?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46609" y="2204864"/>
            <a:ext cx="1416050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kern="0" dirty="0"/>
              <a:t>包络</a:t>
            </a:r>
            <a:r>
              <a:rPr lang="en-US" altLang="zh-CN" kern="0" dirty="0"/>
              <a:t>Z</a:t>
            </a:r>
            <a:r>
              <a:rPr lang="zh-CN" altLang="en-US" kern="0" dirty="0"/>
              <a:t>的 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35496" y="3284984"/>
            <a:ext cx="3262313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kern="0" dirty="0"/>
              <a:t>相位概率密度函数为</a:t>
            </a:r>
            <a:r>
              <a:rPr lang="en-US" altLang="zh-CN" kern="0" dirty="0"/>
              <a:t>: </a:t>
            </a: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07504" y="3903439"/>
            <a:ext cx="295465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fontAlgn="auto" hangingPunct="1">
              <a:spcAft>
                <a:spcPts val="0"/>
              </a:spcAft>
              <a:tabLst>
                <a:tab pos="498475" algn="l"/>
              </a:tabLst>
              <a:defRPr/>
            </a:pPr>
            <a:r>
              <a:rPr lang="zh-CN" altLang="en-US" kern="0" dirty="0"/>
              <a:t>性质（图</a:t>
            </a:r>
            <a:r>
              <a:rPr lang="en-US" altLang="zh-CN" kern="0" dirty="0"/>
              <a:t>3-5ab</a:t>
            </a:r>
            <a:r>
              <a:rPr lang="zh-CN" altLang="en-US" kern="0" dirty="0"/>
              <a:t>）： </a:t>
            </a:r>
          </a:p>
        </p:txBody>
      </p:sp>
      <p:graphicFrame>
        <p:nvGraphicFramePr>
          <p:cNvPr id="2663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448368"/>
              </p:ext>
            </p:extLst>
          </p:nvPr>
        </p:nvGraphicFramePr>
        <p:xfrm>
          <a:off x="179512" y="4365104"/>
          <a:ext cx="5922962" cy="240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9" name="公式" r:id="rId3" imgW="3974760" imgH="1549080" progId="Equation.3">
                  <p:embed/>
                </p:oleObj>
              </mc:Choice>
              <mc:Fallback>
                <p:oleObj name="公式" r:id="rId3" imgW="3974760" imgH="1549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365104"/>
                        <a:ext cx="5922962" cy="240665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808130"/>
              </p:ext>
            </p:extLst>
          </p:nvPr>
        </p:nvGraphicFramePr>
        <p:xfrm>
          <a:off x="319575" y="1474440"/>
          <a:ext cx="71961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0" name="Equation" r:id="rId5" imgW="4533840" imgH="507960" progId="Equation.DSMT4">
                  <p:embed/>
                </p:oleObj>
              </mc:Choice>
              <mc:Fallback>
                <p:oleObj name="Equation" r:id="rId5" imgW="45338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575" y="1474440"/>
                        <a:ext cx="7196138" cy="7620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/>
          <a:srcRect t="2191" r="16001" b="1"/>
          <a:stretch/>
        </p:blipFill>
        <p:spPr>
          <a:xfrm>
            <a:off x="323528" y="2708920"/>
            <a:ext cx="4392488" cy="563426"/>
          </a:xfrm>
          <a:prstGeom prst="rect">
            <a:avLst/>
          </a:prstGeom>
        </p:spPr>
      </p:pic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514508" y="2749674"/>
            <a:ext cx="156966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kern="0" dirty="0"/>
              <a:t>（</a:t>
            </a:r>
            <a:r>
              <a:rPr lang="en-US" altLang="zh-CN" kern="0" dirty="0"/>
              <a:t>3.6-8</a:t>
            </a:r>
            <a:r>
              <a:rPr lang="zh-CN" altLang="en-US" kern="0" dirty="0"/>
              <a:t>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8"/>
          <a:srcRect t="6781" r="38693" b="6645"/>
          <a:stretch/>
        </p:blipFill>
        <p:spPr>
          <a:xfrm>
            <a:off x="2916081" y="3310245"/>
            <a:ext cx="2383257" cy="436701"/>
          </a:xfrm>
          <a:prstGeom prst="rect">
            <a:avLst/>
          </a:prstGeom>
        </p:spPr>
      </p:pic>
      <p:pic>
        <p:nvPicPr>
          <p:cNvPr id="26654" name="Picture 3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591167"/>
            <a:ext cx="3211438" cy="1845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55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745" y="4437112"/>
            <a:ext cx="3239255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025027"/>
              </p:ext>
            </p:extLst>
          </p:nvPr>
        </p:nvGraphicFramePr>
        <p:xfrm>
          <a:off x="2843808" y="3896632"/>
          <a:ext cx="1230312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1" name="公式" r:id="rId11" imgW="825480" imgH="431640" progId="Equation.3">
                  <p:embed/>
                </p:oleObj>
              </mc:Choice>
              <mc:Fallback>
                <p:oleObj name="公式" r:id="rId11" imgW="82548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3896632"/>
                        <a:ext cx="1230312" cy="66992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776288"/>
            <a:ext cx="7296150" cy="579437"/>
          </a:xfr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七、随机过程通过线性系统的输出（</a:t>
            </a:r>
            <a:r>
              <a:rPr lang="en-US" altLang="zh-CN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73238"/>
            <a:ext cx="2789237" cy="457200"/>
          </a:xfrm>
        </p:spPr>
        <p:txBody>
          <a:bodyPr wrap="none">
            <a:spAutoFit/>
          </a:bodyPr>
          <a:lstStyle/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>
                <a:latin typeface="+mn-ea"/>
              </a:rPr>
              <a:t>1</a:t>
            </a:r>
            <a:r>
              <a:rPr lang="zh-CN" altLang="en-US" sz="2400">
                <a:effectLst/>
                <a:latin typeface="+mn-ea"/>
              </a:rPr>
              <a:t>、理想线性系统：</a:t>
            </a:r>
          </a:p>
        </p:txBody>
      </p:sp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395288" y="3005138"/>
            <a:ext cx="3689350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、</a:t>
            </a:r>
            <a:r>
              <a:rPr lang="zh-CN" altLang="en-US">
                <a:latin typeface="+mn-ea"/>
                <a:ea typeface="+mn-ea"/>
              </a:rPr>
              <a:t>物理可实现线性系统：</a:t>
            </a:r>
          </a:p>
        </p:txBody>
      </p:sp>
      <p:sp>
        <p:nvSpPr>
          <p:cNvPr id="197643" name="Rectangle 11"/>
          <p:cNvSpPr>
            <a:spLocks noChangeArrowheads="1"/>
          </p:cNvSpPr>
          <p:nvPr/>
        </p:nvSpPr>
        <p:spPr bwMode="auto">
          <a:xfrm>
            <a:off x="468313" y="4535488"/>
            <a:ext cx="7920037" cy="1816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tabLst>
                <a:tab pos="536575" algn="l"/>
              </a:tabLst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、</a:t>
            </a:r>
            <a:r>
              <a:rPr lang="zh-CN" altLang="en-US" sz="2800" dirty="0">
                <a:latin typeface="+mn-ea"/>
                <a:ea typeface="+mn-ea"/>
              </a:rPr>
              <a:t>假定输入</a:t>
            </a:r>
            <a:r>
              <a:rPr lang="en-US" altLang="zh-CN" sz="2800" dirty="0" err="1">
                <a:latin typeface="+mn-ea"/>
                <a:ea typeface="+mn-ea"/>
              </a:rPr>
              <a:t>ξi</a:t>
            </a:r>
            <a:r>
              <a:rPr lang="en-US" altLang="zh-CN" sz="2800" dirty="0">
                <a:latin typeface="+mn-ea"/>
                <a:ea typeface="+mn-ea"/>
              </a:rPr>
              <a:t>(t)</a:t>
            </a:r>
            <a:r>
              <a:rPr lang="zh-CN" altLang="en-US" sz="2800" dirty="0">
                <a:latin typeface="+mn-ea"/>
                <a:ea typeface="+mn-ea"/>
              </a:rPr>
              <a:t>是平稳随机过程，</a:t>
            </a:r>
          </a:p>
          <a:p>
            <a:pPr eaLnBrk="1" hangingPunct="1">
              <a:tabLst>
                <a:tab pos="536575" algn="l"/>
              </a:tabLst>
              <a:defRPr/>
            </a:pPr>
            <a:r>
              <a:rPr lang="zh-CN" altLang="en-US" sz="2800" dirty="0">
                <a:solidFill>
                  <a:srgbClr val="FFFF00"/>
                </a:solidFill>
                <a:latin typeface="+mn-ea"/>
                <a:ea typeface="+mn-ea"/>
              </a:rPr>
              <a:t>问题：</a:t>
            </a:r>
            <a:r>
              <a:rPr lang="zh-CN" altLang="en-US" sz="2800" dirty="0">
                <a:latin typeface="+mn-ea"/>
                <a:ea typeface="+mn-ea"/>
              </a:rPr>
              <a:t>分析系统的输出过程</a:t>
            </a:r>
            <a:r>
              <a:rPr lang="en-US" altLang="zh-CN" sz="2800" dirty="0" err="1">
                <a:latin typeface="+mn-ea"/>
                <a:ea typeface="+mn-ea"/>
              </a:rPr>
              <a:t>ξo</a:t>
            </a:r>
            <a:r>
              <a:rPr lang="en-US" altLang="zh-CN" sz="2800" dirty="0">
                <a:latin typeface="+mn-ea"/>
                <a:ea typeface="+mn-ea"/>
              </a:rPr>
              <a:t>(t)</a:t>
            </a:r>
            <a:r>
              <a:rPr lang="zh-CN" altLang="en-US" sz="2800" dirty="0">
                <a:latin typeface="+mn-ea"/>
                <a:ea typeface="+mn-ea"/>
              </a:rPr>
              <a:t>的统计特性，即数学期望、方差及相关函数与功率谱密度、概率分布等问题。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r="26247" b="-3535"/>
          <a:stretch/>
        </p:blipFill>
        <p:spPr>
          <a:xfrm>
            <a:off x="761757" y="2334410"/>
            <a:ext cx="5682451" cy="446518"/>
          </a:xfrm>
          <a:prstGeom prst="rect">
            <a:avLst/>
          </a:prstGeom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300192" y="2319263"/>
            <a:ext cx="156966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kern="0" dirty="0"/>
              <a:t>（</a:t>
            </a:r>
            <a:r>
              <a:rPr lang="en-US" altLang="zh-CN" kern="0" dirty="0"/>
              <a:t>3.4-1</a:t>
            </a:r>
            <a:r>
              <a:rPr lang="zh-CN" altLang="en-US" kern="0" dirty="0"/>
              <a:t>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r="15663"/>
          <a:stretch/>
        </p:blipFill>
        <p:spPr>
          <a:xfrm>
            <a:off x="746195" y="3486488"/>
            <a:ext cx="6072569" cy="713206"/>
          </a:xfrm>
          <a:prstGeom prst="rect">
            <a:avLst/>
          </a:prstGeom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674748" y="3612258"/>
            <a:ext cx="156966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kern="0" dirty="0"/>
              <a:t>（</a:t>
            </a:r>
            <a:r>
              <a:rPr lang="en-US" altLang="zh-CN" kern="0" dirty="0"/>
              <a:t>3.4-4</a:t>
            </a:r>
            <a:r>
              <a:rPr lang="zh-CN" altLang="en-US" kern="0" dirty="0"/>
              <a:t>）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00125"/>
            <a:ext cx="3233738" cy="461963"/>
          </a:xfrm>
        </p:spPr>
        <p:txBody>
          <a:bodyPr wrap="non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>
                <a:effectLst/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sz="2400">
                <a:effectLst/>
                <a:latin typeface="华文中宋" pitchFamily="2" charset="-122"/>
                <a:ea typeface="华文中宋" pitchFamily="2" charset="-122"/>
              </a:rPr>
              <a:t>、</a:t>
            </a:r>
            <a:r>
              <a:rPr lang="en-US" altLang="zh-CN" sz="2400">
                <a:effectLst/>
                <a:latin typeface="华文中宋" pitchFamily="2" charset="-122"/>
                <a:ea typeface="华文中宋" pitchFamily="2" charset="-122"/>
              </a:rPr>
              <a:t>ξo(t)</a:t>
            </a:r>
            <a:r>
              <a:rPr lang="zh-CN" altLang="en-US" sz="2400">
                <a:effectLst/>
                <a:latin typeface="华文中宋" pitchFamily="2" charset="-122"/>
                <a:ea typeface="华文中宋" pitchFamily="2" charset="-122"/>
              </a:rPr>
              <a:t>的数学期望：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468313" y="1508125"/>
            <a:ext cx="2622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、自相关函数： </a:t>
            </a:r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auto">
          <a:xfrm>
            <a:off x="684213" y="2443163"/>
            <a:ext cx="74882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结论：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若输入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ξi(t)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是平稳随机过程，则输出过程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ξo(t) 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至少是广义平稳</a:t>
            </a:r>
          </a:p>
        </p:txBody>
      </p:sp>
      <p:sp>
        <p:nvSpPr>
          <p:cNvPr id="28681" name="Rectangle 10"/>
          <p:cNvSpPr>
            <a:spLocks noChangeArrowheads="1"/>
          </p:cNvSpPr>
          <p:nvPr/>
        </p:nvSpPr>
        <p:spPr bwMode="auto">
          <a:xfrm>
            <a:off x="468313" y="3357563"/>
            <a:ext cx="5759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ξo(t) 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的功率谱密度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Pξo(ω)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（重要）： </a:t>
            </a:r>
          </a:p>
        </p:txBody>
      </p:sp>
      <p:sp>
        <p:nvSpPr>
          <p:cNvPr id="28685" name="Rectangle 17"/>
          <p:cNvSpPr>
            <a:spLocks noChangeArrowheads="1"/>
          </p:cNvSpPr>
          <p:nvPr/>
        </p:nvSpPr>
        <p:spPr bwMode="auto">
          <a:xfrm>
            <a:off x="533400" y="5589240"/>
            <a:ext cx="8110538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3175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若</a:t>
            </a:r>
            <a:r>
              <a:rPr lang="en-US" altLang="zh-CN" sz="24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ξi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(t)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是高斯随机变量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则每项在任一时刻也都是高斯随机变量，故</a:t>
            </a:r>
            <a:r>
              <a:rPr lang="en-US" altLang="zh-CN" sz="24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ξo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(t)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也是高斯的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结论：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高斯过程经线性变换后的过程仍为高斯的</a:t>
            </a:r>
          </a:p>
        </p:txBody>
      </p:sp>
      <p:sp>
        <p:nvSpPr>
          <p:cNvPr id="28687" name="Text Box 19"/>
          <p:cNvSpPr txBox="1">
            <a:spLocks noChangeArrowheads="1"/>
          </p:cNvSpPr>
          <p:nvPr/>
        </p:nvSpPr>
        <p:spPr bwMode="auto">
          <a:xfrm>
            <a:off x="468313" y="4509120"/>
            <a:ext cx="4246675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、（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3.4-4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）用极限表示为：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206375"/>
            <a:ext cx="7296150" cy="579438"/>
          </a:xfr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七、随机过程通过线性系统的输出（</a:t>
            </a:r>
            <a:r>
              <a:rPr lang="en-US" altLang="zh-CN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t="1" r="26561" b="4351"/>
          <a:stretch/>
        </p:blipFill>
        <p:spPr>
          <a:xfrm>
            <a:off x="3348039" y="1067319"/>
            <a:ext cx="3384202" cy="34545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t="9358" r="13569"/>
          <a:stretch/>
        </p:blipFill>
        <p:spPr>
          <a:xfrm>
            <a:off x="937028" y="1972135"/>
            <a:ext cx="6659308" cy="52076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t="-13432" r="17299" b="-1"/>
          <a:stretch/>
        </p:blipFill>
        <p:spPr>
          <a:xfrm>
            <a:off x="1403648" y="3717032"/>
            <a:ext cx="5160790" cy="644778"/>
          </a:xfrm>
          <a:prstGeom prst="rect">
            <a:avLst/>
          </a:prstGeom>
        </p:spPr>
      </p:pic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6616096" y="969729"/>
            <a:ext cx="156966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kern="0" dirty="0"/>
              <a:t>（</a:t>
            </a:r>
            <a:r>
              <a:rPr lang="en-US" altLang="zh-CN" kern="0" dirty="0"/>
              <a:t>3.4-5</a:t>
            </a:r>
            <a:r>
              <a:rPr lang="zh-CN" altLang="en-US" kern="0" dirty="0"/>
              <a:t>）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382706" y="1995923"/>
            <a:ext cx="156966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kern="0" dirty="0"/>
              <a:t>（</a:t>
            </a:r>
            <a:r>
              <a:rPr lang="en-US" altLang="zh-CN" kern="0" dirty="0"/>
              <a:t>3.4-6</a:t>
            </a:r>
            <a:r>
              <a:rPr lang="zh-CN" altLang="en-US" kern="0" dirty="0"/>
              <a:t>）</a:t>
            </a: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6378268" y="3808588"/>
            <a:ext cx="156966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kern="0" dirty="0"/>
              <a:t>（</a:t>
            </a:r>
            <a:r>
              <a:rPr lang="en-US" altLang="zh-CN" kern="0" dirty="0"/>
              <a:t>3.4-7</a:t>
            </a:r>
            <a:r>
              <a:rPr lang="zh-CN" altLang="en-US" kern="0" dirty="0"/>
              <a:t>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/>
          <a:srcRect t="-3193" r="22241"/>
          <a:stretch/>
        </p:blipFill>
        <p:spPr>
          <a:xfrm>
            <a:off x="1331640" y="4869160"/>
            <a:ext cx="5873944" cy="61462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1196" y="384076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第三章	 总 结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462535"/>
            <a:ext cx="8229600" cy="2016224"/>
          </a:xfrm>
        </p:spPr>
        <p:txBody>
          <a:bodyPr/>
          <a:lstStyle/>
          <a:p>
            <a:pPr marL="457200" lvl="1" indent="0" eaLnBrk="1" hangingPunct="1">
              <a:buNone/>
              <a:defRPr/>
            </a:pPr>
            <a:r>
              <a:rPr lang="zh-CN" altLang="en-US" sz="36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作  业</a:t>
            </a:r>
            <a:endParaRPr lang="en-US" altLang="zh-CN" sz="3600" dirty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defRPr/>
            </a:pPr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思考题：</a:t>
            </a:r>
            <a:r>
              <a:rPr lang="en-US" altLang="zh-CN" sz="3600" dirty="0">
                <a:effectLst/>
              </a:rPr>
              <a:t>3-3,	3-7</a:t>
            </a:r>
            <a:endParaRPr lang="en-US" altLang="zh-CN" sz="3600" dirty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defRPr/>
            </a:pPr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习  题：</a:t>
            </a:r>
            <a:r>
              <a:rPr lang="en-US" altLang="zh-CN" sz="3600" dirty="0">
                <a:effectLst/>
              </a:rPr>
              <a:t>3-3,	3-12</a:t>
            </a:r>
            <a:endParaRPr lang="en-US" altLang="zh-CN" sz="3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25D3689-DBCB-4560-B093-30244BF76D33}"/>
              </a:ext>
            </a:extLst>
          </p:cNvPr>
          <p:cNvSpPr/>
          <p:nvPr/>
        </p:nvSpPr>
        <p:spPr>
          <a:xfrm>
            <a:off x="457200" y="1755676"/>
            <a:ext cx="8424936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800" b="1" kern="0" dirty="0">
                <a:solidFill>
                  <a:srgbClr val="92D050"/>
                </a:solidFill>
              </a:rPr>
              <a:t>什么是随机过程？</a:t>
            </a:r>
            <a:endParaRPr lang="en-US" altLang="zh-CN" sz="2800" b="1" kern="0" dirty="0">
              <a:solidFill>
                <a:srgbClr val="92D050"/>
              </a:solidFill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800" b="1" kern="0" dirty="0">
                <a:solidFill>
                  <a:srgbClr val="92D050"/>
                </a:solidFill>
              </a:rPr>
              <a:t>为什么要研究？如何描述和分析？常见特点？</a:t>
            </a:r>
            <a:endParaRPr lang="en-US" altLang="zh-CN" sz="2800" b="1" kern="0" dirty="0">
              <a:solidFill>
                <a:srgbClr val="92D050"/>
              </a:solidFill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800" b="1" kern="0" dirty="0">
                <a:solidFill>
                  <a:srgbClr val="92D050"/>
                </a:solidFill>
              </a:rPr>
              <a:t>几种常见的随机过程？</a:t>
            </a:r>
            <a:endParaRPr lang="en-US" altLang="zh-CN" sz="2800" b="1" kern="0" dirty="0">
              <a:solidFill>
                <a:srgbClr val="92D050"/>
              </a:solidFill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800" b="1" kern="0" dirty="0">
                <a:solidFill>
                  <a:srgbClr val="92D050"/>
                </a:solidFill>
              </a:rPr>
              <a:t>平稳各态历经随机过程经过线性系统后的输出？</a:t>
            </a:r>
            <a:endParaRPr lang="en-US" altLang="zh-CN" sz="2800" b="1" kern="0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61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85925" y="279400"/>
            <a:ext cx="5929313" cy="584200"/>
          </a:xfr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一、随机过程的统计特性 （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532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052513"/>
            <a:ext cx="8496300" cy="830262"/>
          </a:xfrm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      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设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ξ(t)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表示一个随机过程，则在任意一个时刻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t</a:t>
            </a:r>
            <a:r>
              <a:rPr lang="en-US" altLang="zh-CN" sz="2400" baseline="-25000"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上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ξ(t</a:t>
            </a:r>
            <a:r>
              <a:rPr lang="en-US" altLang="zh-CN" sz="2400" baseline="-25000">
                <a:latin typeface="华文中宋" pitchFamily="2" charset="-122"/>
                <a:ea typeface="华文中宋" pitchFamily="2" charset="-122"/>
              </a:rPr>
              <a:t>1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)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是一个随机变量，定义随机过程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ξ(t)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的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3276600" y="1989138"/>
          <a:ext cx="30956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公式" r:id="rId3" imgW="1523339" imgH="215806" progId="Equation.3">
                  <p:embed/>
                </p:oleObj>
              </mc:Choice>
              <mc:Fallback>
                <p:oleObj name="公式" r:id="rId3" imgW="1523339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89138"/>
                        <a:ext cx="3095625" cy="471487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6"/>
          <p:cNvGraphicFramePr>
            <a:graphicFrameLocks noChangeAspect="1"/>
          </p:cNvGraphicFramePr>
          <p:nvPr/>
        </p:nvGraphicFramePr>
        <p:xfrm>
          <a:off x="3276600" y="2643188"/>
          <a:ext cx="551021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公式" r:id="rId5" imgW="3314700" imgH="393700" progId="Equation.3">
                  <p:embed/>
                </p:oleObj>
              </mc:Choice>
              <mc:Fallback>
                <p:oleObj name="公式" r:id="rId5" imgW="33147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643188"/>
                        <a:ext cx="5510213" cy="7143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8"/>
          <p:cNvGraphicFramePr>
            <a:graphicFrameLocks noChangeAspect="1"/>
          </p:cNvGraphicFramePr>
          <p:nvPr/>
        </p:nvGraphicFramePr>
        <p:xfrm>
          <a:off x="539750" y="3644900"/>
          <a:ext cx="835183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公式" r:id="rId7" imgW="4013200" imgH="279400" progId="Equation.3">
                  <p:embed/>
                </p:oleObj>
              </mc:Choice>
              <mc:Fallback>
                <p:oleObj name="公式" r:id="rId7" imgW="4013200" imgH="279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644900"/>
                        <a:ext cx="8351838" cy="52546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10"/>
          <p:cNvGraphicFramePr>
            <a:graphicFrameLocks noChangeAspect="1"/>
          </p:cNvGraphicFramePr>
          <p:nvPr/>
        </p:nvGraphicFramePr>
        <p:xfrm>
          <a:off x="323850" y="4725988"/>
          <a:ext cx="8640763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公式" r:id="rId9" imgW="4673600" imgH="889000" progId="Equation.3">
                  <p:embed/>
                </p:oleObj>
              </mc:Choice>
              <mc:Fallback>
                <p:oleObj name="公式" r:id="rId9" imgW="4673600" imgH="889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725988"/>
                        <a:ext cx="8640763" cy="17272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 Box 12"/>
          <p:cNvSpPr txBox="1">
            <a:spLocks noChangeArrowheads="1"/>
          </p:cNvSpPr>
          <p:nvPr/>
        </p:nvSpPr>
        <p:spPr bwMode="auto">
          <a:xfrm>
            <a:off x="611188" y="1989138"/>
            <a:ext cx="31083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SzPct val="6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一维概率分布函数： </a:t>
            </a:r>
          </a:p>
        </p:txBody>
      </p:sp>
      <p:sp>
        <p:nvSpPr>
          <p:cNvPr id="8201" name="Text Box 13"/>
          <p:cNvSpPr txBox="1">
            <a:spLocks noChangeArrowheads="1"/>
          </p:cNvSpPr>
          <p:nvPr/>
        </p:nvSpPr>
        <p:spPr bwMode="auto">
          <a:xfrm>
            <a:off x="611188" y="2757488"/>
            <a:ext cx="31083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SzPct val="6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一维概率密度函数： </a:t>
            </a:r>
          </a:p>
        </p:txBody>
      </p:sp>
      <p:sp>
        <p:nvSpPr>
          <p:cNvPr id="8202" name="Text Box 14"/>
          <p:cNvSpPr txBox="1">
            <a:spLocks noChangeArrowheads="1"/>
          </p:cNvSpPr>
          <p:nvPr/>
        </p:nvSpPr>
        <p:spPr bwMode="auto">
          <a:xfrm>
            <a:off x="684213" y="3284538"/>
            <a:ext cx="29543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SzPct val="65000"/>
              <a:buFont typeface="Wingdings" panose="05000000000000000000" pitchFamily="2" charset="2"/>
              <a:buNone/>
            </a:pP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n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维概率分布函数： </a:t>
            </a:r>
          </a:p>
        </p:txBody>
      </p:sp>
      <p:sp>
        <p:nvSpPr>
          <p:cNvPr id="8203" name="Text Box 15"/>
          <p:cNvSpPr txBox="1">
            <a:spLocks noChangeArrowheads="1"/>
          </p:cNvSpPr>
          <p:nvPr/>
        </p:nvSpPr>
        <p:spPr bwMode="auto">
          <a:xfrm>
            <a:off x="468313" y="4340225"/>
            <a:ext cx="28511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SzPct val="65000"/>
              <a:buFont typeface="Wingdings" panose="05000000000000000000" pitchFamily="2" charset="2"/>
              <a:buNone/>
            </a:pP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n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维概率密度函数：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61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143000"/>
            <a:ext cx="4194175" cy="528638"/>
          </a:xfrm>
          <a:ln>
            <a:solidFill>
              <a:schemeClr val="bg2"/>
            </a:solidFill>
          </a:ln>
        </p:spPr>
        <p:txBody>
          <a:bodyPr>
            <a:spAutoFit/>
          </a:bodyPr>
          <a:lstStyle/>
          <a:p>
            <a:pPr marL="609600" indent="-609600" eaLnBrk="1" hangingPunct="1">
              <a:buFont typeface="Arial" charset="0"/>
              <a:buNone/>
              <a:defRPr/>
            </a:pPr>
            <a:r>
              <a:rPr lang="zh-CN" altLang="en-US" sz="2800"/>
              <a:t>一维概率密度函数的性质 </a:t>
            </a:r>
          </a:p>
        </p:txBody>
      </p:sp>
      <p:graphicFrame>
        <p:nvGraphicFramePr>
          <p:cNvPr id="9219" name="Object 6"/>
          <p:cNvGraphicFramePr>
            <a:graphicFrameLocks noChangeAspect="1"/>
          </p:cNvGraphicFramePr>
          <p:nvPr/>
        </p:nvGraphicFramePr>
        <p:xfrm>
          <a:off x="323850" y="1676400"/>
          <a:ext cx="8569325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name="公式" r:id="rId3" imgW="4114800" imgH="330200" progId="Equation.3">
                  <p:embed/>
                </p:oleObj>
              </mc:Choice>
              <mc:Fallback>
                <p:oleObj name="公式" r:id="rId3" imgW="4114800" imgH="330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676400"/>
                        <a:ext cx="8569325" cy="69373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12"/>
          <p:cNvSpPr txBox="1">
            <a:spLocks noChangeArrowheads="1"/>
          </p:cNvSpPr>
          <p:nvPr/>
        </p:nvSpPr>
        <p:spPr bwMode="auto">
          <a:xfrm>
            <a:off x="323850" y="3068638"/>
            <a:ext cx="24701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SzPct val="65000"/>
              <a:buFont typeface="Wingdings" panose="05000000000000000000" pitchFamily="2" charset="2"/>
              <a:buNone/>
            </a:pPr>
            <a:r>
              <a:rPr lang="zh-CN" altLang="en-US" sz="2400">
                <a:latin typeface="宋体" panose="02010600030101010101" pitchFamily="2" charset="-122"/>
              </a:rPr>
              <a:t>均匀分布：若有 </a:t>
            </a:r>
          </a:p>
        </p:txBody>
      </p:sp>
      <p:graphicFrame>
        <p:nvGraphicFramePr>
          <p:cNvPr id="9222" name="Object 13"/>
          <p:cNvGraphicFramePr>
            <a:graphicFrameLocks noChangeAspect="1"/>
          </p:cNvGraphicFramePr>
          <p:nvPr/>
        </p:nvGraphicFramePr>
        <p:xfrm>
          <a:off x="1116013" y="3644900"/>
          <a:ext cx="21605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" name="公式" r:id="rId5" imgW="1524000" imgH="609600" progId="Equation.3">
                  <p:embed/>
                </p:oleObj>
              </mc:Choice>
              <mc:Fallback>
                <p:oleObj name="公式" r:id="rId5" imgW="1524000" imgH="609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644900"/>
                        <a:ext cx="2160587" cy="93662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15"/>
          <p:cNvGraphicFramePr>
            <a:graphicFrameLocks noChangeAspect="1"/>
          </p:cNvGraphicFramePr>
          <p:nvPr/>
        </p:nvGraphicFramePr>
        <p:xfrm>
          <a:off x="3851275" y="3573463"/>
          <a:ext cx="367188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" name="公式" r:id="rId7" imgW="2311400" imgH="762000" progId="Equation.3">
                  <p:embed/>
                </p:oleObj>
              </mc:Choice>
              <mc:Fallback>
                <p:oleObj name="公式" r:id="rId7" imgW="2311400" imgH="762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573463"/>
                        <a:ext cx="3671888" cy="10795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7"/>
          <p:cNvGraphicFramePr>
            <a:graphicFrameLocks noChangeAspect="1"/>
          </p:cNvGraphicFramePr>
          <p:nvPr/>
        </p:nvGraphicFramePr>
        <p:xfrm>
          <a:off x="1258888" y="4724400"/>
          <a:ext cx="6265862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位图图像" r:id="rId9" imgW="2924583" imgH="1038370" progId="Paint.Picture">
                  <p:embed/>
                </p:oleObj>
              </mc:Choice>
              <mc:Fallback>
                <p:oleObj name="位图图像" r:id="rId9" imgW="2924583" imgH="1038370" progId="Paint.Picture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724400"/>
                        <a:ext cx="6265862" cy="190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9"/>
          <p:cNvGraphicFramePr>
            <a:graphicFrameLocks noChangeAspect="1"/>
          </p:cNvGraphicFramePr>
          <p:nvPr/>
        </p:nvGraphicFramePr>
        <p:xfrm>
          <a:off x="2627313" y="3068638"/>
          <a:ext cx="1655762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公式" r:id="rId11" imgW="990170" imgH="177723" progId="Equation.3">
                  <p:embed/>
                </p:oleObj>
              </mc:Choice>
              <mc:Fallback>
                <p:oleObj name="公式" r:id="rId11" imgW="990170" imgH="177723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068638"/>
                        <a:ext cx="1655762" cy="376237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85925" y="279400"/>
            <a:ext cx="5724525" cy="584200"/>
          </a:xfr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一、随机过程的统计特性（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61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725613" y="363538"/>
            <a:ext cx="5692775" cy="579437"/>
          </a:xfrm>
        </p:spPr>
        <p:txBody>
          <a:bodyPr wrap="none">
            <a:spAutoFit/>
          </a:bodyPr>
          <a:lstStyle/>
          <a:p>
            <a:pPr marL="1117600" indent="-1117600" eaLnBrk="1" hangingPunct="1">
              <a:defRPr/>
            </a:pP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二、随机过程的数字特征（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1115616" y="1772816"/>
            <a:ext cx="2774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若</a:t>
            </a:r>
            <a:r>
              <a:rPr lang="en-US" altLang="zh-CN" sz="2400" dirty="0">
                <a:latin typeface="宋体" panose="02010600030101010101" pitchFamily="2" charset="-122"/>
              </a:rPr>
              <a:t>ξ(t)</a:t>
            </a:r>
            <a:r>
              <a:rPr lang="zh-CN" altLang="en-US" sz="2400" dirty="0">
                <a:latin typeface="宋体" panose="02010600030101010101" pitchFamily="2" charset="-122"/>
              </a:rPr>
              <a:t>连续，定义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1115616" y="2420888"/>
            <a:ext cx="2774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若</a:t>
            </a:r>
            <a:r>
              <a:rPr lang="en-US" altLang="zh-CN" sz="2400" dirty="0">
                <a:latin typeface="宋体" panose="02010600030101010101" pitchFamily="2" charset="-122"/>
              </a:rPr>
              <a:t>ξ(t)</a:t>
            </a:r>
            <a:r>
              <a:rPr lang="zh-CN" altLang="en-US" sz="2400" dirty="0">
                <a:latin typeface="宋体" panose="02010600030101010101" pitchFamily="2" charset="-122"/>
              </a:rPr>
              <a:t>离散，定义</a:t>
            </a:r>
          </a:p>
        </p:txBody>
      </p:sp>
      <p:sp>
        <p:nvSpPr>
          <p:cNvPr id="10248" name="Rectangle 10"/>
          <p:cNvSpPr>
            <a:spLocks noChangeArrowheads="1"/>
          </p:cNvSpPr>
          <p:nvPr/>
        </p:nvSpPr>
        <p:spPr bwMode="auto">
          <a:xfrm>
            <a:off x="539750" y="3068638"/>
            <a:ext cx="2408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400">
                <a:latin typeface="宋体" panose="02010600030101010101" pitchFamily="2" charset="-122"/>
              </a:rPr>
              <a:t>ξ(t)</a:t>
            </a:r>
            <a:r>
              <a:rPr lang="zh-CN" altLang="en-US" sz="2400">
                <a:latin typeface="宋体" panose="02010600030101010101" pitchFamily="2" charset="-122"/>
              </a:rPr>
              <a:t>的方差：</a:t>
            </a:r>
          </a:p>
        </p:txBody>
      </p:sp>
      <p:sp>
        <p:nvSpPr>
          <p:cNvPr id="10250" name="Rectangle 13"/>
          <p:cNvSpPr>
            <a:spLocks noChangeArrowheads="1"/>
          </p:cNvSpPr>
          <p:nvPr/>
        </p:nvSpPr>
        <p:spPr bwMode="auto">
          <a:xfrm>
            <a:off x="1116013" y="4292600"/>
            <a:ext cx="6546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宋体" panose="02010600030101010101" pitchFamily="2" charset="-122"/>
              </a:rPr>
              <a:t>D[ξ(t)]</a:t>
            </a:r>
            <a:r>
              <a:rPr lang="zh-CN" altLang="en-US" sz="2400">
                <a:latin typeface="宋体" panose="02010600030101010101" pitchFamily="2" charset="-122"/>
              </a:rPr>
              <a:t>又叫二阶中心距，</a:t>
            </a:r>
            <a:r>
              <a:rPr lang="en-US" altLang="zh-CN" sz="2400">
                <a:latin typeface="宋体" panose="02010600030101010101" pitchFamily="2" charset="-122"/>
              </a:rPr>
              <a:t>σ</a:t>
            </a:r>
            <a:r>
              <a:rPr lang="zh-CN" altLang="en-US" sz="2400">
                <a:latin typeface="宋体" panose="02010600030101010101" pitchFamily="2" charset="-122"/>
              </a:rPr>
              <a:t>又叫标准方差。</a:t>
            </a:r>
          </a:p>
        </p:txBody>
      </p:sp>
      <p:sp>
        <p:nvSpPr>
          <p:cNvPr id="10251" name="Rectangle 15"/>
          <p:cNvSpPr>
            <a:spLocks noChangeArrowheads="1"/>
          </p:cNvSpPr>
          <p:nvPr/>
        </p:nvSpPr>
        <p:spPr bwMode="auto">
          <a:xfrm>
            <a:off x="611188" y="4868863"/>
            <a:ext cx="4846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400">
                <a:latin typeface="宋体" panose="02010600030101010101" pitchFamily="2" charset="-122"/>
                <a:cs typeface="Times New Roman" panose="02020603050405020304" pitchFamily="18" charset="0"/>
              </a:rPr>
              <a:t>ξ(t)</a:t>
            </a: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的自协方差函数被定义为：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auto">
          <a:xfrm>
            <a:off x="542925" y="1196975"/>
            <a:ext cx="43894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随机过程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ξ(t)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的数学期望</a:t>
            </a:r>
            <a:r>
              <a:rPr lang="zh-CN" altLang="en-US"/>
              <a:t> ：</a:t>
            </a: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202752"/>
              </p:ext>
            </p:extLst>
          </p:nvPr>
        </p:nvGraphicFramePr>
        <p:xfrm>
          <a:off x="3803650" y="1700213"/>
          <a:ext cx="503078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Equation" r:id="rId3" imgW="2666880" imgH="330120" progId="Equation.DSMT4">
                  <p:embed/>
                </p:oleObj>
              </mc:Choice>
              <mc:Fallback>
                <p:oleObj name="Equation" r:id="rId3" imgW="26668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1700213"/>
                        <a:ext cx="5030788" cy="5873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877518"/>
              </p:ext>
            </p:extLst>
          </p:nvPr>
        </p:nvGraphicFramePr>
        <p:xfrm>
          <a:off x="3862338" y="2444750"/>
          <a:ext cx="43100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Equation" r:id="rId5" imgW="2286000" imgH="291960" progId="Equation.DSMT4">
                  <p:embed/>
                </p:oleObj>
              </mc:Choice>
              <mc:Fallback>
                <p:oleObj name="Equation" r:id="rId5" imgW="22860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338" y="2444750"/>
                        <a:ext cx="4310062" cy="51911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607940"/>
              </p:ext>
            </p:extLst>
          </p:nvPr>
        </p:nvGraphicFramePr>
        <p:xfrm>
          <a:off x="1619672" y="3605213"/>
          <a:ext cx="570388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Equation" r:id="rId7" imgW="3022560" imgH="355320" progId="Equation.DSMT4">
                  <p:embed/>
                </p:oleObj>
              </mc:Choice>
              <mc:Fallback>
                <p:oleObj name="Equation" r:id="rId7" imgW="30225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605213"/>
                        <a:ext cx="5703887" cy="63182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515625"/>
              </p:ext>
            </p:extLst>
          </p:nvPr>
        </p:nvGraphicFramePr>
        <p:xfrm>
          <a:off x="1213644" y="5516562"/>
          <a:ext cx="6351588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Equation" r:id="rId9" imgW="3365280" imgH="304560" progId="Equation.DSMT4">
                  <p:embed/>
                </p:oleObj>
              </mc:Choice>
              <mc:Fallback>
                <p:oleObj name="Equation" r:id="rId9" imgW="33652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644" y="5516562"/>
                        <a:ext cx="6351588" cy="54133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61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14438"/>
            <a:ext cx="4167188" cy="461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400">
                <a:effectLst/>
              </a:rPr>
              <a:t>ξ(t)</a:t>
            </a:r>
            <a:r>
              <a:rPr lang="zh-CN" altLang="en-US" sz="2400">
                <a:effectLst/>
              </a:rPr>
              <a:t>的</a:t>
            </a:r>
            <a:r>
              <a:rPr lang="zh-CN" altLang="en-US" sz="2400">
                <a:solidFill>
                  <a:schemeClr val="tx2"/>
                </a:solidFill>
                <a:effectLst/>
              </a:rPr>
              <a:t>自相关函数</a:t>
            </a:r>
            <a:r>
              <a:rPr lang="zh-CN" altLang="en-US" sz="2400">
                <a:effectLst/>
              </a:rPr>
              <a:t>定义为：</a:t>
            </a:r>
          </a:p>
        </p:txBody>
      </p:sp>
      <p:graphicFrame>
        <p:nvGraphicFramePr>
          <p:cNvPr id="11267" name="Object 2"/>
          <p:cNvGraphicFramePr>
            <a:graphicFrameLocks noChangeAspect="1"/>
          </p:cNvGraphicFramePr>
          <p:nvPr/>
        </p:nvGraphicFramePr>
        <p:xfrm>
          <a:off x="4356100" y="1268413"/>
          <a:ext cx="25923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公式" r:id="rId3" imgW="1498600" imgH="279400" progId="Equation.3">
                  <p:embed/>
                </p:oleObj>
              </mc:Choice>
              <mc:Fallback>
                <p:oleObj name="公式" r:id="rId3" imgW="1498600" imgH="279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268413"/>
                        <a:ext cx="2592388" cy="47942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Rectangle 10"/>
          <p:cNvSpPr>
            <a:spLocks noChangeArrowheads="1"/>
          </p:cNvSpPr>
          <p:nvPr/>
        </p:nvSpPr>
        <p:spPr bwMode="auto">
          <a:xfrm>
            <a:off x="468313" y="1700213"/>
            <a:ext cx="394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宋体" panose="02010600030101010101" pitchFamily="2" charset="-122"/>
                <a:cs typeface="Times New Roman" panose="02020603050405020304" pitchFamily="18" charset="0"/>
              </a:rPr>
              <a:t>B(</a:t>
            </a:r>
            <a:r>
              <a:rPr lang="en-US" altLang="zh-CN" sz="2400">
                <a:latin typeface="宋体" panose="02010600030101010101" pitchFamily="2" charset="-122"/>
              </a:rPr>
              <a:t>t</a:t>
            </a:r>
            <a:r>
              <a:rPr lang="en-US" altLang="zh-CN" sz="2400" baseline="-25000">
                <a:latin typeface="宋体" panose="02010600030101010101" pitchFamily="2" charset="-122"/>
              </a:rPr>
              <a:t>1</a:t>
            </a:r>
            <a:r>
              <a:rPr lang="en-US" altLang="zh-CN" sz="2400">
                <a:latin typeface="宋体" panose="02010600030101010101" pitchFamily="2" charset="-122"/>
                <a:cs typeface="Times New Roman" panose="02020603050405020304" pitchFamily="18" charset="0"/>
              </a:rPr>
              <a:t>,t</a:t>
            </a:r>
            <a:r>
              <a:rPr lang="en-US" altLang="zh-CN" sz="2400" baseline="-25000"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400">
                <a:latin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>
                <a:latin typeface="宋体" panose="02010600030101010101" pitchFamily="2" charset="-122"/>
              </a:rPr>
              <a:t>(t</a:t>
            </a:r>
            <a:r>
              <a:rPr lang="en-US" altLang="zh-CN" sz="2400" baseline="-25000">
                <a:latin typeface="宋体" panose="02010600030101010101" pitchFamily="2" charset="-122"/>
              </a:rPr>
              <a:t>1</a:t>
            </a:r>
            <a:r>
              <a:rPr lang="en-US" altLang="zh-CN" sz="2400">
                <a:latin typeface="宋体" panose="02010600030101010101" pitchFamily="2" charset="-122"/>
              </a:rPr>
              <a:t>,t</a:t>
            </a:r>
            <a:r>
              <a:rPr lang="en-US" altLang="zh-CN" sz="2400" baseline="-25000">
                <a:latin typeface="宋体" panose="02010600030101010101" pitchFamily="2" charset="-122"/>
              </a:rPr>
              <a:t>2</a:t>
            </a:r>
            <a:r>
              <a:rPr lang="en-US" altLang="zh-CN" sz="2400">
                <a:latin typeface="宋体" panose="02010600030101010101" pitchFamily="2" charset="-122"/>
              </a:rPr>
              <a:t>)</a:t>
            </a: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的关系：</a:t>
            </a:r>
          </a:p>
        </p:txBody>
      </p:sp>
      <p:graphicFrame>
        <p:nvGraphicFramePr>
          <p:cNvPr id="11269" name="Object 3"/>
          <p:cNvGraphicFramePr>
            <a:graphicFrameLocks noChangeAspect="1"/>
          </p:cNvGraphicFramePr>
          <p:nvPr/>
        </p:nvGraphicFramePr>
        <p:xfrm>
          <a:off x="4356100" y="1700213"/>
          <a:ext cx="403225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公式" r:id="rId5" imgW="2247900" imgH="279400" progId="Equation.3">
                  <p:embed/>
                </p:oleObj>
              </mc:Choice>
              <mc:Fallback>
                <p:oleObj name="公式" r:id="rId5" imgW="2247900" imgH="279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700213"/>
                        <a:ext cx="4032250" cy="493712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11"/>
          <p:cNvSpPr>
            <a:spLocks noChangeArrowheads="1"/>
          </p:cNvSpPr>
          <p:nvPr/>
        </p:nvSpPr>
        <p:spPr bwMode="auto">
          <a:xfrm>
            <a:off x="468313" y="2276475"/>
            <a:ext cx="231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宋体" panose="02010600030101010101" pitchFamily="2" charset="-122"/>
                <a:cs typeface="Times New Roman" panose="02020603050405020304" pitchFamily="18" charset="0"/>
              </a:rPr>
              <a:t>ξ(t)</a:t>
            </a: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宋体" panose="02010600030101010101" pitchFamily="2" charset="-122"/>
              </a:rPr>
              <a:t>η(t)</a:t>
            </a: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的</a:t>
            </a:r>
          </a:p>
        </p:txBody>
      </p:sp>
      <p:graphicFrame>
        <p:nvGraphicFramePr>
          <p:cNvPr id="11271" name="Object 4"/>
          <p:cNvGraphicFramePr>
            <a:graphicFrameLocks noChangeAspect="1"/>
          </p:cNvGraphicFramePr>
          <p:nvPr/>
        </p:nvGraphicFramePr>
        <p:xfrm>
          <a:off x="3132138" y="2781300"/>
          <a:ext cx="46815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公式" r:id="rId7" imgW="3061492" imgH="323812" progId="Equation.3">
                  <p:embed/>
                </p:oleObj>
              </mc:Choice>
              <mc:Fallback>
                <p:oleObj name="公式" r:id="rId7" imgW="3061492" imgH="3238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781300"/>
                        <a:ext cx="4681537" cy="50323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5"/>
          <p:cNvGraphicFramePr>
            <a:graphicFrameLocks noChangeAspect="1"/>
          </p:cNvGraphicFramePr>
          <p:nvPr/>
        </p:nvGraphicFramePr>
        <p:xfrm>
          <a:off x="3132138" y="3284538"/>
          <a:ext cx="39608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公式" r:id="rId9" imgW="1612900" imgH="279400" progId="Equation.3">
                  <p:embed/>
                </p:oleObj>
              </mc:Choice>
              <mc:Fallback>
                <p:oleObj name="公式" r:id="rId9" imgW="1612900" imgH="279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284538"/>
                        <a:ext cx="3960812" cy="50482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6"/>
          <p:cNvGraphicFramePr>
            <a:graphicFrameLocks noChangeAspect="1"/>
          </p:cNvGraphicFramePr>
          <p:nvPr/>
        </p:nvGraphicFramePr>
        <p:xfrm>
          <a:off x="2351088" y="3738563"/>
          <a:ext cx="6780212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公式" r:id="rId11" imgW="3594100" imgH="558800" progId="Equation.3">
                  <p:embed/>
                </p:oleObj>
              </mc:Choice>
              <mc:Fallback>
                <p:oleObj name="公式" r:id="rId11" imgW="3594100" imgH="558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3738563"/>
                        <a:ext cx="6780212" cy="985837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Rectangle 14"/>
          <p:cNvSpPr>
            <a:spLocks noChangeArrowheads="1"/>
          </p:cNvSpPr>
          <p:nvPr/>
        </p:nvSpPr>
        <p:spPr bwMode="auto">
          <a:xfrm>
            <a:off x="395288" y="4437063"/>
            <a:ext cx="85693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tabLst>
                <a:tab pos="533400" algn="l"/>
              </a:tabLs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tabLst>
                <a:tab pos="533400" algn="l"/>
              </a:tabLs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tabLst>
                <a:tab pos="533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tabLst>
                <a:tab pos="5334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tabLst>
                <a:tab pos="5334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tabLst>
                <a:tab pos="5334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tabLst>
                <a:tab pos="5334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tabLst>
                <a:tab pos="5334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tabLst>
                <a:tab pos="5334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AutoNum type="arabicParenR"/>
            </a:pPr>
            <a:r>
              <a:rPr lang="en-US" altLang="zh-CN" sz="2400">
                <a:latin typeface="宋体" panose="02010600030101010101" pitchFamily="2" charset="-122"/>
                <a:cs typeface="Times New Roman" panose="02020603050405020304" pitchFamily="18" charset="0"/>
              </a:rPr>
              <a:t>|ρ|≤1</a:t>
            </a:r>
            <a:endParaRPr lang="en-US" altLang="zh-CN" sz="2400">
              <a:latin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AutoNum type="arabicParenR"/>
            </a:pP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相关性：若相关系数</a:t>
            </a:r>
            <a:r>
              <a:rPr lang="en-US" altLang="zh-CN" sz="2400">
                <a:latin typeface="宋体" panose="02010600030101010101" pitchFamily="2" charset="-122"/>
                <a:cs typeface="Times New Roman" panose="02020603050405020304" pitchFamily="18" charset="0"/>
              </a:rPr>
              <a:t>ρ=0</a:t>
            </a: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2400">
                <a:latin typeface="宋体" panose="02010600030101010101" pitchFamily="2" charset="-122"/>
                <a:cs typeface="Times New Roman" panose="02020603050405020304" pitchFamily="18" charset="0"/>
              </a:rPr>
              <a:t>ξ(t)</a:t>
            </a: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宋体" panose="02010600030101010101" pitchFamily="2" charset="-122"/>
                <a:cs typeface="Times New Roman" panose="02020603050405020304" pitchFamily="18" charset="0"/>
              </a:rPr>
              <a:t>η(t)</a:t>
            </a: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是线性不相关的</a:t>
            </a:r>
            <a:endParaRPr lang="zh-CN" altLang="en-US" sz="2400">
              <a:latin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AutoNum type="arabicParenR"/>
            </a:pP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独立与相关性：若</a:t>
            </a:r>
            <a:r>
              <a:rPr lang="en-US" altLang="zh-CN" sz="2400">
                <a:latin typeface="宋体" panose="02010600030101010101" pitchFamily="2" charset="-122"/>
                <a:cs typeface="Times New Roman" panose="02020603050405020304" pitchFamily="18" charset="0"/>
              </a:rPr>
              <a:t>ξ(t)</a:t>
            </a: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宋体" panose="02010600030101010101" pitchFamily="2" charset="-122"/>
                <a:cs typeface="Times New Roman" panose="02020603050405020304" pitchFamily="18" charset="0"/>
              </a:rPr>
              <a:t>η(t)</a:t>
            </a: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是独立的，则线性不相关；    反之不然。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结论：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一般随机过程的统计特性，原则上都与时刻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t1 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t2 (t2 =t1+τ)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有关或者说与时间起点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t1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及时间间隔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τ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有关。 </a:t>
            </a:r>
          </a:p>
        </p:txBody>
      </p:sp>
      <p:sp>
        <p:nvSpPr>
          <p:cNvPr id="11275" name="Rectangle 18"/>
          <p:cNvSpPr>
            <a:spLocks noChangeArrowheads="1"/>
          </p:cNvSpPr>
          <p:nvPr/>
        </p:nvSpPr>
        <p:spPr bwMode="auto">
          <a:xfrm>
            <a:off x="827088" y="2755900"/>
            <a:ext cx="2560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互协方差函数</a:t>
            </a:r>
            <a:r>
              <a:rPr lang="zh-CN" altLang="en-US" sz="2400">
                <a:latin typeface="宋体" panose="02010600030101010101" pitchFamily="2" charset="-122"/>
              </a:rPr>
              <a:t>：</a:t>
            </a:r>
          </a:p>
        </p:txBody>
      </p:sp>
      <p:sp>
        <p:nvSpPr>
          <p:cNvPr id="11276" name="Rectangle 19"/>
          <p:cNvSpPr>
            <a:spLocks noChangeArrowheads="1"/>
          </p:cNvSpPr>
          <p:nvPr/>
        </p:nvSpPr>
        <p:spPr bwMode="auto">
          <a:xfrm>
            <a:off x="827088" y="3332163"/>
            <a:ext cx="2255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互相关函数</a:t>
            </a:r>
            <a:r>
              <a:rPr lang="zh-CN" altLang="en-US" sz="2400">
                <a:latin typeface="宋体" panose="02010600030101010101" pitchFamily="2" charset="-122"/>
              </a:rPr>
              <a:t>：</a:t>
            </a:r>
          </a:p>
        </p:txBody>
      </p:sp>
      <p:sp>
        <p:nvSpPr>
          <p:cNvPr id="11277" name="Rectangle 20"/>
          <p:cNvSpPr>
            <a:spLocks noChangeArrowheads="1"/>
          </p:cNvSpPr>
          <p:nvPr/>
        </p:nvSpPr>
        <p:spPr bwMode="auto">
          <a:xfrm>
            <a:off x="395288" y="3933825"/>
            <a:ext cx="2255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互相关系数</a:t>
            </a:r>
            <a:r>
              <a:rPr lang="zh-CN" altLang="en-US" sz="2400">
                <a:latin typeface="宋体" panose="02010600030101010101" pitchFamily="2" charset="-122"/>
              </a:rPr>
              <a:t>：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1725613" y="363538"/>
            <a:ext cx="5692775" cy="579437"/>
          </a:xfrm>
        </p:spPr>
        <p:txBody>
          <a:bodyPr wrap="none">
            <a:spAutoFit/>
          </a:bodyPr>
          <a:lstStyle/>
          <a:p>
            <a:pPr marL="1117600" indent="-1117600" eaLnBrk="1" hangingPunct="1">
              <a:defRPr/>
            </a:pP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二、随机过程的数字特征（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61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33525" y="341313"/>
            <a:ext cx="6076950" cy="1066800"/>
          </a:xfr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三、平稳各态历经随机过程（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）</a:t>
            </a:r>
            <a:br>
              <a:rPr lang="zh-CN" altLang="en-US" sz="3200" dirty="0">
                <a:latin typeface="黑体" pitchFamily="2" charset="-122"/>
                <a:ea typeface="黑体" pitchFamily="2" charset="-122"/>
              </a:rPr>
            </a:b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平稳性</a:t>
            </a:r>
          </a:p>
        </p:txBody>
      </p:sp>
      <p:graphicFrame>
        <p:nvGraphicFramePr>
          <p:cNvPr id="12292" name="Object 2"/>
          <p:cNvGraphicFramePr>
            <a:graphicFrameLocks noChangeAspect="1"/>
          </p:cNvGraphicFramePr>
          <p:nvPr/>
        </p:nvGraphicFramePr>
        <p:xfrm>
          <a:off x="1403350" y="2143125"/>
          <a:ext cx="5761038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公式" r:id="rId3" imgW="2311400" imgH="431800" progId="Equation.3">
                  <p:embed/>
                </p:oleObj>
              </mc:Choice>
              <mc:Fallback>
                <p:oleObj name="公式" r:id="rId3" imgW="23114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143125"/>
                        <a:ext cx="5761038" cy="122555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7"/>
          <p:cNvSpPr>
            <a:spLocks noChangeArrowheads="1"/>
          </p:cNvSpPr>
          <p:nvPr/>
        </p:nvSpPr>
        <p:spPr bwMode="auto">
          <a:xfrm>
            <a:off x="963613" y="3635375"/>
            <a:ext cx="353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此时数字特征的性质有：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graphicFrame>
        <p:nvGraphicFramePr>
          <p:cNvPr id="12294" name="Object 3"/>
          <p:cNvGraphicFramePr>
            <a:graphicFrameLocks noChangeAspect="1"/>
          </p:cNvGraphicFramePr>
          <p:nvPr/>
        </p:nvGraphicFramePr>
        <p:xfrm>
          <a:off x="1692275" y="4211638"/>
          <a:ext cx="44640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公式" r:id="rId5" imgW="2362200" imgH="228600" progId="Equation.3">
                  <p:embed/>
                </p:oleObj>
              </mc:Choice>
              <mc:Fallback>
                <p:oleObj name="公式" r:id="rId5" imgW="23622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211638"/>
                        <a:ext cx="4464050" cy="4318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Rectangle 9"/>
          <p:cNvSpPr>
            <a:spLocks noChangeArrowheads="1"/>
          </p:cNvSpPr>
          <p:nvPr/>
        </p:nvSpPr>
        <p:spPr bwMode="auto">
          <a:xfrm>
            <a:off x="611188" y="5329238"/>
            <a:ext cx="384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宋体" panose="02010600030101010101" pitchFamily="2" charset="-122"/>
              <a:buChar char="★"/>
            </a:pP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广义平稳随机过程：满足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graphicFrame>
        <p:nvGraphicFramePr>
          <p:cNvPr id="12296" name="Object 4"/>
          <p:cNvGraphicFramePr>
            <a:graphicFrameLocks noChangeAspect="1"/>
          </p:cNvGraphicFramePr>
          <p:nvPr/>
        </p:nvGraphicFramePr>
        <p:xfrm>
          <a:off x="1692275" y="6048375"/>
          <a:ext cx="46799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公式" r:id="rId7" imgW="2362200" imgH="228600" progId="Equation.3">
                  <p:embed/>
                </p:oleObj>
              </mc:Choice>
              <mc:Fallback>
                <p:oleObj name="公式" r:id="rId7" imgW="23622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6048375"/>
                        <a:ext cx="4679950" cy="45243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Rectangle 12"/>
          <p:cNvSpPr>
            <a:spLocks noChangeArrowheads="1"/>
          </p:cNvSpPr>
          <p:nvPr/>
        </p:nvSpPr>
        <p:spPr bwMode="auto">
          <a:xfrm>
            <a:off x="611188" y="1566863"/>
            <a:ext cx="384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宋体" panose="02010600030101010101" pitchFamily="2" charset="-122"/>
              <a:buChar char="★"/>
            </a:pPr>
            <a:r>
              <a:rPr lang="zh-CN" altLang="en-US" sz="2400">
                <a:latin typeface="宋体" panose="02010600030101010101" pitchFamily="2" charset="-122"/>
              </a:rPr>
              <a:t>狭义平稳随机过程：满足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61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79388" y="1484313"/>
          <a:ext cx="8713787" cy="516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位图图像" r:id="rId3" imgW="5619048" imgH="2819794" progId="Paint.Picture">
                  <p:embed/>
                </p:oleObj>
              </mc:Choice>
              <mc:Fallback>
                <p:oleObj name="位图图像" r:id="rId3" imgW="5619048" imgH="2819794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484313"/>
                        <a:ext cx="8713787" cy="516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33525" y="341313"/>
            <a:ext cx="6076950" cy="1066800"/>
          </a:xfr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三、平稳各态历经随机过程（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）</a:t>
            </a:r>
            <a:br>
              <a:rPr lang="zh-CN" altLang="en-US" sz="3200" dirty="0">
                <a:latin typeface="黑体" pitchFamily="2" charset="-122"/>
                <a:ea typeface="黑体" pitchFamily="2" charset="-122"/>
              </a:rPr>
            </a:b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平稳性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14"/>
          <p:cNvGraphicFramePr>
            <a:graphicFrameLocks noChangeAspect="1"/>
          </p:cNvGraphicFramePr>
          <p:nvPr/>
        </p:nvGraphicFramePr>
        <p:xfrm>
          <a:off x="1619250" y="1579563"/>
          <a:ext cx="4824413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公式" r:id="rId3" imgW="2590800" imgH="2006600" progId="Equation.3">
                  <p:embed/>
                </p:oleObj>
              </mc:Choice>
              <mc:Fallback>
                <p:oleObj name="公式" r:id="rId3" imgW="2590800" imgH="2006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579563"/>
                        <a:ext cx="4824413" cy="2592387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Rectangle 10"/>
          <p:cNvSpPr>
            <a:spLocks noChangeArrowheads="1"/>
          </p:cNvSpPr>
          <p:nvPr/>
        </p:nvSpPr>
        <p:spPr bwMode="auto">
          <a:xfrm>
            <a:off x="539750" y="4171950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此时有：</a:t>
            </a:r>
            <a:endParaRPr lang="zh-CN" altLang="en-US" sz="2400"/>
          </a:p>
        </p:txBody>
      </p:sp>
      <p:graphicFrame>
        <p:nvGraphicFramePr>
          <p:cNvPr id="14340" name="Object 15"/>
          <p:cNvGraphicFramePr>
            <a:graphicFrameLocks noChangeAspect="1"/>
          </p:cNvGraphicFramePr>
          <p:nvPr/>
        </p:nvGraphicFramePr>
        <p:xfrm>
          <a:off x="1765300" y="4100513"/>
          <a:ext cx="331787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公式" r:id="rId5" imgW="1624895" imgH="266584" progId="Equation.3">
                  <p:embed/>
                </p:oleObj>
              </mc:Choice>
              <mc:Fallback>
                <p:oleObj name="公式" r:id="rId5" imgW="1624895" imgH="26658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4100513"/>
                        <a:ext cx="3317875" cy="455612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ctangle 11"/>
          <p:cNvSpPr>
            <a:spLocks noChangeArrowheads="1"/>
          </p:cNvSpPr>
          <p:nvPr/>
        </p:nvSpPr>
        <p:spPr bwMode="auto">
          <a:xfrm>
            <a:off x="323850" y="4746625"/>
            <a:ext cx="8718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使</a:t>
            </a:r>
            <a:r>
              <a:rPr lang="zh-CN" altLang="en-US" sz="2400">
                <a:cs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统计平均</a:t>
            </a:r>
            <a:r>
              <a:rPr lang="zh-CN" altLang="en-US" sz="2400">
                <a:cs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化为</a:t>
            </a:r>
            <a:r>
              <a:rPr lang="zh-CN" altLang="en-US" sz="2400">
                <a:cs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时间平均</a:t>
            </a:r>
            <a:r>
              <a:rPr lang="zh-CN" altLang="en-US" sz="2400">
                <a:cs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，实际应用大大简化。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宋体" panose="02010600030101010101" pitchFamily="2" charset="-122"/>
                <a:cs typeface="Times New Roman" panose="02020603050405020304" pitchFamily="18" charset="0"/>
              </a:rPr>
              <a:t>α</a:t>
            </a: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代表直流分量、</a:t>
            </a:r>
            <a:r>
              <a:rPr lang="en-US" altLang="zh-CN" sz="2400">
                <a:latin typeface="宋体" panose="02010600030101010101" pitchFamily="2" charset="-122"/>
                <a:cs typeface="Times New Roman" panose="02020603050405020304" pitchFamily="18" charset="0"/>
              </a:rPr>
              <a:t>R(0)</a:t>
            </a: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代表总平均功率、</a:t>
            </a:r>
            <a:r>
              <a:rPr lang="en-US" altLang="zh-CN" sz="2400">
                <a:latin typeface="宋体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代表交流平均功率。</a:t>
            </a:r>
            <a:endParaRPr lang="zh-CN" altLang="en-US" sz="2400">
              <a:latin typeface="宋体" panose="02010600030101010101" pitchFamily="2" charset="-122"/>
            </a:endParaRPr>
          </a:p>
        </p:txBody>
      </p:sp>
      <p:graphicFrame>
        <p:nvGraphicFramePr>
          <p:cNvPr id="14342" name="Object 16"/>
          <p:cNvGraphicFramePr>
            <a:graphicFrameLocks noChangeAspect="1"/>
          </p:cNvGraphicFramePr>
          <p:nvPr/>
        </p:nvGraphicFramePr>
        <p:xfrm>
          <a:off x="5003800" y="5611813"/>
          <a:ext cx="2889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公式" r:id="rId7" imgW="126780" imgH="215526" progId="Equation.3">
                  <p:embed/>
                </p:oleObj>
              </mc:Choice>
              <mc:Fallback>
                <p:oleObj name="公式" r:id="rId7" imgW="126780" imgH="21552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5611813"/>
                        <a:ext cx="288925" cy="4349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Rectangle 12"/>
          <p:cNvSpPr>
            <a:spLocks noChangeArrowheads="1"/>
          </p:cNvSpPr>
          <p:nvPr/>
        </p:nvSpPr>
        <p:spPr bwMode="auto">
          <a:xfrm>
            <a:off x="5292725" y="56118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和</a:t>
            </a:r>
            <a:endParaRPr lang="zh-CN" altLang="en-US" sz="2400"/>
          </a:p>
        </p:txBody>
      </p:sp>
      <p:graphicFrame>
        <p:nvGraphicFramePr>
          <p:cNvPr id="14344" name="Object 17"/>
          <p:cNvGraphicFramePr>
            <a:graphicFrameLocks noChangeAspect="1"/>
          </p:cNvGraphicFramePr>
          <p:nvPr/>
        </p:nvGraphicFramePr>
        <p:xfrm>
          <a:off x="5795963" y="5683250"/>
          <a:ext cx="4318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" name="公式" r:id="rId9" imgW="330057" imgH="241195" progId="Equation.3">
                  <p:embed/>
                </p:oleObj>
              </mc:Choice>
              <mc:Fallback>
                <p:oleObj name="公式" r:id="rId9" imgW="330057" imgH="24119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683250"/>
                        <a:ext cx="431800" cy="36036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Rectangle 13"/>
          <p:cNvSpPr>
            <a:spLocks noChangeArrowheads="1"/>
          </p:cNvSpPr>
          <p:nvPr/>
        </p:nvSpPr>
        <p:spPr bwMode="auto">
          <a:xfrm>
            <a:off x="684213" y="6115050"/>
            <a:ext cx="6584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tabLst>
                <a:tab pos="2286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tabLst>
                <a:tab pos="228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的均方差趋于零，则认为该过程是各态历经的。</a:t>
            </a:r>
            <a:endParaRPr lang="zh-CN" altLang="en-US" sz="2400"/>
          </a:p>
        </p:txBody>
      </p:sp>
      <p:sp>
        <p:nvSpPr>
          <p:cNvPr id="14346" name="Rectangle 14"/>
          <p:cNvSpPr>
            <a:spLocks noChangeArrowheads="1"/>
          </p:cNvSpPr>
          <p:nvPr/>
        </p:nvSpPr>
        <p:spPr bwMode="auto">
          <a:xfrm>
            <a:off x="431800" y="1652588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宋体" panose="02010600030101010101" pitchFamily="2" charset="-122"/>
              <a:buChar char="★"/>
            </a:pPr>
            <a:r>
              <a:rPr lang="zh-CN" altLang="en-US" sz="2400">
                <a:latin typeface="宋体" panose="02010600030101010101" pitchFamily="2" charset="-122"/>
              </a:rPr>
              <a:t>满足</a:t>
            </a: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14347" name="Rectangle 15"/>
          <p:cNvSpPr>
            <a:spLocks noChangeArrowheads="1"/>
          </p:cNvSpPr>
          <p:nvPr/>
        </p:nvSpPr>
        <p:spPr bwMode="auto">
          <a:xfrm>
            <a:off x="468313" y="5611813"/>
            <a:ext cx="460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宋体" panose="02010600030101010101" pitchFamily="2" charset="-122"/>
              <a:buChar char="★"/>
            </a:pP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或当</a:t>
            </a:r>
            <a:r>
              <a:rPr lang="en-US" altLang="zh-CN" sz="2400">
                <a:latin typeface="宋体" panose="02010600030101010101" pitchFamily="2" charset="-122"/>
                <a:cs typeface="Times New Roman" panose="02020603050405020304" pitchFamily="18" charset="0"/>
              </a:rPr>
              <a:t>T→∞</a:t>
            </a: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，若平稳随机过程的</a:t>
            </a:r>
            <a:endParaRPr lang="zh-CN" altLang="en-US" sz="2400"/>
          </a:p>
        </p:txBody>
      </p:sp>
      <p:sp>
        <p:nvSpPr>
          <p:cNvPr id="2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33525" y="341313"/>
            <a:ext cx="6076950" cy="1066800"/>
          </a:xfr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三、平稳各态历经随机过程（</a:t>
            </a:r>
            <a:r>
              <a:rPr lang="en-US" altLang="zh-CN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）</a:t>
            </a:r>
            <a:br>
              <a:rPr lang="zh-CN" altLang="en-US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平稳性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Compas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itchFamily="2" charset="2"/>
          <a:buChar char="v"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itchFamily="2" charset="2"/>
          <a:buChar char="v"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熊猫翠竹">
  <a:themeElements>
    <a:clrScheme name="熊猫翠竹 1">
      <a:dk1>
        <a:srgbClr val="969696"/>
      </a:dk1>
      <a:lt1>
        <a:srgbClr val="FFFFFF"/>
      </a:lt1>
      <a:dk2>
        <a:srgbClr val="38AC8B"/>
      </a:dk2>
      <a:lt2>
        <a:srgbClr val="FFFFFF"/>
      </a:lt2>
      <a:accent1>
        <a:srgbClr val="8A95B2"/>
      </a:accent1>
      <a:accent2>
        <a:srgbClr val="99FF33"/>
      </a:accent2>
      <a:accent3>
        <a:srgbClr val="AED2C4"/>
      </a:accent3>
      <a:accent4>
        <a:srgbClr val="DADADA"/>
      </a:accent4>
      <a:accent5>
        <a:srgbClr val="C4C8D5"/>
      </a:accent5>
      <a:accent6>
        <a:srgbClr val="8AE72D"/>
      </a:accent6>
      <a:hlink>
        <a:srgbClr val="66FFFF"/>
      </a:hlink>
      <a:folHlink>
        <a:srgbClr val="FFFF00"/>
      </a:folHlink>
    </a:clrScheme>
    <a:fontScheme name="熊猫翠竹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itchFamily="2" charset="2"/>
          <a:buChar char="v"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itchFamily="2" charset="2"/>
          <a:buChar char="v"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熊猫翠竹 1">
        <a:dk1>
          <a:srgbClr val="969696"/>
        </a:dk1>
        <a:lt1>
          <a:srgbClr val="FFFFFF"/>
        </a:lt1>
        <a:dk2>
          <a:srgbClr val="38AC8B"/>
        </a:dk2>
        <a:lt2>
          <a:srgbClr val="FFFFFF"/>
        </a:lt2>
        <a:accent1>
          <a:srgbClr val="8A95B2"/>
        </a:accent1>
        <a:accent2>
          <a:srgbClr val="99FF33"/>
        </a:accent2>
        <a:accent3>
          <a:srgbClr val="AED2C4"/>
        </a:accent3>
        <a:accent4>
          <a:srgbClr val="DADADA"/>
        </a:accent4>
        <a:accent5>
          <a:srgbClr val="C4C8D5"/>
        </a:accent5>
        <a:accent6>
          <a:srgbClr val="8AE72D"/>
        </a:accent6>
        <a:hlink>
          <a:srgbClr val="66FF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熊猫翠竹 2">
        <a:dk1>
          <a:srgbClr val="969696"/>
        </a:dk1>
        <a:lt1>
          <a:srgbClr val="FFFFFF"/>
        </a:lt1>
        <a:dk2>
          <a:srgbClr val="0099CC"/>
        </a:dk2>
        <a:lt2>
          <a:srgbClr val="FFFFFF"/>
        </a:lt2>
        <a:accent1>
          <a:srgbClr val="93A0BB"/>
        </a:accent1>
        <a:accent2>
          <a:srgbClr val="CCFFFF"/>
        </a:accent2>
        <a:accent3>
          <a:srgbClr val="AACAE2"/>
        </a:accent3>
        <a:accent4>
          <a:srgbClr val="DADADA"/>
        </a:accent4>
        <a:accent5>
          <a:srgbClr val="C8CDDA"/>
        </a:accent5>
        <a:accent6>
          <a:srgbClr val="B9E7E7"/>
        </a:accent6>
        <a:hlink>
          <a:srgbClr val="FFFF66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熊猫翠竹 3">
        <a:dk1>
          <a:srgbClr val="C0C0C0"/>
        </a:dk1>
        <a:lt1>
          <a:srgbClr val="FFFFFF"/>
        </a:lt1>
        <a:dk2>
          <a:srgbClr val="C0C0C0"/>
        </a:dk2>
        <a:lt2>
          <a:srgbClr val="FFFF00"/>
        </a:lt2>
        <a:accent1>
          <a:srgbClr val="5F7F81"/>
        </a:accent1>
        <a:accent2>
          <a:srgbClr val="CCCCFF"/>
        </a:accent2>
        <a:accent3>
          <a:srgbClr val="DCDCDC"/>
        </a:accent3>
        <a:accent4>
          <a:srgbClr val="DADADA"/>
        </a:accent4>
        <a:accent5>
          <a:srgbClr val="B6C0C1"/>
        </a:accent5>
        <a:accent6>
          <a:srgbClr val="B9B9E7"/>
        </a:accent6>
        <a:hlink>
          <a:srgbClr val="66FF33"/>
        </a:hlink>
        <a:folHlink>
          <a:srgbClr val="66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熊猫翠竹 4">
        <a:dk1>
          <a:srgbClr val="969696"/>
        </a:dk1>
        <a:lt1>
          <a:srgbClr val="FFFF99"/>
        </a:lt1>
        <a:dk2>
          <a:srgbClr val="336600"/>
        </a:dk2>
        <a:lt2>
          <a:srgbClr val="FFFFFF"/>
        </a:lt2>
        <a:accent1>
          <a:srgbClr val="D2990A"/>
        </a:accent1>
        <a:accent2>
          <a:srgbClr val="CCCCFF"/>
        </a:accent2>
        <a:accent3>
          <a:srgbClr val="ADB8AA"/>
        </a:accent3>
        <a:accent4>
          <a:srgbClr val="DADA82"/>
        </a:accent4>
        <a:accent5>
          <a:srgbClr val="E5CAAA"/>
        </a:accent5>
        <a:accent6>
          <a:srgbClr val="B9B9E7"/>
        </a:accent6>
        <a:hlink>
          <a:srgbClr val="00FFFF"/>
        </a:hlink>
        <a:folHlink>
          <a:srgbClr val="66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熊猫翠竹 5">
        <a:dk1>
          <a:srgbClr val="969696"/>
        </a:dk1>
        <a:lt1>
          <a:srgbClr val="CCFFFF"/>
        </a:lt1>
        <a:dk2>
          <a:srgbClr val="006699"/>
        </a:dk2>
        <a:lt2>
          <a:srgbClr val="FFFF00"/>
        </a:lt2>
        <a:accent1>
          <a:srgbClr val="8D8DB3"/>
        </a:accent1>
        <a:accent2>
          <a:srgbClr val="FF7C80"/>
        </a:accent2>
        <a:accent3>
          <a:srgbClr val="AAB8CA"/>
        </a:accent3>
        <a:accent4>
          <a:srgbClr val="AEDADA"/>
        </a:accent4>
        <a:accent5>
          <a:srgbClr val="C5C5D6"/>
        </a:accent5>
        <a:accent6>
          <a:srgbClr val="E77073"/>
        </a:accent6>
        <a:hlink>
          <a:srgbClr val="99FF33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熊猫翠竹 6">
        <a:dk1>
          <a:srgbClr val="969696"/>
        </a:dk1>
        <a:lt1>
          <a:srgbClr val="FFFFFF"/>
        </a:lt1>
        <a:dk2>
          <a:srgbClr val="FF9933"/>
        </a:dk2>
        <a:lt2>
          <a:srgbClr val="CCECFF"/>
        </a:lt2>
        <a:accent1>
          <a:srgbClr val="376EA5"/>
        </a:accent1>
        <a:accent2>
          <a:srgbClr val="FF9933"/>
        </a:accent2>
        <a:accent3>
          <a:srgbClr val="FFCAAD"/>
        </a:accent3>
        <a:accent4>
          <a:srgbClr val="DADADA"/>
        </a:accent4>
        <a:accent5>
          <a:srgbClr val="AEBACF"/>
        </a:accent5>
        <a:accent6>
          <a:srgbClr val="E78A2D"/>
        </a:accent6>
        <a:hlink>
          <a:srgbClr val="FFFF66"/>
        </a:hlink>
        <a:folHlink>
          <a:srgbClr val="66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熊猫翠竹 7">
        <a:dk1>
          <a:srgbClr val="969696"/>
        </a:dk1>
        <a:lt1>
          <a:srgbClr val="FFFFFF"/>
        </a:lt1>
        <a:dk2>
          <a:srgbClr val="2B8156"/>
        </a:dk2>
        <a:lt2>
          <a:srgbClr val="00FFFF"/>
        </a:lt2>
        <a:accent1>
          <a:srgbClr val="5B8689"/>
        </a:accent1>
        <a:accent2>
          <a:srgbClr val="99FF99"/>
        </a:accent2>
        <a:accent3>
          <a:srgbClr val="ACC1B4"/>
        </a:accent3>
        <a:accent4>
          <a:srgbClr val="DADADA"/>
        </a:accent4>
        <a:accent5>
          <a:srgbClr val="B5C3C4"/>
        </a:accent5>
        <a:accent6>
          <a:srgbClr val="8AE78A"/>
        </a:accent6>
        <a:hlink>
          <a:srgbClr val="FFFF00"/>
        </a:hlink>
        <a:folHlink>
          <a:srgbClr val="D7C4E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熊猫翠竹 8">
        <a:dk1>
          <a:srgbClr val="969696"/>
        </a:dk1>
        <a:lt1>
          <a:srgbClr val="FFFF00"/>
        </a:lt1>
        <a:dk2>
          <a:srgbClr val="FFD5D5"/>
        </a:dk2>
        <a:lt2>
          <a:srgbClr val="00FF00"/>
        </a:lt2>
        <a:accent1>
          <a:srgbClr val="008080"/>
        </a:accent1>
        <a:accent2>
          <a:srgbClr val="FF5050"/>
        </a:accent2>
        <a:accent3>
          <a:srgbClr val="FFE7E7"/>
        </a:accent3>
        <a:accent4>
          <a:srgbClr val="DADA00"/>
        </a:accent4>
        <a:accent5>
          <a:srgbClr val="AAC0C0"/>
        </a:accent5>
        <a:accent6>
          <a:srgbClr val="E74848"/>
        </a:accent6>
        <a:hlink>
          <a:srgbClr val="99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itchFamily="2" charset="2"/>
          <a:buChar char="v"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itchFamily="2" charset="2"/>
          <a:buChar char="v"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Mountain Top</Template>
  <TotalTime>915</TotalTime>
  <Words>1756</Words>
  <Application>Microsoft Office PowerPoint</Application>
  <PresentationFormat>全屏显示(4:3)</PresentationFormat>
  <Paragraphs>173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黑体</vt:lpstr>
      <vt:lpstr>华文楷体</vt:lpstr>
      <vt:lpstr>华文中宋</vt:lpstr>
      <vt:lpstr>宋体</vt:lpstr>
      <vt:lpstr>Arial</vt:lpstr>
      <vt:lpstr>Tahoma</vt:lpstr>
      <vt:lpstr>Times New Roman</vt:lpstr>
      <vt:lpstr>Verdana</vt:lpstr>
      <vt:lpstr>Wingdings</vt:lpstr>
      <vt:lpstr>Compass</vt:lpstr>
      <vt:lpstr>熊猫翠竹</vt:lpstr>
      <vt:lpstr>Textured</vt:lpstr>
      <vt:lpstr>公式</vt:lpstr>
      <vt:lpstr>位图图像</vt:lpstr>
      <vt:lpstr>Equation</vt:lpstr>
      <vt:lpstr>第三章 随机过程 </vt:lpstr>
      <vt:lpstr>一、随机过程的统计特性 （1）</vt:lpstr>
      <vt:lpstr>一、随机过程的统计特性 （2）</vt:lpstr>
      <vt:lpstr>一、随机过程的统计特性（3）</vt:lpstr>
      <vt:lpstr>二、随机过程的数字特征（1）</vt:lpstr>
      <vt:lpstr>二、随机过程的数字特征（2）</vt:lpstr>
      <vt:lpstr>三、平稳各态历经随机过程（1） 平稳性</vt:lpstr>
      <vt:lpstr>三、平稳各态历经随机过程（2） 平稳性</vt:lpstr>
      <vt:lpstr>三、平稳各态历经随机过程（3） 平稳性</vt:lpstr>
      <vt:lpstr>三、平稳各态历经随机过程（4） 平稳性</vt:lpstr>
      <vt:lpstr>三、平稳各态历经随机过程（5） 平稳性</vt:lpstr>
      <vt:lpstr>三、平稳各态历经随机过程（6） 平稳性</vt:lpstr>
      <vt:lpstr>三、平稳各态历经随机过程（7） 平稳性</vt:lpstr>
      <vt:lpstr>四、高斯窄带随机过程的特点（1）</vt:lpstr>
      <vt:lpstr>四、高斯窄带随机过程的特点（2）</vt:lpstr>
      <vt:lpstr>四、高斯窄带随机过程的特点（3）</vt:lpstr>
      <vt:lpstr>四、高斯窄带随机过程的特点（4）</vt:lpstr>
      <vt:lpstr>四、高斯窄带随机过程的特点（5）</vt:lpstr>
      <vt:lpstr>五、白噪声</vt:lpstr>
      <vt:lpstr>六、正弦波加窄带高斯过程 </vt:lpstr>
      <vt:lpstr>七、随机过程通过线性系统的输出（1）</vt:lpstr>
      <vt:lpstr>七、随机过程通过线性系统的输出（2）</vt:lpstr>
      <vt:lpstr>第三章  总 结</vt:lpstr>
    </vt:vector>
  </TitlesOfParts>
  <Company>Wuhan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通信原理 （第四版） </dc:title>
  <dc:creator>Chenzz</dc:creator>
  <cp:lastModifiedBy>X1</cp:lastModifiedBy>
  <cp:revision>49</cp:revision>
  <dcterms:created xsi:type="dcterms:W3CDTF">2005-02-20T17:34:55Z</dcterms:created>
  <dcterms:modified xsi:type="dcterms:W3CDTF">2023-09-07T03:02:38Z</dcterms:modified>
</cp:coreProperties>
</file>