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1424" r:id="rId2"/>
    <p:sldId id="1438" r:id="rId3"/>
    <p:sldId id="1436" r:id="rId4"/>
    <p:sldId id="291" r:id="rId5"/>
    <p:sldId id="259" r:id="rId6"/>
    <p:sldId id="1430" r:id="rId7"/>
    <p:sldId id="1432" r:id="rId8"/>
    <p:sldId id="1433" r:id="rId9"/>
    <p:sldId id="274" r:id="rId10"/>
    <p:sldId id="1439" r:id="rId11"/>
    <p:sldId id="275" r:id="rId12"/>
    <p:sldId id="1443" r:id="rId13"/>
    <p:sldId id="1441" r:id="rId14"/>
    <p:sldId id="299" r:id="rId15"/>
    <p:sldId id="301" r:id="rId16"/>
    <p:sldId id="302" r:id="rId17"/>
    <p:sldId id="1444" r:id="rId18"/>
    <p:sldId id="289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C2AB2F1-2096-474B-ACEF-E80A7B39133D}">
          <p14:sldIdLst>
            <p14:sldId id="1424"/>
            <p14:sldId id="1438"/>
          </p14:sldIdLst>
        </p14:section>
        <p14:section name="DWT" id="{51D951BF-4098-4CDF-9D3B-DFCD268BE195}">
          <p14:sldIdLst>
            <p14:sldId id="1436"/>
            <p14:sldId id="291"/>
          </p14:sldIdLst>
        </p14:section>
        <p14:section name="W-SVD：水印生成和嵌入" id="{DD850D19-AA33-4D7E-8086-63E11506E7B2}">
          <p14:sldIdLst>
            <p14:sldId id="259"/>
            <p14:sldId id="1430"/>
            <p14:sldId id="1432"/>
            <p14:sldId id="1433"/>
          </p14:sldIdLst>
        </p14:section>
        <p14:section name="W-SVD：水印检测" id="{DBDBD28C-DBAF-4272-B885-6C718B73F26F}">
          <p14:sldIdLst>
            <p14:sldId id="274"/>
            <p14:sldId id="1439"/>
            <p14:sldId id="275"/>
            <p14:sldId id="1443"/>
            <p14:sldId id="1441"/>
          </p14:sldIdLst>
        </p14:section>
        <p14:section name="W-SVD：性能测评" id="{4B11390B-36AF-4F82-8677-F449F8031E39}">
          <p14:sldIdLst>
            <p14:sldId id="299"/>
            <p14:sldId id="301"/>
            <p14:sldId id="302"/>
            <p14:sldId id="1444"/>
          </p14:sldIdLst>
        </p14:section>
        <p14:section name="要求" id="{C5FA5E08-477F-4EE9-8C14-D6D7A02935FA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4" autoAdjust="0"/>
    <p:restoredTop sz="90445" autoAdjust="0"/>
  </p:normalViewPr>
  <p:slideViewPr>
    <p:cSldViewPr>
      <p:cViewPr varScale="1">
        <p:scale>
          <a:sx n="71" d="100"/>
          <a:sy n="71" d="100"/>
        </p:scale>
        <p:origin x="1656" y="53"/>
      </p:cViewPr>
      <p:guideLst>
        <p:guide orient="horz" pos="79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9007DFC-CBB0-497A-9FAD-6646E4DD55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267D59-4173-4E65-8F40-EB3416F8C8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8B4CEB7-136B-40F0-AAFA-C0A4189C9A11}" type="datetimeFigureOut">
              <a:rPr lang="zh-CN" altLang="en-US"/>
              <a:pPr>
                <a:defRPr/>
              </a:pPr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9E5C50-7433-4848-9080-61CF574464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8FD662-7181-4947-BC03-084761CAD9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744F86A-EAF1-4527-8498-4363535202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4335650-FF14-46E1-AF90-5EEF823B9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E3EC20-72E7-40C3-B79E-FDA361B3A61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A9CD920-C2E9-4624-8C26-96D881F20C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6FF7AE4-6C6D-44A2-8998-000170DC0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B5122-D1C3-4639-AD7E-75867AB464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4A145-6D44-43AF-8B6D-DA7FA40CC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8A4F43F2-E16F-4768-8DDD-EB3E9E7755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F3B5EF5B-B546-4872-893E-39FE82088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4CFF100E-359C-42A3-AAC6-DA9D43FF9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8D572AFB-EC7F-45AC-B966-20FBD284D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fld id="{94AF6DF3-ED2B-427A-BA7F-830DA2FD65F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3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1F31AE2D-BD78-470C-B9FD-895014D310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4C204D12-CD28-4454-86C1-52753E878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BDC32425-A47A-4918-BD2C-F6896C33D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fld id="{26FAE48E-E82F-48B5-AC50-E7492A833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4F43F2-E16F-4768-8DDD-EB3E9E7755B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29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4F43F2-E16F-4768-8DDD-EB3E9E7755B3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4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4F43F2-E16F-4768-8DDD-EB3E9E7755B3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5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" y="1556792"/>
            <a:ext cx="9144000" cy="2664295"/>
          </a:xfrm>
          <a:prstGeom prst="rect">
            <a:avLst/>
          </a:prstGeom>
          <a:solidFill>
            <a:srgbClr val="0070C0">
              <a:alpha val="69804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ln>
                <a:noFill/>
              </a:ln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122364"/>
            <a:ext cx="7772400" cy="2387600"/>
          </a:xfrm>
          <a:prstGeom prst="rect">
            <a:avLst/>
          </a:prstGeom>
        </p:spPr>
        <p:txBody>
          <a:bodyPr lIns="86658" tIns="43329" rIns="86658" bIns="43329" anchor="b"/>
          <a:lstStyle>
            <a:lvl1pPr algn="ctr">
              <a:lnSpc>
                <a:spcPct val="120000"/>
              </a:lnSpc>
              <a:defRPr sz="6014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012013"/>
            <a:ext cx="9144000" cy="184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649" y="44624"/>
            <a:ext cx="3742855" cy="78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8182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C376BB1-C190-49F7-B55B-DB12FD19EF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10150"/>
            <a:ext cx="9151938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94FBB7-779E-4F95-BE62-4254879FFD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029" y="0"/>
            <a:ext cx="354647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2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DCBE7DB-197C-42B6-BD6F-85758494951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97638" y="6181725"/>
            <a:ext cx="2011362" cy="307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lnSpc>
                <a:spcPct val="108000"/>
              </a:lnSpc>
              <a:defRPr/>
            </a:pPr>
            <a:fld id="{3FCCB6CA-F469-456D-AF95-00960B6F2C9A}" type="slidenum">
              <a:rPr lang="zh-CN" altLang="en-US" sz="1400" smtClean="0">
                <a:solidFill>
                  <a:srgbClr val="000000"/>
                </a:solidFill>
              </a:rPr>
              <a:pPr algn="r">
                <a:lnSpc>
                  <a:spcPct val="108000"/>
                </a:lnSpc>
                <a:defRPr/>
              </a:pPr>
              <a:t>‹#›</a:t>
            </a:fld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E38458A0-9C9A-4FFB-8518-3A80DE53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02" y="1089025"/>
            <a:ext cx="7978616" cy="4819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0C2AAF-4351-4B5E-AAEA-8D4B011096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20738"/>
          </a:xfrm>
          <a:prstGeom prst="rect">
            <a:avLst/>
          </a:prstGeom>
          <a:solidFill>
            <a:srgbClr val="3068D8"/>
          </a:solidFill>
          <a:ln w="25400" algn="ctr">
            <a:solidFill>
              <a:srgbClr val="4A2CFE"/>
            </a:solidFill>
            <a:round/>
            <a:headEnd/>
            <a:tailEnd/>
          </a:ln>
        </p:spPr>
        <p:txBody>
          <a:bodyPr lIns="86658" tIns="43329" rIns="86658" bIns="43329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2FE38B-EA32-4CF5-85C4-8549AB65854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890588"/>
            <a:ext cx="9144000" cy="0"/>
          </a:xfrm>
          <a:prstGeom prst="line">
            <a:avLst/>
          </a:prstGeom>
          <a:noFill/>
          <a:ln w="25400" algn="ctr">
            <a:solidFill>
              <a:srgbClr val="4A2CF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61494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>
            <a:extLst>
              <a:ext uri="{FF2B5EF4-FFF2-40B4-BE49-F238E27FC236}">
                <a16:creationId xmlns:a16="http://schemas.microsoft.com/office/drawing/2014/main" id="{0ED323DC-470D-4335-B846-D20387829B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21" y="6237312"/>
            <a:ext cx="25447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48" r:id="rId2"/>
    <p:sldLayoutId id="214748384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2" charset="-122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9766D-4287-A92E-0411-BA257A381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1628800"/>
            <a:ext cx="7772401" cy="2387454"/>
          </a:xfrm>
        </p:spPr>
        <p:txBody>
          <a:bodyPr/>
          <a:lstStyle/>
          <a:p>
            <a:r>
              <a:rPr lang="zh-CN" altLang="en-US" sz="6600" dirty="0"/>
              <a:t>信息</a:t>
            </a:r>
            <a:r>
              <a:rPr lang="zh-CN" altLang="en-US" sz="6600"/>
              <a:t>隐藏实验三</a:t>
            </a:r>
            <a:br>
              <a:rPr lang="en-US" altLang="zh-CN" sz="6600"/>
            </a:br>
            <a:r>
              <a:rPr lang="zh-CN" altLang="en-US" sz="6600"/>
              <a:t>数字水印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7802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标题 2">
            <a:extLst>
              <a:ext uri="{FF2B5EF4-FFF2-40B4-BE49-F238E27FC236}">
                <a16:creationId xmlns:a16="http://schemas.microsoft.com/office/drawing/2014/main" id="{A12B54AE-0BE8-470F-BB72-DC4BC0DF7F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16632"/>
            <a:ext cx="8229600" cy="5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/>
              </a:rPr>
              <a:t>1.3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W-SVD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数字水印算法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—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水印检测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719E59-6B09-797B-09AE-16D597EA0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569104"/>
              </p:ext>
            </p:extLst>
          </p:nvPr>
        </p:nvGraphicFramePr>
        <p:xfrm>
          <a:off x="683568" y="3429000"/>
          <a:ext cx="8204166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16300" imgH="1079500" progId="Paint.Picture">
                  <p:embed/>
                </p:oleObj>
              </mc:Choice>
              <mc:Fallback>
                <p:oleObj r:id="rId2" imgW="3416300" imgH="1079500" progId="Paint.Picture">
                  <p:embed/>
                  <p:pic>
                    <p:nvPicPr>
                      <p:cNvPr id="99331" name="Object 2">
                        <a:extLst>
                          <a:ext uri="{FF2B5EF4-FFF2-40B4-BE49-F238E27FC236}">
                            <a16:creationId xmlns:a16="http://schemas.microsoft.com/office/drawing/2014/main" id="{5D8EED15-BA5C-800C-3F3D-622884A322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429000"/>
                        <a:ext cx="8204166" cy="25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1">
            <a:extLst>
              <a:ext uri="{FF2B5EF4-FFF2-40B4-BE49-F238E27FC236}">
                <a16:creationId xmlns:a16="http://schemas.microsoft.com/office/drawing/2014/main" id="{72C920D0-A6C2-77F9-79B7-F3E4D6599BF8}"/>
              </a:ext>
            </a:extLst>
          </p:cNvPr>
          <p:cNvSpPr txBox="1">
            <a:spLocks/>
          </p:cNvSpPr>
          <p:nvPr/>
        </p:nvSpPr>
        <p:spPr>
          <a:xfrm>
            <a:off x="572970" y="1412776"/>
            <a:ext cx="7998060" cy="4525962"/>
          </a:xfrm>
          <a:prstGeom prst="rect">
            <a:avLst/>
          </a:prstGeom>
        </p:spPr>
        <p:txBody>
          <a:bodyPr/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indent="0">
              <a:buClr>
                <a:schemeClr val="tx1"/>
              </a:buClr>
              <a:buFont typeface="Wingdings 3" panose="05040102010807070707" pitchFamily="18" charset="2"/>
              <a:buNone/>
              <a:defRPr/>
            </a:pPr>
            <a:r>
              <a:rPr lang="zh-CN" altLang="en-US" sz="1800" dirty="0">
                <a:latin typeface="+mn-ea"/>
              </a:rPr>
              <a:t>水印检测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策略：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>
              <a:buClr>
                <a:schemeClr val="tx1"/>
              </a:buClr>
              <a:buFont typeface="Wingdings 3" panose="05040102010807070707" pitchFamily="18" charset="2"/>
              <a:buNone/>
              <a:defRPr/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）给原始图像加水印并提取加有水印的小波低频系数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>
              <a:buClr>
                <a:schemeClr val="tx1"/>
              </a:buClr>
              <a:buFont typeface="Wingdings 3" panose="05040102010807070707" pitchFamily="18" charset="2"/>
              <a:buNone/>
              <a:defRPr/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）提取待测图像的小波低频系数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>
              <a:buClr>
                <a:schemeClr val="tx1"/>
              </a:buClr>
              <a:buFont typeface="Wingdings 3" panose="05040102010807070707" pitchFamily="18" charset="2"/>
              <a:buNone/>
              <a:defRPr/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）提取原始图像的小波低频系数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>
              <a:buClr>
                <a:schemeClr val="tx1"/>
              </a:buClr>
              <a:buFont typeface="Wingdings 3" panose="05040102010807070707" pitchFamily="18" charset="2"/>
              <a:buNone/>
              <a:defRPr/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）生成原始水印（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A-C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）和待测水印（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B-C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）。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>
              <a:buClr>
                <a:schemeClr val="tx1"/>
              </a:buClr>
              <a:buFont typeface="Wingdings 3" panose="05040102010807070707" pitchFamily="18" charset="2"/>
              <a:buNone/>
              <a:defRPr/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）计算相关性值。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</a:p>
          <a:p>
            <a:pPr marL="109220" indent="0">
              <a:buClr>
                <a:schemeClr val="tx1"/>
              </a:buClr>
              <a:buFont typeface="Wingdings 3" panose="05040102010807070707" pitchFamily="18" charset="2"/>
              <a:buNone/>
              <a:defRPr/>
            </a:pPr>
            <a:r>
              <a:rPr lang="en-US" altLang="zh-CN" sz="1800" dirty="0"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2246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690700-0E05-4447-8650-504A0D9225B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229600" cy="4896544"/>
          </a:xfrm>
          <a:prstGeom prst="rect">
            <a:avLst/>
          </a:prstGeom>
        </p:spPr>
        <p:txBody>
          <a:bodyPr/>
          <a:lstStyle/>
          <a:p>
            <a:pPr marL="109220" indent="0">
              <a:buClr>
                <a:schemeClr val="tx1"/>
              </a:buClr>
              <a:buNone/>
              <a:defRPr/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计算相关性的方法：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>
              <a:buClr>
                <a:schemeClr val="tx1"/>
              </a:buClr>
              <a:buNone/>
              <a:defRPr/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常规检测直接相关性值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：         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DCT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域相关性值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d^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>
              <a:buClr>
                <a:schemeClr val="tx1"/>
              </a:buClr>
              <a:buNone/>
              <a:defRPr/>
            </a:pP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>
              <a:buClr>
                <a:schemeClr val="tx1"/>
              </a:buClr>
              <a:buNone/>
              <a:defRPr/>
            </a:pP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>
              <a:buClr>
                <a:schemeClr val="tx1"/>
              </a:buClr>
              <a:buNone/>
              <a:defRPr/>
            </a:pP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>
              <a:buClr>
                <a:schemeClr val="tx1"/>
              </a:buClr>
              <a:buNone/>
              <a:defRPr/>
            </a:pPr>
            <a:endParaRPr lang="en-US" altLang="zh-CN" sz="1800" u="sng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>
              <a:buClr>
                <a:schemeClr val="tx1"/>
              </a:buClr>
              <a:buNone/>
              <a:defRPr/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对于常规检测直接相关性值，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w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w’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表示原始水印和待测水印；对于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DCT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域相关性，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 w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w’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表示原始水印和待测水印的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DCT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系数。</a:t>
            </a:r>
            <a:r>
              <a:rPr lang="en-US" altLang="zh-CN" sz="1800" dirty="0">
                <a:latin typeface="Arial" panose="020B0604020202020204" pitchFamily="34" charset="0"/>
              </a:rPr>
              <a:t>M</a:t>
            </a:r>
            <a:r>
              <a:rPr lang="zh-CN" altLang="en-US" sz="1800" dirty="0">
                <a:latin typeface="Arial" panose="020B0604020202020204" pitchFamily="34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</a:rPr>
              <a:t>N</a:t>
            </a:r>
            <a:r>
              <a:rPr lang="zh-CN" altLang="en-US" sz="1800" dirty="0">
                <a:latin typeface="Arial" panose="020B0604020202020204" pitchFamily="34" charset="0"/>
              </a:rPr>
              <a:t>为水印模板大小。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>
              <a:buClr>
                <a:schemeClr val="tx1"/>
              </a:buClr>
              <a:buNone/>
              <a:defRPr/>
            </a:pP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>
              <a:buClr>
                <a:schemeClr val="tx1"/>
              </a:buClr>
              <a:buNone/>
              <a:defRPr/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当待测图像确有水印时，两种相关性值均为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，实际上由于信号在变换、传输过程中收到影响而达不到。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>
              <a:buClr>
                <a:schemeClr val="tx1"/>
              </a:buClr>
              <a:buNone/>
              <a:defRPr/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该检测方法的重点是阈值的选取。</a:t>
            </a:r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当检测阈值选取过大时，就会造成漏警概率过大；而当检测阈值选取过小时，就会造成虚警概率过大。</a:t>
            </a:r>
            <a:endParaRPr lang="en-US" altLang="zh-CN" sz="18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zh-CN" altLang="en-US" sz="1800" dirty="0">
                <a:solidFill>
                  <a:schemeClr val="hlink"/>
                </a:solidFill>
                <a:latin typeface="+mn-ea"/>
              </a:rPr>
              <a:t>虚警错误：</a:t>
            </a:r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将没有水印的图像判定为有水印</a:t>
            </a:r>
            <a:endParaRPr lang="en-US" altLang="zh-CN" sz="18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zh-CN" altLang="en-US" sz="1800" dirty="0">
                <a:solidFill>
                  <a:schemeClr val="hlink"/>
                </a:solidFill>
                <a:latin typeface="+mn-ea"/>
              </a:rPr>
              <a:t>漏警错误：</a:t>
            </a:r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将有水印的图像判定为无水印。</a:t>
            </a:r>
            <a:endParaRPr lang="en-US" altLang="zh-CN" sz="1800" dirty="0">
              <a:solidFill>
                <a:srgbClr val="000000"/>
              </a:solidFill>
              <a:latin typeface="+mn-ea"/>
            </a:endParaRPr>
          </a:p>
          <a:p>
            <a:pPr marL="109220" indent="0">
              <a:buClr>
                <a:schemeClr val="tx1"/>
              </a:buClr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+mn-ea"/>
            </a:endParaRPr>
          </a:p>
          <a:p>
            <a:pPr marL="109220" indent="0">
              <a:buClr>
                <a:schemeClr val="tx1"/>
              </a:buClr>
              <a:buNone/>
              <a:defRPr/>
            </a:pP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FC8871EB-016B-46AA-B938-9E6478F97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6632"/>
            <a:ext cx="8229600" cy="5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effectLst/>
              </a:rPr>
              <a:t>1.3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W-SVD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数字水印算法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水印检测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3D1944-F640-6959-9863-6D8196852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5616" y="2130533"/>
            <a:ext cx="1752625" cy="10104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DD65E5-E6A8-0DA5-622C-8662550FA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1302" y="2119699"/>
            <a:ext cx="1637456" cy="9997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A9CB7D-491E-CC77-94E1-89D3BF5263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2343" y="2108146"/>
            <a:ext cx="2012032" cy="10104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ECEC0B40-88E6-4B45-9AD5-E0FDD5547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6632"/>
            <a:ext cx="8229600" cy="5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effectLst/>
              </a:rPr>
              <a:t>1.3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W-SVD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数字水印算法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水印检测</a:t>
            </a: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C02AFE17-3E4D-09AE-5204-8D0AB424C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513179"/>
              </p:ext>
            </p:extLst>
          </p:nvPr>
        </p:nvGraphicFramePr>
        <p:xfrm>
          <a:off x="2123728" y="1484784"/>
          <a:ext cx="5832648" cy="4887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75000" imgH="2660650" progId="Paint.Picture">
                  <p:embed/>
                </p:oleObj>
              </mc:Choice>
              <mc:Fallback>
                <p:oleObj r:id="rId3" imgW="3175000" imgH="2660650" progId="Paint.Picture">
                  <p:embed/>
                  <p:pic>
                    <p:nvPicPr>
                      <p:cNvPr id="107523" name="Object 2">
                        <a:extLst>
                          <a:ext uri="{FF2B5EF4-FFF2-40B4-BE49-F238E27FC236}">
                            <a16:creationId xmlns:a16="http://schemas.microsoft.com/office/drawing/2014/main" id="{EB371495-3B22-463D-7F8D-8F3B1D976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484784"/>
                        <a:ext cx="5832648" cy="4887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B4B7A67-0636-BF82-B066-1FCAB7E599C9}"/>
              </a:ext>
            </a:extLst>
          </p:cNvPr>
          <p:cNvSpPr txBox="1"/>
          <p:nvPr/>
        </p:nvSpPr>
        <p:spPr>
          <a:xfrm>
            <a:off x="570384" y="1313968"/>
            <a:ext cx="800323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“种子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相关性值”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SC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图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407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ECEC0B40-88E6-4B45-9AD5-E0FDD5547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6632"/>
            <a:ext cx="8229600" cy="5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effectLst/>
              </a:rPr>
              <a:t>1.3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W-SVD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数字水印算法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水印检测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94C3F-2903-BCC2-CE11-ECAFAD2465B7}"/>
              </a:ext>
            </a:extLst>
          </p:cNvPr>
          <p:cNvSpPr txBox="1"/>
          <p:nvPr/>
        </p:nvSpPr>
        <p:spPr>
          <a:xfrm>
            <a:off x="543925" y="1575200"/>
            <a:ext cx="800323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水印检测流程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B664F86B-B6A6-938D-9782-1AB4C621B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618" y="1916832"/>
            <a:ext cx="8162595" cy="403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20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2">
            <a:extLst>
              <a:ext uri="{FF2B5EF4-FFF2-40B4-BE49-F238E27FC236}">
                <a16:creationId xmlns:a16="http://schemas.microsoft.com/office/drawing/2014/main" id="{12CB9AE5-8E4C-47AD-9715-6F5EA03DDB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16632"/>
            <a:ext cx="8229600" cy="5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2.1</a:t>
            </a:r>
            <a:r>
              <a:rPr lang="zh-CN" altLang="en-US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Stirmark</a:t>
            </a:r>
            <a:r>
              <a:rPr lang="zh-CN" altLang="en-US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的使用</a:t>
            </a:r>
          </a:p>
        </p:txBody>
      </p:sp>
      <p:sp>
        <p:nvSpPr>
          <p:cNvPr id="35843" name="文本框 3">
            <a:extLst>
              <a:ext uri="{FF2B5EF4-FFF2-40B4-BE49-F238E27FC236}">
                <a16:creationId xmlns:a16="http://schemas.microsoft.com/office/drawing/2014/main" id="{056A053C-C439-408E-B4DD-2EF08A044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17638"/>
            <a:ext cx="7704137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Stirmark是一个检测水印算法鲁棒性的攻击工具。做法是：给定嵌入水印的图像，Stirmark生成一定数量的修改图像，这些被修改的图像被用来验证水印是否能被检测出。</a:t>
            </a:r>
          </a:p>
          <a:p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攻击手段：线性滤波、非线性滤波、剪切/拼接攻击、同步性破坏攻击等。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使用方法：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）打开Media文件夹，有两个子文件夹Input和Output。</a:t>
            </a: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）将待检测的图像放入\Media\Input\Images\Set1中。</a:t>
            </a: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）双击\Bin\Benchmark中的StirMark Benchmark.exe（主程序），程序自动运行，将待测图像的各种检测结果图像放入\Media\Onput\Images\Set1中。</a:t>
            </a:r>
          </a:p>
          <a:p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>
            <a:extLst>
              <a:ext uri="{FF2B5EF4-FFF2-40B4-BE49-F238E27FC236}">
                <a16:creationId xmlns:a16="http://schemas.microsoft.com/office/drawing/2014/main" id="{B476AC71-09AE-44A9-92E5-20F03BF02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6632"/>
            <a:ext cx="8229600" cy="5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2.1</a:t>
            </a:r>
            <a:r>
              <a:rPr lang="zh-CN" altLang="en-US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Stirmark</a:t>
            </a:r>
            <a:r>
              <a:rPr lang="zh-CN" altLang="en-US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的使用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54929C-235E-4FE6-8F5B-0B3888A54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162" y="1477912"/>
            <a:ext cx="5308194" cy="27732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6C482D5-524B-4ADF-8695-C5F69CBEF7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3968" y="4251172"/>
            <a:ext cx="4104455" cy="1800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1BE9F0-B2FA-6817-EDDF-BF79E9A7FF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96" y="1479450"/>
            <a:ext cx="3675666" cy="38991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B90154-98AB-F207-80BE-958B1A66FD6A}"/>
              </a:ext>
            </a:extLst>
          </p:cNvPr>
          <p:cNvSpPr/>
          <p:nvPr/>
        </p:nvSpPr>
        <p:spPr>
          <a:xfrm>
            <a:off x="251520" y="2636912"/>
            <a:ext cx="576064" cy="36004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294AE639-26D3-41F2-BC62-43663C6E9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40768"/>
            <a:ext cx="914412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620713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858838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13716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攻击结果命名：原始图_操作类型_参数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ABE66DA6-2CE9-4BDD-815D-550681762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6632"/>
            <a:ext cx="8229600" cy="5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2.1</a:t>
            </a:r>
            <a:r>
              <a:rPr lang="zh-CN" altLang="en-US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Stirmark</a:t>
            </a:r>
            <a:r>
              <a:rPr lang="zh-CN" altLang="en-US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的使用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887810-0551-4E6C-B4D0-B0A61FFDE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5576" y="2015128"/>
            <a:ext cx="7354578" cy="1224137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92EA4ED-3AFC-7D7A-AC6C-2E6BFD119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8695"/>
            <a:ext cx="9144123" cy="80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620713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858838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13716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Bin\Benchmark文件夹下生成的log日志文件记录了详细的攻击策略信息。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223A79-8119-4BCE-DDA0-4FAD6C5A9D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469" y="3913625"/>
            <a:ext cx="7128792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294AE639-26D3-41F2-BC62-43663C6E9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764319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620713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858838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13716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stirmark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对加有水印的图像进行攻击，包括：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2437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至少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JPEG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压缩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Test_JPEG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marL="452437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至少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个加噪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Test_AddNoise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marL="452437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至少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个中值滤波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Test_MEDIAN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marL="0" marR="0" lvl="0" indent="0" defTabSz="914400" latinLnBrk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分析不同算法参数对水印性能的影响 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marR="0" lvl="1" indent="0" defTabSz="914400" latinLnBrk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①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α </a:t>
            </a:r>
          </a:p>
          <a:p>
            <a:pPr marL="457200" marR="0" lvl="1" indent="0" defTabSz="914400" latinLnBrk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②d/n </a:t>
            </a:r>
          </a:p>
          <a:p>
            <a:pPr marL="457200" marR="0" lvl="1" indent="0" defTabSz="914400" latinLnBrk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③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使用的小波 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marR="0" lvl="1" indent="0" defTabSz="914400" latinLnBrk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④小波分解的尺度 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marR="0" lvl="1" indent="0" defTabSz="914400" latinLnBrk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⑤随机数种子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537" indent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ABE66DA6-2CE9-4BDD-815D-550681762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6632"/>
            <a:ext cx="8229600" cy="5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2.2</a:t>
            </a:r>
            <a:r>
              <a:rPr lang="zh-CN" altLang="en-US" sz="32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W-SVD</a:t>
            </a:r>
            <a:r>
              <a:rPr lang="zh-CN" altLang="en-US" sz="32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水印算法性能评测</a:t>
            </a:r>
            <a:endParaRPr lang="zh-CN" altLang="en-US" sz="3200" dirty="0"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058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1">
            <a:extLst>
              <a:ext uri="{FF2B5EF4-FFF2-40B4-BE49-F238E27FC236}">
                <a16:creationId xmlns:a16="http://schemas.microsoft.com/office/drawing/2014/main" id="{988D3267-18FA-4721-B1B7-0F97BA7E594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9537" indent="0">
              <a:buClr>
                <a:schemeClr val="tx1"/>
              </a:buClr>
              <a:buNone/>
              <a:defRPr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课堂检查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W-SVD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数字水印的嵌入算法与检测算法。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537" indent="0">
              <a:buClr>
                <a:schemeClr val="tx1"/>
              </a:buClr>
              <a:buNone/>
              <a:defRPr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实验报告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W-SVD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数字水印的嵌入算法与检测算法；</a:t>
            </a:r>
            <a:endParaRPr lang="en-US" altLang="zh-CN" sz="20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sz="2000" dirty="0" err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stirmark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攻击嵌入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W-SVD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水印的图片，对攻击后的图片进行水印检测，评价水印算法的鲁棒性；</a:t>
            </a:r>
            <a:endParaRPr lang="en-US" altLang="zh-CN" sz="20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分析不同算法参数情况对水印性能的影响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939" name="标题 2">
            <a:extLst>
              <a:ext uri="{FF2B5EF4-FFF2-40B4-BE49-F238E27FC236}">
                <a16:creationId xmlns:a16="http://schemas.microsoft.com/office/drawing/2014/main" id="{E4558ED2-C0DF-425A-8F3E-8923F44809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88640"/>
            <a:ext cx="8229600" cy="5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3200">
                <a:solidFill>
                  <a:schemeClr val="bg1"/>
                </a:solidFill>
                <a:effectLst/>
              </a:rPr>
              <a:t>实验要求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>
            <a:extLst>
              <a:ext uri="{FF2B5EF4-FFF2-40B4-BE49-F238E27FC236}">
                <a16:creationId xmlns:a16="http://schemas.microsoft.com/office/drawing/2014/main" id="{1360CB51-3BC4-4154-86E2-AC4B531C9A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/>
          <a:lstStyle/>
          <a:p>
            <a:pPr marL="109220" indent="0" eaLnBrk="1" hangingPunct="1">
              <a:buClr>
                <a:schemeClr val="tx1"/>
              </a:buClr>
              <a:buNone/>
              <a:defRPr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一、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W-SVD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数字水印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 eaLnBrk="1" hangingPunct="1">
              <a:buClr>
                <a:schemeClr val="tx1"/>
              </a:buClr>
              <a:buNone/>
              <a:defRPr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图像小波变换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 eaLnBrk="1" hangingPunct="1">
              <a:buClr>
                <a:schemeClr val="tx1"/>
              </a:buClr>
              <a:buNone/>
              <a:defRPr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W-SVD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水印生成及嵌入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 eaLnBrk="1" hangingPunct="1">
              <a:buClr>
                <a:schemeClr val="tx1"/>
              </a:buClr>
              <a:buNone/>
              <a:defRPr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1.3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W-SVD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水印检测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 eaLnBrk="1" hangingPunct="1">
              <a:buClr>
                <a:schemeClr val="tx1"/>
              </a:buClr>
              <a:buNone/>
              <a:defRPr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二、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Stirmark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水印性能评测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 eaLnBrk="1" hangingPunct="1">
              <a:buClr>
                <a:schemeClr val="tx1"/>
              </a:buClr>
              <a:buNone/>
              <a:defRPr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2.1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Stirmark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工具使用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09220" indent="0" eaLnBrk="1" hangingPunct="1">
              <a:buClr>
                <a:schemeClr val="tx1"/>
              </a:buClr>
              <a:buNone/>
              <a:defRPr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2.2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 使用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Stirmark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对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W-SVD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水印算法性能进行分析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411" name="标题 2">
            <a:extLst>
              <a:ext uri="{FF2B5EF4-FFF2-40B4-BE49-F238E27FC236}">
                <a16:creationId xmlns:a16="http://schemas.microsoft.com/office/drawing/2014/main" id="{01C98126-3109-42B9-9B8F-3E0E85B6FD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16632"/>
            <a:ext cx="8229600" cy="5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3200">
                <a:solidFill>
                  <a:schemeClr val="bg1"/>
                </a:solidFill>
                <a:effectLst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0657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>
            <a:extLst>
              <a:ext uri="{FF2B5EF4-FFF2-40B4-BE49-F238E27FC236}">
                <a16:creationId xmlns:a16="http://schemas.microsoft.com/office/drawing/2014/main" id="{E8BDDC94-C984-4A0E-AE6E-9A68350267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16632"/>
            <a:ext cx="8229600" cy="5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/>
              </a:rPr>
              <a:t>1.1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 图像小波变换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166BB6F5-8AF7-4B57-9A04-7C3D90A35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512" y="2052341"/>
            <a:ext cx="78009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6FEB52C-55BA-DB3A-B3C3-DDA89DD0BC3A}"/>
              </a:ext>
            </a:extLst>
          </p:cNvPr>
          <p:cNvSpPr txBox="1"/>
          <p:nvPr/>
        </p:nvSpPr>
        <p:spPr>
          <a:xfrm>
            <a:off x="4788024" y="271477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37D02-0A9B-4F5D-89B9-D86E4D6E7213}"/>
              </a:ext>
            </a:extLst>
          </p:cNvPr>
          <p:cNvSpPr txBox="1"/>
          <p:nvPr/>
        </p:nvSpPr>
        <p:spPr>
          <a:xfrm>
            <a:off x="5544108" y="386104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8544D1-8F46-05DB-BCAF-6DA196A2B09D}"/>
              </a:ext>
            </a:extLst>
          </p:cNvPr>
          <p:cNvSpPr txBox="1"/>
          <p:nvPr/>
        </p:nvSpPr>
        <p:spPr>
          <a:xfrm>
            <a:off x="4637991" y="4339121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水平低频和垂直高频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3F52A1-1B6B-85C6-4E16-96EE94C05552}"/>
              </a:ext>
            </a:extLst>
          </p:cNvPr>
          <p:cNvSpPr txBox="1"/>
          <p:nvPr/>
        </p:nvSpPr>
        <p:spPr>
          <a:xfrm>
            <a:off x="5004048" y="186432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水平高频和垂直低频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CC218E1-4386-AB12-D4C9-AC54F053796C}"/>
              </a:ext>
            </a:extLst>
          </p:cNvPr>
          <p:cNvCxnSpPr>
            <a:cxnSpLocks/>
          </p:cNvCxnSpPr>
          <p:nvPr/>
        </p:nvCxnSpPr>
        <p:spPr>
          <a:xfrm flipV="1">
            <a:off x="5120478" y="3933056"/>
            <a:ext cx="0" cy="40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0601A6B-41E5-2B3E-B52D-7D397C872FCB}"/>
              </a:ext>
            </a:extLst>
          </p:cNvPr>
          <p:cNvCxnSpPr>
            <a:cxnSpLocks/>
          </p:cNvCxnSpPr>
          <p:nvPr/>
        </p:nvCxnSpPr>
        <p:spPr>
          <a:xfrm>
            <a:off x="5760132" y="2510655"/>
            <a:ext cx="0" cy="38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87CDB41-F55F-1E7A-33CB-8C3F9A10BCD3}"/>
              </a:ext>
            </a:extLst>
          </p:cNvPr>
          <p:cNvSpPr txBox="1"/>
          <p:nvPr/>
        </p:nvSpPr>
        <p:spPr>
          <a:xfrm>
            <a:off x="3554234" y="3537882"/>
            <a:ext cx="70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水平高频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749AB9-4F5C-7C2C-21B2-16B02067A38A}"/>
              </a:ext>
            </a:extLst>
          </p:cNvPr>
          <p:cNvSpPr txBox="1"/>
          <p:nvPr/>
        </p:nvSpPr>
        <p:spPr>
          <a:xfrm>
            <a:off x="2817387" y="3537881"/>
            <a:ext cx="73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水平低频</a:t>
            </a:r>
          </a:p>
        </p:txBody>
      </p:sp>
    </p:spTree>
    <p:extLst>
      <p:ext uri="{BB962C8B-B14F-4D97-AF65-F5344CB8AC3E}">
        <p14:creationId xmlns:p14="http://schemas.microsoft.com/office/powerpoint/2010/main" val="306394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框 8">
            <a:extLst>
              <a:ext uri="{FF2B5EF4-FFF2-40B4-BE49-F238E27FC236}">
                <a16:creationId xmlns:a16="http://schemas.microsoft.com/office/drawing/2014/main" id="{78FB4926-460D-4873-BB05-A6E571D8F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44" y="1268760"/>
            <a:ext cx="675056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相关函数：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pt-BR" altLang="zh-CN" dirty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pt-BR" altLang="zh-CN" dirty="0"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pt-BR" altLang="zh-CN" dirty="0">
                <a:latin typeface="Arial" panose="020B0604020202020204" pitchFamily="34" charset="0"/>
                <a:ea typeface="黑体" panose="02010609060101010101" pitchFamily="49" charset="-122"/>
              </a:rPr>
              <a:t>]=wavedec2(X,N,'wname')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对图像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wname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小波基函数实现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层分解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CA = appcoef2(C,S,</a:t>
            </a:r>
            <a:r>
              <a:rPr lang="pt-BR" altLang="zh-CN" dirty="0">
                <a:latin typeface="Arial" panose="020B0604020202020204" pitchFamily="34" charset="0"/>
                <a:ea typeface="黑体" panose="02010609060101010101" pitchFamily="49" charset="-122"/>
              </a:rPr>
              <a:t>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wname</a:t>
            </a:r>
            <a:r>
              <a:rPr lang="pt-BR" altLang="zh-CN" dirty="0">
                <a:latin typeface="Arial" panose="020B0604020202020204" pitchFamily="34" charset="0"/>
                <a:ea typeface="黑体" panose="02010609060101010101" pitchFamily="49" charset="-122"/>
              </a:rPr>
              <a:t>'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,N)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C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wavedec2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函数得到的参数，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CA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为得到的低频系数矩阵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watermarked_image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waverec2(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C,S,wavelet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)%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图像重构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0484" name="Picture 6">
            <a:extLst>
              <a:ext uri="{FF2B5EF4-FFF2-40B4-BE49-F238E27FC236}">
                <a16:creationId xmlns:a16="http://schemas.microsoft.com/office/drawing/2014/main" id="{7FB8C56C-44CC-4079-B948-F8262C1BD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4325" y="3846513"/>
            <a:ext cx="2736850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8">
            <a:extLst>
              <a:ext uri="{FF2B5EF4-FFF2-40B4-BE49-F238E27FC236}">
                <a16:creationId xmlns:a16="http://schemas.microsoft.com/office/drawing/2014/main" id="{EC0F2C74-F8B5-4D94-81BC-0B6C872F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6113" y="3806825"/>
            <a:ext cx="3265487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id="{90D3E1E6-F711-446C-B861-98D8F54CB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6632"/>
            <a:ext cx="8229600" cy="5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effectLst/>
              </a:rPr>
              <a:t>1.1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 图像小波变换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7AA58C56-1796-B144-FC1F-A01680E0E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347243"/>
              </p:ext>
            </p:extLst>
          </p:nvPr>
        </p:nvGraphicFramePr>
        <p:xfrm>
          <a:off x="2267744" y="3455918"/>
          <a:ext cx="6487178" cy="33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2" imgW="3670300" imgH="1905000" progId="Paint.Picture">
                  <p:embed/>
                </p:oleObj>
              </mc:Choice>
              <mc:Fallback>
                <p:oleObj name="BMP 图像" r:id="rId2" imgW="3670300" imgH="1905000" progId="Paint.Picture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0480BCA1-1373-5A3B-CBF8-23A26BFCDE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455918"/>
                        <a:ext cx="6487178" cy="3366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内容占位符 1">
                <a:extLst>
                  <a:ext uri="{FF2B5EF4-FFF2-40B4-BE49-F238E27FC236}">
                    <a16:creationId xmlns:a16="http://schemas.microsoft.com/office/drawing/2014/main" id="{08A43BEE-9953-476D-8290-68678CF264AA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290157"/>
                <a:ext cx="8229600" cy="4525962"/>
              </a:xfrm>
              <a:prstGeom prst="rect">
                <a:avLst/>
              </a:prstGeom>
            </p:spPr>
            <p:txBody>
              <a:bodyPr/>
              <a:lstStyle/>
              <a:p>
                <a:pPr marL="452120" indent="-342900" eaLnBrk="1" hangingPunct="1">
                  <a:buClr>
                    <a:schemeClr val="tx1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数学原理：</a:t>
                </a:r>
                <a:endParaRPr lang="en-US" altLang="zh-CN" sz="18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  <a:p>
                <a:pPr marL="109220" indent="0" eaLnBrk="1" hangingPunct="1">
                  <a:buClr>
                    <a:schemeClr val="tx1"/>
                  </a:buClr>
                  <a:buNone/>
                  <a:defRPr/>
                </a:pPr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对任意矩阵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𝐶𝐴</m:t>
                    </m:r>
                  </m:oMath>
                </a14:m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，都可以做奇异值（单值）分解：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𝐶𝐴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8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  <a:p>
                <a:pPr marL="109220" indent="0" eaLnBrk="1" hangingPunct="1">
                  <a:buClr>
                    <a:schemeClr val="tx1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</m:oMath>
                </a14:m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是正交矩阵（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𝑉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</m:t>
                    </m:r>
                  </m:oMath>
                </a14:m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），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是对角矩阵（除主对角线外元素为</a:t>
                </a: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0</a:t>
                </a:r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）</a:t>
                </a:r>
              </a:p>
              <a:p>
                <a:pPr marL="452120" indent="-342900" eaLnBrk="1" hangingPunct="1">
                  <a:buClr>
                    <a:schemeClr val="tx1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水印模板生成策略：</a:t>
                </a:r>
              </a:p>
              <a:p>
                <a:pPr marL="109220" indent="0" eaLnBrk="1" hangingPunct="1">
                  <a:buClr>
                    <a:schemeClr val="tx1"/>
                  </a:buClr>
                  <a:buNone/>
                  <a:defRPr/>
                </a:pPr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（</a:t>
                </a: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1</a:t>
                </a:r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）对图像做小波分解得到低频系数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𝐿𝐿</m:t>
                    </m:r>
                  </m:oMath>
                </a14:m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，对其做单值分解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8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  <a:p>
                <a:pPr marL="109220" indent="0" eaLnBrk="1" hangingPunct="1">
                  <a:buClr>
                    <a:schemeClr val="tx1"/>
                  </a:buClr>
                  <a:buNone/>
                  <a:defRPr/>
                </a:pPr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（</a:t>
                </a: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2</a:t>
                </a:r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）用伪随机序列生成两个正交矩阵，用其后</a:t>
                </a: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d</a:t>
                </a:r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列替换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</m:oMath>
                </a14:m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的后</a:t>
                </a: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d</a:t>
                </a:r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列，得到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endParaRPr lang="en-US" altLang="zh-CN" sz="18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  <a:p>
                <a:pPr marL="109220" indent="0" eaLnBrk="1" hangingPunct="1">
                  <a:buClr>
                    <a:schemeClr val="tx1"/>
                  </a:buClr>
                  <a:buNone/>
                  <a:defRPr/>
                </a:pPr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（</a:t>
                </a: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3</a:t>
                </a:r>
                <a:r>
                  <a:rPr lang="zh-CN" altLang="en-US" sz="18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）水印模板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𝑤𝑎𝑡𝑒𝑟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𝐿𝐿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̃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l-GR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̃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endParaRPr lang="en-US" altLang="zh-CN" sz="18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  <a:p>
                <a:pPr marL="109220" indent="0" eaLnBrk="1" hangingPunct="1">
                  <a:buClr>
                    <a:schemeClr val="tx1"/>
                  </a:buClr>
                  <a:buNone/>
                  <a:defRPr/>
                </a:pPr>
                <a:endParaRPr lang="en-US" altLang="zh-CN" sz="18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410" name="内容占位符 1">
                <a:extLst>
                  <a:ext uri="{FF2B5EF4-FFF2-40B4-BE49-F238E27FC236}">
                    <a16:creationId xmlns:a16="http://schemas.microsoft.com/office/drawing/2014/main" id="{08A43BEE-9953-476D-8290-68678CF26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290157"/>
                <a:ext cx="8229600" cy="4525962"/>
              </a:xfrm>
              <a:prstGeom prst="rect">
                <a:avLst/>
              </a:prstGeom>
              <a:blipFill>
                <a:blip r:embed="rId4"/>
                <a:stretch>
                  <a:fillRect t="-1078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1" name="标题 2">
            <a:extLst>
              <a:ext uri="{FF2B5EF4-FFF2-40B4-BE49-F238E27FC236}">
                <a16:creationId xmlns:a16="http://schemas.microsoft.com/office/drawing/2014/main" id="{D7BEC611-B103-4EBA-B733-18D5899849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16632"/>
            <a:ext cx="8229600" cy="5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effectLst/>
              </a:rPr>
              <a:t>1.2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W-SVD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数字水印算法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生成嵌入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B94A2F-BE39-471A-A8E5-C44FEFD0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92" y="1268760"/>
            <a:ext cx="7978616" cy="4896544"/>
          </a:xfrm>
        </p:spPr>
        <p:txBody>
          <a:bodyPr/>
          <a:lstStyle/>
          <a:p>
            <a:pPr marL="452120" indent="-342900" eaLnBrk="1" hangingPunct="1"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W-SVD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水印生成与嵌入的实现：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提取待加水印图像（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层）的低频小波系数并归一化：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457200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&gt;&gt;data =%</a:t>
            </a:r>
            <a:r>
              <a:rPr lang="en-US" altLang="zh-CN" sz="1800" dirty="0" err="1">
                <a:latin typeface="Arial" panose="020B0604020202020204" pitchFamily="34" charset="0"/>
                <a:ea typeface="黑体" panose="02010609060101010101" pitchFamily="49" charset="-122"/>
              </a:rPr>
              <a:t>ReadImageSingle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&gt;&gt;</a:t>
            </a:r>
            <a:r>
              <a:rPr lang="en-US" altLang="zh-CN" sz="1800" dirty="0">
                <a:latin typeface="Arial" panose="020B0604020202020204" pitchFamily="34" charset="0"/>
              </a:rPr>
              <a:t>CA=appcoef2(</a:t>
            </a:r>
            <a:r>
              <a:rPr lang="en-US" altLang="zh-CN" sz="1800" dirty="0" err="1">
                <a:latin typeface="Arial" panose="020B0604020202020204" pitchFamily="34" charset="0"/>
              </a:rPr>
              <a:t>C,S,wavelet,level</a:t>
            </a:r>
            <a:r>
              <a:rPr lang="en-US" altLang="zh-CN" sz="1800" dirty="0">
                <a:latin typeface="Arial" panose="020B0604020202020204" pitchFamily="34" charset="0"/>
              </a:rPr>
              <a:t>);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&gt;&gt;[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M,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N]=size(CA);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&gt;&gt;</a:t>
            </a:r>
            <a:r>
              <a:rPr lang="en-US" altLang="zh-CN" sz="1800" dirty="0" err="1">
                <a:latin typeface="Arial" panose="020B0604020202020204" pitchFamily="34" charset="0"/>
                <a:ea typeface="黑体" panose="02010609060101010101" pitchFamily="49" charset="-122"/>
              </a:rPr>
              <a:t>CAmin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=min(CA);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&gt;&gt;</a:t>
            </a:r>
            <a:r>
              <a:rPr lang="en-US" altLang="zh-CN" sz="1800" dirty="0" err="1">
                <a:latin typeface="Arial" panose="020B0604020202020204" pitchFamily="34" charset="0"/>
                <a:ea typeface="黑体" panose="02010609060101010101" pitchFamily="49" charset="-122"/>
              </a:rPr>
              <a:t>CAmax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=max(CA);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&gt;&gt;CA=(1/(</a:t>
            </a:r>
            <a:r>
              <a:rPr lang="en-US" altLang="zh-CN" sz="1800" dirty="0" err="1">
                <a:latin typeface="Arial" panose="020B0604020202020204" pitchFamily="34" charset="0"/>
                <a:ea typeface="黑体" panose="02010609060101010101" pitchFamily="49" charset="-122"/>
              </a:rPr>
              <a:t>CAmax-CAmin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))*(CA-</a:t>
            </a:r>
            <a:r>
              <a:rPr lang="en-US" altLang="zh-CN" sz="1800" dirty="0" err="1">
                <a:latin typeface="Arial" panose="020B0604020202020204" pitchFamily="34" charset="0"/>
                <a:ea typeface="黑体" panose="02010609060101010101" pitchFamily="49" charset="-122"/>
              </a:rPr>
              <a:t>CAmin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endParaRPr lang="en-US" altLang="zh-CN" sz="1800" dirty="0">
              <a:latin typeface="Arial" panose="020B0604020202020204" pitchFamily="34" charset="0"/>
            </a:endParaRPr>
          </a:p>
          <a:p>
            <a:r>
              <a:rPr lang="zh-CN" altLang="en-US" sz="1800" dirty="0">
                <a:latin typeface="Arial" panose="020B0604020202020204" pitchFamily="34" charset="0"/>
              </a:rPr>
              <a:t>矩阵</a:t>
            </a:r>
            <a:r>
              <a:rPr lang="en-US" altLang="zh-CN" sz="1800" dirty="0" err="1">
                <a:latin typeface="Arial" panose="020B0604020202020204" pitchFamily="34" charset="0"/>
              </a:rPr>
              <a:t>svd</a:t>
            </a:r>
            <a:r>
              <a:rPr lang="zh-CN" altLang="en-US" sz="1800" dirty="0">
                <a:latin typeface="Arial" panose="020B0604020202020204" pitchFamily="34" charset="0"/>
              </a:rPr>
              <a:t>变换，提取其特征：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indent="457200"/>
            <a:r>
              <a:rPr lang="nn-NO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&gt;&gt;[U,sigma,V]=svd(CA);</a:t>
            </a:r>
          </a:p>
          <a:p>
            <a:endParaRPr lang="en-US" altLang="zh-CN" sz="1800" dirty="0">
              <a:latin typeface="Arial" panose="020B0604020202020204" pitchFamily="34" charset="0"/>
            </a:endParaRPr>
          </a:p>
          <a:p>
            <a:r>
              <a:rPr lang="zh-CN" altLang="en-US" sz="1800" dirty="0">
                <a:latin typeface="Arial" panose="020B0604020202020204" pitchFamily="34" charset="0"/>
              </a:rPr>
              <a:t>计算水印容量参数 </a:t>
            </a:r>
            <a:r>
              <a:rPr lang="en-US" altLang="zh-CN" sz="1800" dirty="0">
                <a:latin typeface="Arial" panose="020B0604020202020204" pitchFamily="34" charset="0"/>
              </a:rPr>
              <a:t>d/n</a:t>
            </a:r>
            <a:r>
              <a:rPr lang="zh-CN" altLang="en-US" sz="1800" dirty="0">
                <a:latin typeface="Arial" panose="020B0604020202020204" pitchFamily="34" charset="0"/>
              </a:rPr>
              <a:t>：</a:t>
            </a:r>
            <a:endParaRPr lang="nn-NO" altLang="zh-CN" sz="1800" dirty="0">
              <a:latin typeface="Arial" panose="020B0604020202020204" pitchFamily="34" charset="0"/>
            </a:endParaRPr>
          </a:p>
          <a:p>
            <a:pPr indent="457200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&gt;&gt;d=max(size(CA));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&gt;&gt;np=round(d*0.8); %d/n=0.8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75AE97-C86F-43CB-8E40-5EFD4BB3F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6632"/>
            <a:ext cx="8229600" cy="5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effectLst/>
              </a:rPr>
              <a:t>1.2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W-SVD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数字水印算法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—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生成嵌入</a:t>
            </a:r>
          </a:p>
        </p:txBody>
      </p:sp>
    </p:spTree>
    <p:extLst>
      <p:ext uri="{BB962C8B-B14F-4D97-AF65-F5344CB8AC3E}">
        <p14:creationId xmlns:p14="http://schemas.microsoft.com/office/powerpoint/2010/main" val="28747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B94A2F-BE39-471A-A8E5-C44FEFD0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92" y="1268760"/>
            <a:ext cx="7978616" cy="4819650"/>
          </a:xfrm>
        </p:spPr>
        <p:txBody>
          <a:bodyPr/>
          <a:lstStyle/>
          <a:p>
            <a:r>
              <a:rPr lang="zh-CN" altLang="en-US" sz="1800" dirty="0">
                <a:latin typeface="Arial" panose="020B0604020202020204" pitchFamily="34" charset="0"/>
              </a:rPr>
              <a:t>使用噪声模板替换：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&gt;&gt;(rand(‘</a:t>
            </a:r>
            <a:r>
              <a:rPr lang="en-US" altLang="zh-CN" sz="1800" dirty="0" err="1">
                <a:latin typeface="Arial" panose="020B0604020202020204" pitchFamily="34" charset="0"/>
              </a:rPr>
              <a:t>seed’,seed</a:t>
            </a:r>
            <a:r>
              <a:rPr lang="en-US" altLang="zh-CN" sz="1800" dirty="0">
                <a:latin typeface="Arial" panose="020B0604020202020204" pitchFamily="34" charset="0"/>
              </a:rPr>
              <a:t>); %seed</a:t>
            </a:r>
            <a:r>
              <a:rPr lang="zh-CN" altLang="en-US" sz="1800" dirty="0">
                <a:latin typeface="Arial" panose="020B0604020202020204" pitchFamily="34" charset="0"/>
              </a:rPr>
              <a:t>自取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&gt;&gt;M_V=rand(</a:t>
            </a:r>
            <a:r>
              <a:rPr lang="en-US" altLang="zh-CN" sz="1800" dirty="0" err="1">
                <a:latin typeface="Arial" panose="020B0604020202020204" pitchFamily="34" charset="0"/>
              </a:rPr>
              <a:t>d,np</a:t>
            </a:r>
            <a:r>
              <a:rPr lang="en-US" altLang="zh-CN" sz="1800" dirty="0">
                <a:latin typeface="Arial" panose="020B0604020202020204" pitchFamily="34" charset="0"/>
              </a:rPr>
              <a:t>)-0.5;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&gt;&gt;[Q_V,R_V]=</a:t>
            </a:r>
            <a:r>
              <a:rPr lang="en-US" altLang="zh-CN" sz="1800" dirty="0" err="1">
                <a:latin typeface="Arial" panose="020B0604020202020204" pitchFamily="34" charset="0"/>
              </a:rPr>
              <a:t>qr</a:t>
            </a:r>
            <a:r>
              <a:rPr lang="en-US" altLang="zh-CN" sz="1800" dirty="0">
                <a:latin typeface="Arial" panose="020B0604020202020204" pitchFamily="34" charset="0"/>
              </a:rPr>
              <a:t>(M_V,0); %Q_V</a:t>
            </a:r>
            <a:r>
              <a:rPr lang="zh-CN" altLang="en-US" sz="1800" dirty="0">
                <a:latin typeface="Arial" panose="020B0604020202020204" pitchFamily="34" charset="0"/>
              </a:rPr>
              <a:t>是一个随机正交阵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&gt;&gt;M_U=rand(</a:t>
            </a:r>
            <a:r>
              <a:rPr lang="en-US" altLang="zh-CN" sz="1800" dirty="0" err="1">
                <a:latin typeface="Arial" panose="020B0604020202020204" pitchFamily="34" charset="0"/>
              </a:rPr>
              <a:t>d,np</a:t>
            </a:r>
            <a:r>
              <a:rPr lang="en-US" altLang="zh-CN" sz="1800" dirty="0">
                <a:latin typeface="Arial" panose="020B0604020202020204" pitchFamily="34" charset="0"/>
              </a:rPr>
              <a:t>)-0.5;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&gt;&gt;[Q_U,R_U]=</a:t>
            </a:r>
            <a:r>
              <a:rPr lang="en-US" altLang="zh-CN" sz="1800" dirty="0" err="1">
                <a:latin typeface="Arial" panose="020B0604020202020204" pitchFamily="34" charset="0"/>
              </a:rPr>
              <a:t>qr</a:t>
            </a:r>
            <a:r>
              <a:rPr lang="en-US" altLang="zh-CN" sz="1800" dirty="0">
                <a:latin typeface="Arial" panose="020B0604020202020204" pitchFamily="34" charset="0"/>
              </a:rPr>
              <a:t>(M_U,0); %Q_U</a:t>
            </a:r>
            <a:r>
              <a:rPr lang="zh-CN" altLang="en-US" sz="1800" dirty="0">
                <a:latin typeface="Arial" panose="020B0604020202020204" pitchFamily="34" charset="0"/>
              </a:rPr>
              <a:t>是一个随机正交阵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&gt;&gt;V(:,d-np+1:d)=Q_V(:,1:np);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&gt;&gt;U(:,d-np+1:d)=Q_U(:,1:np);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</a:t>
            </a:r>
            <a:r>
              <a:rPr lang="en-US" altLang="zh-CN" sz="1800" dirty="0" err="1">
                <a:latin typeface="Arial" panose="020B0604020202020204" pitchFamily="34" charset="0"/>
              </a:rPr>
              <a:t>sigma_tilda</a:t>
            </a:r>
            <a:r>
              <a:rPr lang="en-US" altLang="zh-CN" sz="1800" dirty="0">
                <a:latin typeface="Arial" panose="020B0604020202020204" pitchFamily="34" charset="0"/>
              </a:rPr>
              <a:t>=alpha*</a:t>
            </a:r>
            <a:r>
              <a:rPr lang="en-US" altLang="zh-CN" sz="1800" dirty="0" err="1">
                <a:latin typeface="Arial" panose="020B0604020202020204" pitchFamily="34" charset="0"/>
              </a:rPr>
              <a:t>flipud</a:t>
            </a:r>
            <a:r>
              <a:rPr lang="en-US" altLang="zh-CN" sz="1800" dirty="0">
                <a:latin typeface="Arial" panose="020B0604020202020204" pitchFamily="34" charset="0"/>
              </a:rPr>
              <a:t>(sort(rand(d,1))); 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%</a:t>
            </a:r>
            <a:r>
              <a:rPr lang="zh-CN" altLang="en-US" sz="1800" dirty="0">
                <a:latin typeface="Arial" panose="020B0604020202020204" pitchFamily="34" charset="0"/>
              </a:rPr>
              <a:t>生成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随机对角矩阵，</a:t>
            </a:r>
            <a:r>
              <a:rPr lang="en-US" altLang="zh-CN" sz="1800" dirty="0">
                <a:latin typeface="Arial" panose="020B0604020202020204" pitchFamily="34" charset="0"/>
              </a:rPr>
              <a:t>alpha</a:t>
            </a:r>
            <a:r>
              <a:rPr lang="zh-CN" altLang="en-US" sz="1800" dirty="0">
                <a:latin typeface="Arial" panose="020B0604020202020204" pitchFamily="34" charset="0"/>
              </a:rPr>
              <a:t>自取</a:t>
            </a:r>
            <a:endParaRPr lang="en-US" altLang="zh-CN" sz="1800" dirty="0">
              <a:latin typeface="Arial" panose="020B0604020202020204" pitchFamily="34" charset="0"/>
            </a:endParaRPr>
          </a:p>
          <a:p>
            <a:endParaRPr lang="en-US" altLang="zh-CN" sz="1800" dirty="0">
              <a:latin typeface="Arial" panose="020B0604020202020204" pitchFamily="34" charset="0"/>
            </a:endParaRPr>
          </a:p>
          <a:p>
            <a:r>
              <a:rPr lang="zh-CN" altLang="en-US" sz="1800" dirty="0">
                <a:latin typeface="Arial" panose="020B0604020202020204" pitchFamily="34" charset="0"/>
              </a:rPr>
              <a:t>生成水印模板：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indent="457200"/>
            <a:r>
              <a:rPr lang="sv-SE" altLang="zh-CN" sz="1800" dirty="0">
                <a:latin typeface="Arial" panose="020B0604020202020204" pitchFamily="34" charset="0"/>
              </a:rPr>
              <a:t>&gt;&gt;watermark=U*diag(sigma_tilda,0)*V’;</a:t>
            </a:r>
          </a:p>
          <a:p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75AE97-C86F-43CB-8E40-5EFD4BB3F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6632"/>
            <a:ext cx="8229600" cy="5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effectLst/>
              </a:rPr>
              <a:t>1.2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W-SVD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数字水印算法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—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生成嵌入</a:t>
            </a:r>
          </a:p>
        </p:txBody>
      </p:sp>
    </p:spTree>
    <p:extLst>
      <p:ext uri="{BB962C8B-B14F-4D97-AF65-F5344CB8AC3E}">
        <p14:creationId xmlns:p14="http://schemas.microsoft.com/office/powerpoint/2010/main" val="423271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B94A2F-BE39-471A-A8E5-C44FEFD0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92" y="1268760"/>
            <a:ext cx="7978616" cy="4819650"/>
          </a:xfrm>
        </p:spPr>
        <p:txBody>
          <a:bodyPr/>
          <a:lstStyle/>
          <a:p>
            <a:r>
              <a:rPr lang="zh-CN" altLang="en-US" sz="1800" dirty="0">
                <a:latin typeface="Arial" panose="020B0604020202020204" pitchFamily="34" charset="0"/>
              </a:rPr>
              <a:t>嵌入水印并调整系数到合适范围：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</a:t>
            </a:r>
            <a:r>
              <a:rPr lang="en-US" altLang="zh-CN" sz="1800" dirty="0" err="1">
                <a:latin typeface="Arial" panose="020B0604020202020204" pitchFamily="34" charset="0"/>
              </a:rPr>
              <a:t>CA_tilda</a:t>
            </a:r>
            <a:r>
              <a:rPr lang="en-US" altLang="zh-CN" sz="1800" dirty="0">
                <a:latin typeface="Arial" panose="020B0604020202020204" pitchFamily="34" charset="0"/>
              </a:rPr>
              <a:t>=</a:t>
            </a:r>
            <a:r>
              <a:rPr lang="en-US" altLang="zh-CN" sz="1800" dirty="0" err="1">
                <a:latin typeface="Arial" panose="020B0604020202020204" pitchFamily="34" charset="0"/>
              </a:rPr>
              <a:t>CA+watermark</a:t>
            </a:r>
            <a:r>
              <a:rPr lang="en-US" altLang="zh-CN" sz="1800" dirty="0">
                <a:latin typeface="Arial" panose="020B0604020202020204" pitchFamily="34" charset="0"/>
              </a:rPr>
              <a:t>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&gt;&gt;over1=find(</a:t>
            </a:r>
            <a:r>
              <a:rPr lang="en-US" altLang="zh-CN" sz="1800" dirty="0" err="1">
                <a:latin typeface="Arial" panose="020B0604020202020204" pitchFamily="34" charset="0"/>
              </a:rPr>
              <a:t>CA_tilda</a:t>
            </a:r>
            <a:r>
              <a:rPr lang="en-US" altLang="zh-CN" sz="1800" dirty="0">
                <a:latin typeface="Arial" panose="020B0604020202020204" pitchFamily="34" charset="0"/>
              </a:rPr>
              <a:t>&gt;1);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&gt;&gt;below0=find(</a:t>
            </a:r>
            <a:r>
              <a:rPr lang="en-US" altLang="zh-CN" sz="1800" dirty="0" err="1">
                <a:latin typeface="Arial" panose="020B0604020202020204" pitchFamily="34" charset="0"/>
              </a:rPr>
              <a:t>CA_tilda</a:t>
            </a:r>
            <a:r>
              <a:rPr lang="en-US" altLang="zh-CN" sz="1800" dirty="0">
                <a:latin typeface="Arial" panose="020B0604020202020204" pitchFamily="34" charset="0"/>
              </a:rPr>
              <a:t>&lt;0);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</a:t>
            </a:r>
            <a:r>
              <a:rPr lang="en-US" altLang="zh-CN" sz="1800" dirty="0" err="1">
                <a:latin typeface="Arial" panose="020B0604020202020204" pitchFamily="34" charset="0"/>
              </a:rPr>
              <a:t>CA_tilda</a:t>
            </a:r>
            <a:r>
              <a:rPr lang="en-US" altLang="zh-CN" sz="1800" dirty="0">
                <a:latin typeface="Arial" panose="020B0604020202020204" pitchFamily="34" charset="0"/>
              </a:rPr>
              <a:t>(over1)=1;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</a:t>
            </a:r>
            <a:r>
              <a:rPr lang="en-US" altLang="zh-CN" sz="1800" dirty="0" err="1">
                <a:latin typeface="Arial" panose="020B0604020202020204" pitchFamily="34" charset="0"/>
              </a:rPr>
              <a:t>CA_tilda</a:t>
            </a:r>
            <a:r>
              <a:rPr lang="en-US" altLang="zh-CN" sz="1800" dirty="0">
                <a:latin typeface="Arial" panose="020B0604020202020204" pitchFamily="34" charset="0"/>
              </a:rPr>
              <a:t>(below0)=0; %</a:t>
            </a:r>
            <a:r>
              <a:rPr lang="zh-CN" altLang="en-US" sz="1800" dirty="0">
                <a:latin typeface="Arial" panose="020B0604020202020204" pitchFamily="34" charset="0"/>
              </a:rPr>
              <a:t>调整系数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</a:t>
            </a:r>
            <a:r>
              <a:rPr lang="en-US" altLang="zh-CN" sz="1800" dirty="0" err="1">
                <a:latin typeface="Arial" panose="020B0604020202020204" pitchFamily="34" charset="0"/>
              </a:rPr>
              <a:t>CA_tilda</a:t>
            </a:r>
            <a:r>
              <a:rPr lang="en-US" altLang="zh-CN" sz="1800" dirty="0">
                <a:latin typeface="Arial" panose="020B0604020202020204" pitchFamily="34" charset="0"/>
              </a:rPr>
              <a:t>=(</a:t>
            </a:r>
            <a:r>
              <a:rPr lang="en-US" altLang="zh-CN" sz="1800" dirty="0" err="1">
                <a:latin typeface="Arial" panose="020B0604020202020204" pitchFamily="34" charset="0"/>
              </a:rPr>
              <a:t>CAmax-CAmin</a:t>
            </a:r>
            <a:r>
              <a:rPr lang="en-US" altLang="zh-CN" sz="1800" dirty="0">
                <a:latin typeface="Arial" panose="020B0604020202020204" pitchFamily="34" charset="0"/>
              </a:rPr>
              <a:t>)*</a:t>
            </a:r>
            <a:r>
              <a:rPr lang="en-US" altLang="zh-CN" sz="1800" dirty="0" err="1">
                <a:latin typeface="Arial" panose="020B0604020202020204" pitchFamily="34" charset="0"/>
              </a:rPr>
              <a:t>CA_tilda+CAmin</a:t>
            </a:r>
            <a:r>
              <a:rPr lang="en-US" altLang="zh-CN" sz="1800" dirty="0">
                <a:latin typeface="Arial" panose="020B0604020202020204" pitchFamily="34" charset="0"/>
              </a:rPr>
              <a:t>;</a:t>
            </a:r>
          </a:p>
          <a:p>
            <a:endParaRPr lang="en-US" altLang="zh-CN" sz="1800" dirty="0">
              <a:latin typeface="Arial" panose="020B0604020202020204" pitchFamily="34" charset="0"/>
            </a:endParaRPr>
          </a:p>
          <a:p>
            <a:r>
              <a:rPr lang="zh-CN" altLang="en-US" sz="1800" dirty="0">
                <a:latin typeface="Arial" panose="020B0604020202020204" pitchFamily="34" charset="0"/>
              </a:rPr>
              <a:t>重构图像</a:t>
            </a:r>
            <a:r>
              <a:rPr lang="en-US" altLang="zh-CN" sz="1800" dirty="0">
                <a:latin typeface="Arial" panose="020B0604020202020204" pitchFamily="34" charset="0"/>
              </a:rPr>
              <a:t>: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</a:t>
            </a:r>
            <a:r>
              <a:rPr lang="en-US" altLang="zh-CN" sz="1800" dirty="0" err="1">
                <a:latin typeface="Arial" panose="020B0604020202020204" pitchFamily="34" charset="0"/>
              </a:rPr>
              <a:t>CA_tilda</a:t>
            </a:r>
            <a:r>
              <a:rPr lang="en-US" altLang="zh-CN" sz="1800" dirty="0">
                <a:latin typeface="Arial" panose="020B0604020202020204" pitchFamily="34" charset="0"/>
              </a:rPr>
              <a:t>=reshape(CA_tilda,1, Size(1,1)*Size(1,2));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 Coefficient(1,1: Size(1,1)* Size(1,2))=</a:t>
            </a:r>
            <a:r>
              <a:rPr lang="en-US" altLang="zh-CN" sz="1800" dirty="0" err="1">
                <a:latin typeface="Arial" panose="020B0604020202020204" pitchFamily="34" charset="0"/>
              </a:rPr>
              <a:t>CA_tilda</a:t>
            </a:r>
            <a:r>
              <a:rPr lang="en-US" altLang="zh-CN" sz="1800" dirty="0">
                <a:latin typeface="Arial" panose="020B0604020202020204" pitchFamily="34" charset="0"/>
              </a:rPr>
              <a:t>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&gt;&gt;</a:t>
            </a:r>
            <a:r>
              <a:rPr lang="en-US" altLang="zh-CN" sz="1800" dirty="0" err="1">
                <a:latin typeface="Arial" panose="020B0604020202020204" pitchFamily="34" charset="0"/>
              </a:rPr>
              <a:t>watermarkimage</a:t>
            </a:r>
            <a:r>
              <a:rPr lang="en-US" altLang="zh-CN" sz="1800" dirty="0">
                <a:latin typeface="Arial" panose="020B0604020202020204" pitchFamily="34" charset="0"/>
              </a:rPr>
              <a:t>=waverec2(</a:t>
            </a:r>
            <a:r>
              <a:rPr lang="en-US" altLang="zh-CN" sz="1800" dirty="0" err="1">
                <a:latin typeface="Arial" panose="020B0604020202020204" pitchFamily="34" charset="0"/>
              </a:rPr>
              <a:t>Coefficient,Size,wavelet</a:t>
            </a:r>
            <a:r>
              <a:rPr lang="en-US" altLang="zh-CN" sz="1800" dirty="0">
                <a:latin typeface="Arial" panose="020B0604020202020204" pitchFamily="34" charset="0"/>
              </a:rPr>
              <a:t>);</a:t>
            </a:r>
          </a:p>
          <a:p>
            <a:pPr indent="457200"/>
            <a:r>
              <a:rPr lang="en-US" altLang="zh-CN" sz="1800" dirty="0">
                <a:latin typeface="Arial" panose="020B0604020202020204" pitchFamily="34" charset="0"/>
              </a:rPr>
              <a:t>%</a:t>
            </a:r>
            <a:r>
              <a:rPr lang="zh-CN" altLang="en-US" sz="1800" dirty="0">
                <a:latin typeface="Arial" panose="020B0604020202020204" pitchFamily="34" charset="0"/>
              </a:rPr>
              <a:t>将</a:t>
            </a:r>
            <a:r>
              <a:rPr lang="en-US" altLang="zh-CN" sz="1800" dirty="0">
                <a:latin typeface="Arial" panose="020B0604020202020204" pitchFamily="34" charset="0"/>
              </a:rPr>
              <a:t>data</a:t>
            </a:r>
            <a:r>
              <a:rPr lang="zh-CN" altLang="en-US" sz="1800" dirty="0">
                <a:latin typeface="Arial" panose="020B0604020202020204" pitchFamily="34" charset="0"/>
              </a:rPr>
              <a:t>及</a:t>
            </a:r>
            <a:r>
              <a:rPr lang="en-US" altLang="zh-CN" sz="1800" dirty="0" err="1">
                <a:latin typeface="Arial" panose="020B0604020202020204" pitchFamily="34" charset="0"/>
              </a:rPr>
              <a:t>watermarkimage</a:t>
            </a:r>
            <a:r>
              <a:rPr lang="zh-CN" altLang="en-US" sz="1800" dirty="0">
                <a:latin typeface="Arial" panose="020B0604020202020204" pitchFamily="34" charset="0"/>
              </a:rPr>
              <a:t>显示在屏幕上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75AE97-C86F-43CB-8E40-5EFD4BB3F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6632"/>
            <a:ext cx="8229600" cy="5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effectLst/>
              </a:rPr>
              <a:t>1.2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W-SVD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数字水印算法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生成嵌入</a:t>
            </a:r>
          </a:p>
        </p:txBody>
      </p:sp>
    </p:spTree>
    <p:extLst>
      <p:ext uri="{BB962C8B-B14F-4D97-AF65-F5344CB8AC3E}">
        <p14:creationId xmlns:p14="http://schemas.microsoft.com/office/powerpoint/2010/main" val="12791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E211D1B-F906-4158-9306-CF73CFC6F7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2970" y="1412776"/>
            <a:ext cx="7998060" cy="4525962"/>
          </a:xfrm>
          <a:prstGeom prst="rect">
            <a:avLst/>
          </a:prstGeom>
        </p:spPr>
        <p:txBody>
          <a:bodyPr/>
          <a:lstStyle/>
          <a:p>
            <a:pPr marL="109220" indent="0">
              <a:buClr>
                <a:schemeClr val="tx1"/>
              </a:buClr>
              <a:buNone/>
              <a:defRPr/>
            </a:pPr>
            <a:r>
              <a:rPr lang="zh-CN" altLang="en-US" sz="1800" dirty="0">
                <a:latin typeface="+mn-ea"/>
              </a:rPr>
              <a:t>水印检测原理：</a:t>
            </a:r>
            <a:endParaRPr lang="en-US" altLang="zh-CN" sz="1800" dirty="0">
              <a:latin typeface="+mn-ea"/>
            </a:endParaRPr>
          </a:p>
          <a:p>
            <a:pPr marL="109220" indent="0">
              <a:buClr>
                <a:schemeClr val="tx1"/>
              </a:buClr>
              <a:buNone/>
              <a:defRPr/>
            </a:pPr>
            <a:r>
              <a:rPr lang="zh-CN" altLang="en-US" sz="1800" dirty="0">
                <a:latin typeface="+mn-ea"/>
              </a:rPr>
              <a:t>数字水印一般是一种具有特定性质但不具备可读性的</a:t>
            </a:r>
            <a:r>
              <a:rPr lang="zh-CN" altLang="en-US" sz="1800" b="1" u="sng" dirty="0">
                <a:latin typeface="+mn-ea"/>
              </a:rPr>
              <a:t>随机信号</a:t>
            </a:r>
            <a:r>
              <a:rPr lang="zh-CN" altLang="en-US" sz="1800" dirty="0">
                <a:latin typeface="+mn-ea"/>
              </a:rPr>
              <a:t>，所以不能采取“提取”的方式加以识别。我们采用检测的手段。</a:t>
            </a:r>
            <a:endParaRPr lang="en-US" altLang="zh-CN" sz="1800" dirty="0">
              <a:latin typeface="+mn-ea"/>
            </a:endParaRPr>
          </a:p>
          <a:p>
            <a:pPr marL="109220" indent="0">
              <a:buClr>
                <a:schemeClr val="tx1"/>
              </a:buClr>
              <a:buNone/>
              <a:defRPr/>
            </a:pPr>
            <a:r>
              <a:rPr lang="zh-CN" altLang="en-US" sz="1800" dirty="0">
                <a:latin typeface="+mn-ea"/>
              </a:rPr>
              <a:t>利用原始图像生成一个理论上存在的水印模板（原始水印），从待检测图像中提取可能存在的水印模板（待测水印），计算两者的相关性。</a:t>
            </a:r>
            <a:endParaRPr lang="en-US" altLang="zh-CN" sz="1800" dirty="0">
              <a:latin typeface="+mn-ea"/>
            </a:endParaRPr>
          </a:p>
          <a:p>
            <a:pPr marL="109220" indent="0">
              <a:buClr>
                <a:schemeClr val="tx1"/>
              </a:buClr>
              <a:buNone/>
              <a:defRPr/>
            </a:pPr>
            <a:r>
              <a:rPr lang="zh-CN" altLang="en-US" sz="1800" dirty="0">
                <a:latin typeface="+mn-ea"/>
              </a:rPr>
              <a:t>当两者高度相关时，待测图像含有水印；反之检测不出水印。</a:t>
            </a:r>
            <a:r>
              <a:rPr lang="en-US" altLang="zh-CN" sz="1800" dirty="0">
                <a:latin typeface="+mn-ea"/>
              </a:rPr>
              <a:t> </a:t>
            </a:r>
          </a:p>
          <a:p>
            <a:pPr marL="109220" indent="0">
              <a:buClr>
                <a:schemeClr val="tx1"/>
              </a:buClr>
              <a:buNone/>
              <a:defRPr/>
            </a:pPr>
            <a:r>
              <a:rPr lang="en-US" altLang="zh-CN" sz="1800" dirty="0">
                <a:latin typeface="+mn-ea"/>
              </a:rPr>
              <a:t>  </a:t>
            </a:r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A12B54AE-0BE8-470F-BB72-DC4BC0DF7F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16632"/>
            <a:ext cx="8229600" cy="5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/>
              </a:rPr>
              <a:t>1.3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W-SVD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数字水印算法</a:t>
            </a:r>
            <a:r>
              <a:rPr lang="en-US" altLang="zh-CN" sz="3200" dirty="0">
                <a:solidFill>
                  <a:schemeClr val="bg1"/>
                </a:solidFill>
                <a:effectLst/>
              </a:rPr>
              <a:t>—</a:t>
            </a:r>
            <a:r>
              <a:rPr lang="zh-CN" altLang="en-US" sz="3200" dirty="0">
                <a:solidFill>
                  <a:schemeClr val="bg1"/>
                </a:solidFill>
                <a:effectLst/>
              </a:rPr>
              <a:t>水印检测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2581</TotalTime>
  <Words>1423</Words>
  <Application>Microsoft Office PowerPoint</Application>
  <PresentationFormat>全屏显示(4:3)</PresentationFormat>
  <Paragraphs>145</Paragraphs>
  <Slides>18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黑体</vt:lpstr>
      <vt:lpstr>Arial</vt:lpstr>
      <vt:lpstr>Calibri</vt:lpstr>
      <vt:lpstr>Cambria Math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BMP 图像</vt:lpstr>
      <vt:lpstr>Paintbrush Picture</vt:lpstr>
      <vt:lpstr>信息隐藏实验三 数字水印</vt:lpstr>
      <vt:lpstr>实验内容</vt:lpstr>
      <vt:lpstr>1.1 图像小波变换</vt:lpstr>
      <vt:lpstr>PowerPoint 演示文稿</vt:lpstr>
      <vt:lpstr>1.2 W-SVD数字水印算法——生成嵌入</vt:lpstr>
      <vt:lpstr>PowerPoint 演示文稿</vt:lpstr>
      <vt:lpstr>PowerPoint 演示文稿</vt:lpstr>
      <vt:lpstr>PowerPoint 演示文稿</vt:lpstr>
      <vt:lpstr>1.3 W-SVD数字水印算法—水印检测</vt:lpstr>
      <vt:lpstr>1.3 W-SVD数字水印算法—水印检测</vt:lpstr>
      <vt:lpstr>PowerPoint 演示文稿</vt:lpstr>
      <vt:lpstr>PowerPoint 演示文稿</vt:lpstr>
      <vt:lpstr>PowerPoint 演示文稿</vt:lpstr>
      <vt:lpstr>2.1 Stirmark的使用</vt:lpstr>
      <vt:lpstr>PowerPoint 演示文稿</vt:lpstr>
      <vt:lpstr>PowerPoint 演示文稿</vt:lpstr>
      <vt:lpstr>PowerPoint 演示文稿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信息隐藏技术实验 </dc:title>
  <dc:creator>Ben</dc:creator>
  <cp:lastModifiedBy>xuewen liang</cp:lastModifiedBy>
  <cp:revision>448</cp:revision>
  <dcterms:created xsi:type="dcterms:W3CDTF">2014-10-07T09:57:12Z</dcterms:created>
  <dcterms:modified xsi:type="dcterms:W3CDTF">2023-11-21T09:16:00Z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