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pn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2"/>
  </p:notesMasterIdLst>
  <p:handoutMasterIdLst>
    <p:handoutMasterId r:id="rId43"/>
  </p:handoutMasterIdLst>
  <p:sldIdLst>
    <p:sldId id="1425" r:id="rId2"/>
    <p:sldId id="1429" r:id="rId3"/>
    <p:sldId id="1432" r:id="rId4"/>
    <p:sldId id="1438" r:id="rId5"/>
    <p:sldId id="367" r:id="rId6"/>
    <p:sldId id="1434" r:id="rId7"/>
    <p:sldId id="1476" r:id="rId8"/>
    <p:sldId id="1444" r:id="rId9"/>
    <p:sldId id="1477" r:id="rId10"/>
    <p:sldId id="1478" r:id="rId11"/>
    <p:sldId id="1446" r:id="rId12"/>
    <p:sldId id="1448" r:id="rId13"/>
    <p:sldId id="1449" r:id="rId14"/>
    <p:sldId id="1452" r:id="rId15"/>
    <p:sldId id="1450" r:id="rId16"/>
    <p:sldId id="1480" r:id="rId17"/>
    <p:sldId id="1455" r:id="rId18"/>
    <p:sldId id="1453" r:id="rId19"/>
    <p:sldId id="1456" r:id="rId20"/>
    <p:sldId id="1481" r:id="rId21"/>
    <p:sldId id="1458" r:id="rId22"/>
    <p:sldId id="1459" r:id="rId23"/>
    <p:sldId id="1433" r:id="rId24"/>
    <p:sldId id="1439" r:id="rId25"/>
    <p:sldId id="1488" r:id="rId26"/>
    <p:sldId id="1460" r:id="rId27"/>
    <p:sldId id="1461" r:id="rId28"/>
    <p:sldId id="1462" r:id="rId29"/>
    <p:sldId id="1463" r:id="rId30"/>
    <p:sldId id="1464" r:id="rId31"/>
    <p:sldId id="1465" r:id="rId32"/>
    <p:sldId id="1466" r:id="rId33"/>
    <p:sldId id="1467" r:id="rId34"/>
    <p:sldId id="1468" r:id="rId35"/>
    <p:sldId id="1484" r:id="rId36"/>
    <p:sldId id="1485" r:id="rId37"/>
    <p:sldId id="1486" r:id="rId38"/>
    <p:sldId id="1487" r:id="rId39"/>
    <p:sldId id="1474" r:id="rId40"/>
    <p:sldId id="1489" r:id="rId41"/>
  </p:sldIdLst>
  <p:sldSz cx="8666163" cy="6499225"/>
  <p:notesSz cx="7100888" cy="10231438"/>
  <p:defaultTextStyle>
    <a:defPPr>
      <a:defRPr lang="en-US"/>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521415D9-36F7-43E2-AB2F-B90AF26B5E84}">
      <p14:sectionLst xmlns:p14="http://schemas.microsoft.com/office/powerpoint/2010/main">
        <p14:section name="默认节" id="{4EEAEAFB-B7B0-4AC1-9358-B5C83F4506F6}">
          <p14:sldIdLst>
            <p14:sldId id="1425"/>
            <p14:sldId id="1429"/>
          </p14:sldIdLst>
        </p14:section>
        <p14:section name="LSB隐写" id="{60CDF6FC-3762-4F36-A4C5-4309E6D1C5FD}">
          <p14:sldIdLst>
            <p14:sldId id="1432"/>
            <p14:sldId id="1438"/>
            <p14:sldId id="367"/>
          </p14:sldIdLst>
        </p14:section>
        <p14:section name="卡方" id="{AFCBC722-0C43-4984-83A3-1F0A5CC594D9}">
          <p14:sldIdLst>
            <p14:sldId id="1434"/>
            <p14:sldId id="1476"/>
            <p14:sldId id="1444"/>
            <p14:sldId id="1477"/>
            <p14:sldId id="1478"/>
            <p14:sldId id="1446"/>
            <p14:sldId id="1448"/>
          </p14:sldIdLst>
        </p14:section>
        <p14:section name="RS" id="{053241EB-2D77-4969-B99E-6E50739EAF50}">
          <p14:sldIdLst>
            <p14:sldId id="1449"/>
            <p14:sldId id="1452"/>
            <p14:sldId id="1450"/>
            <p14:sldId id="1480"/>
            <p14:sldId id="1455"/>
            <p14:sldId id="1453"/>
            <p14:sldId id="1456"/>
            <p14:sldId id="1481"/>
            <p14:sldId id="1458"/>
            <p14:sldId id="1459"/>
          </p14:sldIdLst>
        </p14:section>
        <p14:section name="LSBM" id="{47FB18B2-D9CA-4A60-AAC6-0C549D33EE46}">
          <p14:sldIdLst>
            <p14:sldId id="1433"/>
            <p14:sldId id="1439"/>
          </p14:sldIdLst>
        </p14:section>
        <p14:section name="Jsteg" id="{1349D39A-0E60-42EF-9E8B-8945D9AED3FF}">
          <p14:sldIdLst>
            <p14:sldId id="1488"/>
            <p14:sldId id="1460"/>
            <p14:sldId id="1461"/>
            <p14:sldId id="1462"/>
            <p14:sldId id="1463"/>
            <p14:sldId id="1464"/>
          </p14:sldIdLst>
        </p14:section>
        <p14:section name="F3" id="{BD9DBABF-1767-4545-8360-68555F700A3B}">
          <p14:sldIdLst>
            <p14:sldId id="1465"/>
            <p14:sldId id="1466"/>
          </p14:sldIdLst>
        </p14:section>
        <p14:section name="F4" id="{8F5B2921-B826-47B5-AEA8-2DA82AB6850E}">
          <p14:sldIdLst>
            <p14:sldId id="1467"/>
            <p14:sldId id="1468"/>
          </p14:sldIdLst>
        </p14:section>
        <p14:section name="F5" id="{B498AD8F-1324-4DDC-AD5B-4EBD089DE4B9}">
          <p14:sldIdLst>
            <p14:sldId id="1484"/>
            <p14:sldId id="1485"/>
            <p14:sldId id="1486"/>
            <p14:sldId id="1487"/>
          </p14:sldIdLst>
        </p14:section>
        <p14:section name="任务" id="{3E72011C-41FD-4D05-83AE-26C766CC3CC2}">
          <p14:sldIdLst>
            <p14:sldId id="1474"/>
            <p14:sldId id="1489"/>
          </p14:sldIdLst>
        </p14:section>
      </p14:sectionLst>
    </p:ext>
    <p:ext uri="{EFAFB233-063F-42B5-8137-9DF3F51BA10A}">
      <p15:sldGuideLst xmlns:p15="http://schemas.microsoft.com/office/powerpoint/2012/main">
        <p15:guide id="1" orient="horz" pos="958" userDrawn="1">
          <p15:clr>
            <a:srgbClr val="A4A3A4"/>
          </p15:clr>
        </p15:guide>
        <p15:guide id="2" pos="28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guide id="3" orient="horz" pos="3224">
          <p15:clr>
            <a:srgbClr val="A4A3A4"/>
          </p15:clr>
        </p15:guide>
        <p15:guide id="4" pos="2236">
          <p15:clr>
            <a:srgbClr val="A4A3A4"/>
          </p15:clr>
        </p15:guide>
        <p15:guide id="5" orient="horz" pos="3023">
          <p15:clr>
            <a:srgbClr val="A4A3A4"/>
          </p15:clr>
        </p15:guide>
        <p15:guide id="6" orient="horz" pos="3223">
          <p15:clr>
            <a:srgbClr val="A4A3A4"/>
          </p15:clr>
        </p15:guide>
        <p15:guide id="7" pos="2305">
          <p15:clr>
            <a:srgbClr val="A4A3A4"/>
          </p15:clr>
        </p15:guide>
        <p15:guide id="8"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hu"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068D8"/>
    <a:srgbClr val="FFFF99"/>
    <a:srgbClr val="0000FF"/>
    <a:srgbClr val="EA0000"/>
    <a:srgbClr val="E6FBFE"/>
    <a:srgbClr val="007AD6"/>
    <a:srgbClr val="0996FF"/>
    <a:srgbClr val="FBFBE9"/>
    <a:srgbClr val="4A2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3168" autoAdjust="0"/>
  </p:normalViewPr>
  <p:slideViewPr>
    <p:cSldViewPr>
      <p:cViewPr varScale="1">
        <p:scale>
          <a:sx n="60" d="100"/>
          <a:sy n="60" d="100"/>
        </p:scale>
        <p:origin x="2054" y="38"/>
      </p:cViewPr>
      <p:guideLst>
        <p:guide orient="horz" pos="958"/>
        <p:guide pos="280"/>
      </p:guideLst>
    </p:cSldViewPr>
  </p:slideViewPr>
  <p:outlineViewPr>
    <p:cViewPr>
      <p:scale>
        <a:sx n="33" d="100"/>
        <a:sy n="33" d="100"/>
      </p:scale>
      <p:origin x="0" y="-44491"/>
    </p:cViewPr>
  </p:outlineViewPr>
  <p:notesTextViewPr>
    <p:cViewPr>
      <p:scale>
        <a:sx n="100" d="100"/>
        <a:sy n="100" d="100"/>
      </p:scale>
      <p:origin x="0" y="0"/>
    </p:cViewPr>
  </p:notesTextViewPr>
  <p:sorterViewPr>
    <p:cViewPr>
      <p:scale>
        <a:sx n="200" d="100"/>
        <a:sy n="200" d="100"/>
      </p:scale>
      <p:origin x="0" y="-35702"/>
    </p:cViewPr>
  </p:sorterViewPr>
  <p:notesViewPr>
    <p:cSldViewPr>
      <p:cViewPr varScale="1">
        <p:scale>
          <a:sx n="54" d="100"/>
          <a:sy n="54" d="100"/>
        </p:scale>
        <p:origin x="3288" y="58"/>
      </p:cViewPr>
      <p:guideLst>
        <p:guide orient="horz" pos="3024"/>
        <p:guide pos="2304"/>
        <p:guide orient="horz" pos="3224"/>
        <p:guide pos="2236"/>
        <p:guide orient="horz" pos="3023"/>
        <p:guide orient="horz" pos="3223"/>
        <p:guide pos="2305"/>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360" cy="5125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988" y="0"/>
            <a:ext cx="3077360" cy="512588"/>
          </a:xfrm>
          <a:prstGeom prst="rect">
            <a:avLst/>
          </a:prstGeom>
        </p:spPr>
        <p:txBody>
          <a:bodyPr vert="horz" lIns="91440" tIns="45720" rIns="91440" bIns="45720" rtlCol="0"/>
          <a:lstStyle>
            <a:lvl1pPr algn="r">
              <a:defRPr sz="1200"/>
            </a:lvl1pPr>
          </a:lstStyle>
          <a:p>
            <a:fld id="{89C6C9A3-C963-43DC-BEC5-6EF588483EBF}" type="datetimeFigureOut">
              <a:rPr lang="en-US" smtClean="0"/>
              <a:pPr/>
              <a:t>11/10/2023</a:t>
            </a:fld>
            <a:endParaRPr lang="en-US"/>
          </a:p>
        </p:txBody>
      </p:sp>
      <p:sp>
        <p:nvSpPr>
          <p:cNvPr id="4" name="Footer Placeholder 3"/>
          <p:cNvSpPr>
            <a:spLocks noGrp="1"/>
          </p:cNvSpPr>
          <p:nvPr>
            <p:ph type="ftr" sz="quarter" idx="2"/>
          </p:nvPr>
        </p:nvSpPr>
        <p:spPr>
          <a:xfrm>
            <a:off x="0" y="9718853"/>
            <a:ext cx="3077360" cy="5125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988" y="9718853"/>
            <a:ext cx="3077360" cy="512587"/>
          </a:xfrm>
          <a:prstGeom prst="rect">
            <a:avLst/>
          </a:prstGeom>
        </p:spPr>
        <p:txBody>
          <a:bodyPr vert="horz" lIns="91440" tIns="45720" rIns="91440" bIns="45720" rtlCol="0" anchor="b"/>
          <a:lstStyle>
            <a:lvl1pPr algn="r">
              <a:defRPr sz="1200"/>
            </a:lvl1pPr>
          </a:lstStyle>
          <a:p>
            <a:fld id="{24D260D2-E88E-4554-B371-98AA55F6A0C5}" type="slidenum">
              <a:rPr lang="en-US" smtClean="0"/>
              <a:pPr/>
              <a:t>‹#›</a:t>
            </a:fld>
            <a:endParaRPr lang="en-US"/>
          </a:p>
        </p:txBody>
      </p:sp>
    </p:spTree>
    <p:extLst>
      <p:ext uri="{BB962C8B-B14F-4D97-AF65-F5344CB8AC3E}">
        <p14:creationId xmlns:p14="http://schemas.microsoft.com/office/powerpoint/2010/main" val="3882646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3"/>
            <a:ext cx="3077051" cy="511572"/>
          </a:xfrm>
          <a:prstGeom prst="rect">
            <a:avLst/>
          </a:prstGeom>
        </p:spPr>
        <p:txBody>
          <a:bodyPr vert="horz" lIns="96661" tIns="48331" rIns="96661" bIns="48331" rtlCol="0"/>
          <a:lstStyle>
            <a:lvl1pPr algn="l" eaLnBrk="0" hangingPunct="0">
              <a:lnSpc>
                <a:spcPct val="100000"/>
              </a:lnSpc>
              <a:defRPr sz="1300">
                <a:ea typeface="微软雅黑" pitchFamily="34" charset="-122"/>
              </a:defRPr>
            </a:lvl1pPr>
          </a:lstStyle>
          <a:p>
            <a:pPr>
              <a:defRPr/>
            </a:pPr>
            <a:endParaRPr lang="zh-CN" altLang="en-US"/>
          </a:p>
        </p:txBody>
      </p:sp>
      <p:sp>
        <p:nvSpPr>
          <p:cNvPr id="3" name="日期占位符 2"/>
          <p:cNvSpPr>
            <a:spLocks noGrp="1"/>
          </p:cNvSpPr>
          <p:nvPr>
            <p:ph type="dt" idx="1"/>
          </p:nvPr>
        </p:nvSpPr>
        <p:spPr>
          <a:xfrm>
            <a:off x="4022195" y="3"/>
            <a:ext cx="3077051" cy="511572"/>
          </a:xfrm>
          <a:prstGeom prst="rect">
            <a:avLst/>
          </a:prstGeom>
        </p:spPr>
        <p:txBody>
          <a:bodyPr vert="horz" lIns="96661" tIns="48331" rIns="96661" bIns="48331" rtlCol="0"/>
          <a:lstStyle>
            <a:lvl1pPr algn="r" eaLnBrk="0" hangingPunct="0">
              <a:lnSpc>
                <a:spcPct val="100000"/>
              </a:lnSpc>
              <a:defRPr sz="1300">
                <a:ea typeface="微软雅黑" pitchFamily="34" charset="-122"/>
              </a:defRPr>
            </a:lvl1pPr>
          </a:lstStyle>
          <a:p>
            <a:pPr>
              <a:defRPr/>
            </a:pPr>
            <a:fld id="{93E15E8D-5ED5-43FD-B5E6-42F7A24DD2EF}" type="datetimeFigureOut">
              <a:rPr lang="zh-CN" altLang="en-US"/>
              <a:pPr>
                <a:defRPr/>
              </a:pPr>
              <a:t>2023/11/10</a:t>
            </a:fld>
            <a:endParaRPr lang="zh-CN" altLang="en-US"/>
          </a:p>
        </p:txBody>
      </p:sp>
      <p:sp>
        <p:nvSpPr>
          <p:cNvPr id="4" name="幻灯片图像占位符 3"/>
          <p:cNvSpPr>
            <a:spLocks noGrp="1" noRot="1" noChangeAspect="1"/>
          </p:cNvSpPr>
          <p:nvPr>
            <p:ph type="sldImg" idx="2"/>
          </p:nvPr>
        </p:nvSpPr>
        <p:spPr>
          <a:xfrm>
            <a:off x="992188" y="768350"/>
            <a:ext cx="5116512" cy="3836988"/>
          </a:xfrm>
          <a:prstGeom prst="rect">
            <a:avLst/>
          </a:prstGeom>
          <a:noFill/>
          <a:ln w="12700">
            <a:solidFill>
              <a:prstClr val="black"/>
            </a:solidFill>
          </a:ln>
        </p:spPr>
        <p:txBody>
          <a:bodyPr vert="horz" lIns="96661" tIns="48331" rIns="96661" bIns="48331" rtlCol="0" anchor="ctr"/>
          <a:lstStyle/>
          <a:p>
            <a:pPr lvl="0"/>
            <a:endParaRPr lang="zh-CN" altLang="en-US" noProof="0"/>
          </a:p>
        </p:txBody>
      </p:sp>
      <p:sp>
        <p:nvSpPr>
          <p:cNvPr id="5" name="备注占位符 4"/>
          <p:cNvSpPr>
            <a:spLocks noGrp="1"/>
          </p:cNvSpPr>
          <p:nvPr>
            <p:ph type="body" sz="quarter" idx="3"/>
          </p:nvPr>
        </p:nvSpPr>
        <p:spPr>
          <a:xfrm>
            <a:off x="710089" y="4859933"/>
            <a:ext cx="5680710" cy="4604147"/>
          </a:xfrm>
          <a:prstGeom prst="rect">
            <a:avLst/>
          </a:prstGeom>
        </p:spPr>
        <p:txBody>
          <a:bodyPr vert="horz" wrap="square" lIns="96661" tIns="48331" rIns="96661" bIns="48331" numCol="1" anchor="t" anchorCtr="0" compatLnSpc="1">
            <a:prstTxWarp prst="textNoShape">
              <a:avLst/>
            </a:prstTxWarp>
            <a:normAutofit/>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2" y="9718093"/>
            <a:ext cx="3077051" cy="511572"/>
          </a:xfrm>
          <a:prstGeom prst="rect">
            <a:avLst/>
          </a:prstGeom>
        </p:spPr>
        <p:txBody>
          <a:bodyPr vert="horz" lIns="96661" tIns="48331" rIns="96661" bIns="48331" rtlCol="0" anchor="b"/>
          <a:lstStyle>
            <a:lvl1pPr algn="l" eaLnBrk="0" hangingPunct="0">
              <a:lnSpc>
                <a:spcPct val="100000"/>
              </a:lnSpc>
              <a:defRPr sz="1300">
                <a:ea typeface="微软雅黑" pitchFamily="34" charset="-122"/>
              </a:defRPr>
            </a:lvl1pPr>
          </a:lstStyle>
          <a:p>
            <a:pPr>
              <a:defRPr/>
            </a:pPr>
            <a:endParaRPr lang="zh-CN" altLang="en-US"/>
          </a:p>
        </p:txBody>
      </p:sp>
      <p:sp>
        <p:nvSpPr>
          <p:cNvPr id="7" name="灯片编号占位符 6"/>
          <p:cNvSpPr>
            <a:spLocks noGrp="1"/>
          </p:cNvSpPr>
          <p:nvPr>
            <p:ph type="sldNum" sz="quarter" idx="5"/>
          </p:nvPr>
        </p:nvSpPr>
        <p:spPr>
          <a:xfrm>
            <a:off x="4022195" y="9718093"/>
            <a:ext cx="3077051" cy="511572"/>
          </a:xfrm>
          <a:prstGeom prst="rect">
            <a:avLst/>
          </a:prstGeom>
        </p:spPr>
        <p:txBody>
          <a:bodyPr vert="horz" lIns="96661" tIns="48331" rIns="96661" bIns="48331" rtlCol="0" anchor="b"/>
          <a:lstStyle>
            <a:lvl1pPr algn="r" eaLnBrk="0" hangingPunct="0">
              <a:lnSpc>
                <a:spcPct val="100000"/>
              </a:lnSpc>
              <a:defRPr sz="1300">
                <a:ea typeface="微软雅黑" pitchFamily="34" charset="-122"/>
              </a:defRPr>
            </a:lvl1pPr>
          </a:lstStyle>
          <a:p>
            <a:pPr>
              <a:defRPr/>
            </a:pPr>
            <a:fld id="{10282DFC-3245-415F-A2D0-784F90EE8795}" type="slidenum">
              <a:rPr lang="zh-CN" altLang="en-US"/>
              <a:pPr>
                <a:defRPr/>
              </a:pPr>
              <a:t>‹#›</a:t>
            </a:fld>
            <a:endParaRPr lang="zh-CN" altLang="en-US"/>
          </a:p>
        </p:txBody>
      </p:sp>
    </p:spTree>
    <p:extLst>
      <p:ext uri="{BB962C8B-B14F-4D97-AF65-F5344CB8AC3E}">
        <p14:creationId xmlns:p14="http://schemas.microsoft.com/office/powerpoint/2010/main" val="2840285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a:t>
            </a:fld>
            <a:endParaRPr lang="zh-CN" altLang="en-US"/>
          </a:p>
        </p:txBody>
      </p:sp>
    </p:spTree>
    <p:extLst>
      <p:ext uri="{BB962C8B-B14F-4D97-AF65-F5344CB8AC3E}">
        <p14:creationId xmlns:p14="http://schemas.microsoft.com/office/powerpoint/2010/main" val="347493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10</a:t>
            </a:fld>
            <a:endParaRPr lang="zh-CN" altLang="en-US"/>
          </a:p>
        </p:txBody>
      </p:sp>
    </p:spTree>
    <p:extLst>
      <p:ext uri="{BB962C8B-B14F-4D97-AF65-F5344CB8AC3E}">
        <p14:creationId xmlns:p14="http://schemas.microsoft.com/office/powerpoint/2010/main" val="19899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11</a:t>
            </a:fld>
            <a:endParaRPr lang="zh-CN" altLang="en-US"/>
          </a:p>
        </p:txBody>
      </p:sp>
    </p:spTree>
    <p:extLst>
      <p:ext uri="{BB962C8B-B14F-4D97-AF65-F5344CB8AC3E}">
        <p14:creationId xmlns:p14="http://schemas.microsoft.com/office/powerpoint/2010/main" val="2300976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12</a:t>
            </a:fld>
            <a:endParaRPr lang="zh-CN" altLang="en-US"/>
          </a:p>
        </p:txBody>
      </p:sp>
    </p:spTree>
    <p:extLst>
      <p:ext uri="{BB962C8B-B14F-4D97-AF65-F5344CB8AC3E}">
        <p14:creationId xmlns:p14="http://schemas.microsoft.com/office/powerpoint/2010/main" val="2921435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13</a:t>
            </a:fld>
            <a:endParaRPr lang="zh-CN" altLang="en-US"/>
          </a:p>
        </p:txBody>
      </p:sp>
    </p:spTree>
    <p:extLst>
      <p:ext uri="{BB962C8B-B14F-4D97-AF65-F5344CB8AC3E}">
        <p14:creationId xmlns:p14="http://schemas.microsoft.com/office/powerpoint/2010/main" val="359654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14</a:t>
            </a:fld>
            <a:endParaRPr lang="zh-CN" altLang="en-US"/>
          </a:p>
        </p:txBody>
      </p:sp>
    </p:spTree>
    <p:extLst>
      <p:ext uri="{BB962C8B-B14F-4D97-AF65-F5344CB8AC3E}">
        <p14:creationId xmlns:p14="http://schemas.microsoft.com/office/powerpoint/2010/main" val="381180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15</a:t>
            </a:fld>
            <a:endParaRPr lang="zh-CN" altLang="en-US"/>
          </a:p>
        </p:txBody>
      </p:sp>
    </p:spTree>
    <p:extLst>
      <p:ext uri="{BB962C8B-B14F-4D97-AF65-F5344CB8AC3E}">
        <p14:creationId xmlns:p14="http://schemas.microsoft.com/office/powerpoint/2010/main" val="3536949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16</a:t>
            </a:fld>
            <a:endParaRPr lang="zh-CN" altLang="en-US"/>
          </a:p>
        </p:txBody>
      </p:sp>
    </p:spTree>
    <p:extLst>
      <p:ext uri="{BB962C8B-B14F-4D97-AF65-F5344CB8AC3E}">
        <p14:creationId xmlns:p14="http://schemas.microsoft.com/office/powerpoint/2010/main" val="913403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17</a:t>
            </a:fld>
            <a:endParaRPr lang="zh-CN" altLang="en-US"/>
          </a:p>
        </p:txBody>
      </p:sp>
    </p:spTree>
    <p:extLst>
      <p:ext uri="{BB962C8B-B14F-4D97-AF65-F5344CB8AC3E}">
        <p14:creationId xmlns:p14="http://schemas.microsoft.com/office/powerpoint/2010/main" val="1020291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18</a:t>
            </a:fld>
            <a:endParaRPr lang="zh-CN" altLang="en-US"/>
          </a:p>
        </p:txBody>
      </p:sp>
    </p:spTree>
    <p:extLst>
      <p:ext uri="{BB962C8B-B14F-4D97-AF65-F5344CB8AC3E}">
        <p14:creationId xmlns:p14="http://schemas.microsoft.com/office/powerpoint/2010/main" val="1518393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19</a:t>
            </a:fld>
            <a:endParaRPr lang="zh-CN" altLang="en-US"/>
          </a:p>
        </p:txBody>
      </p:sp>
    </p:spTree>
    <p:extLst>
      <p:ext uri="{BB962C8B-B14F-4D97-AF65-F5344CB8AC3E}">
        <p14:creationId xmlns:p14="http://schemas.microsoft.com/office/powerpoint/2010/main" val="2241538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4B05CF9E-5FF0-493D-8E7A-1D56864B3159}"/>
              </a:ext>
            </a:extLst>
          </p:cNvPr>
          <p:cNvSpPr>
            <a:spLocks noGrp="1" noRot="1" noChangeAspect="1" noChangeArrowheads="1" noTextEdit="1"/>
          </p:cNvSpPr>
          <p:nvPr>
            <p:ph type="sldImg"/>
          </p:nvPr>
        </p:nvSpPr>
        <p:spPr/>
      </p:sp>
      <p:sp>
        <p:nvSpPr>
          <p:cNvPr id="13315" name="备注占位符 2">
            <a:extLst>
              <a:ext uri="{FF2B5EF4-FFF2-40B4-BE49-F238E27FC236}">
                <a16:creationId xmlns:a16="http://schemas.microsoft.com/office/drawing/2014/main" id="{D35C7D75-01BD-4BB4-9A9A-AB7EB7A644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13316" name="灯片编号占位符 3">
            <a:extLst>
              <a:ext uri="{FF2B5EF4-FFF2-40B4-BE49-F238E27FC236}">
                <a16:creationId xmlns:a16="http://schemas.microsoft.com/office/drawing/2014/main" id="{BF98E142-C314-4C6C-A23E-72BB95985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113300-A568-409F-B28B-4BB018EE9814}"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21</a:t>
            </a:fld>
            <a:endParaRPr lang="zh-CN" altLang="en-US"/>
          </a:p>
        </p:txBody>
      </p:sp>
    </p:spTree>
    <p:extLst>
      <p:ext uri="{BB962C8B-B14F-4D97-AF65-F5344CB8AC3E}">
        <p14:creationId xmlns:p14="http://schemas.microsoft.com/office/powerpoint/2010/main" val="351873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22</a:t>
            </a:fld>
            <a:endParaRPr lang="zh-CN" altLang="en-US"/>
          </a:p>
        </p:txBody>
      </p:sp>
    </p:spTree>
    <p:extLst>
      <p:ext uri="{BB962C8B-B14F-4D97-AF65-F5344CB8AC3E}">
        <p14:creationId xmlns:p14="http://schemas.microsoft.com/office/powerpoint/2010/main" val="926196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AE20859-AD0F-4E99-AA4C-38914E732FC5}"/>
              </a:ext>
            </a:extLst>
          </p:cNvPr>
          <p:cNvSpPr>
            <a:spLocks noGrp="1" noRot="1" noChangeAspect="1" noChangeArrowheads="1" noTextEdit="1"/>
          </p:cNvSpPr>
          <p:nvPr>
            <p:ph type="sldImg"/>
          </p:nvPr>
        </p:nvSpPr>
        <p:spPr/>
      </p:sp>
      <p:sp>
        <p:nvSpPr>
          <p:cNvPr id="32771" name="备注占位符 2">
            <a:extLst>
              <a:ext uri="{FF2B5EF4-FFF2-40B4-BE49-F238E27FC236}">
                <a16:creationId xmlns:a16="http://schemas.microsoft.com/office/drawing/2014/main" id="{8ABA3C4D-0418-4200-A60B-F3FEA0ADD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32772" name="灯片编号占位符 3">
            <a:extLst>
              <a:ext uri="{FF2B5EF4-FFF2-40B4-BE49-F238E27FC236}">
                <a16:creationId xmlns:a16="http://schemas.microsoft.com/office/drawing/2014/main" id="{5BCCD433-5F74-4950-B5D0-D636F42AD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14173-541A-46F3-B5FE-4285F79170C7}" type="slidenum">
              <a:rPr lang="en-US" altLang="zh-CN" smtClean="0"/>
              <a:pPr/>
              <a:t>23</a:t>
            </a:fld>
            <a:endParaRPr lang="en-US" altLang="zh-CN"/>
          </a:p>
        </p:txBody>
      </p:sp>
    </p:spTree>
    <p:extLst>
      <p:ext uri="{BB962C8B-B14F-4D97-AF65-F5344CB8AC3E}">
        <p14:creationId xmlns:p14="http://schemas.microsoft.com/office/powerpoint/2010/main" val="702460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24</a:t>
            </a:fld>
            <a:endParaRPr lang="zh-CN" altLang="en-US"/>
          </a:p>
        </p:txBody>
      </p:sp>
    </p:spTree>
    <p:extLst>
      <p:ext uri="{BB962C8B-B14F-4D97-AF65-F5344CB8AC3E}">
        <p14:creationId xmlns:p14="http://schemas.microsoft.com/office/powerpoint/2010/main" val="429568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4B05CF9E-5FF0-493D-8E7A-1D56864B3159}"/>
              </a:ext>
            </a:extLst>
          </p:cNvPr>
          <p:cNvSpPr>
            <a:spLocks noGrp="1" noRot="1" noChangeAspect="1" noChangeArrowheads="1" noTextEdit="1"/>
          </p:cNvSpPr>
          <p:nvPr>
            <p:ph type="sldImg"/>
          </p:nvPr>
        </p:nvSpPr>
        <p:spPr/>
      </p:sp>
      <p:sp>
        <p:nvSpPr>
          <p:cNvPr id="13315" name="备注占位符 2">
            <a:extLst>
              <a:ext uri="{FF2B5EF4-FFF2-40B4-BE49-F238E27FC236}">
                <a16:creationId xmlns:a16="http://schemas.microsoft.com/office/drawing/2014/main" id="{D35C7D75-01BD-4BB4-9A9A-AB7EB7A644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13316" name="灯片编号占位符 3">
            <a:extLst>
              <a:ext uri="{FF2B5EF4-FFF2-40B4-BE49-F238E27FC236}">
                <a16:creationId xmlns:a16="http://schemas.microsoft.com/office/drawing/2014/main" id="{BF98E142-C314-4C6C-A23E-72BB95985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113300-A568-409F-B28B-4BB018EE9814}" type="slidenum">
              <a:rPr lang="en-US" altLang="zh-CN" smtClean="0"/>
              <a:pPr/>
              <a:t>25</a:t>
            </a:fld>
            <a:endParaRPr lang="en-US" altLang="zh-CN"/>
          </a:p>
        </p:txBody>
      </p:sp>
    </p:spTree>
    <p:extLst>
      <p:ext uri="{BB962C8B-B14F-4D97-AF65-F5344CB8AC3E}">
        <p14:creationId xmlns:p14="http://schemas.microsoft.com/office/powerpoint/2010/main" val="2377982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26</a:t>
            </a:fld>
            <a:endParaRPr lang="zh-CN" altLang="en-US"/>
          </a:p>
        </p:txBody>
      </p:sp>
    </p:spTree>
    <p:extLst>
      <p:ext uri="{BB962C8B-B14F-4D97-AF65-F5344CB8AC3E}">
        <p14:creationId xmlns:p14="http://schemas.microsoft.com/office/powerpoint/2010/main" val="3527145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27</a:t>
            </a:fld>
            <a:endParaRPr lang="zh-CN" altLang="en-US"/>
          </a:p>
        </p:txBody>
      </p:sp>
    </p:spTree>
    <p:extLst>
      <p:ext uri="{BB962C8B-B14F-4D97-AF65-F5344CB8AC3E}">
        <p14:creationId xmlns:p14="http://schemas.microsoft.com/office/powerpoint/2010/main" val="1217696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28</a:t>
            </a:fld>
            <a:endParaRPr lang="zh-CN" altLang="en-US"/>
          </a:p>
        </p:txBody>
      </p:sp>
    </p:spTree>
    <p:extLst>
      <p:ext uri="{BB962C8B-B14F-4D97-AF65-F5344CB8AC3E}">
        <p14:creationId xmlns:p14="http://schemas.microsoft.com/office/powerpoint/2010/main" val="4175544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29</a:t>
            </a:fld>
            <a:endParaRPr lang="zh-CN" altLang="en-US"/>
          </a:p>
        </p:txBody>
      </p:sp>
    </p:spTree>
    <p:extLst>
      <p:ext uri="{BB962C8B-B14F-4D97-AF65-F5344CB8AC3E}">
        <p14:creationId xmlns:p14="http://schemas.microsoft.com/office/powerpoint/2010/main" val="410814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30</a:t>
            </a:fld>
            <a:endParaRPr lang="zh-CN" altLang="en-US"/>
          </a:p>
        </p:txBody>
      </p:sp>
    </p:spTree>
    <p:extLst>
      <p:ext uri="{BB962C8B-B14F-4D97-AF65-F5344CB8AC3E}">
        <p14:creationId xmlns:p14="http://schemas.microsoft.com/office/powerpoint/2010/main" val="3468731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AE20859-AD0F-4E99-AA4C-38914E732FC5}"/>
              </a:ext>
            </a:extLst>
          </p:cNvPr>
          <p:cNvSpPr>
            <a:spLocks noGrp="1" noRot="1" noChangeAspect="1" noChangeArrowheads="1" noTextEdit="1"/>
          </p:cNvSpPr>
          <p:nvPr>
            <p:ph type="sldImg"/>
          </p:nvPr>
        </p:nvSpPr>
        <p:spPr/>
      </p:sp>
      <p:sp>
        <p:nvSpPr>
          <p:cNvPr id="32771" name="备注占位符 2">
            <a:extLst>
              <a:ext uri="{FF2B5EF4-FFF2-40B4-BE49-F238E27FC236}">
                <a16:creationId xmlns:a16="http://schemas.microsoft.com/office/drawing/2014/main" id="{8ABA3C4D-0418-4200-A60B-F3FEA0ADD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32772" name="灯片编号占位符 3">
            <a:extLst>
              <a:ext uri="{FF2B5EF4-FFF2-40B4-BE49-F238E27FC236}">
                <a16:creationId xmlns:a16="http://schemas.microsoft.com/office/drawing/2014/main" id="{5BCCD433-5F74-4950-B5D0-D636F42AD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14173-541A-46F3-B5FE-4285F79170C7}" type="slidenum">
              <a:rPr lang="en-US" altLang="zh-CN" smtClean="0"/>
              <a:pPr/>
              <a:t>3</a:t>
            </a:fld>
            <a:endParaRPr lang="en-US" altLang="zh-CN"/>
          </a:p>
        </p:txBody>
      </p:sp>
    </p:spTree>
    <p:extLst>
      <p:ext uri="{BB962C8B-B14F-4D97-AF65-F5344CB8AC3E}">
        <p14:creationId xmlns:p14="http://schemas.microsoft.com/office/powerpoint/2010/main" val="3616335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31</a:t>
            </a:fld>
            <a:endParaRPr lang="zh-CN" altLang="en-US"/>
          </a:p>
        </p:txBody>
      </p:sp>
    </p:spTree>
    <p:extLst>
      <p:ext uri="{BB962C8B-B14F-4D97-AF65-F5344CB8AC3E}">
        <p14:creationId xmlns:p14="http://schemas.microsoft.com/office/powerpoint/2010/main" val="3867452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32</a:t>
            </a:fld>
            <a:endParaRPr lang="zh-CN" altLang="en-US"/>
          </a:p>
        </p:txBody>
      </p:sp>
    </p:spTree>
    <p:extLst>
      <p:ext uri="{BB962C8B-B14F-4D97-AF65-F5344CB8AC3E}">
        <p14:creationId xmlns:p14="http://schemas.microsoft.com/office/powerpoint/2010/main" val="3153375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33</a:t>
            </a:fld>
            <a:endParaRPr lang="zh-CN" altLang="en-US"/>
          </a:p>
        </p:txBody>
      </p:sp>
    </p:spTree>
    <p:extLst>
      <p:ext uri="{BB962C8B-B14F-4D97-AF65-F5344CB8AC3E}">
        <p14:creationId xmlns:p14="http://schemas.microsoft.com/office/powerpoint/2010/main" val="2747942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34</a:t>
            </a:fld>
            <a:endParaRPr lang="zh-CN" altLang="en-US"/>
          </a:p>
        </p:txBody>
      </p:sp>
    </p:spTree>
    <p:extLst>
      <p:ext uri="{BB962C8B-B14F-4D97-AF65-F5344CB8AC3E}">
        <p14:creationId xmlns:p14="http://schemas.microsoft.com/office/powerpoint/2010/main" val="1467062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35</a:t>
            </a:fld>
            <a:endParaRPr lang="zh-CN" altLang="en-US"/>
          </a:p>
        </p:txBody>
      </p:sp>
    </p:spTree>
    <p:extLst>
      <p:ext uri="{BB962C8B-B14F-4D97-AF65-F5344CB8AC3E}">
        <p14:creationId xmlns:p14="http://schemas.microsoft.com/office/powerpoint/2010/main" val="2026118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36</a:t>
            </a:fld>
            <a:endParaRPr lang="zh-CN" altLang="en-US"/>
          </a:p>
        </p:txBody>
      </p:sp>
    </p:spTree>
    <p:extLst>
      <p:ext uri="{BB962C8B-B14F-4D97-AF65-F5344CB8AC3E}">
        <p14:creationId xmlns:p14="http://schemas.microsoft.com/office/powerpoint/2010/main" val="3951452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just" defTabSz="914400" rtl="0" eaLnBrk="0" fontAlgn="base" latinLnBrk="0" hangingPunct="0">
              <a:lnSpc>
                <a:spcPct val="100000"/>
              </a:lnSpc>
              <a:spcBef>
                <a:spcPct val="30000"/>
              </a:spcBef>
              <a:spcAft>
                <a:spcPct val="0"/>
              </a:spcAft>
              <a:buClrTx/>
              <a:buSzTx/>
              <a:buFont typeface="+mj-ea"/>
              <a:buNone/>
              <a:tabLst>
                <a:tab pos="633730" algn="l"/>
              </a:tabLst>
              <a:defRPr/>
            </a:pPr>
            <a:endParaRPr lang="zh-CN" altLang="zh-CN"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37</a:t>
            </a:fld>
            <a:endParaRPr lang="zh-CN" altLang="en-US"/>
          </a:p>
        </p:txBody>
      </p:sp>
    </p:spTree>
    <p:extLst>
      <p:ext uri="{BB962C8B-B14F-4D97-AF65-F5344CB8AC3E}">
        <p14:creationId xmlns:p14="http://schemas.microsoft.com/office/powerpoint/2010/main" val="1720564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38</a:t>
            </a:fld>
            <a:endParaRPr lang="zh-CN" altLang="en-US"/>
          </a:p>
        </p:txBody>
      </p:sp>
    </p:spTree>
    <p:extLst>
      <p:ext uri="{BB962C8B-B14F-4D97-AF65-F5344CB8AC3E}">
        <p14:creationId xmlns:p14="http://schemas.microsoft.com/office/powerpoint/2010/main" val="5893370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39</a:t>
            </a:fld>
            <a:endParaRPr lang="zh-CN" altLang="en-US"/>
          </a:p>
        </p:txBody>
      </p:sp>
    </p:spTree>
    <p:extLst>
      <p:ext uri="{BB962C8B-B14F-4D97-AF65-F5344CB8AC3E}">
        <p14:creationId xmlns:p14="http://schemas.microsoft.com/office/powerpoint/2010/main" val="2853593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4</a:t>
            </a:fld>
            <a:endParaRPr lang="zh-CN" altLang="en-US"/>
          </a:p>
        </p:txBody>
      </p:sp>
    </p:spTree>
    <p:extLst>
      <p:ext uri="{BB962C8B-B14F-4D97-AF65-F5344CB8AC3E}">
        <p14:creationId xmlns:p14="http://schemas.microsoft.com/office/powerpoint/2010/main" val="195256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AE20859-AD0F-4E99-AA4C-38914E732FC5}"/>
              </a:ext>
            </a:extLst>
          </p:cNvPr>
          <p:cNvSpPr>
            <a:spLocks noGrp="1" noRot="1" noChangeAspect="1" noChangeArrowheads="1" noTextEdit="1"/>
          </p:cNvSpPr>
          <p:nvPr>
            <p:ph type="sldImg"/>
          </p:nvPr>
        </p:nvSpPr>
        <p:spPr/>
      </p:sp>
      <p:sp>
        <p:nvSpPr>
          <p:cNvPr id="32771" name="备注占位符 2">
            <a:extLst>
              <a:ext uri="{FF2B5EF4-FFF2-40B4-BE49-F238E27FC236}">
                <a16:creationId xmlns:a16="http://schemas.microsoft.com/office/drawing/2014/main" id="{8ABA3C4D-0418-4200-A60B-F3FEA0ADD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dirty="0"/>
          </a:p>
        </p:txBody>
      </p:sp>
      <p:sp>
        <p:nvSpPr>
          <p:cNvPr id="32772" name="灯片编号占位符 3">
            <a:extLst>
              <a:ext uri="{FF2B5EF4-FFF2-40B4-BE49-F238E27FC236}">
                <a16:creationId xmlns:a16="http://schemas.microsoft.com/office/drawing/2014/main" id="{5BCCD433-5F74-4950-B5D0-D636F42AD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14173-541A-46F3-B5FE-4285F79170C7}" type="slidenum">
              <a:rPr lang="en-US" altLang="zh-CN" smtClean="0"/>
              <a:pPr/>
              <a:t>5</a:t>
            </a:fld>
            <a:endParaRPr lang="en-US" altLang="zh-CN"/>
          </a:p>
        </p:txBody>
      </p:sp>
    </p:spTree>
    <p:extLst>
      <p:ext uri="{BB962C8B-B14F-4D97-AF65-F5344CB8AC3E}">
        <p14:creationId xmlns:p14="http://schemas.microsoft.com/office/powerpoint/2010/main" val="3842546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6</a:t>
            </a:fld>
            <a:endParaRPr lang="zh-CN" altLang="en-US"/>
          </a:p>
        </p:txBody>
      </p:sp>
    </p:spTree>
    <p:extLst>
      <p:ext uri="{BB962C8B-B14F-4D97-AF65-F5344CB8AC3E}">
        <p14:creationId xmlns:p14="http://schemas.microsoft.com/office/powerpoint/2010/main" val="646472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7</a:t>
            </a:fld>
            <a:endParaRPr lang="zh-CN" altLang="en-US"/>
          </a:p>
        </p:txBody>
      </p:sp>
    </p:spTree>
    <p:extLst>
      <p:ext uri="{BB962C8B-B14F-4D97-AF65-F5344CB8AC3E}">
        <p14:creationId xmlns:p14="http://schemas.microsoft.com/office/powerpoint/2010/main" val="2640687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8</a:t>
            </a:fld>
            <a:endParaRPr lang="zh-CN" altLang="en-US"/>
          </a:p>
        </p:txBody>
      </p:sp>
    </p:spTree>
    <p:extLst>
      <p:ext uri="{BB962C8B-B14F-4D97-AF65-F5344CB8AC3E}">
        <p14:creationId xmlns:p14="http://schemas.microsoft.com/office/powerpoint/2010/main" val="39937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0282DFC-3245-415F-A2D0-784F90EE8795}" type="slidenum">
              <a:rPr lang="zh-CN" altLang="en-US" smtClean="0"/>
              <a:pPr>
                <a:defRPr/>
              </a:pPr>
              <a:t>9</a:t>
            </a:fld>
            <a:endParaRPr lang="zh-CN" altLang="en-US"/>
          </a:p>
        </p:txBody>
      </p:sp>
    </p:spTree>
    <p:extLst>
      <p:ext uri="{BB962C8B-B14F-4D97-AF65-F5344CB8AC3E}">
        <p14:creationId xmlns:p14="http://schemas.microsoft.com/office/powerpoint/2010/main" val="2332638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02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49810"/>
            <a:ext cx="8666163" cy="174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3" cstate="print"/>
          <a:srcRect/>
          <a:stretch>
            <a:fillRect/>
          </a:stretch>
        </p:blipFill>
        <p:spPr bwMode="auto">
          <a:xfrm>
            <a:off x="5118898" y="-1"/>
            <a:ext cx="3547265" cy="745691"/>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4B43E748-FD1B-4866-AD6C-CCB78E65A656}" type="slidenum">
              <a:rPr lang="zh-CN" altLang="en-US" sz="1400" smtClean="0">
                <a:solidFill>
                  <a:srgbClr val="000000"/>
                </a:solidFill>
              </a:rPr>
              <a:pPr algn="r">
                <a:lnSpc>
                  <a:spcPct val="108000"/>
                </a:lnSpc>
                <a:defRPr/>
              </a:pPr>
              <a:t>‹#›</a:t>
            </a:fld>
            <a:endParaRPr lang="zh-CN" altLang="en-US" sz="1400">
              <a:solidFill>
                <a:srgbClr val="000000"/>
              </a:solidFill>
            </a:endParaRPr>
          </a:p>
        </p:txBody>
      </p:sp>
      <p:sp>
        <p:nvSpPr>
          <p:cNvPr id="2" name="标题 1"/>
          <p:cNvSpPr>
            <a:spLocks noGrp="1"/>
          </p:cNvSpPr>
          <p:nvPr>
            <p:ph type="title"/>
          </p:nvPr>
        </p:nvSpPr>
        <p:spPr>
          <a:xfrm>
            <a:off x="253821" y="106340"/>
            <a:ext cx="5879460" cy="750888"/>
          </a:xfrm>
          <a:prstGeom prst="rect">
            <a:avLst/>
          </a:prstGeom>
        </p:spPr>
        <p:txBody>
          <a:bodyPr/>
          <a:lstStyle>
            <a:lvl1pPr>
              <a:defRPr sz="3600" b="0"/>
            </a:lvl1pPr>
          </a:lstStyle>
          <a:p>
            <a:r>
              <a:rPr lang="zh-CN" altLang="en-US"/>
              <a:t>单击此处编辑母版标题样式</a:t>
            </a:r>
            <a:endParaRPr lang="zh-CN" altLang="en-US" dirty="0"/>
          </a:p>
        </p:txBody>
      </p:sp>
      <p:sp>
        <p:nvSpPr>
          <p:cNvPr id="4"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53821" y="106340"/>
            <a:ext cx="5879460" cy="750888"/>
          </a:xfrm>
          <a:prstGeom prst="rect">
            <a:avLst/>
          </a:prstGeom>
        </p:spPr>
        <p:txBody>
          <a:bodyPr/>
          <a:lstStyle>
            <a:lvl1pPr>
              <a:defRPr sz="3600" b="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284502" y="1089025"/>
            <a:ext cx="3921669"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340055" y="1089025"/>
            <a:ext cx="3923064"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0" y="81261"/>
            <a:ext cx="6133281" cy="72008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20780" y="1733127"/>
            <a:ext cx="3249811" cy="805904"/>
          </a:xfrm>
        </p:spPr>
        <p:txBody>
          <a:bodyPr anchor="ctr">
            <a:normAutofit/>
          </a:bodyPr>
          <a:lstStyle>
            <a:lvl1pPr marL="0" indent="0">
              <a:buNone/>
              <a:defRPr sz="1848" b="0"/>
            </a:lvl1pPr>
            <a:lvl2pPr marL="324959" indent="0">
              <a:buNone/>
              <a:defRPr sz="1422" b="1"/>
            </a:lvl2pPr>
            <a:lvl3pPr marL="649917" indent="0">
              <a:buNone/>
              <a:defRPr sz="1279" b="1"/>
            </a:lvl3pPr>
            <a:lvl4pPr marL="974875" indent="0">
              <a:buNone/>
              <a:defRPr sz="1137" b="1"/>
            </a:lvl4pPr>
            <a:lvl5pPr marL="1299833" indent="0">
              <a:buNone/>
              <a:defRPr sz="1137" b="1"/>
            </a:lvl5pPr>
            <a:lvl6pPr marL="1624791" indent="0">
              <a:buNone/>
              <a:defRPr sz="1137" b="1"/>
            </a:lvl6pPr>
            <a:lvl7pPr marL="1949749" indent="0">
              <a:buNone/>
              <a:defRPr sz="1137" b="1"/>
            </a:lvl7pPr>
            <a:lvl8pPr marL="2274707" indent="0">
              <a:buNone/>
              <a:defRPr sz="1137" b="1"/>
            </a:lvl8pPr>
            <a:lvl9pPr marL="2599666" indent="0">
              <a:buNone/>
              <a:defRPr sz="1137" b="1"/>
            </a:lvl9pPr>
          </a:lstStyle>
          <a:p>
            <a:pPr lvl="0"/>
            <a:r>
              <a:rPr lang="zh-CN" altLang="en-US"/>
              <a:t>单击此处编辑母版文本样式</a:t>
            </a:r>
          </a:p>
        </p:txBody>
      </p:sp>
      <p:sp>
        <p:nvSpPr>
          <p:cNvPr id="4" name="Content Placeholder 3"/>
          <p:cNvSpPr>
            <a:spLocks noGrp="1"/>
          </p:cNvSpPr>
          <p:nvPr>
            <p:ph sz="half" idx="2"/>
          </p:nvPr>
        </p:nvSpPr>
        <p:spPr>
          <a:xfrm>
            <a:off x="920780" y="2563583"/>
            <a:ext cx="3249811" cy="32857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495572" y="1733132"/>
            <a:ext cx="3249811" cy="803376"/>
          </a:xfrm>
        </p:spPr>
        <p:txBody>
          <a:bodyPr anchor="ctr">
            <a:normAutofit/>
          </a:bodyPr>
          <a:lstStyle>
            <a:lvl1pPr marL="0" indent="0">
              <a:buNone/>
              <a:defRPr sz="1848" b="0"/>
            </a:lvl1pPr>
            <a:lvl2pPr marL="324959" indent="0">
              <a:buNone/>
              <a:defRPr sz="1422" b="1"/>
            </a:lvl2pPr>
            <a:lvl3pPr marL="649917" indent="0">
              <a:buNone/>
              <a:defRPr sz="1279" b="1"/>
            </a:lvl3pPr>
            <a:lvl4pPr marL="974875" indent="0">
              <a:buNone/>
              <a:defRPr sz="1137" b="1"/>
            </a:lvl4pPr>
            <a:lvl5pPr marL="1299833" indent="0">
              <a:buNone/>
              <a:defRPr sz="1137" b="1"/>
            </a:lvl5pPr>
            <a:lvl6pPr marL="1624791" indent="0">
              <a:buNone/>
              <a:defRPr sz="1137" b="1"/>
            </a:lvl6pPr>
            <a:lvl7pPr marL="1949749" indent="0">
              <a:buNone/>
              <a:defRPr sz="1137" b="1"/>
            </a:lvl7pPr>
            <a:lvl8pPr marL="2274707" indent="0">
              <a:buNone/>
              <a:defRPr sz="1137" b="1"/>
            </a:lvl8pPr>
            <a:lvl9pPr marL="2599666" indent="0">
              <a:buNone/>
              <a:defRPr sz="1137" b="1"/>
            </a:lvl9pPr>
          </a:lstStyle>
          <a:p>
            <a:pPr lvl="0"/>
            <a:r>
              <a:rPr lang="zh-CN" altLang="en-US"/>
              <a:t>单击此处编辑母版文本样式</a:t>
            </a:r>
          </a:p>
        </p:txBody>
      </p:sp>
      <p:sp>
        <p:nvSpPr>
          <p:cNvPr id="6" name="Content Placeholder 5"/>
          <p:cNvSpPr>
            <a:spLocks noGrp="1"/>
          </p:cNvSpPr>
          <p:nvPr>
            <p:ph sz="quarter" idx="4"/>
          </p:nvPr>
        </p:nvSpPr>
        <p:spPr>
          <a:xfrm>
            <a:off x="4495572" y="2563583"/>
            <a:ext cx="3249811" cy="32857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8779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9" name="矩形 8"/>
          <p:cNvSpPr/>
          <p:nvPr userDrawn="1"/>
        </p:nvSpPr>
        <p:spPr>
          <a:xfrm>
            <a:off x="0" y="2106604"/>
            <a:ext cx="8666163" cy="1471585"/>
          </a:xfrm>
          <a:prstGeom prst="rect">
            <a:avLst/>
          </a:prstGeom>
          <a:solidFill>
            <a:srgbClr val="0070C0">
              <a:alpha val="69804"/>
            </a:srgb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658" tIns="43329" rIns="86658" bIns="43329" rtlCol="0" anchor="ctr"/>
          <a:lstStyle/>
          <a:p>
            <a:pPr algn="ctr"/>
            <a:endParaRPr lang="zh-CN" altLang="en-US">
              <a:latin typeface="黑体" panose="02010609060101010101" pitchFamily="49" charset="-122"/>
              <a:ea typeface="黑体" panose="02010609060101010101" pitchFamily="49" charset="-122"/>
            </a:endParaRPr>
          </a:p>
        </p:txBody>
      </p:sp>
      <p:sp>
        <p:nvSpPr>
          <p:cNvPr id="2" name="Title 1"/>
          <p:cNvSpPr>
            <a:spLocks noGrp="1"/>
          </p:cNvSpPr>
          <p:nvPr>
            <p:ph type="ctrTitle"/>
          </p:nvPr>
        </p:nvSpPr>
        <p:spPr>
          <a:xfrm>
            <a:off x="649962" y="1063647"/>
            <a:ext cx="7366239" cy="2262693"/>
          </a:xfrm>
          <a:prstGeom prst="rect">
            <a:avLst/>
          </a:prstGeom>
        </p:spPr>
        <p:txBody>
          <a:bodyPr lIns="86658" tIns="43329" rIns="86658" bIns="43329" anchor="b"/>
          <a:lstStyle>
            <a:lvl1pPr algn="ctr">
              <a:lnSpc>
                <a:spcPct val="120000"/>
              </a:lnSpc>
              <a:defRPr sz="5700">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49810"/>
            <a:ext cx="8666163" cy="1749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userDrawn="1"/>
        </p:nvPicPr>
        <p:blipFill>
          <a:blip r:embed="rId3" cstate="print"/>
          <a:srcRect/>
          <a:stretch>
            <a:fillRect/>
          </a:stretch>
        </p:blipFill>
        <p:spPr bwMode="auto">
          <a:xfrm>
            <a:off x="5118898" y="-1"/>
            <a:ext cx="3547265" cy="745691"/>
          </a:xfrm>
          <a:prstGeom prst="rect">
            <a:avLst/>
          </a:prstGeom>
          <a:noFill/>
          <a:ln w="9525">
            <a:noFill/>
            <a:miter lim="800000"/>
            <a:headEnd/>
            <a:tailEnd/>
          </a:ln>
          <a:effectLst/>
        </p:spPr>
      </p:pic>
    </p:spTree>
    <p:extLst>
      <p:ext uri="{BB962C8B-B14F-4D97-AF65-F5344CB8AC3E}">
        <p14:creationId xmlns:p14="http://schemas.microsoft.com/office/powerpoint/2010/main" val="348480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D939AC87-2CEE-4C74-8B50-1E93DD9E7260}" type="slidenum">
              <a:rPr lang="zh-CN" altLang="en-US" sz="1400" smtClean="0">
                <a:solidFill>
                  <a:srgbClr val="000000"/>
                </a:solidFill>
              </a:rPr>
              <a:pPr algn="r">
                <a:lnSpc>
                  <a:spcPct val="108000"/>
                </a:lnSpc>
                <a:defRPr/>
              </a:pPr>
              <a:t>‹#›</a:t>
            </a:fld>
            <a:endParaRPr lang="zh-CN" altLang="en-US" sz="1400" dirty="0">
              <a:solidFill>
                <a:srgbClr val="000000"/>
              </a:solidFill>
            </a:endParaRPr>
          </a:p>
        </p:txBody>
      </p:sp>
      <p:sp>
        <p:nvSpPr>
          <p:cNvPr id="9" name="内容占位符 2"/>
          <p:cNvSpPr>
            <a:spLocks noGrp="1"/>
          </p:cNvSpPr>
          <p:nvPr>
            <p:ph idx="1"/>
          </p:nvPr>
        </p:nvSpPr>
        <p:spPr>
          <a:xfrm>
            <a:off x="284502" y="1089025"/>
            <a:ext cx="7978616" cy="4819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矩形 9"/>
          <p:cNvSpPr/>
          <p:nvPr userDrawn="1"/>
        </p:nvSpPr>
        <p:spPr>
          <a:xfrm>
            <a:off x="0" y="0"/>
            <a:ext cx="8666163" cy="820721"/>
          </a:xfrm>
          <a:prstGeom prst="rect">
            <a:avLst/>
          </a:prstGeom>
          <a:solidFill>
            <a:srgbClr val="3068D8"/>
          </a:solidFill>
          <a:ln w="25400" cap="flat" cmpd="sng" algn="ctr">
            <a:solidFill>
              <a:srgbClr val="4A2CFE"/>
            </a:solidFill>
            <a:prstDash val="solid"/>
            <a:round/>
            <a:headEnd type="none" w="med" len="med"/>
            <a:tailEnd type="none" w="med" len="med"/>
          </a:ln>
          <a:effectLst/>
        </p:spPr>
        <p:txBody>
          <a:bodyPr lIns="86658" tIns="43329" rIns="86658" bIns="43329" rtlCol="0" anchor="ctr"/>
          <a:lstStyle/>
          <a:p>
            <a:endParaRPr lang="zh-CN" altLang="en-US"/>
          </a:p>
        </p:txBody>
      </p:sp>
      <p:cxnSp>
        <p:nvCxnSpPr>
          <p:cNvPr id="11" name="直接连接符 10"/>
          <p:cNvCxnSpPr/>
          <p:nvPr userDrawn="1"/>
        </p:nvCxnSpPr>
        <p:spPr bwMode="auto">
          <a:xfrm>
            <a:off x="0" y="890571"/>
            <a:ext cx="8666163" cy="1588"/>
          </a:xfrm>
          <a:prstGeom prst="line">
            <a:avLst/>
          </a:prstGeom>
          <a:solidFill>
            <a:srgbClr val="3068D8"/>
          </a:solidFill>
          <a:ln w="25400" cap="flat" cmpd="sng" algn="ctr">
            <a:solidFill>
              <a:srgbClr val="4A2CFE"/>
            </a:solidFill>
            <a:prstDash val="solid"/>
            <a:round/>
            <a:headEnd type="none" w="med" len="med"/>
            <a:tailEnd type="none" w="med" len="med"/>
          </a:ln>
          <a:effectLst/>
        </p:spPr>
      </p:cxnSp>
      <p:pic>
        <p:nvPicPr>
          <p:cNvPr id="7" name="Picture 2"/>
          <p:cNvPicPr>
            <a:picLocks noChangeAspect="1" noChangeArrowheads="1"/>
          </p:cNvPicPr>
          <p:nvPr userDrawn="1"/>
        </p:nvPicPr>
        <p:blipFill>
          <a:blip r:embed="rId2" cstate="print"/>
          <a:srcRect/>
          <a:stretch>
            <a:fillRect/>
          </a:stretch>
        </p:blipFill>
        <p:spPr bwMode="auto">
          <a:xfrm>
            <a:off x="-1" y="5964256"/>
            <a:ext cx="2544860" cy="534970"/>
          </a:xfrm>
          <a:prstGeom prst="rect">
            <a:avLst/>
          </a:prstGeom>
          <a:noFill/>
          <a:ln w="9525">
            <a:noFill/>
            <a:miter lim="800000"/>
            <a:headEnd/>
            <a:tailEnd/>
          </a:ln>
          <a:effectLst/>
        </p:spPr>
      </p:pic>
    </p:spTree>
    <p:extLst>
      <p:ext uri="{BB962C8B-B14F-4D97-AF65-F5344CB8AC3E}">
        <p14:creationId xmlns:p14="http://schemas.microsoft.com/office/powerpoint/2010/main" val="7122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8"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D939AC87-2CEE-4C74-8B50-1E93DD9E7260}" type="slidenum">
              <a:rPr lang="zh-CN" altLang="en-US" sz="1400" smtClean="0">
                <a:solidFill>
                  <a:srgbClr val="000000"/>
                </a:solidFill>
              </a:rPr>
              <a:pPr algn="r">
                <a:lnSpc>
                  <a:spcPct val="108000"/>
                </a:lnSpc>
                <a:defRPr/>
              </a:pPr>
              <a:t>‹#›</a:t>
            </a:fld>
            <a:endParaRPr lang="zh-CN" altLang="en-US" sz="1400" dirty="0">
              <a:solidFill>
                <a:srgbClr val="000000"/>
              </a:solidFill>
            </a:endParaRPr>
          </a:p>
        </p:txBody>
      </p:sp>
      <p:pic>
        <p:nvPicPr>
          <p:cNvPr id="62466" name="Picture 2"/>
          <p:cNvPicPr>
            <a:picLocks noChangeAspect="1" noChangeArrowheads="1"/>
          </p:cNvPicPr>
          <p:nvPr userDrawn="1"/>
        </p:nvPicPr>
        <p:blipFill>
          <a:blip r:embed="rId2" cstate="print"/>
          <a:srcRect/>
          <a:stretch>
            <a:fillRect/>
          </a:stretch>
        </p:blipFill>
        <p:spPr bwMode="auto">
          <a:xfrm>
            <a:off x="-1" y="5964256"/>
            <a:ext cx="2544860" cy="534970"/>
          </a:xfrm>
          <a:prstGeom prst="rect">
            <a:avLst/>
          </a:prstGeom>
          <a:noFill/>
          <a:ln w="9525">
            <a:noFill/>
            <a:miter lim="800000"/>
            <a:headEnd/>
            <a:tailEnd/>
          </a:ln>
          <a:effectLst/>
        </p:spPr>
      </p:pic>
      <p:sp>
        <p:nvSpPr>
          <p:cNvPr id="10" name="矩形 9"/>
          <p:cNvSpPr/>
          <p:nvPr userDrawn="1"/>
        </p:nvSpPr>
        <p:spPr>
          <a:xfrm>
            <a:off x="0" y="0"/>
            <a:ext cx="8666163" cy="820721"/>
          </a:xfrm>
          <a:prstGeom prst="rect">
            <a:avLst/>
          </a:prstGeom>
          <a:solidFill>
            <a:srgbClr val="3068D8"/>
          </a:solidFill>
          <a:ln w="25400" cap="flat" cmpd="sng" algn="ctr">
            <a:solidFill>
              <a:srgbClr val="4A2CFE"/>
            </a:solidFill>
            <a:prstDash val="solid"/>
            <a:round/>
            <a:headEnd type="none" w="med" len="med"/>
            <a:tailEnd type="none" w="med" len="med"/>
          </a:ln>
          <a:effectLst/>
        </p:spPr>
        <p:txBody>
          <a:bodyPr lIns="86658" tIns="43329" rIns="86658" bIns="43329" rtlCol="0" anchor="ctr"/>
          <a:lstStyle/>
          <a:p>
            <a:endParaRPr lang="zh-CN" altLang="en-US"/>
          </a:p>
        </p:txBody>
      </p:sp>
      <p:cxnSp>
        <p:nvCxnSpPr>
          <p:cNvPr id="11" name="直接连接符 10"/>
          <p:cNvCxnSpPr/>
          <p:nvPr userDrawn="1"/>
        </p:nvCxnSpPr>
        <p:spPr bwMode="auto">
          <a:xfrm>
            <a:off x="0" y="890571"/>
            <a:ext cx="8666163" cy="1588"/>
          </a:xfrm>
          <a:prstGeom prst="line">
            <a:avLst/>
          </a:prstGeom>
          <a:solidFill>
            <a:srgbClr val="3068D8"/>
          </a:solidFill>
          <a:ln w="25400" cap="flat" cmpd="sng" algn="ctr">
            <a:solidFill>
              <a:srgbClr val="4A2CFE"/>
            </a:solidFill>
            <a:prstDash val="solid"/>
            <a:round/>
            <a:headEnd type="none" w="med" len="med"/>
            <a:tailEnd type="none" w="med" len="med"/>
          </a:ln>
          <a:effectLst/>
        </p:spPr>
      </p:cxnSp>
    </p:spTree>
    <p:extLst>
      <p:ext uri="{BB962C8B-B14F-4D97-AF65-F5344CB8AC3E}">
        <p14:creationId xmlns:p14="http://schemas.microsoft.com/office/powerpoint/2010/main" val="7122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Freeform 89"/>
          <p:cNvSpPr>
            <a:spLocks/>
          </p:cNvSpPr>
          <p:nvPr userDrawn="1"/>
        </p:nvSpPr>
        <p:spPr bwMode="gray">
          <a:xfrm>
            <a:off x="0" y="0"/>
            <a:ext cx="8666163" cy="820719"/>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
        <p:nvSpPr>
          <p:cNvPr id="4"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D939AC87-2CEE-4C74-8B50-1E93DD9E7260}" type="slidenum">
              <a:rPr lang="zh-CN" altLang="en-US" sz="1400" smtClean="0">
                <a:solidFill>
                  <a:srgbClr val="000000"/>
                </a:solidFill>
              </a:rPr>
              <a:pPr algn="r">
                <a:lnSpc>
                  <a:spcPct val="108000"/>
                </a:lnSpc>
                <a:defRPr/>
              </a:pPr>
              <a:t>‹#›</a:t>
            </a:fld>
            <a:endParaRPr lang="zh-CN" altLang="en-US" sz="1400" dirty="0">
              <a:solidFill>
                <a:srgbClr val="000000"/>
              </a:solidFill>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6" name="标题 1"/>
          <p:cNvSpPr>
            <a:spLocks noGrp="1"/>
          </p:cNvSpPr>
          <p:nvPr>
            <p:ph type="title"/>
          </p:nvPr>
        </p:nvSpPr>
        <p:spPr>
          <a:xfrm>
            <a:off x="-1" y="0"/>
            <a:ext cx="6619097" cy="749282"/>
          </a:xfrm>
          <a:prstGeom prst="rect">
            <a:avLst/>
          </a:prstGeom>
        </p:spPr>
        <p:txBody>
          <a:bodyPr/>
          <a:lstStyle>
            <a:lvl1pPr>
              <a:defRPr sz="3600"/>
            </a:lvl1pPr>
          </a:lstStyle>
          <a:p>
            <a:r>
              <a:rPr lang="zh-CN" altLang="en-US"/>
              <a:t>单击此处编辑母版标题样式</a:t>
            </a:r>
            <a:endParaRPr lang="zh-CN" altLang="en-US" dirty="0"/>
          </a:p>
        </p:txBody>
      </p:sp>
      <p:cxnSp>
        <p:nvCxnSpPr>
          <p:cNvPr id="7" name="直接连接符 6"/>
          <p:cNvCxnSpPr/>
          <p:nvPr userDrawn="1"/>
        </p:nvCxnSpPr>
        <p:spPr bwMode="auto">
          <a:xfrm>
            <a:off x="0" y="890570"/>
            <a:ext cx="8666163" cy="1588"/>
          </a:xfrm>
          <a:prstGeom prst="line">
            <a:avLst/>
          </a:prstGeom>
          <a:solidFill>
            <a:schemeClr val="accent1"/>
          </a:solidFill>
          <a:ln w="25400" cap="flat" cmpd="sng" algn="ctr">
            <a:solidFill>
              <a:srgbClr val="C00000"/>
            </a:solidFill>
            <a:prstDash val="solid"/>
            <a:round/>
            <a:headEnd type="none" w="med" len="med"/>
            <a:tailEnd type="none" w="med" len="med"/>
          </a:ln>
          <a:effectLst/>
        </p:spPr>
      </p:cxnSp>
      <p:pic>
        <p:nvPicPr>
          <p:cNvPr id="4098" name="Picture 2"/>
          <p:cNvPicPr>
            <a:picLocks noChangeAspect="1" noChangeArrowheads="1"/>
          </p:cNvPicPr>
          <p:nvPr userDrawn="1"/>
        </p:nvPicPr>
        <p:blipFill>
          <a:blip r:embed="rId2" cstate="print"/>
          <a:srcRect/>
          <a:stretch>
            <a:fillRect/>
          </a:stretch>
        </p:blipFill>
        <p:spPr bwMode="auto">
          <a:xfrm>
            <a:off x="0" y="5962933"/>
            <a:ext cx="2332817" cy="536292"/>
          </a:xfrm>
          <a:prstGeom prst="rect">
            <a:avLst/>
          </a:prstGeom>
          <a:noFill/>
          <a:ln w="9525">
            <a:noFill/>
            <a:miter lim="800000"/>
            <a:headEnd/>
            <a:tailEnd/>
          </a:ln>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文本与图表">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1057122" y="1338265"/>
            <a:ext cx="3520019" cy="45878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p:nvPr>
        </p:nvSpPr>
        <p:spPr>
          <a:xfrm>
            <a:off x="4711023" y="1338265"/>
            <a:ext cx="3521414" cy="4587875"/>
          </a:xfrm>
        </p:spPr>
        <p:txBody>
          <a:bodyPr/>
          <a:lstStyle/>
          <a:p>
            <a:pPr lvl="0"/>
            <a:r>
              <a:rPr lang="zh-CN" altLang="en-US" noProof="0"/>
              <a:t>单击图标添加图表</a:t>
            </a:r>
          </a:p>
        </p:txBody>
      </p:sp>
      <p:sp>
        <p:nvSpPr>
          <p:cNvPr id="5"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 y="81262"/>
            <a:ext cx="6133280" cy="750887"/>
          </a:xfrm>
          <a:prstGeom prst="rect">
            <a:avLst/>
          </a:prstGeom>
        </p:spPr>
        <p:txBody>
          <a:bodyPr/>
          <a:lstStyle>
            <a:lvl1pPr>
              <a:defRPr sz="3600"/>
            </a:lvl1pPr>
          </a:lstStyle>
          <a:p>
            <a:r>
              <a:rPr lang="zh-CN" altLang="en-US"/>
              <a:t>单击此处编辑母版标题样式</a:t>
            </a:r>
            <a:endParaRPr lang="zh-CN" altLang="en-US" dirty="0"/>
          </a:p>
        </p:txBody>
      </p:sp>
      <p:sp>
        <p:nvSpPr>
          <p:cNvPr id="3" name="图表占位符 2"/>
          <p:cNvSpPr>
            <a:spLocks noGrp="1"/>
          </p:cNvSpPr>
          <p:nvPr>
            <p:ph type="chart" idx="1"/>
          </p:nvPr>
        </p:nvSpPr>
        <p:spPr>
          <a:xfrm>
            <a:off x="1057121" y="1338265"/>
            <a:ext cx="7175316" cy="4587875"/>
          </a:xfrm>
        </p:spPr>
        <p:txBody>
          <a:bodyPr/>
          <a:lstStyle/>
          <a:p>
            <a:pPr lvl="0"/>
            <a:r>
              <a:rPr lang="zh-CN" altLang="en-US" noProof="0"/>
              <a:t>单击图标添加图表</a:t>
            </a:r>
          </a:p>
        </p:txBody>
      </p:sp>
      <p:sp>
        <p:nvSpPr>
          <p:cNvPr id="4"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1057121" y="1338265"/>
            <a:ext cx="7175316" cy="4587875"/>
          </a:xfrm>
        </p:spPr>
        <p:txBody>
          <a:bodyPr/>
          <a:lstStyle/>
          <a:p>
            <a:pPr lvl="0"/>
            <a:r>
              <a:rPr lang="zh-CN" altLang="en-US" noProof="0"/>
              <a:t>单击图标添加表格</a:t>
            </a:r>
          </a:p>
        </p:txBody>
      </p:sp>
      <p:sp>
        <p:nvSpPr>
          <p:cNvPr id="4"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3"/>
          <p:cNvSpPr txBox="1">
            <a:spLocks/>
          </p:cNvSpPr>
          <p:nvPr userDrawn="1"/>
        </p:nvSpPr>
        <p:spPr bwMode="auto">
          <a:xfrm>
            <a:off x="6497532" y="6181728"/>
            <a:ext cx="2011041" cy="307975"/>
          </a:xfrm>
          <a:prstGeom prst="rect">
            <a:avLst/>
          </a:prstGeom>
          <a:noFill/>
          <a:ln>
            <a:noFill/>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r">
              <a:lnSpc>
                <a:spcPct val="108000"/>
              </a:lnSpc>
              <a:defRPr/>
            </a:pPr>
            <a:fld id="{73770012-ED96-4C09-8D9F-CF5207703C9D}" type="slidenum">
              <a:rPr lang="zh-CN" altLang="en-US" sz="1400" smtClean="0">
                <a:solidFill>
                  <a:srgbClr val="000000"/>
                </a:solidFill>
              </a:rPr>
              <a:pPr algn="r">
                <a:lnSpc>
                  <a:spcPct val="108000"/>
                </a:lnSpc>
                <a:defRPr/>
              </a:pPr>
              <a:t>‹#›</a:t>
            </a:fld>
            <a:endParaRPr lang="zh-CN" altLang="en-US" sz="1400">
              <a:solidFill>
                <a:srgbClr val="000000"/>
              </a:solidFill>
            </a:endParaRPr>
          </a:p>
        </p:txBody>
      </p:sp>
      <p:sp>
        <p:nvSpPr>
          <p:cNvPr id="3" name="标题 1"/>
          <p:cNvSpPr>
            <a:spLocks noGrp="1"/>
          </p:cNvSpPr>
          <p:nvPr>
            <p:ph type="title"/>
          </p:nvPr>
        </p:nvSpPr>
        <p:spPr>
          <a:xfrm>
            <a:off x="-42505" y="65088"/>
            <a:ext cx="6175786" cy="750887"/>
          </a:xfrm>
          <a:prstGeom prst="rect">
            <a:avLst/>
          </a:prstGeom>
        </p:spPr>
        <p:txBody>
          <a:bodyPr/>
          <a:lstStyle>
            <a:lvl1pPr>
              <a:defRPr sz="3600"/>
            </a:lvl1pPr>
          </a:lstStyle>
          <a:p>
            <a:r>
              <a:rPr lang="zh-CN" altLang="en-US"/>
              <a:t>单击此处编辑母版标题样式</a:t>
            </a:r>
            <a:endParaRPr lang="zh-CN" altLang="en-US" dirty="0"/>
          </a:p>
        </p:txBody>
      </p:sp>
      <p:sp>
        <p:nvSpPr>
          <p:cNvPr id="4" name="Freeform 89"/>
          <p:cNvSpPr>
            <a:spLocks/>
          </p:cNvSpPr>
          <p:nvPr userDrawn="1"/>
        </p:nvSpPr>
        <p:spPr bwMode="gray">
          <a:xfrm>
            <a:off x="1" y="125413"/>
            <a:ext cx="6133280" cy="642937"/>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gradFill flip="none" rotWithShape="1">
            <a:gsLst>
              <a:gs pos="0">
                <a:srgbClr val="C00000">
                  <a:shade val="30000"/>
                  <a:satMod val="115000"/>
                  <a:lumMod val="40000"/>
                  <a:lumOff val="60000"/>
                </a:srgbClr>
              </a:gs>
              <a:gs pos="50000">
                <a:srgbClr val="C00000">
                  <a:shade val="67500"/>
                  <a:satMod val="115000"/>
                </a:srgbClr>
              </a:gs>
              <a:gs pos="100000">
                <a:srgbClr val="C00000">
                  <a:shade val="100000"/>
                  <a:satMod val="115000"/>
                </a:srgbClr>
              </a:gs>
            </a:gsLst>
            <a:lin ang="10800000" scaled="1"/>
            <a:tileRect/>
          </a:gradFill>
          <a:ln>
            <a:noFill/>
            <a:headEnd/>
            <a:tailEnd/>
          </a:ln>
          <a:effectLst/>
        </p:spPr>
        <p:style>
          <a:lnRef idx="1">
            <a:schemeClr val="accent2"/>
          </a:lnRef>
          <a:fillRef idx="3">
            <a:schemeClr val="accent2"/>
          </a:fillRef>
          <a:effectRef idx="2">
            <a:schemeClr val="accent2"/>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0" hangingPunct="0">
              <a:defRPr/>
            </a:pPr>
            <a:endParaRPr lang="zh-CN" altLang="en-US"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3" name="Rectangle 22"/>
          <p:cNvSpPr>
            <a:spLocks noGrp="1" noChangeArrowheads="1"/>
          </p:cNvSpPr>
          <p:nvPr>
            <p:ph type="body" idx="1"/>
          </p:nvPr>
        </p:nvSpPr>
        <p:spPr bwMode="auto">
          <a:xfrm>
            <a:off x="284502" y="1089025"/>
            <a:ext cx="7978616" cy="4819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Tree>
  </p:cSld>
  <p:clrMap bg1="lt1" tx1="dk1" bg2="lt2" tx2="dk2" accent1="accent1" accent2="accent2" accent3="accent3" accent4="accent4" accent5="accent5" accent6="accent6" hlink="hlink" folHlink="folHlink"/>
  <p:sldLayoutIdLst>
    <p:sldLayoutId id="2147483764" r:id="rId1"/>
    <p:sldLayoutId id="2147483772" r:id="rId2"/>
    <p:sldLayoutId id="2147483771" r:id="rId3"/>
    <p:sldLayoutId id="2147483773" r:id="rId4"/>
    <p:sldLayoutId id="2147483765" r:id="rId5"/>
    <p:sldLayoutId id="2147483755" r:id="rId6"/>
    <p:sldLayoutId id="2147483756" r:id="rId7"/>
    <p:sldLayoutId id="2147483757" r:id="rId8"/>
    <p:sldLayoutId id="2147483766" r:id="rId9"/>
    <p:sldLayoutId id="2147483767" r:id="rId10"/>
    <p:sldLayoutId id="2147483758" r:id="rId11"/>
    <p:sldLayoutId id="2147483759" r:id="rId12"/>
    <p:sldLayoutId id="2147483770" r:id="rId13"/>
  </p:sldLayoutIdLst>
  <p:hf hdr="0" ft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p:titleStyle>
    <p:bodyStyle>
      <a:lvl1pPr marL="342899" indent="-342899" algn="l" rtl="0" eaLnBrk="1" fontAlgn="base" hangingPunct="1">
        <a:spcBef>
          <a:spcPct val="20000"/>
        </a:spcBef>
        <a:spcAft>
          <a:spcPct val="0"/>
        </a:spcAft>
        <a:buClr>
          <a:schemeClr val="tx1"/>
        </a:buClr>
        <a:buSzPct val="80000"/>
        <a:buFont typeface="Wingdings" pitchFamily="2" charset="2"/>
        <a:buChar char="¢"/>
        <a:defRPr sz="3001">
          <a:solidFill>
            <a:schemeClr val="tx2"/>
          </a:solidFill>
          <a:latin typeface="+mn-lt"/>
          <a:ea typeface="+mn-ea"/>
          <a:cs typeface="+mn-cs"/>
        </a:defRPr>
      </a:lvl1pPr>
      <a:lvl2pPr marL="742948" indent="-285749" algn="l" rtl="0" eaLnBrk="1" fontAlgn="base" hangingPunct="1">
        <a:spcBef>
          <a:spcPct val="20000"/>
        </a:spcBef>
        <a:spcAft>
          <a:spcPct val="0"/>
        </a:spcAft>
        <a:buClr>
          <a:schemeClr val="accent1"/>
        </a:buClr>
        <a:buSzPct val="75000"/>
        <a:buFont typeface="Wingdings" pitchFamily="2" charset="2"/>
        <a:buChar char="l"/>
        <a:defRPr sz="2800">
          <a:solidFill>
            <a:schemeClr val="tx1"/>
          </a:solidFill>
          <a:latin typeface="+mn-lt"/>
          <a:ea typeface="+mn-ea"/>
        </a:defRPr>
      </a:lvl2pPr>
      <a:lvl3pPr marL="1142997" indent="-228599" algn="l" rtl="0" eaLnBrk="1" fontAlgn="base" hangingPunct="1">
        <a:spcBef>
          <a:spcPct val="20000"/>
        </a:spcBef>
        <a:spcAft>
          <a:spcPct val="0"/>
        </a:spcAft>
        <a:buClr>
          <a:schemeClr val="folHlink"/>
        </a:buClr>
        <a:buSzPct val="75000"/>
        <a:buFont typeface="Wingdings" pitchFamily="2" charset="2"/>
        <a:buChar char="l"/>
        <a:defRPr sz="2400">
          <a:solidFill>
            <a:schemeClr val="tx1"/>
          </a:solidFill>
          <a:latin typeface="+mn-lt"/>
          <a:ea typeface="+mn-ea"/>
        </a:defRPr>
      </a:lvl3pPr>
      <a:lvl4pPr marL="1600195" indent="-228599"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ea typeface="+mn-ea"/>
        </a:defRPr>
      </a:lvl4pPr>
      <a:lvl5pPr marL="2057393"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5pPr>
      <a:lvl6pPr marL="2514591"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6pPr>
      <a:lvl7pPr marL="29717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7pPr>
      <a:lvl8pPr marL="34289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8pPr>
      <a:lvl9pPr marL="3886187"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9pPr>
    </p:bodyStyle>
    <p:otherStyle>
      <a:defPPr>
        <a:defRPr lang="zh-CN"/>
      </a:defPPr>
      <a:lvl1pPr marL="0" algn="l" defTabSz="914396" rtl="0" eaLnBrk="1" latinLnBrk="0" hangingPunct="1">
        <a:defRPr sz="1800" kern="1200">
          <a:solidFill>
            <a:schemeClr val="tx1"/>
          </a:solidFill>
          <a:latin typeface="+mn-lt"/>
          <a:ea typeface="+mn-ea"/>
          <a:cs typeface="+mn-cs"/>
        </a:defRPr>
      </a:lvl1pPr>
      <a:lvl2pPr marL="457198" algn="l" defTabSz="914396" rtl="0" eaLnBrk="1" latinLnBrk="0" hangingPunct="1">
        <a:defRPr sz="1800" kern="1200">
          <a:solidFill>
            <a:schemeClr val="tx1"/>
          </a:solidFill>
          <a:latin typeface="+mn-lt"/>
          <a:ea typeface="+mn-ea"/>
          <a:cs typeface="+mn-cs"/>
        </a:defRPr>
      </a:lvl2pPr>
      <a:lvl3pPr marL="914396" algn="l" defTabSz="914396" rtl="0" eaLnBrk="1" latinLnBrk="0" hangingPunct="1">
        <a:defRPr sz="1800" kern="1200">
          <a:solidFill>
            <a:schemeClr val="tx1"/>
          </a:solidFill>
          <a:latin typeface="+mn-lt"/>
          <a:ea typeface="+mn-ea"/>
          <a:cs typeface="+mn-cs"/>
        </a:defRPr>
      </a:lvl3pPr>
      <a:lvl4pPr marL="1371596" algn="l" defTabSz="914396" rtl="0" eaLnBrk="1" latinLnBrk="0" hangingPunct="1">
        <a:defRPr sz="1800" kern="1200">
          <a:solidFill>
            <a:schemeClr val="tx1"/>
          </a:solidFill>
          <a:latin typeface="+mn-lt"/>
          <a:ea typeface="+mn-ea"/>
          <a:cs typeface="+mn-cs"/>
        </a:defRPr>
      </a:lvl4pPr>
      <a:lvl5pPr marL="1828794" algn="l" defTabSz="914396" rtl="0" eaLnBrk="1" latinLnBrk="0" hangingPunct="1">
        <a:defRPr sz="1800" kern="1200">
          <a:solidFill>
            <a:schemeClr val="tx1"/>
          </a:solidFill>
          <a:latin typeface="+mn-lt"/>
          <a:ea typeface="+mn-ea"/>
          <a:cs typeface="+mn-cs"/>
        </a:defRPr>
      </a:lvl5pPr>
      <a:lvl6pPr marL="2285992" algn="l" defTabSz="914396" rtl="0" eaLnBrk="1" latinLnBrk="0" hangingPunct="1">
        <a:defRPr sz="1800" kern="1200">
          <a:solidFill>
            <a:schemeClr val="tx1"/>
          </a:solidFill>
          <a:latin typeface="+mn-lt"/>
          <a:ea typeface="+mn-ea"/>
          <a:cs typeface="+mn-cs"/>
        </a:defRPr>
      </a:lvl6pPr>
      <a:lvl7pPr marL="2743190" algn="l" defTabSz="914396" rtl="0" eaLnBrk="1" latinLnBrk="0" hangingPunct="1">
        <a:defRPr sz="1800" kern="1200">
          <a:solidFill>
            <a:schemeClr val="tx1"/>
          </a:solidFill>
          <a:latin typeface="+mn-lt"/>
          <a:ea typeface="+mn-ea"/>
          <a:cs typeface="+mn-cs"/>
        </a:defRPr>
      </a:lvl7pPr>
      <a:lvl8pPr marL="3200389" algn="l" defTabSz="914396" rtl="0" eaLnBrk="1" latinLnBrk="0" hangingPunct="1">
        <a:defRPr sz="1800" kern="1200">
          <a:solidFill>
            <a:schemeClr val="tx1"/>
          </a:solidFill>
          <a:latin typeface="+mn-lt"/>
          <a:ea typeface="+mn-ea"/>
          <a:cs typeface="+mn-cs"/>
        </a:defRPr>
      </a:lvl8pPr>
      <a:lvl9pPr marL="3657588" algn="l" defTabSz="9143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0.bin"/><Relationship Id="rId7" Type="http://schemas.openxmlformats.org/officeDocument/2006/relationships/oleObject" Target="../embeddings/oleObject7.bin"/><Relationship Id="rId12" Type="http://schemas.openxmlformats.org/officeDocument/2006/relationships/image" Target="../media/image21.w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0.wmf"/><Relationship Id="rId4" Type="http://schemas.openxmlformats.org/officeDocument/2006/relationships/image" Target="../media/image18.png"/><Relationship Id="rId9" Type="http://schemas.openxmlformats.org/officeDocument/2006/relationships/oleObject" Target="../embeddings/oleObject8.bin"/><Relationship Id="rId1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7" Type="http://schemas.openxmlformats.org/officeDocument/2006/relationships/oleObject" Target="../embeddings/oleObject19.bin"/><Relationship Id="rId12" Type="http://schemas.openxmlformats.org/officeDocument/2006/relationships/image" Target="../media/image34.wmf"/><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3.wmf"/><Relationship Id="rId4" Type="http://schemas.openxmlformats.org/officeDocument/2006/relationships/image" Target="../media/image35.png"/><Relationship Id="rId9"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0.png"/><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6.wmf"/><Relationship Id="rId5" Type="http://schemas.openxmlformats.org/officeDocument/2006/relationships/oleObject" Target="../embeddings/oleObject23.bin"/><Relationship Id="rId15" Type="http://schemas.openxmlformats.org/officeDocument/2006/relationships/image" Target="../media/image42.png"/><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25.bin"/><Relationship Id="rId14" Type="http://schemas.openxmlformats.org/officeDocument/2006/relationships/image" Target="../media/image3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png"/><Relationship Id="rId7"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oleObject" Target="../embeddings/oleObject2.bin"/><Relationship Id="rId5" Type="http://schemas.openxmlformats.org/officeDocument/2006/relationships/image" Target="../media/image9.wmf"/><Relationship Id="rId10" Type="http://schemas.openxmlformats.org/officeDocument/2006/relationships/image" Target="../media/image12.png"/><Relationship Id="rId4" Type="http://schemas.openxmlformats.org/officeDocument/2006/relationships/oleObject" Target="../embeddings/oleObject1.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F63C4-26F7-8340-0439-E44990B4FE8E}"/>
              </a:ext>
            </a:extLst>
          </p:cNvPr>
          <p:cNvSpPr>
            <a:spLocks noGrp="1"/>
          </p:cNvSpPr>
          <p:nvPr>
            <p:ph type="ctrTitle"/>
          </p:nvPr>
        </p:nvSpPr>
        <p:spPr>
          <a:xfrm>
            <a:off x="650187" y="987058"/>
            <a:ext cx="7365789" cy="2262555"/>
          </a:xfrm>
        </p:spPr>
        <p:txBody>
          <a:bodyPr/>
          <a:lstStyle/>
          <a:p>
            <a:r>
              <a:rPr lang="zh-CN" altLang="en-US" sz="4399" dirty="0"/>
              <a:t>安全隐写对抗技术</a:t>
            </a:r>
          </a:p>
        </p:txBody>
      </p:sp>
    </p:spTree>
    <p:extLst>
      <p:ext uri="{BB962C8B-B14F-4D97-AF65-F5344CB8AC3E}">
        <p14:creationId xmlns:p14="http://schemas.microsoft.com/office/powerpoint/2010/main" val="237233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35854" y="1520825"/>
            <a:ext cx="7978616" cy="4819650"/>
          </a:xfrm>
        </p:spPr>
        <p:txBody>
          <a:bodyPr/>
          <a:lstStyle/>
          <a:p>
            <a:r>
              <a:rPr lang="zh-CN" altLang="en-US" sz="2400" dirty="0"/>
              <a:t>根据卡法分布构造载体含密的概率</a:t>
            </a:r>
            <a:r>
              <a:rPr lang="en-US" altLang="zh-CN" sz="2400" dirty="0"/>
              <a:t>p</a:t>
            </a:r>
          </a:p>
          <a:p>
            <a:r>
              <a:rPr lang="zh-CN" altLang="en-US" sz="2000" dirty="0"/>
              <a:t>卡方统计量</a:t>
            </a:r>
            <a:r>
              <a:rPr lang="en-US" altLang="zh-CN" sz="2000" dirty="0"/>
              <a:t>r</a:t>
            </a:r>
            <a:r>
              <a:rPr lang="zh-CN" altLang="en-US" sz="2000" dirty="0"/>
              <a:t>越小表示载体含有秘密信息的可能性越大。</a:t>
            </a:r>
            <a:endParaRPr lang="en-US" altLang="zh-CN" sz="2000" dirty="0"/>
          </a:p>
          <a:p>
            <a:endParaRPr lang="en-US" altLang="zh-CN" sz="2000" dirty="0"/>
          </a:p>
          <a:p>
            <a:pPr marL="0" indent="0">
              <a:buNone/>
            </a:pPr>
            <a:endParaRPr lang="en-US" altLang="zh-CN" sz="2000" dirty="0"/>
          </a:p>
          <a:p>
            <a:pPr marL="0" indent="0">
              <a:buNone/>
            </a:pPr>
            <a:endParaRPr lang="en-US" altLang="zh-CN" sz="2000" dirty="0"/>
          </a:p>
          <a:p>
            <a:r>
              <a:rPr lang="zh-CN" altLang="en-US" sz="2000" dirty="0"/>
              <a:t>结合卡方分布的密度计算函数计算载体被隐写的概率为：</a:t>
            </a:r>
          </a:p>
        </p:txBody>
      </p:sp>
      <p:graphicFrame>
        <p:nvGraphicFramePr>
          <p:cNvPr id="3" name="Object 5">
            <a:extLst>
              <a:ext uri="{FF2B5EF4-FFF2-40B4-BE49-F238E27FC236}">
                <a16:creationId xmlns:a16="http://schemas.microsoft.com/office/drawing/2014/main" id="{536BE16B-5A7E-48EC-9A9E-C8371134A90B}"/>
              </a:ext>
            </a:extLst>
          </p:cNvPr>
          <p:cNvGraphicFramePr>
            <a:graphicFrameLocks noChangeAspect="1"/>
          </p:cNvGraphicFramePr>
          <p:nvPr>
            <p:extLst>
              <p:ext uri="{D42A27DB-BD31-4B8C-83A1-F6EECF244321}">
                <p14:modId xmlns:p14="http://schemas.microsoft.com/office/powerpoint/2010/main" val="1018292948"/>
              </p:ext>
            </p:extLst>
          </p:nvPr>
        </p:nvGraphicFramePr>
        <p:xfrm>
          <a:off x="1912937" y="4415621"/>
          <a:ext cx="4840287" cy="1125558"/>
        </p:xfrm>
        <a:graphic>
          <a:graphicData uri="http://schemas.openxmlformats.org/presentationml/2006/ole">
            <mc:AlternateContent xmlns:mc="http://schemas.openxmlformats.org/markup-compatibility/2006">
              <mc:Choice xmlns:v="urn:schemas-microsoft-com:vml" Requires="v">
                <p:oleObj r:id="rId3" imgW="2298700" imgH="635000" progId="Equation.DSMT4">
                  <p:embed/>
                </p:oleObj>
              </mc:Choice>
              <mc:Fallback>
                <p:oleObj r:id="rId3" imgW="2298700" imgH="635000" progId="Equation.DSMT4">
                  <p:embed/>
                  <p:pic>
                    <p:nvPicPr>
                      <p:cNvPr id="3" name="Object 5">
                        <a:extLst>
                          <a:ext uri="{FF2B5EF4-FFF2-40B4-BE49-F238E27FC236}">
                            <a16:creationId xmlns:a16="http://schemas.microsoft.com/office/drawing/2014/main" id="{536BE16B-5A7E-48EC-9A9E-C8371134A90B}"/>
                          </a:ext>
                        </a:extLst>
                      </p:cNvPr>
                      <p:cNvPicPr/>
                      <p:nvPr/>
                    </p:nvPicPr>
                    <p:blipFill>
                      <a:blip r:embed="rId4"/>
                      <a:stretch>
                        <a:fillRect/>
                      </a:stretch>
                    </p:blipFill>
                    <p:spPr>
                      <a:xfrm>
                        <a:off x="1912937" y="4415621"/>
                        <a:ext cx="4840287" cy="1125558"/>
                      </a:xfrm>
                      <a:prstGeom prst="rect">
                        <a:avLst/>
                      </a:prstGeom>
                      <a:noFill/>
                      <a:ln w="38100">
                        <a:noFill/>
                        <a:miter/>
                      </a:ln>
                    </p:spPr>
                  </p:pic>
                </p:oleObj>
              </mc:Fallback>
            </mc:AlternateContent>
          </a:graphicData>
        </a:graphic>
      </p:graphicFrame>
      <p:sp>
        <p:nvSpPr>
          <p:cNvPr id="5" name="标题 1">
            <a:extLst>
              <a:ext uri="{FF2B5EF4-FFF2-40B4-BE49-F238E27FC236}">
                <a16:creationId xmlns:a16="http://schemas.microsoft.com/office/drawing/2014/main" id="{03D459FF-FFA4-4024-BEF7-1144E78CA958}"/>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graphicFrame>
        <p:nvGraphicFramePr>
          <p:cNvPr id="4" name="Object 7">
            <a:extLst>
              <a:ext uri="{FF2B5EF4-FFF2-40B4-BE49-F238E27FC236}">
                <a16:creationId xmlns:a16="http://schemas.microsoft.com/office/drawing/2014/main" id="{AADA3F51-78FA-8E13-E20D-EFF127B679A2}"/>
              </a:ext>
            </a:extLst>
          </p:cNvPr>
          <p:cNvGraphicFramePr>
            <a:graphicFrameLocks noChangeAspect="1"/>
          </p:cNvGraphicFramePr>
          <p:nvPr>
            <p:extLst>
              <p:ext uri="{D42A27DB-BD31-4B8C-83A1-F6EECF244321}">
                <p14:modId xmlns:p14="http://schemas.microsoft.com/office/powerpoint/2010/main" val="142488006"/>
              </p:ext>
            </p:extLst>
          </p:nvPr>
        </p:nvGraphicFramePr>
        <p:xfrm>
          <a:off x="3036888" y="2392363"/>
          <a:ext cx="2320925" cy="857250"/>
        </p:xfrm>
        <a:graphic>
          <a:graphicData uri="http://schemas.openxmlformats.org/presentationml/2006/ole">
            <mc:AlternateContent xmlns:mc="http://schemas.openxmlformats.org/markup-compatibility/2006">
              <mc:Choice xmlns:v="urn:schemas-microsoft-com:vml" Requires="v">
                <p:oleObj r:id="rId5" imgW="1144270" imgH="457835" progId="Equation.DSMT4">
                  <p:embed/>
                </p:oleObj>
              </mc:Choice>
              <mc:Fallback>
                <p:oleObj r:id="rId5" imgW="1144270" imgH="457835" progId="Equation.DSMT4">
                  <p:embed/>
                  <p:pic>
                    <p:nvPicPr>
                      <p:cNvPr id="8" name="Object 7">
                        <a:extLst>
                          <a:ext uri="{FF2B5EF4-FFF2-40B4-BE49-F238E27FC236}">
                            <a16:creationId xmlns:a16="http://schemas.microsoft.com/office/drawing/2014/main" id="{3B61FF69-DF3C-405F-AFD5-1D5EF710C462}"/>
                          </a:ext>
                        </a:extLst>
                      </p:cNvPr>
                      <p:cNvPicPr/>
                      <p:nvPr/>
                    </p:nvPicPr>
                    <p:blipFill>
                      <a:blip r:embed="rId6"/>
                      <a:stretch>
                        <a:fillRect/>
                      </a:stretch>
                    </p:blipFill>
                    <p:spPr>
                      <a:xfrm>
                        <a:off x="3036888" y="2392363"/>
                        <a:ext cx="2320925" cy="857250"/>
                      </a:xfrm>
                      <a:prstGeom prst="rect">
                        <a:avLst/>
                      </a:prstGeom>
                      <a:noFill/>
                      <a:ln w="38100">
                        <a:noFill/>
                        <a:miter/>
                      </a:ln>
                    </p:spPr>
                  </p:pic>
                </p:oleObj>
              </mc:Fallback>
            </mc:AlternateContent>
          </a:graphicData>
        </a:graphic>
      </p:graphicFrame>
      <p:sp>
        <p:nvSpPr>
          <p:cNvPr id="6" name="矩形 5">
            <a:extLst>
              <a:ext uri="{FF2B5EF4-FFF2-40B4-BE49-F238E27FC236}">
                <a16:creationId xmlns:a16="http://schemas.microsoft.com/office/drawing/2014/main" id="{E9D715C0-19B2-A182-B474-0245C167913E}"/>
              </a:ext>
            </a:extLst>
          </p:cNvPr>
          <p:cNvSpPr/>
          <p:nvPr/>
        </p:nvSpPr>
        <p:spPr bwMode="auto">
          <a:xfrm>
            <a:off x="2820913" y="4415621"/>
            <a:ext cx="3932311" cy="1125558"/>
          </a:xfrm>
          <a:prstGeom prst="rect">
            <a:avLst/>
          </a:prstGeom>
          <a:solidFill>
            <a:srgbClr val="3068D8">
              <a:alpha val="1411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8955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306"/>
            <a:ext cx="7978616" cy="4819650"/>
          </a:xfrm>
        </p:spPr>
        <p:txBody>
          <a:bodyPr/>
          <a:lstStyle/>
          <a:p>
            <a:r>
              <a:rPr lang="zh-CN" altLang="en-US" sz="2400" dirty="0"/>
              <a:t>实验中计算</a:t>
            </a:r>
            <a:r>
              <a:rPr lang="en-US" altLang="zh-CN" sz="2400" dirty="0"/>
              <a:t>p</a:t>
            </a:r>
            <a:r>
              <a:rPr lang="zh-CN" altLang="en-US" sz="2400" dirty="0"/>
              <a:t>的方法：</a:t>
            </a:r>
            <a:endParaRPr lang="en-US" altLang="zh-CN" sz="2400" dirty="0"/>
          </a:p>
          <a:p>
            <a:r>
              <a:rPr lang="en-US" altLang="zh-CN" sz="2000" dirty="0" err="1"/>
              <a:t>matlab</a:t>
            </a:r>
            <a:r>
              <a:rPr lang="zh-CN" altLang="en-US" sz="2000" dirty="0"/>
              <a:t>卡方累积分布函数：</a:t>
            </a:r>
            <a:r>
              <a:rPr lang="en-US" altLang="zh-CN" sz="2000" dirty="0"/>
              <a:t>chi2cdf(X,V)</a:t>
            </a:r>
            <a:r>
              <a:rPr lang="zh-CN" altLang="en-US" sz="2000" dirty="0"/>
              <a:t>，计算自由度为</a:t>
            </a:r>
            <a:r>
              <a:rPr lang="en-US" altLang="zh-CN" sz="2000" dirty="0"/>
              <a:t>V</a:t>
            </a:r>
            <a:r>
              <a:rPr lang="zh-CN" altLang="en-US" sz="2000" dirty="0"/>
              <a:t>的卡方分布在任意</a:t>
            </a:r>
            <a:r>
              <a:rPr lang="en-US" altLang="zh-CN" sz="2000" dirty="0"/>
              <a:t>X</a:t>
            </a:r>
            <a:r>
              <a:rPr lang="zh-CN" altLang="en-US" sz="2000" dirty="0"/>
              <a:t>点处的分布函数值，即</a:t>
            </a:r>
            <a:r>
              <a:rPr lang="en-US" altLang="zh-CN" sz="2000" dirty="0"/>
              <a:t>F(x&lt;X)</a:t>
            </a:r>
          </a:p>
          <a:p>
            <a:r>
              <a:rPr lang="zh-CN" altLang="en-US" sz="2000" dirty="0"/>
              <a:t>根据因此载体被隐写的可能性：</a:t>
            </a:r>
            <a:endParaRPr lang="en-US" altLang="zh-CN" sz="2000" dirty="0"/>
          </a:p>
          <a:p>
            <a:pPr lvl="1"/>
            <a:r>
              <a:rPr lang="en-US" altLang="zh-CN" sz="2000" dirty="0">
                <a:solidFill>
                  <a:schemeClr val="tx2"/>
                </a:solidFill>
                <a:cs typeface="+mn-cs"/>
              </a:rPr>
              <a:t>P = 1 – chi2cdf(</a:t>
            </a:r>
            <a:r>
              <a:rPr lang="zh-CN" altLang="en-US" sz="2000" dirty="0">
                <a:solidFill>
                  <a:schemeClr val="tx2"/>
                </a:solidFill>
                <a:cs typeface="+mn-cs"/>
              </a:rPr>
              <a:t>卡方统计值，自由度</a:t>
            </a:r>
            <a:r>
              <a:rPr lang="en-US" altLang="zh-CN" sz="2000" dirty="0">
                <a:solidFill>
                  <a:schemeClr val="tx2"/>
                </a:solidFill>
                <a:cs typeface="+mn-cs"/>
              </a:rPr>
              <a:t>)</a:t>
            </a:r>
            <a:endParaRPr lang="en-US" altLang="zh-CN" sz="2000" dirty="0"/>
          </a:p>
          <a:p>
            <a:r>
              <a:rPr lang="zh-CN" altLang="en-US" sz="2000" dirty="0"/>
              <a:t>如果</a:t>
            </a:r>
            <a:r>
              <a:rPr lang="en-US" altLang="zh-CN" sz="2000" dirty="0"/>
              <a:t>p</a:t>
            </a:r>
            <a:r>
              <a:rPr lang="zh-CN" altLang="en-US" sz="2000" dirty="0"/>
              <a:t>接近于</a:t>
            </a:r>
            <a:r>
              <a:rPr lang="en-US" altLang="zh-CN" sz="2000" dirty="0"/>
              <a:t>1</a:t>
            </a:r>
            <a:r>
              <a:rPr lang="zh-CN" altLang="en-US" sz="2000" dirty="0"/>
              <a:t>，则说明载体图像中含有秘密信息。</a:t>
            </a:r>
          </a:p>
          <a:p>
            <a:endParaRPr lang="zh-CN" altLang="en-US" dirty="0"/>
          </a:p>
        </p:txBody>
      </p:sp>
      <p:sp>
        <p:nvSpPr>
          <p:cNvPr id="4" name="标题 1">
            <a:extLst>
              <a:ext uri="{FF2B5EF4-FFF2-40B4-BE49-F238E27FC236}">
                <a16:creationId xmlns:a16="http://schemas.microsoft.com/office/drawing/2014/main" id="{73FD328C-2E3E-4EFF-81E5-69CCB6C98FD5}"/>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pic>
        <p:nvPicPr>
          <p:cNvPr id="3" name="图片 2">
            <a:extLst>
              <a:ext uri="{FF2B5EF4-FFF2-40B4-BE49-F238E27FC236}">
                <a16:creationId xmlns:a16="http://schemas.microsoft.com/office/drawing/2014/main" id="{94AC8501-8433-BC08-3C7C-D33DE86407F5}"/>
              </a:ext>
            </a:extLst>
          </p:cNvPr>
          <p:cNvPicPr>
            <a:picLocks noChangeAspect="1"/>
          </p:cNvPicPr>
          <p:nvPr/>
        </p:nvPicPr>
        <p:blipFill rotWithShape="1">
          <a:blip r:embed="rId3">
            <a:extLst>
              <a:ext uri="{28A0092B-C50C-407E-A947-70E740481C1C}">
                <a14:useLocalDpi xmlns:a14="http://schemas.microsoft.com/office/drawing/2010/main" val="0"/>
              </a:ext>
            </a:extLst>
          </a:blip>
          <a:srcRect l="6793" t="40658" r="7623"/>
          <a:stretch/>
        </p:blipFill>
        <p:spPr>
          <a:xfrm>
            <a:off x="594816" y="3930131"/>
            <a:ext cx="7677984" cy="946992"/>
          </a:xfrm>
          <a:prstGeom prst="rect">
            <a:avLst/>
          </a:prstGeom>
        </p:spPr>
      </p:pic>
    </p:spTree>
    <p:extLst>
      <p:ext uri="{BB962C8B-B14F-4D97-AF65-F5344CB8AC3E}">
        <p14:creationId xmlns:p14="http://schemas.microsoft.com/office/powerpoint/2010/main" val="3442936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8264" y="1538779"/>
            <a:ext cx="7978616" cy="4819650"/>
          </a:xfrm>
        </p:spPr>
        <p:txBody>
          <a:bodyPr/>
          <a:lstStyle/>
          <a:p>
            <a:r>
              <a:rPr lang="zh-CN" altLang="en-US" sz="2400" dirty="0"/>
              <a:t>在不同的嵌入率下，图像的卡方统计值和</a:t>
            </a:r>
            <a:r>
              <a:rPr lang="en-US" altLang="zh-CN" sz="2400" dirty="0"/>
              <a:t>p</a:t>
            </a:r>
            <a:r>
              <a:rPr lang="zh-CN" altLang="en-US" sz="2400" dirty="0"/>
              <a:t>值的大小</a:t>
            </a:r>
          </a:p>
          <a:p>
            <a:r>
              <a:rPr lang="zh-CN" altLang="en-US" sz="2000" dirty="0"/>
              <a:t>例如顺序</a:t>
            </a:r>
            <a:r>
              <a:rPr lang="en-US" altLang="zh-CN" sz="2000" dirty="0"/>
              <a:t>LSB</a:t>
            </a:r>
            <a:r>
              <a:rPr lang="zh-CN" altLang="en-US" sz="2000" dirty="0"/>
              <a:t>嵌入图像的前</a:t>
            </a:r>
            <a:r>
              <a:rPr lang="en-US" altLang="zh-CN" sz="2000" dirty="0"/>
              <a:t>10%</a:t>
            </a:r>
            <a:r>
              <a:rPr lang="zh-CN" altLang="en-US" sz="2000" dirty="0"/>
              <a:t>像素，然后计算这</a:t>
            </a:r>
            <a:r>
              <a:rPr lang="en-US" altLang="zh-CN" sz="2000" dirty="0"/>
              <a:t>10%</a:t>
            </a:r>
            <a:r>
              <a:rPr lang="zh-CN" altLang="en-US" sz="2000" dirty="0"/>
              <a:t>像素的</a:t>
            </a:r>
            <a:r>
              <a:rPr lang="en-US" altLang="zh-CN" sz="2000" dirty="0"/>
              <a:t>p</a:t>
            </a:r>
            <a:r>
              <a:rPr lang="zh-CN" altLang="en-US" sz="2000" dirty="0"/>
              <a:t>值，与图像后面的每个</a:t>
            </a:r>
            <a:r>
              <a:rPr lang="en-US" altLang="zh-CN" sz="2000" dirty="0"/>
              <a:t>10%</a:t>
            </a:r>
            <a:r>
              <a:rPr lang="zh-CN" altLang="en-US" sz="2000" dirty="0"/>
              <a:t>部分的</a:t>
            </a:r>
            <a:r>
              <a:rPr lang="en-US" altLang="zh-CN" sz="2000" dirty="0"/>
              <a:t>p</a:t>
            </a:r>
            <a:r>
              <a:rPr lang="zh-CN" altLang="en-US" sz="2000" dirty="0"/>
              <a:t>值相比较</a:t>
            </a:r>
          </a:p>
          <a:p>
            <a:r>
              <a:rPr lang="zh-CN" altLang="en-US" sz="2000" dirty="0"/>
              <a:t>以下为嵌入率</a:t>
            </a:r>
            <a:r>
              <a:rPr lang="en-US" altLang="zh-CN" sz="2000" dirty="0"/>
              <a:t>0.2</a:t>
            </a:r>
            <a:r>
              <a:rPr lang="zh-CN" altLang="en-US" sz="2000" dirty="0"/>
              <a:t>、</a:t>
            </a:r>
            <a:r>
              <a:rPr lang="en-US" altLang="zh-CN" sz="2000" dirty="0"/>
              <a:t>0.5</a:t>
            </a:r>
            <a:r>
              <a:rPr lang="zh-CN" altLang="en-US" sz="2000" dirty="0"/>
              <a:t>、</a:t>
            </a:r>
            <a:r>
              <a:rPr lang="en-US" altLang="zh-CN" sz="2000" dirty="0"/>
              <a:t>1</a:t>
            </a:r>
            <a:r>
              <a:rPr lang="zh-CN" altLang="en-US" sz="2000" dirty="0"/>
              <a:t>的</a:t>
            </a:r>
            <a:r>
              <a:rPr lang="en-US" altLang="zh-CN" sz="2000" dirty="0"/>
              <a:t>p</a:t>
            </a:r>
            <a:r>
              <a:rPr lang="zh-CN" altLang="en-US" sz="2000" dirty="0"/>
              <a:t>值表，横坐标表示像素占整幅图像的比例。</a:t>
            </a:r>
          </a:p>
          <a:p>
            <a:endParaRPr lang="zh-CN" altLang="en-US" dirty="0"/>
          </a:p>
        </p:txBody>
      </p:sp>
      <p:pic>
        <p:nvPicPr>
          <p:cNvPr id="3" name="图片 2">
            <a:extLst>
              <a:ext uri="{FF2B5EF4-FFF2-40B4-BE49-F238E27FC236}">
                <a16:creationId xmlns:a16="http://schemas.microsoft.com/office/drawing/2014/main" id="{C8BF42C5-F600-43C0-89F9-AD7FB107B0AE}"/>
              </a:ext>
            </a:extLst>
          </p:cNvPr>
          <p:cNvPicPr>
            <a:picLocks noChangeAspect="1"/>
          </p:cNvPicPr>
          <p:nvPr/>
        </p:nvPicPr>
        <p:blipFill>
          <a:blip r:embed="rId3"/>
          <a:stretch>
            <a:fillRect/>
          </a:stretch>
        </p:blipFill>
        <p:spPr>
          <a:xfrm>
            <a:off x="4319165" y="3387584"/>
            <a:ext cx="3973530" cy="1566818"/>
          </a:xfrm>
          <a:prstGeom prst="rect">
            <a:avLst/>
          </a:prstGeom>
        </p:spPr>
      </p:pic>
      <p:pic>
        <p:nvPicPr>
          <p:cNvPr id="4" name="图片 3">
            <a:extLst>
              <a:ext uri="{FF2B5EF4-FFF2-40B4-BE49-F238E27FC236}">
                <a16:creationId xmlns:a16="http://schemas.microsoft.com/office/drawing/2014/main" id="{50BE9939-4A47-4B80-889E-5DDBD435A4DC}"/>
              </a:ext>
            </a:extLst>
          </p:cNvPr>
          <p:cNvPicPr>
            <a:picLocks noChangeAspect="1"/>
          </p:cNvPicPr>
          <p:nvPr/>
        </p:nvPicPr>
        <p:blipFill>
          <a:blip r:embed="rId4"/>
          <a:stretch>
            <a:fillRect/>
          </a:stretch>
        </p:blipFill>
        <p:spPr>
          <a:xfrm>
            <a:off x="444500" y="3292497"/>
            <a:ext cx="3845392" cy="1566818"/>
          </a:xfrm>
          <a:prstGeom prst="rect">
            <a:avLst/>
          </a:prstGeom>
        </p:spPr>
      </p:pic>
      <p:pic>
        <p:nvPicPr>
          <p:cNvPr id="5" name="图片 4">
            <a:extLst>
              <a:ext uri="{FF2B5EF4-FFF2-40B4-BE49-F238E27FC236}">
                <a16:creationId xmlns:a16="http://schemas.microsoft.com/office/drawing/2014/main" id="{35DB8E4A-0BD3-48A8-A995-5FBCAD09FB63}"/>
              </a:ext>
            </a:extLst>
          </p:cNvPr>
          <p:cNvPicPr>
            <a:picLocks noChangeAspect="1"/>
          </p:cNvPicPr>
          <p:nvPr/>
        </p:nvPicPr>
        <p:blipFill rotWithShape="1">
          <a:blip r:embed="rId5"/>
          <a:srcRect t="547"/>
          <a:stretch/>
        </p:blipFill>
        <p:spPr>
          <a:xfrm>
            <a:off x="4363106" y="4871689"/>
            <a:ext cx="3888734" cy="1584478"/>
          </a:xfrm>
          <a:prstGeom prst="rect">
            <a:avLst/>
          </a:prstGeom>
        </p:spPr>
      </p:pic>
      <p:sp>
        <p:nvSpPr>
          <p:cNvPr id="6" name="标题 1">
            <a:extLst>
              <a:ext uri="{FF2B5EF4-FFF2-40B4-BE49-F238E27FC236}">
                <a16:creationId xmlns:a16="http://schemas.microsoft.com/office/drawing/2014/main" id="{05ACD58D-CEEE-4483-8D3C-21B0FE13370E}"/>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spTree>
    <p:extLst>
      <p:ext uri="{BB962C8B-B14F-4D97-AF65-F5344CB8AC3E}">
        <p14:creationId xmlns:p14="http://schemas.microsoft.com/office/powerpoint/2010/main" val="428822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63920" y="1520825"/>
            <a:ext cx="7978616" cy="4819650"/>
          </a:xfrm>
        </p:spPr>
        <p:txBody>
          <a:bodyPr/>
          <a:lstStyle/>
          <a:p>
            <a:r>
              <a:rPr lang="en-US" altLang="zh-CN" sz="2400" dirty="0"/>
              <a:t>RS</a:t>
            </a:r>
            <a:r>
              <a:rPr lang="zh-CN" altLang="en-US" sz="2400" dirty="0"/>
              <a:t>主要是针对采用</a:t>
            </a:r>
            <a:r>
              <a:rPr lang="zh-CN" altLang="en-US" sz="2400" dirty="0">
                <a:solidFill>
                  <a:srgbClr val="FF0000"/>
                </a:solidFill>
              </a:rPr>
              <a:t>伪随机</a:t>
            </a:r>
            <a:r>
              <a:rPr lang="en-US" altLang="zh-CN" sz="2400" dirty="0">
                <a:solidFill>
                  <a:srgbClr val="FF0000"/>
                </a:solidFill>
              </a:rPr>
              <a:t>LSBR</a:t>
            </a:r>
            <a:r>
              <a:rPr lang="zh-CN" altLang="en-US" sz="2400" dirty="0">
                <a:solidFill>
                  <a:srgbClr val="FF0000"/>
                </a:solidFill>
              </a:rPr>
              <a:t>嵌入的隐写分析</a:t>
            </a:r>
            <a:r>
              <a:rPr lang="zh-CN" altLang="en-US" sz="2400" dirty="0"/>
              <a:t>。</a:t>
            </a:r>
            <a:endParaRPr lang="en-US" altLang="zh-CN" sz="2400" dirty="0"/>
          </a:p>
          <a:p>
            <a:pPr lvl="1"/>
            <a:r>
              <a:rPr lang="zh-CN" altLang="en-US" sz="2000" dirty="0">
                <a:solidFill>
                  <a:schemeClr val="tx2"/>
                </a:solidFill>
              </a:rPr>
              <a:t>检测出图像是否隐藏信息</a:t>
            </a:r>
            <a:endParaRPr lang="en-US" altLang="zh-CN" sz="2000" dirty="0">
              <a:solidFill>
                <a:schemeClr val="tx2"/>
              </a:solidFill>
            </a:endParaRPr>
          </a:p>
          <a:p>
            <a:pPr lvl="1"/>
            <a:r>
              <a:rPr lang="zh-CN" altLang="en-US" sz="2000" dirty="0">
                <a:solidFill>
                  <a:schemeClr val="tx2"/>
                </a:solidFill>
              </a:rPr>
              <a:t>较准确的估算出隐藏的信息长度。</a:t>
            </a:r>
          </a:p>
          <a:p>
            <a:r>
              <a:rPr lang="zh-CN" altLang="en-US" sz="2000" dirty="0"/>
              <a:t>理论核心：任何经过</a:t>
            </a:r>
            <a:r>
              <a:rPr lang="en-US" altLang="zh-CN" sz="2000" dirty="0"/>
              <a:t>LSB</a:t>
            </a:r>
            <a:r>
              <a:rPr lang="zh-CN" altLang="en-US" sz="2000" dirty="0"/>
              <a:t>隐写的图像，其最低比特位</a:t>
            </a:r>
            <a:r>
              <a:rPr lang="en-US" altLang="zh-CN" sz="2000" dirty="0"/>
              <a:t>0</a:t>
            </a:r>
            <a:r>
              <a:rPr lang="zh-CN" altLang="en-US" sz="2000" dirty="0"/>
              <a:t>，</a:t>
            </a:r>
            <a:r>
              <a:rPr lang="en-US" altLang="zh-CN" sz="2000" dirty="0"/>
              <a:t>1</a:t>
            </a:r>
            <a:r>
              <a:rPr lang="zh-CN" altLang="en-US" sz="2000" dirty="0"/>
              <a:t>分布满足随机性，即</a:t>
            </a:r>
            <a:r>
              <a:rPr lang="en-US" altLang="zh-CN" sz="2000" dirty="0"/>
              <a:t>0</a:t>
            </a:r>
            <a:r>
              <a:rPr lang="zh-CN" altLang="en-US" sz="2000" dirty="0"/>
              <a:t>，</a:t>
            </a:r>
            <a:r>
              <a:rPr lang="en-US" altLang="zh-CN" sz="2000" dirty="0"/>
              <a:t>1</a:t>
            </a:r>
            <a:r>
              <a:rPr lang="zh-CN" altLang="en-US" sz="2000" dirty="0"/>
              <a:t>的取值概率均为</a:t>
            </a:r>
            <a:r>
              <a:rPr lang="en-US" altLang="zh-CN" sz="2000" dirty="0"/>
              <a:t>1/2</a:t>
            </a:r>
            <a:r>
              <a:rPr lang="zh-CN" altLang="en-US" sz="2000" dirty="0"/>
              <a:t>，而未经过隐写的图像不存在此特性。</a:t>
            </a:r>
          </a:p>
          <a:p>
            <a:endParaRPr lang="zh-CN" altLang="en-US" dirty="0"/>
          </a:p>
        </p:txBody>
      </p:sp>
      <p:sp>
        <p:nvSpPr>
          <p:cNvPr id="6" name="标题 1">
            <a:extLst>
              <a:ext uri="{FF2B5EF4-FFF2-40B4-BE49-F238E27FC236}">
                <a16:creationId xmlns:a16="http://schemas.microsoft.com/office/drawing/2014/main" id="{D5E49A62-534E-407B-98C5-9F809A0D3EC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351462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对于一个大小为</a:t>
                </a:r>
                <a:r>
                  <a:rPr lang="en-US" altLang="zh-CN" sz="2000" dirty="0"/>
                  <a:t>M*N</a:t>
                </a:r>
                <a:r>
                  <a:rPr lang="zh-CN" altLang="en-US" sz="2000" dirty="0"/>
                  <a:t>的图像，设各个像素点的值取自集合</a:t>
                </a:r>
                <a:r>
                  <a:rPr lang="en-US" altLang="zh-CN" sz="2000" dirty="0"/>
                  <a:t>P</a:t>
                </a:r>
              </a:p>
              <a:p>
                <a:pPr lvl="1"/>
                <a:r>
                  <a:rPr lang="zh-CN" altLang="en-US" sz="2000" dirty="0">
                    <a:solidFill>
                      <a:schemeClr val="tx2"/>
                    </a:solidFill>
                    <a:cs typeface="+mn-cs"/>
                  </a:rPr>
                  <a:t>如：一个</a:t>
                </a:r>
                <a:r>
                  <a:rPr lang="en-US" altLang="zh-CN" sz="2000" dirty="0">
                    <a:solidFill>
                      <a:schemeClr val="tx2"/>
                    </a:solidFill>
                    <a:cs typeface="+mn-cs"/>
                  </a:rPr>
                  <a:t>8bit</a:t>
                </a:r>
                <a:r>
                  <a:rPr lang="zh-CN" altLang="en-US" sz="2000" dirty="0">
                    <a:solidFill>
                      <a:schemeClr val="tx2"/>
                    </a:solidFill>
                    <a:cs typeface="+mn-cs"/>
                  </a:rPr>
                  <a:t>的灰度图像，</a:t>
                </a:r>
                <a:r>
                  <a:rPr lang="en-US" altLang="zh-CN" sz="2000" dirty="0">
                    <a:solidFill>
                      <a:schemeClr val="tx2"/>
                    </a:solidFill>
                    <a:cs typeface="+mn-cs"/>
                  </a:rPr>
                  <a:t>P={0,1,2,....,255}</a:t>
                </a:r>
                <a:endParaRPr lang="en-US" altLang="zh-CN" sz="2000" dirty="0"/>
              </a:p>
              <a:p>
                <a:r>
                  <a:rPr lang="zh-CN" altLang="en-US" sz="2000" dirty="0"/>
                  <a:t>定义集合</a:t>
                </a:r>
                <a:r>
                  <a:rPr lang="en-US" altLang="zh-CN" sz="2000" dirty="0"/>
                  <a:t>P</a:t>
                </a:r>
                <a:r>
                  <a:rPr lang="zh-CN" altLang="en-US" sz="2000" dirty="0"/>
                  <a:t>上的</a:t>
                </a:r>
                <a:r>
                  <a:rPr lang="en-US" altLang="zh-CN" sz="2000" dirty="0"/>
                  <a:t>3</a:t>
                </a:r>
                <a:r>
                  <a:rPr lang="zh-CN" altLang="en-US" sz="2000" dirty="0"/>
                  <a:t>个函数：</a:t>
                </a:r>
              </a:p>
              <a:p>
                <a:r>
                  <a:rPr lang="zh-CN" altLang="en-US" sz="2000" dirty="0"/>
                  <a:t>交换函数</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𝐹</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 </m:t>
                    </m:r>
                  </m:oMath>
                </a14:m>
                <a:r>
                  <a:rPr lang="zh-CN" altLang="en-US" sz="2000" dirty="0"/>
                  <a:t>：正翻转</a:t>
                </a:r>
              </a:p>
              <a:p>
                <a:r>
                  <a:rPr lang="zh-CN" altLang="en-US" sz="2000" dirty="0"/>
                  <a:t>偏移函数</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𝐹</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 </m:t>
                    </m:r>
                  </m:oMath>
                </a14:m>
                <a:r>
                  <a:rPr lang="zh-CN" altLang="en-US" sz="2000" dirty="0"/>
                  <a:t>：负翻转            </a:t>
                </a:r>
              </a:p>
              <a:p>
                <a:r>
                  <a:rPr lang="zh-CN" altLang="en-US" sz="2000" dirty="0"/>
                  <a:t>恒等变换</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𝐹</m:t>
                        </m:r>
                      </m:e>
                      <m:sub>
                        <m:r>
                          <a:rPr lang="en-US" altLang="zh-CN" sz="2000" b="0" i="1" dirty="0" smtClean="0">
                            <a:latin typeface="Cambria Math" panose="02040503050406030204" pitchFamily="18" charset="0"/>
                          </a:rPr>
                          <m:t>0</m:t>
                        </m:r>
                      </m:sub>
                    </m:sSub>
                    <m:r>
                      <a:rPr lang="en-US" altLang="zh-CN" sz="2000" b="0" i="1" dirty="0" smtClean="0">
                        <a:latin typeface="Cambria Math" panose="02040503050406030204" pitchFamily="18" charset="0"/>
                      </a:rPr>
                      <m:t> </m:t>
                    </m:r>
                  </m:oMath>
                </a14:m>
                <a:r>
                  <a:rPr lang="zh-CN" altLang="en-US" sz="2000" dirty="0"/>
                  <a:t>：零翻转</a:t>
                </a:r>
                <a:endParaRPr lang="en-US" altLang="zh-CN" sz="2000" dirty="0"/>
              </a:p>
              <a:p>
                <a:pPr marL="0" indent="0">
                  <a:buNone/>
                </a:pPr>
                <a:r>
                  <a:rPr lang="zh-CN" altLang="en-US" sz="2000" dirty="0"/>
                  <a:t>  </a:t>
                </a:r>
                <a:endParaRPr lang="en-US" altLang="zh-CN" sz="2000" dirty="0"/>
              </a:p>
              <a:p>
                <a:pPr marL="0" indent="0">
                  <a:buNone/>
                </a:pPr>
                <a:r>
                  <a:rPr lang="zh-CN" altLang="en-US" sz="2000" dirty="0"/>
                  <a:t>（</a:t>
                </a:r>
                <a:r>
                  <a:rPr lang="en-US" altLang="zh-CN" sz="2000" dirty="0"/>
                  <a:t>1</a:t>
                </a:r>
                <a:r>
                  <a:rPr lang="zh-CN" altLang="en-US" sz="2000" dirty="0"/>
                  <a:t>）非负翻转：随机进行正翻转或零翻转（对图像进行 </a:t>
                </a:r>
                <a:r>
                  <a:rPr lang="en-US" altLang="zh-CN" sz="2000" dirty="0"/>
                  <a:t>LSBR </a:t>
                </a:r>
                <a:r>
                  <a:rPr lang="zh-CN" altLang="en-US" sz="2000" dirty="0"/>
                  <a:t>隐写相当于进行了一次非负翻转）</a:t>
                </a:r>
              </a:p>
              <a:p>
                <a:pPr marL="0" indent="0">
                  <a:buNone/>
                </a:pPr>
                <a:r>
                  <a:rPr lang="zh-CN" altLang="en-US" sz="2000" dirty="0"/>
                  <a:t>（</a:t>
                </a:r>
                <a:r>
                  <a:rPr lang="en-US" altLang="zh-CN" sz="2000" dirty="0"/>
                  <a:t>2</a:t>
                </a:r>
                <a:r>
                  <a:rPr lang="zh-CN" altLang="en-US" sz="2000" dirty="0"/>
                  <a:t>）非正翻转：随机进行负翻转或零翻转</a:t>
                </a:r>
              </a:p>
              <a:p>
                <a:pPr marL="0" indent="0">
                  <a:buNone/>
                </a:pPr>
                <a:endParaRPr lang="en-US" altLang="zh-CN" sz="2400"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44500" y="1520825"/>
                <a:ext cx="7978616" cy="4819650"/>
              </a:xfrm>
              <a:blipFill>
                <a:blip r:embed="rId4"/>
                <a:stretch>
                  <a:fillRect l="-840" t="-885"/>
                </a:stretch>
              </a:blipFill>
            </p:spPr>
            <p:txBody>
              <a:bodyPr/>
              <a:lstStyle/>
              <a:p>
                <a:r>
                  <a:rPr lang="zh-CN" altLang="en-US">
                    <a:noFill/>
                  </a:rPr>
                  <a:t> </a:t>
                </a:r>
              </a:p>
            </p:txBody>
          </p:sp>
        </mc:Fallback>
      </mc:AlternateContent>
      <p:graphicFrame>
        <p:nvGraphicFramePr>
          <p:cNvPr id="3" name="Object 4">
            <a:extLst>
              <a:ext uri="{FF2B5EF4-FFF2-40B4-BE49-F238E27FC236}">
                <a16:creationId xmlns:a16="http://schemas.microsoft.com/office/drawing/2014/main" id="{EF367D70-D6D9-462B-ACC9-53382F6A937B}"/>
              </a:ext>
            </a:extLst>
          </p:cNvPr>
          <p:cNvGraphicFramePr>
            <a:graphicFrameLocks noChangeAspect="1"/>
          </p:cNvGraphicFramePr>
          <p:nvPr>
            <p:extLst>
              <p:ext uri="{D42A27DB-BD31-4B8C-83A1-F6EECF244321}">
                <p14:modId xmlns:p14="http://schemas.microsoft.com/office/powerpoint/2010/main" val="2244435666"/>
              </p:ext>
            </p:extLst>
          </p:nvPr>
        </p:nvGraphicFramePr>
        <p:xfrm>
          <a:off x="3638398" y="2658864"/>
          <a:ext cx="1258473" cy="349576"/>
        </p:xfrm>
        <a:graphic>
          <a:graphicData uri="http://schemas.openxmlformats.org/presentationml/2006/ole">
            <mc:AlternateContent xmlns:mc="http://schemas.openxmlformats.org/markup-compatibility/2006">
              <mc:Choice xmlns:v="urn:schemas-microsoft-com:vml" Requires="v">
                <p:oleObj r:id="rId5" imgW="775335" imgH="177800" progId="Equation.DSMT4">
                  <p:embed/>
                </p:oleObj>
              </mc:Choice>
              <mc:Fallback>
                <p:oleObj r:id="rId5" imgW="775335" imgH="177800" progId="Equation.DSMT4">
                  <p:embed/>
                  <p:pic>
                    <p:nvPicPr>
                      <p:cNvPr id="32772" name="Object 4"/>
                      <p:cNvPicPr/>
                      <p:nvPr/>
                    </p:nvPicPr>
                    <p:blipFill>
                      <a:blip r:embed="rId6"/>
                      <a:stretch>
                        <a:fillRect/>
                      </a:stretch>
                    </p:blipFill>
                    <p:spPr>
                      <a:xfrm>
                        <a:off x="3638398" y="2658864"/>
                        <a:ext cx="1258473" cy="349576"/>
                      </a:xfrm>
                      <a:prstGeom prst="rect">
                        <a:avLst/>
                      </a:prstGeom>
                      <a:noFill/>
                      <a:ln w="38100">
                        <a:noFill/>
                        <a:miter/>
                      </a:ln>
                    </p:spPr>
                  </p:pic>
                </p:oleObj>
              </mc:Fallback>
            </mc:AlternateContent>
          </a:graphicData>
        </a:graphic>
      </p:graphicFrame>
      <p:graphicFrame>
        <p:nvGraphicFramePr>
          <p:cNvPr id="4" name="Object 5">
            <a:extLst>
              <a:ext uri="{FF2B5EF4-FFF2-40B4-BE49-F238E27FC236}">
                <a16:creationId xmlns:a16="http://schemas.microsoft.com/office/drawing/2014/main" id="{A2D76F04-9885-4B52-9D24-B131856F87EE}"/>
              </a:ext>
            </a:extLst>
          </p:cNvPr>
          <p:cNvGraphicFramePr>
            <a:graphicFrameLocks noChangeAspect="1"/>
          </p:cNvGraphicFramePr>
          <p:nvPr>
            <p:extLst>
              <p:ext uri="{D42A27DB-BD31-4B8C-83A1-F6EECF244321}">
                <p14:modId xmlns:p14="http://schemas.microsoft.com/office/powerpoint/2010/main" val="1032641773"/>
              </p:ext>
            </p:extLst>
          </p:nvPr>
        </p:nvGraphicFramePr>
        <p:xfrm>
          <a:off x="5055213" y="2691030"/>
          <a:ext cx="2447029" cy="349576"/>
        </p:xfrm>
        <a:graphic>
          <a:graphicData uri="http://schemas.openxmlformats.org/presentationml/2006/ole">
            <mc:AlternateContent xmlns:mc="http://schemas.openxmlformats.org/markup-compatibility/2006">
              <mc:Choice xmlns:v="urn:schemas-microsoft-com:vml" Requires="v">
                <p:oleObj r:id="rId7" imgW="1715135" imgH="203200" progId="Equation.DSMT4">
                  <p:embed/>
                </p:oleObj>
              </mc:Choice>
              <mc:Fallback>
                <p:oleObj r:id="rId7" imgW="1715135" imgH="203200" progId="Equation.DSMT4">
                  <p:embed/>
                  <p:pic>
                    <p:nvPicPr>
                      <p:cNvPr id="32773" name="Object 5"/>
                      <p:cNvPicPr/>
                      <p:nvPr/>
                    </p:nvPicPr>
                    <p:blipFill>
                      <a:blip r:embed="rId8"/>
                      <a:stretch>
                        <a:fillRect/>
                      </a:stretch>
                    </p:blipFill>
                    <p:spPr>
                      <a:xfrm>
                        <a:off x="5055213" y="2691030"/>
                        <a:ext cx="2447029" cy="349576"/>
                      </a:xfrm>
                      <a:prstGeom prst="rect">
                        <a:avLst/>
                      </a:prstGeom>
                      <a:noFill/>
                      <a:ln w="38100">
                        <a:noFill/>
                        <a:miter/>
                      </a:ln>
                    </p:spPr>
                  </p:pic>
                </p:oleObj>
              </mc:Fallback>
            </mc:AlternateContent>
          </a:graphicData>
        </a:graphic>
      </p:graphicFrame>
      <p:graphicFrame>
        <p:nvGraphicFramePr>
          <p:cNvPr id="5" name="Object 6">
            <a:extLst>
              <a:ext uri="{FF2B5EF4-FFF2-40B4-BE49-F238E27FC236}">
                <a16:creationId xmlns:a16="http://schemas.microsoft.com/office/drawing/2014/main" id="{F4C402D6-8108-429C-ABEA-DA302E215A19}"/>
              </a:ext>
            </a:extLst>
          </p:cNvPr>
          <p:cNvGraphicFramePr>
            <a:graphicFrameLocks noChangeAspect="1"/>
          </p:cNvGraphicFramePr>
          <p:nvPr>
            <p:extLst>
              <p:ext uri="{D42A27DB-BD31-4B8C-83A1-F6EECF244321}">
                <p14:modId xmlns:p14="http://schemas.microsoft.com/office/powerpoint/2010/main" val="2578861274"/>
              </p:ext>
            </p:extLst>
          </p:nvPr>
        </p:nvGraphicFramePr>
        <p:xfrm>
          <a:off x="3638397" y="3041712"/>
          <a:ext cx="1258474" cy="349576"/>
        </p:xfrm>
        <a:graphic>
          <a:graphicData uri="http://schemas.openxmlformats.org/presentationml/2006/ole">
            <mc:AlternateContent xmlns:mc="http://schemas.openxmlformats.org/markup-compatibility/2006">
              <mc:Choice xmlns:v="urn:schemas-microsoft-com:vml" Requires="v">
                <p:oleObj r:id="rId9" imgW="775335" imgH="177800" progId="Equation.DSMT4">
                  <p:embed/>
                </p:oleObj>
              </mc:Choice>
              <mc:Fallback>
                <p:oleObj r:id="rId9" imgW="775335" imgH="177800" progId="Equation.DSMT4">
                  <p:embed/>
                  <p:pic>
                    <p:nvPicPr>
                      <p:cNvPr id="32774" name="Object 6"/>
                      <p:cNvPicPr/>
                      <p:nvPr/>
                    </p:nvPicPr>
                    <p:blipFill>
                      <a:blip r:embed="rId10"/>
                      <a:stretch>
                        <a:fillRect/>
                      </a:stretch>
                    </p:blipFill>
                    <p:spPr>
                      <a:xfrm>
                        <a:off x="3638397" y="3041712"/>
                        <a:ext cx="1258474" cy="349576"/>
                      </a:xfrm>
                      <a:prstGeom prst="rect">
                        <a:avLst/>
                      </a:prstGeom>
                      <a:noFill/>
                      <a:ln w="38100">
                        <a:noFill/>
                        <a:miter/>
                      </a:ln>
                    </p:spPr>
                  </p:pic>
                </p:oleObj>
              </mc:Fallback>
            </mc:AlternateContent>
          </a:graphicData>
        </a:graphic>
      </p:graphicFrame>
      <p:graphicFrame>
        <p:nvGraphicFramePr>
          <p:cNvPr id="6" name="Object 7">
            <a:extLst>
              <a:ext uri="{FF2B5EF4-FFF2-40B4-BE49-F238E27FC236}">
                <a16:creationId xmlns:a16="http://schemas.microsoft.com/office/drawing/2014/main" id="{25D1BC1F-5AEC-4629-A850-5C1932641CA9}"/>
              </a:ext>
            </a:extLst>
          </p:cNvPr>
          <p:cNvGraphicFramePr>
            <a:graphicFrameLocks noChangeAspect="1"/>
          </p:cNvGraphicFramePr>
          <p:nvPr>
            <p:extLst>
              <p:ext uri="{D42A27DB-BD31-4B8C-83A1-F6EECF244321}">
                <p14:modId xmlns:p14="http://schemas.microsoft.com/office/powerpoint/2010/main" val="3394584605"/>
              </p:ext>
            </p:extLst>
          </p:nvPr>
        </p:nvGraphicFramePr>
        <p:xfrm>
          <a:off x="5031260" y="3040606"/>
          <a:ext cx="2462511" cy="351788"/>
        </p:xfrm>
        <a:graphic>
          <a:graphicData uri="http://schemas.openxmlformats.org/presentationml/2006/ole">
            <mc:AlternateContent xmlns:mc="http://schemas.openxmlformats.org/markup-compatibility/2006">
              <mc:Choice xmlns:v="urn:schemas-microsoft-com:vml" Requires="v">
                <p:oleObj r:id="rId11" imgW="1791335" imgH="203200" progId="Equation.DSMT4">
                  <p:embed/>
                </p:oleObj>
              </mc:Choice>
              <mc:Fallback>
                <p:oleObj r:id="rId11" imgW="1791335" imgH="203200" progId="Equation.DSMT4">
                  <p:embed/>
                  <p:pic>
                    <p:nvPicPr>
                      <p:cNvPr id="32775" name="Object 7"/>
                      <p:cNvPicPr/>
                      <p:nvPr/>
                    </p:nvPicPr>
                    <p:blipFill>
                      <a:blip r:embed="rId12"/>
                      <a:stretch>
                        <a:fillRect/>
                      </a:stretch>
                    </p:blipFill>
                    <p:spPr>
                      <a:xfrm>
                        <a:off x="5031260" y="3040606"/>
                        <a:ext cx="2462511" cy="351788"/>
                      </a:xfrm>
                      <a:prstGeom prst="rect">
                        <a:avLst/>
                      </a:prstGeom>
                      <a:noFill/>
                      <a:ln w="38100">
                        <a:noFill/>
                        <a:miter/>
                      </a:ln>
                    </p:spPr>
                  </p:pic>
                </p:oleObj>
              </mc:Fallback>
            </mc:AlternateContent>
          </a:graphicData>
        </a:graphic>
      </p:graphicFrame>
      <p:graphicFrame>
        <p:nvGraphicFramePr>
          <p:cNvPr id="7" name="Object 8">
            <a:extLst>
              <a:ext uri="{FF2B5EF4-FFF2-40B4-BE49-F238E27FC236}">
                <a16:creationId xmlns:a16="http://schemas.microsoft.com/office/drawing/2014/main" id="{8705858F-9A9A-43E1-9877-D9C3417BBDBA}"/>
              </a:ext>
            </a:extLst>
          </p:cNvPr>
          <p:cNvGraphicFramePr>
            <a:graphicFrameLocks noChangeAspect="1"/>
          </p:cNvGraphicFramePr>
          <p:nvPr>
            <p:extLst>
              <p:ext uri="{D42A27DB-BD31-4B8C-83A1-F6EECF244321}">
                <p14:modId xmlns:p14="http://schemas.microsoft.com/office/powerpoint/2010/main" val="583346312"/>
              </p:ext>
            </p:extLst>
          </p:nvPr>
        </p:nvGraphicFramePr>
        <p:xfrm>
          <a:off x="3638396" y="3391288"/>
          <a:ext cx="1276159" cy="382848"/>
        </p:xfrm>
        <a:graphic>
          <a:graphicData uri="http://schemas.openxmlformats.org/presentationml/2006/ole">
            <mc:AlternateContent xmlns:mc="http://schemas.openxmlformats.org/markup-compatibility/2006">
              <mc:Choice xmlns:v="urn:schemas-microsoft-com:vml" Requires="v">
                <p:oleObj r:id="rId13" imgW="991870" imgH="228600" progId="Equation.DSMT4">
                  <p:embed/>
                </p:oleObj>
              </mc:Choice>
              <mc:Fallback>
                <p:oleObj r:id="rId13" imgW="991870" imgH="228600" progId="Equation.DSMT4">
                  <p:embed/>
                  <p:pic>
                    <p:nvPicPr>
                      <p:cNvPr id="32776" name="Object 8"/>
                      <p:cNvPicPr/>
                      <p:nvPr/>
                    </p:nvPicPr>
                    <p:blipFill>
                      <a:blip r:embed="rId14"/>
                      <a:stretch>
                        <a:fillRect/>
                      </a:stretch>
                    </p:blipFill>
                    <p:spPr>
                      <a:xfrm>
                        <a:off x="3638396" y="3391288"/>
                        <a:ext cx="1276159" cy="382848"/>
                      </a:xfrm>
                      <a:prstGeom prst="rect">
                        <a:avLst/>
                      </a:prstGeom>
                      <a:noFill/>
                      <a:ln w="38100">
                        <a:noFill/>
                        <a:miter/>
                      </a:ln>
                    </p:spPr>
                  </p:pic>
                </p:oleObj>
              </mc:Fallback>
            </mc:AlternateContent>
          </a:graphicData>
        </a:graphic>
      </p:graphicFrame>
      <p:sp>
        <p:nvSpPr>
          <p:cNvPr id="11" name="标题 1">
            <a:extLst>
              <a:ext uri="{FF2B5EF4-FFF2-40B4-BE49-F238E27FC236}">
                <a16:creationId xmlns:a16="http://schemas.microsoft.com/office/drawing/2014/main" id="{7B622F90-66A8-43B9-918D-F72A7B9BD9A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80183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将</a:t>
            </a:r>
            <a:r>
              <a:rPr lang="en-US" altLang="zh-CN" sz="2000" dirty="0"/>
              <a:t>P</a:t>
            </a:r>
            <a:r>
              <a:rPr lang="zh-CN" altLang="en-US" sz="2000" dirty="0"/>
              <a:t>分为有</a:t>
            </a:r>
            <a:r>
              <a:rPr lang="en-US" altLang="zh-CN" sz="2000" dirty="0"/>
              <a:t>n</a:t>
            </a:r>
            <a:r>
              <a:rPr lang="zh-CN" altLang="en-US" sz="2000" dirty="0"/>
              <a:t>个相邻像素的子集</a:t>
            </a:r>
            <a:r>
              <a:rPr lang="en-US" altLang="zh-CN" sz="2000" dirty="0"/>
              <a:t>G</a:t>
            </a:r>
          </a:p>
          <a:p>
            <a:pPr lvl="1"/>
            <a:r>
              <a:rPr lang="zh-CN" altLang="en-US" sz="2000" dirty="0">
                <a:solidFill>
                  <a:schemeClr val="tx2"/>
                </a:solidFill>
                <a:cs typeface="+mn-cs"/>
              </a:rPr>
              <a:t>如：</a:t>
            </a:r>
            <a:r>
              <a:rPr lang="en-US" altLang="zh-CN" sz="2000" dirty="0">
                <a:solidFill>
                  <a:schemeClr val="tx2"/>
                </a:solidFill>
                <a:cs typeface="+mn-cs"/>
              </a:rPr>
              <a:t>n=4</a:t>
            </a:r>
            <a:r>
              <a:rPr lang="zh-CN" altLang="en-US" sz="2000" dirty="0">
                <a:solidFill>
                  <a:schemeClr val="tx2"/>
                </a:solidFill>
                <a:cs typeface="+mn-cs"/>
              </a:rPr>
              <a:t>，记为</a:t>
            </a:r>
            <a:r>
              <a:rPr lang="en-US" altLang="zh-CN" sz="2000" dirty="0">
                <a:solidFill>
                  <a:schemeClr val="tx2"/>
                </a:solidFill>
                <a:cs typeface="+mn-cs"/>
              </a:rPr>
              <a:t>G=</a:t>
            </a:r>
            <a:r>
              <a:rPr lang="zh-CN" altLang="en-US" sz="2000" dirty="0">
                <a:solidFill>
                  <a:schemeClr val="tx2"/>
                </a:solidFill>
                <a:cs typeface="+mn-cs"/>
              </a:rPr>
              <a:t>（</a:t>
            </a:r>
            <a:r>
              <a:rPr lang="en-US" altLang="zh-CN" sz="2000" dirty="0">
                <a:solidFill>
                  <a:schemeClr val="tx2"/>
                </a:solidFill>
                <a:cs typeface="+mn-cs"/>
              </a:rPr>
              <a:t>x1</a:t>
            </a:r>
            <a:r>
              <a:rPr lang="zh-CN" altLang="en-US" sz="2000" dirty="0">
                <a:solidFill>
                  <a:schemeClr val="tx2"/>
                </a:solidFill>
                <a:cs typeface="+mn-cs"/>
              </a:rPr>
              <a:t>，</a:t>
            </a:r>
            <a:r>
              <a:rPr lang="en-US" altLang="zh-CN" sz="2000" dirty="0">
                <a:solidFill>
                  <a:schemeClr val="tx2"/>
                </a:solidFill>
                <a:cs typeface="+mn-cs"/>
              </a:rPr>
              <a:t>x2</a:t>
            </a:r>
            <a:r>
              <a:rPr lang="zh-CN" altLang="en-US" sz="2000" dirty="0">
                <a:solidFill>
                  <a:schemeClr val="tx2"/>
                </a:solidFill>
                <a:cs typeface="+mn-cs"/>
              </a:rPr>
              <a:t>，</a:t>
            </a:r>
            <a:r>
              <a:rPr lang="en-US" altLang="zh-CN" sz="2000" dirty="0">
                <a:solidFill>
                  <a:schemeClr val="tx2"/>
                </a:solidFill>
                <a:cs typeface="+mn-cs"/>
              </a:rPr>
              <a:t>x3</a:t>
            </a:r>
            <a:r>
              <a:rPr lang="zh-CN" altLang="en-US" sz="2000" dirty="0">
                <a:solidFill>
                  <a:schemeClr val="tx2"/>
                </a:solidFill>
                <a:cs typeface="+mn-cs"/>
              </a:rPr>
              <a:t>，</a:t>
            </a:r>
            <a:r>
              <a:rPr lang="en-US" altLang="zh-CN" sz="2000" dirty="0">
                <a:solidFill>
                  <a:schemeClr val="tx2"/>
                </a:solidFill>
                <a:cs typeface="+mn-cs"/>
              </a:rPr>
              <a:t>x4</a:t>
            </a:r>
            <a:r>
              <a:rPr lang="zh-CN" altLang="en-US" sz="2000" dirty="0">
                <a:solidFill>
                  <a:schemeClr val="tx2"/>
                </a:solidFill>
                <a:cs typeface="+mn-cs"/>
              </a:rPr>
              <a:t>）</a:t>
            </a:r>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zh-CN" altLang="en-US" sz="2000" dirty="0">
                <a:solidFill>
                  <a:schemeClr val="tx2"/>
                </a:solidFill>
                <a:cs typeface="+mn-cs"/>
              </a:rPr>
              <a:t>平滑函数：衡量</a:t>
            </a:r>
            <a:r>
              <a:rPr lang="en-US" altLang="zh-CN" sz="2000" dirty="0">
                <a:solidFill>
                  <a:schemeClr val="tx2"/>
                </a:solidFill>
                <a:cs typeface="+mn-cs"/>
              </a:rPr>
              <a:t>G</a:t>
            </a:r>
            <a:r>
              <a:rPr lang="zh-CN" altLang="en-US" sz="2000" dirty="0">
                <a:solidFill>
                  <a:schemeClr val="tx2"/>
                </a:solidFill>
                <a:cs typeface="+mn-cs"/>
              </a:rPr>
              <a:t>中像素的空间相关性</a:t>
            </a:r>
            <a:r>
              <a:rPr lang="en-US" altLang="zh-CN" sz="2000" dirty="0">
                <a:solidFill>
                  <a:schemeClr val="tx2"/>
                </a:solidFill>
                <a:cs typeface="+mn-cs"/>
              </a:rPr>
              <a:t>/</a:t>
            </a:r>
            <a:r>
              <a:rPr lang="zh-CN" altLang="en-US" sz="2000" dirty="0">
                <a:solidFill>
                  <a:schemeClr val="tx2"/>
                </a:solidFill>
                <a:cs typeface="+mn-cs"/>
              </a:rPr>
              <a:t>混乱程度</a:t>
            </a:r>
          </a:p>
          <a:p>
            <a:pPr marL="0" indent="0">
              <a:buNone/>
            </a:pPr>
            <a:endParaRPr lang="en-US" altLang="zh-CN" sz="2000" dirty="0"/>
          </a:p>
          <a:p>
            <a:endParaRPr lang="en-US" altLang="zh-CN" sz="2000" dirty="0"/>
          </a:p>
          <a:p>
            <a:r>
              <a:rPr lang="zh-CN" altLang="en-US" sz="2000" dirty="0"/>
              <a:t>计算了集合</a:t>
            </a:r>
            <a:r>
              <a:rPr lang="en-US" altLang="zh-CN" sz="2000" dirty="0"/>
              <a:t>G</a:t>
            </a:r>
            <a:r>
              <a:rPr lang="zh-CN" altLang="en-US" sz="2000" dirty="0"/>
              <a:t>中相邻像素的灰度值之差，使得每一个集合</a:t>
            </a:r>
            <a:r>
              <a:rPr lang="en-US" altLang="zh-CN" sz="2000" dirty="0"/>
              <a:t>G</a:t>
            </a:r>
            <a:r>
              <a:rPr lang="zh-CN" altLang="en-US" sz="2000" dirty="0"/>
              <a:t>都对应一个实数。</a:t>
            </a:r>
            <a:r>
              <a:rPr lang="en-US" altLang="zh-CN" sz="2000" dirty="0"/>
              <a:t>G</a:t>
            </a:r>
            <a:r>
              <a:rPr lang="zh-CN" altLang="en-US" sz="2000" dirty="0"/>
              <a:t>中的噪声越大，</a:t>
            </a:r>
            <a:r>
              <a:rPr lang="en-US" altLang="zh-CN" sz="2000" dirty="0"/>
              <a:t>f</a:t>
            </a:r>
            <a:r>
              <a:rPr lang="zh-CN" altLang="en-US" sz="2000" dirty="0"/>
              <a:t>值越大。</a:t>
            </a:r>
            <a:r>
              <a:rPr lang="en-US" altLang="zh-CN" sz="2000" dirty="0"/>
              <a:t>f</a:t>
            </a:r>
            <a:r>
              <a:rPr lang="zh-CN" altLang="en-US" sz="2000" dirty="0"/>
              <a:t>值越小，说明图像相邻像素之间的起伏越小，而图像块的空间相关性越强。</a:t>
            </a:r>
            <a:endParaRPr lang="en-US" altLang="zh-CN" sz="2000" dirty="0"/>
          </a:p>
          <a:p>
            <a:pPr lvl="1"/>
            <a:r>
              <a:rPr lang="zh-CN" altLang="en-US" sz="2000" dirty="0">
                <a:solidFill>
                  <a:schemeClr val="tx2"/>
                </a:solidFill>
              </a:rPr>
              <a:t>如：在图像中的一个黑白交界处取的</a:t>
            </a:r>
            <a:r>
              <a:rPr lang="en-US" altLang="zh-CN" sz="2000" dirty="0">
                <a:solidFill>
                  <a:schemeClr val="tx2"/>
                </a:solidFill>
              </a:rPr>
              <a:t>4</a:t>
            </a:r>
            <a:r>
              <a:rPr lang="zh-CN" altLang="en-US" sz="2000" dirty="0">
                <a:solidFill>
                  <a:schemeClr val="tx2"/>
                </a:solidFill>
              </a:rPr>
              <a:t>个相邻像素组成的</a:t>
            </a:r>
            <a:r>
              <a:rPr lang="en-US" altLang="zh-CN" sz="2000" dirty="0">
                <a:solidFill>
                  <a:schemeClr val="tx2"/>
                </a:solidFill>
              </a:rPr>
              <a:t>G1</a:t>
            </a:r>
            <a:r>
              <a:rPr lang="zh-CN" altLang="en-US" sz="2000" dirty="0">
                <a:solidFill>
                  <a:schemeClr val="tx2"/>
                </a:solidFill>
              </a:rPr>
              <a:t>，其空间相关性</a:t>
            </a:r>
            <a:r>
              <a:rPr lang="en-US" altLang="zh-CN" sz="2000" dirty="0">
                <a:solidFill>
                  <a:schemeClr val="tx2"/>
                </a:solidFill>
              </a:rPr>
              <a:t>f</a:t>
            </a:r>
            <a:r>
              <a:rPr lang="zh-CN" altLang="en-US" sz="2000" dirty="0">
                <a:solidFill>
                  <a:schemeClr val="tx2"/>
                </a:solidFill>
              </a:rPr>
              <a:t>值肯定比黑色区域里面取的</a:t>
            </a:r>
            <a:r>
              <a:rPr lang="en-US" altLang="zh-CN" sz="2000" dirty="0">
                <a:solidFill>
                  <a:schemeClr val="tx2"/>
                </a:solidFill>
              </a:rPr>
              <a:t>G2</a:t>
            </a:r>
            <a:r>
              <a:rPr lang="zh-CN" altLang="en-US" sz="2000" dirty="0">
                <a:solidFill>
                  <a:schemeClr val="tx2"/>
                </a:solidFill>
              </a:rPr>
              <a:t>的</a:t>
            </a:r>
            <a:r>
              <a:rPr lang="en-US" altLang="zh-CN" sz="2000" dirty="0">
                <a:solidFill>
                  <a:schemeClr val="tx2"/>
                </a:solidFill>
              </a:rPr>
              <a:t>f</a:t>
            </a:r>
            <a:r>
              <a:rPr lang="zh-CN" altLang="en-US" sz="2000" dirty="0">
                <a:solidFill>
                  <a:schemeClr val="tx2"/>
                </a:solidFill>
              </a:rPr>
              <a:t>值要大</a:t>
            </a:r>
            <a:endParaRPr lang="en-US" altLang="zh-CN" sz="2000" dirty="0">
              <a:solidFill>
                <a:schemeClr val="tx2"/>
              </a:solidFill>
            </a:endParaRPr>
          </a:p>
          <a:p>
            <a:r>
              <a:rPr lang="zh-CN" altLang="en-US" sz="2000" dirty="0"/>
              <a:t>实验中，平滑度函数</a:t>
            </a:r>
            <a:r>
              <a:rPr lang="en-US" altLang="zh-CN" sz="2000" dirty="0"/>
              <a:t>f</a:t>
            </a:r>
            <a:r>
              <a:rPr lang="zh-CN" altLang="en-US" sz="2000" dirty="0"/>
              <a:t>中的</a:t>
            </a:r>
            <a:r>
              <a:rPr lang="en-US" altLang="zh-CN" sz="2000" dirty="0"/>
              <a:t>X1...</a:t>
            </a:r>
            <a:r>
              <a:rPr lang="en-US" altLang="zh-CN" sz="2000" dirty="0" err="1"/>
              <a:t>Xn</a:t>
            </a:r>
            <a:r>
              <a:rPr lang="zh-CN" altLang="en-US" sz="2000" dirty="0"/>
              <a:t>像素矩阵可以按行排序，也可以按</a:t>
            </a:r>
            <a:r>
              <a:rPr lang="en-US" altLang="zh-CN" sz="2000" dirty="0"/>
              <a:t>Z</a:t>
            </a:r>
            <a:r>
              <a:rPr lang="zh-CN" altLang="en-US" sz="2000" dirty="0"/>
              <a:t>字形排序来算，取决于设计者</a:t>
            </a:r>
          </a:p>
          <a:p>
            <a:endParaRPr lang="zh-CN" altLang="en-US" sz="2000" dirty="0"/>
          </a:p>
          <a:p>
            <a:endParaRPr lang="zh-CN" altLang="en-US" dirty="0"/>
          </a:p>
        </p:txBody>
      </p:sp>
      <p:graphicFrame>
        <p:nvGraphicFramePr>
          <p:cNvPr id="3" name="Object 4">
            <a:extLst>
              <a:ext uri="{FF2B5EF4-FFF2-40B4-BE49-F238E27FC236}">
                <a16:creationId xmlns:a16="http://schemas.microsoft.com/office/drawing/2014/main" id="{1F58F0C6-8A6F-492B-8F82-545BA5827405}"/>
              </a:ext>
            </a:extLst>
          </p:cNvPr>
          <p:cNvGraphicFramePr>
            <a:graphicFrameLocks noChangeAspect="1"/>
          </p:cNvGraphicFramePr>
          <p:nvPr>
            <p:extLst>
              <p:ext uri="{D42A27DB-BD31-4B8C-83A1-F6EECF244321}">
                <p14:modId xmlns:p14="http://schemas.microsoft.com/office/powerpoint/2010/main" val="1620113436"/>
              </p:ext>
            </p:extLst>
          </p:nvPr>
        </p:nvGraphicFramePr>
        <p:xfrm>
          <a:off x="2378214" y="2529532"/>
          <a:ext cx="3909734" cy="864096"/>
        </p:xfrm>
        <a:graphic>
          <a:graphicData uri="http://schemas.openxmlformats.org/presentationml/2006/ole">
            <mc:AlternateContent xmlns:mc="http://schemas.openxmlformats.org/markup-compatibility/2006">
              <mc:Choice xmlns:v="urn:schemas-microsoft-com:vml" Requires="v">
                <p:oleObj r:id="rId3" imgW="1740535" imgH="431800" progId="Equation.DSMT4">
                  <p:embed/>
                </p:oleObj>
              </mc:Choice>
              <mc:Fallback>
                <p:oleObj r:id="rId3" imgW="1740535" imgH="431800" progId="Equation.DSMT4">
                  <p:embed/>
                  <p:pic>
                    <p:nvPicPr>
                      <p:cNvPr id="31748" name="Object 4"/>
                      <p:cNvPicPr/>
                      <p:nvPr/>
                    </p:nvPicPr>
                    <p:blipFill>
                      <a:blip r:embed="rId4"/>
                      <a:stretch>
                        <a:fillRect/>
                      </a:stretch>
                    </p:blipFill>
                    <p:spPr>
                      <a:xfrm>
                        <a:off x="2378214" y="2529532"/>
                        <a:ext cx="3909734" cy="864096"/>
                      </a:xfrm>
                      <a:prstGeom prst="rect">
                        <a:avLst/>
                      </a:prstGeom>
                      <a:noFill/>
                      <a:ln w="38100">
                        <a:noFill/>
                        <a:miter/>
                      </a:ln>
                    </p:spPr>
                  </p:pic>
                </p:oleObj>
              </mc:Fallback>
            </mc:AlternateContent>
          </a:graphicData>
        </a:graphic>
      </p:graphicFrame>
      <p:sp>
        <p:nvSpPr>
          <p:cNvPr id="4" name="标题 1">
            <a:extLst>
              <a:ext uri="{FF2B5EF4-FFF2-40B4-BE49-F238E27FC236}">
                <a16:creationId xmlns:a16="http://schemas.microsoft.com/office/drawing/2014/main" id="{E641C356-A4AD-4846-B98B-49EDD8E20066}"/>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261021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pPr>
              <a:buSzPct val="68000"/>
            </a:pPr>
            <a:r>
              <a:rPr lang="zh-CN" altLang="en-US" sz="2400" kern="1200" dirty="0"/>
              <a:t>根据平滑函数</a:t>
            </a:r>
            <a:r>
              <a:rPr lang="en-US" altLang="zh-CN" sz="2400" kern="1200" dirty="0"/>
              <a:t>f</a:t>
            </a:r>
            <a:r>
              <a:rPr lang="zh-CN" altLang="en-US" sz="2400" kern="1200" dirty="0"/>
              <a:t>和三种变换函数</a:t>
            </a:r>
            <a:r>
              <a:rPr lang="en-US" altLang="zh-CN" sz="2400" kern="1200" dirty="0"/>
              <a:t>F</a:t>
            </a:r>
            <a:r>
              <a:rPr lang="zh-CN" altLang="en-US" sz="2400" kern="1200" dirty="0"/>
              <a:t>定义以下三种类型的元素组</a:t>
            </a:r>
            <a:r>
              <a:rPr lang="en-US" altLang="zh-CN" sz="2400" kern="1200" dirty="0"/>
              <a:t>R</a:t>
            </a:r>
            <a:r>
              <a:rPr lang="zh-CN" altLang="en-US" sz="2400" kern="1200" dirty="0"/>
              <a:t>，</a:t>
            </a:r>
            <a:r>
              <a:rPr lang="en-US" altLang="zh-CN" sz="2400" kern="1200" dirty="0"/>
              <a:t>S</a:t>
            </a:r>
            <a:r>
              <a:rPr lang="zh-CN" altLang="en-US" sz="2400" kern="1200" dirty="0"/>
              <a:t>，</a:t>
            </a:r>
            <a:r>
              <a:rPr lang="en-US" altLang="zh-CN" sz="2400" kern="1200" dirty="0"/>
              <a:t>U</a:t>
            </a:r>
            <a:r>
              <a:rPr lang="zh-CN" altLang="en-US" sz="2400" kern="1200" dirty="0"/>
              <a:t>。</a:t>
            </a:r>
            <a:endParaRPr lang="en-US" altLang="zh-CN" sz="2400" kern="1200" dirty="0"/>
          </a:p>
          <a:p>
            <a:pPr lvl="1">
              <a:buSzPct val="68000"/>
            </a:pPr>
            <a:r>
              <a:rPr lang="zh-CN" altLang="en-US" sz="2000" kern="1200" dirty="0">
                <a:solidFill>
                  <a:schemeClr val="tx2"/>
                </a:solidFill>
              </a:rPr>
              <a:t>正则组</a:t>
            </a:r>
            <a:r>
              <a:rPr lang="en-US" altLang="zh-CN" sz="2000" kern="1200" dirty="0">
                <a:solidFill>
                  <a:schemeClr val="tx2"/>
                </a:solidFill>
              </a:rPr>
              <a:t>Regular                   </a:t>
            </a:r>
            <a:r>
              <a:rPr lang="zh-CN" altLang="en-US" sz="2000" kern="1200" dirty="0">
                <a:solidFill>
                  <a:schemeClr val="tx2"/>
                </a:solidFill>
              </a:rPr>
              <a:t>       </a:t>
            </a:r>
            <a:endParaRPr lang="en-US" altLang="zh-CN" sz="2000" kern="1200" dirty="0">
              <a:solidFill>
                <a:schemeClr val="tx2"/>
              </a:solidFill>
            </a:endParaRPr>
          </a:p>
          <a:p>
            <a:pPr lvl="1">
              <a:buSzPct val="68000"/>
            </a:pPr>
            <a:r>
              <a:rPr lang="en-US" altLang="zh-CN" sz="2000" kern="1200" dirty="0">
                <a:solidFill>
                  <a:schemeClr val="tx2"/>
                </a:solidFill>
              </a:rPr>
              <a:t>G</a:t>
            </a:r>
            <a:r>
              <a:rPr lang="zh-CN" altLang="en-US" sz="2000" kern="1200" dirty="0">
                <a:solidFill>
                  <a:schemeClr val="tx2"/>
                </a:solidFill>
              </a:rPr>
              <a:t>中元素变换后，元素间差别程度增大、相关性减小</a:t>
            </a:r>
          </a:p>
          <a:p>
            <a:pPr lvl="1">
              <a:buSzPct val="68000"/>
            </a:pPr>
            <a:r>
              <a:rPr lang="zh-CN" altLang="en-US" sz="2000" kern="1200" dirty="0">
                <a:solidFill>
                  <a:schemeClr val="tx2"/>
                </a:solidFill>
              </a:rPr>
              <a:t>奇异组</a:t>
            </a:r>
            <a:r>
              <a:rPr lang="en-US" altLang="zh-CN" sz="2000" kern="1200" dirty="0">
                <a:solidFill>
                  <a:schemeClr val="tx2"/>
                </a:solidFill>
              </a:rPr>
              <a:t>Singular</a:t>
            </a:r>
          </a:p>
          <a:p>
            <a:pPr lvl="1">
              <a:buSzPct val="68000"/>
            </a:pPr>
            <a:r>
              <a:rPr lang="en-US" altLang="zh-CN" sz="2000" kern="1200" dirty="0">
                <a:solidFill>
                  <a:schemeClr val="tx2"/>
                </a:solidFill>
              </a:rPr>
              <a:t>G</a:t>
            </a:r>
            <a:r>
              <a:rPr lang="zh-CN" altLang="en-US" sz="2000" kern="1200" dirty="0">
                <a:solidFill>
                  <a:schemeClr val="tx2"/>
                </a:solidFill>
              </a:rPr>
              <a:t>中元素变换后，元素间差别程度减小，相关性增大</a:t>
            </a:r>
            <a:endParaRPr lang="en-US" altLang="zh-CN" sz="2000" kern="1200" dirty="0">
              <a:solidFill>
                <a:schemeClr val="tx2"/>
              </a:solidFill>
            </a:endParaRPr>
          </a:p>
          <a:p>
            <a:pPr lvl="1">
              <a:buSzPct val="68000"/>
            </a:pPr>
            <a:r>
              <a:rPr lang="zh-CN" altLang="en-US" sz="2000" kern="1200" dirty="0">
                <a:solidFill>
                  <a:schemeClr val="tx2"/>
                </a:solidFill>
              </a:rPr>
              <a:t>无用组</a:t>
            </a:r>
            <a:r>
              <a:rPr lang="en-US" altLang="zh-CN" sz="2000" kern="1200" dirty="0">
                <a:solidFill>
                  <a:schemeClr val="tx2"/>
                </a:solidFill>
              </a:rPr>
              <a:t>Unusable</a:t>
            </a:r>
          </a:p>
          <a:p>
            <a:pPr lvl="1">
              <a:buSzPct val="68000"/>
            </a:pPr>
            <a:r>
              <a:rPr lang="en-US" altLang="zh-CN" sz="2000" kern="1200" dirty="0">
                <a:solidFill>
                  <a:schemeClr val="tx2"/>
                </a:solidFill>
              </a:rPr>
              <a:t>G</a:t>
            </a:r>
            <a:r>
              <a:rPr lang="zh-CN" altLang="en-US" sz="2000" kern="1200" dirty="0">
                <a:solidFill>
                  <a:schemeClr val="tx2"/>
                </a:solidFill>
              </a:rPr>
              <a:t>中的元素变换后，元素间差别程度</a:t>
            </a:r>
            <a:r>
              <a:rPr lang="en-US" altLang="zh-CN" sz="2000" kern="1200" dirty="0">
                <a:solidFill>
                  <a:schemeClr val="tx2"/>
                </a:solidFill>
              </a:rPr>
              <a:t>/</a:t>
            </a:r>
            <a:r>
              <a:rPr lang="zh-CN" altLang="en-US" sz="2000" kern="1200" dirty="0">
                <a:solidFill>
                  <a:schemeClr val="tx2"/>
                </a:solidFill>
              </a:rPr>
              <a:t>相关性几乎不变。</a:t>
            </a:r>
          </a:p>
          <a:p>
            <a:endParaRPr lang="zh-CN" altLang="en-US" dirty="0"/>
          </a:p>
        </p:txBody>
      </p:sp>
      <p:graphicFrame>
        <p:nvGraphicFramePr>
          <p:cNvPr id="8" name="Object 9">
            <a:extLst>
              <a:ext uri="{FF2B5EF4-FFF2-40B4-BE49-F238E27FC236}">
                <a16:creationId xmlns:a16="http://schemas.microsoft.com/office/drawing/2014/main" id="{4C9A22BB-52D7-4980-8413-41CB845958CE}"/>
              </a:ext>
            </a:extLst>
          </p:cNvPr>
          <p:cNvGraphicFramePr>
            <a:graphicFrameLocks noChangeAspect="1"/>
          </p:cNvGraphicFramePr>
          <p:nvPr>
            <p:extLst>
              <p:ext uri="{D42A27DB-BD31-4B8C-83A1-F6EECF244321}">
                <p14:modId xmlns:p14="http://schemas.microsoft.com/office/powerpoint/2010/main" val="3053179111"/>
              </p:ext>
            </p:extLst>
          </p:nvPr>
        </p:nvGraphicFramePr>
        <p:xfrm>
          <a:off x="3396977" y="2332974"/>
          <a:ext cx="2578593" cy="396708"/>
        </p:xfrm>
        <a:graphic>
          <a:graphicData uri="http://schemas.openxmlformats.org/presentationml/2006/ole">
            <mc:AlternateContent xmlns:mc="http://schemas.openxmlformats.org/markup-compatibility/2006">
              <mc:Choice xmlns:v="urn:schemas-microsoft-com:vml" Requires="v">
                <p:oleObj r:id="rId3" imgW="1664335" imgH="203200" progId="Equation.DSMT4">
                  <p:embed/>
                </p:oleObj>
              </mc:Choice>
              <mc:Fallback>
                <p:oleObj r:id="rId3" imgW="1664335" imgH="203200" progId="Equation.DSMT4">
                  <p:embed/>
                  <p:pic>
                    <p:nvPicPr>
                      <p:cNvPr id="8" name="Object 9">
                        <a:extLst>
                          <a:ext uri="{FF2B5EF4-FFF2-40B4-BE49-F238E27FC236}">
                            <a16:creationId xmlns:a16="http://schemas.microsoft.com/office/drawing/2014/main" id="{4C9A22BB-52D7-4980-8413-41CB845958CE}"/>
                          </a:ext>
                        </a:extLst>
                      </p:cNvPr>
                      <p:cNvPicPr/>
                      <p:nvPr/>
                    </p:nvPicPr>
                    <p:blipFill>
                      <a:blip r:embed="rId4"/>
                      <a:stretch>
                        <a:fillRect/>
                      </a:stretch>
                    </p:blipFill>
                    <p:spPr>
                      <a:xfrm>
                        <a:off x="3396977" y="2332974"/>
                        <a:ext cx="2578593" cy="396708"/>
                      </a:xfrm>
                      <a:prstGeom prst="rect">
                        <a:avLst/>
                      </a:prstGeom>
                      <a:noFill/>
                      <a:ln w="38100">
                        <a:noFill/>
                        <a:miter/>
                      </a:ln>
                    </p:spPr>
                  </p:pic>
                </p:oleObj>
              </mc:Fallback>
            </mc:AlternateContent>
          </a:graphicData>
        </a:graphic>
      </p:graphicFrame>
      <p:graphicFrame>
        <p:nvGraphicFramePr>
          <p:cNvPr id="9" name="Object 10">
            <a:extLst>
              <a:ext uri="{FF2B5EF4-FFF2-40B4-BE49-F238E27FC236}">
                <a16:creationId xmlns:a16="http://schemas.microsoft.com/office/drawing/2014/main" id="{2ADA5945-FF22-48C2-9914-D5D0156F1578}"/>
              </a:ext>
            </a:extLst>
          </p:cNvPr>
          <p:cNvGraphicFramePr>
            <a:graphicFrameLocks noChangeAspect="1"/>
          </p:cNvGraphicFramePr>
          <p:nvPr>
            <p:extLst>
              <p:ext uri="{D42A27DB-BD31-4B8C-83A1-F6EECF244321}">
                <p14:modId xmlns:p14="http://schemas.microsoft.com/office/powerpoint/2010/main" val="1377178907"/>
              </p:ext>
            </p:extLst>
          </p:nvPr>
        </p:nvGraphicFramePr>
        <p:xfrm>
          <a:off x="3356405" y="3062247"/>
          <a:ext cx="3167575" cy="395948"/>
        </p:xfrm>
        <a:graphic>
          <a:graphicData uri="http://schemas.openxmlformats.org/presentationml/2006/ole">
            <mc:AlternateContent xmlns:mc="http://schemas.openxmlformats.org/markup-compatibility/2006">
              <mc:Choice xmlns:v="urn:schemas-microsoft-com:vml" Requires="v">
                <p:oleObj r:id="rId5" imgW="1651635" imgH="203200" progId="Equation.DSMT4">
                  <p:embed/>
                </p:oleObj>
              </mc:Choice>
              <mc:Fallback>
                <p:oleObj r:id="rId5" imgW="1651635" imgH="203200" progId="Equation.DSMT4">
                  <p:embed/>
                  <p:pic>
                    <p:nvPicPr>
                      <p:cNvPr id="9" name="Object 10">
                        <a:extLst>
                          <a:ext uri="{FF2B5EF4-FFF2-40B4-BE49-F238E27FC236}">
                            <a16:creationId xmlns:a16="http://schemas.microsoft.com/office/drawing/2014/main" id="{2ADA5945-FF22-48C2-9914-D5D0156F1578}"/>
                          </a:ext>
                        </a:extLst>
                      </p:cNvPr>
                      <p:cNvPicPr/>
                      <p:nvPr/>
                    </p:nvPicPr>
                    <p:blipFill>
                      <a:blip r:embed="rId6"/>
                      <a:stretch>
                        <a:fillRect/>
                      </a:stretch>
                    </p:blipFill>
                    <p:spPr>
                      <a:xfrm>
                        <a:off x="3356405" y="3062247"/>
                        <a:ext cx="3167575" cy="395948"/>
                      </a:xfrm>
                      <a:prstGeom prst="rect">
                        <a:avLst/>
                      </a:prstGeom>
                      <a:noFill/>
                      <a:ln w="38100">
                        <a:noFill/>
                        <a:miter/>
                      </a:ln>
                    </p:spPr>
                  </p:pic>
                </p:oleObj>
              </mc:Fallback>
            </mc:AlternateContent>
          </a:graphicData>
        </a:graphic>
      </p:graphicFrame>
      <p:graphicFrame>
        <p:nvGraphicFramePr>
          <p:cNvPr id="10" name="Object 11">
            <a:extLst>
              <a:ext uri="{FF2B5EF4-FFF2-40B4-BE49-F238E27FC236}">
                <a16:creationId xmlns:a16="http://schemas.microsoft.com/office/drawing/2014/main" id="{DC4105B7-2EDF-40DB-88DA-1430B44744B1}"/>
              </a:ext>
            </a:extLst>
          </p:cNvPr>
          <p:cNvGraphicFramePr>
            <a:graphicFrameLocks noChangeAspect="1"/>
          </p:cNvGraphicFramePr>
          <p:nvPr>
            <p:extLst>
              <p:ext uri="{D42A27DB-BD31-4B8C-83A1-F6EECF244321}">
                <p14:modId xmlns:p14="http://schemas.microsoft.com/office/powerpoint/2010/main" val="2071309424"/>
              </p:ext>
            </p:extLst>
          </p:nvPr>
        </p:nvGraphicFramePr>
        <p:xfrm>
          <a:off x="3356405" y="3801250"/>
          <a:ext cx="2871787" cy="395288"/>
        </p:xfrm>
        <a:graphic>
          <a:graphicData uri="http://schemas.openxmlformats.org/presentationml/2006/ole">
            <mc:AlternateContent xmlns:mc="http://schemas.openxmlformats.org/markup-compatibility/2006">
              <mc:Choice xmlns:v="urn:schemas-microsoft-com:vml" Requires="v">
                <p:oleObj r:id="rId7" imgW="1677035" imgH="203200" progId="Equation.DSMT4">
                  <p:embed/>
                </p:oleObj>
              </mc:Choice>
              <mc:Fallback>
                <p:oleObj r:id="rId7" imgW="1677035" imgH="203200" progId="Equation.DSMT4">
                  <p:embed/>
                  <p:pic>
                    <p:nvPicPr>
                      <p:cNvPr id="10" name="Object 11">
                        <a:extLst>
                          <a:ext uri="{FF2B5EF4-FFF2-40B4-BE49-F238E27FC236}">
                            <a16:creationId xmlns:a16="http://schemas.microsoft.com/office/drawing/2014/main" id="{DC4105B7-2EDF-40DB-88DA-1430B44744B1}"/>
                          </a:ext>
                        </a:extLst>
                      </p:cNvPr>
                      <p:cNvPicPr/>
                      <p:nvPr/>
                    </p:nvPicPr>
                    <p:blipFill>
                      <a:blip r:embed="rId8"/>
                      <a:stretch>
                        <a:fillRect/>
                      </a:stretch>
                    </p:blipFill>
                    <p:spPr>
                      <a:xfrm>
                        <a:off x="3356405" y="3801250"/>
                        <a:ext cx="2871787" cy="395288"/>
                      </a:xfrm>
                      <a:prstGeom prst="rect">
                        <a:avLst/>
                      </a:prstGeom>
                      <a:noFill/>
                      <a:ln w="38100">
                        <a:noFill/>
                        <a:miter/>
                      </a:ln>
                    </p:spPr>
                  </p:pic>
                </p:oleObj>
              </mc:Fallback>
            </mc:AlternateContent>
          </a:graphicData>
        </a:graphic>
      </p:graphicFrame>
      <p:sp>
        <p:nvSpPr>
          <p:cNvPr id="11" name="标题 1">
            <a:extLst>
              <a:ext uri="{FF2B5EF4-FFF2-40B4-BE49-F238E27FC236}">
                <a16:creationId xmlns:a16="http://schemas.microsoft.com/office/drawing/2014/main" id="{7B622F90-66A8-43B9-918D-F72A7B9BD9A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1346902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63920" y="1529542"/>
                <a:ext cx="7978616" cy="4819650"/>
              </a:xfrm>
            </p:spPr>
            <p:txBody>
              <a:bodyPr/>
              <a:lstStyle/>
              <a:p>
                <a:r>
                  <a:rPr lang="zh-CN" altLang="en-US" sz="2400" dirty="0"/>
                  <a:t>掩码算子表示变换函数</a:t>
                </a:r>
                <a:endParaRPr lang="en-US" altLang="zh-CN" sz="2400" dirty="0"/>
              </a:p>
              <a:p>
                <a:r>
                  <a:rPr lang="zh-CN" altLang="en-US" sz="2000" dirty="0"/>
                  <a:t>掩码算子</a:t>
                </a:r>
                <a14:m>
                  <m:oMath xmlns:m="http://schemas.openxmlformats.org/officeDocument/2006/math">
                    <m:r>
                      <a:rPr lang="en-US" altLang="zh-CN" sz="2000" i="1" dirty="0" smtClean="0">
                        <a:latin typeface="Cambria Math" panose="02040503050406030204" pitchFamily="18" charset="0"/>
                      </a:rPr>
                      <m:t>𝑀</m:t>
                    </m:r>
                    <m:r>
                      <a:rPr lang="en-US" altLang="zh-CN" sz="2000" i="1" dirty="0" smtClean="0">
                        <a:latin typeface="Cambria Math" panose="02040503050406030204" pitchFamily="18" charset="0"/>
                      </a:rPr>
                      <m:t> = </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𝑚</m:t>
                        </m:r>
                        <m:r>
                          <a:rPr lang="en-US" altLang="zh-CN" sz="2000" i="1" dirty="0">
                            <a:latin typeface="Cambria Math" panose="02040503050406030204" pitchFamily="18" charset="0"/>
                          </a:rPr>
                          <m:t>1, </m:t>
                        </m:r>
                        <m:r>
                          <a:rPr lang="en-US" altLang="zh-CN" sz="2000" i="1" dirty="0">
                            <a:latin typeface="Cambria Math" panose="02040503050406030204" pitchFamily="18" charset="0"/>
                          </a:rPr>
                          <m:t>𝑚</m:t>
                        </m:r>
                        <m:r>
                          <a:rPr lang="en-US" altLang="zh-CN" sz="2000" i="1" dirty="0">
                            <a:latin typeface="Cambria Math" panose="02040503050406030204" pitchFamily="18" charset="0"/>
                          </a:rPr>
                          <m:t>2, </m:t>
                        </m:r>
                        <m:r>
                          <a:rPr lang="en-US" altLang="zh-CN" sz="2000" i="1" dirty="0">
                            <a:latin typeface="Cambria Math" panose="02040503050406030204" pitchFamily="18" charset="0"/>
                          </a:rPr>
                          <m:t>𝑚</m:t>
                        </m:r>
                        <m:r>
                          <a:rPr lang="en-US" altLang="zh-CN" sz="2000" i="1" dirty="0">
                            <a:latin typeface="Cambria Math" panose="02040503050406030204" pitchFamily="18" charset="0"/>
                          </a:rPr>
                          <m:t>3, </m:t>
                        </m:r>
                        <m:r>
                          <a:rPr lang="en-US" altLang="zh-CN" sz="2000" i="1" dirty="0">
                            <a:latin typeface="Cambria Math" panose="02040503050406030204" pitchFamily="18" charset="0"/>
                          </a:rPr>
                          <m:t>𝑚</m:t>
                        </m:r>
                        <m:r>
                          <a:rPr lang="en-US" altLang="zh-CN" sz="2000" i="1" dirty="0">
                            <a:latin typeface="Cambria Math" panose="02040503050406030204" pitchFamily="18" charset="0"/>
                          </a:rPr>
                          <m:t>4</m:t>
                        </m:r>
                      </m:e>
                    </m:d>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𝑚𝑖</m:t>
                    </m:r>
                    <m:r>
                      <a:rPr lang="zh-CN" altLang="en-US" sz="2000" i="1" dirty="0" smtClean="0">
                        <a:latin typeface="Cambria Math" panose="02040503050406030204" pitchFamily="18" charset="0"/>
                      </a:rPr>
                      <m:t>∈</m:t>
                    </m:r>
                    <m:r>
                      <a:rPr lang="en-US" altLang="zh-CN" sz="2000" i="1" dirty="0" smtClean="0">
                        <a:latin typeface="Cambria Math" panose="02040503050406030204" pitchFamily="18" charset="0"/>
                      </a:rPr>
                      <m:t>[−1,</m:t>
                    </m:r>
                    <m:r>
                      <a:rPr lang="zh-CN" altLang="en-US" sz="2000" i="1" dirty="0">
                        <a:latin typeface="Cambria Math" panose="02040503050406030204" pitchFamily="18" charset="0"/>
                      </a:rPr>
                      <m:t> </m:t>
                    </m:r>
                    <m:r>
                      <a:rPr lang="en-US" altLang="zh-CN" sz="2000" i="1" dirty="0" smtClean="0">
                        <a:latin typeface="Cambria Math" panose="02040503050406030204" pitchFamily="18" charset="0"/>
                      </a:rPr>
                      <m:t>0, 1]</m:t>
                    </m:r>
                  </m:oMath>
                </a14:m>
                <a:r>
                  <a:rPr lang="zh-CN" altLang="en-US" sz="2000" dirty="0"/>
                  <a:t>，对应函数</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𝐹</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𝐹</m:t>
                        </m:r>
                      </m:e>
                      <m:sub>
                        <m:r>
                          <a:rPr lang="en-US" altLang="zh-CN" sz="2000" b="0" i="1" dirty="0" smtClean="0">
                            <a:latin typeface="Cambria Math" panose="02040503050406030204" pitchFamily="18" charset="0"/>
                          </a:rPr>
                          <m:t>0</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𝐹</m:t>
                        </m:r>
                      </m:e>
                      <m:sub>
                        <m:r>
                          <a:rPr lang="en-US" altLang="zh-CN" sz="2000" i="1" dirty="0">
                            <a:latin typeface="Cambria Math" panose="02040503050406030204" pitchFamily="18" charset="0"/>
                          </a:rPr>
                          <m:t>1</m:t>
                        </m:r>
                      </m:sub>
                    </m:sSub>
                  </m:oMath>
                </a14:m>
                <a:r>
                  <a:rPr lang="zh-CN" altLang="en-US" sz="2000" dirty="0"/>
                  <a:t>。</a:t>
                </a:r>
                <a:r>
                  <a:rPr lang="en-US" altLang="zh-CN" sz="2000" dirty="0"/>
                  <a:t>(</a:t>
                </a:r>
                <a:r>
                  <a:rPr lang="zh-CN" altLang="en-US" sz="2000" dirty="0"/>
                  <a:t>可以取随机</a:t>
                </a:r>
                <a:r>
                  <a:rPr lang="en-US" altLang="zh-CN" sz="2000" dirty="0"/>
                  <a:t>0/1</a:t>
                </a:r>
                <a:r>
                  <a:rPr lang="zh-CN" altLang="en-US" sz="2000" dirty="0"/>
                  <a:t>但要各占</a:t>
                </a:r>
                <a:r>
                  <a:rPr lang="en-US" altLang="zh-CN" sz="2000" dirty="0"/>
                  <a:t>50%)</a:t>
                </a:r>
              </a:p>
              <a:p>
                <a:r>
                  <a:rPr lang="zh-CN" altLang="en-US" sz="2000" dirty="0"/>
                  <a:t>像素组</a:t>
                </a:r>
                <a:r>
                  <a:rPr lang="en-US" altLang="zh-CN" sz="2000" dirty="0"/>
                  <a:t>G</a:t>
                </a:r>
                <a:r>
                  <a:rPr lang="zh-CN" altLang="en-US" sz="2000" dirty="0"/>
                  <a:t>，经</a:t>
                </a:r>
                <a:r>
                  <a:rPr lang="en-US" altLang="zh-CN" sz="2000" dirty="0"/>
                  <a:t>M</a:t>
                </a:r>
                <a:r>
                  <a:rPr lang="zh-CN" altLang="en-US" sz="2000" dirty="0"/>
                  <a:t>掩码计算划分为</a:t>
                </a:r>
                <a:r>
                  <a:rPr lang="en-US" altLang="zh-CN" sz="2000" dirty="0"/>
                  <a:t>R</a:t>
                </a:r>
                <a:r>
                  <a:rPr lang="zh-CN" altLang="en-US" sz="2000" dirty="0"/>
                  <a:t>组，记为</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𝑅</m:t>
                        </m:r>
                      </m:e>
                      <m:sub>
                        <m:r>
                          <a:rPr lang="en-US" altLang="zh-CN" sz="2000" b="0" i="1" dirty="0" smtClean="0">
                            <a:latin typeface="Cambria Math" panose="02040503050406030204" pitchFamily="18" charset="0"/>
                          </a:rPr>
                          <m:t>𝑀</m:t>
                        </m:r>
                      </m:sub>
                    </m:sSub>
                  </m:oMath>
                </a14:m>
                <a:r>
                  <a:rPr lang="zh-CN" altLang="en-US" sz="2000" dirty="0"/>
                  <a:t>。</a:t>
                </a:r>
              </a:p>
              <a:p>
                <a:pPr marL="342899" lvl="1" indent="-342899">
                  <a:buClr>
                    <a:schemeClr val="tx1"/>
                  </a:buClr>
                  <a:buSzPct val="80000"/>
                  <a:buFont typeface="Wingdings" pitchFamily="2" charset="2"/>
                  <a:buChar char="¢"/>
                </a:pPr>
                <a14:m>
                  <m:oMath xmlns:m="http://schemas.openxmlformats.org/officeDocument/2006/math">
                    <m:r>
                      <a:rPr lang="en-US" altLang="zh-CN" sz="2000" dirty="0">
                        <a:solidFill>
                          <a:schemeClr val="tx2"/>
                        </a:solidFill>
                        <a:latin typeface="Cambria Math" panose="02040503050406030204" pitchFamily="18" charset="0"/>
                        <a:cs typeface="+mn-cs"/>
                      </a:rPr>
                      <m:t>𝐺</m:t>
                    </m:r>
                    <m:r>
                      <a:rPr lang="en-US" altLang="zh-CN" sz="2000" dirty="0">
                        <a:solidFill>
                          <a:schemeClr val="tx2"/>
                        </a:solidFill>
                        <a:latin typeface="Cambria Math" panose="02040503050406030204" pitchFamily="18" charset="0"/>
                        <a:cs typeface="+mn-cs"/>
                      </a:rPr>
                      <m:t>=</m:t>
                    </m:r>
                    <m:d>
                      <m:dPr>
                        <m:ctrlPr>
                          <a:rPr lang="en-US" altLang="zh-CN" sz="2000" i="1" dirty="0">
                            <a:solidFill>
                              <a:schemeClr val="tx2"/>
                            </a:solidFill>
                            <a:latin typeface="Cambria Math" panose="02040503050406030204" pitchFamily="18" charset="0"/>
                            <a:cs typeface="+mn-cs"/>
                          </a:rPr>
                        </m:ctrlPr>
                      </m:dPr>
                      <m:e>
                        <m:r>
                          <a:rPr lang="en-US" altLang="zh-CN" sz="2000" dirty="0">
                            <a:solidFill>
                              <a:schemeClr val="tx2"/>
                            </a:solidFill>
                            <a:latin typeface="Cambria Math" panose="02040503050406030204" pitchFamily="18" charset="0"/>
                            <a:cs typeface="+mn-cs"/>
                          </a:rPr>
                          <m:t>27,28,26,25</m:t>
                        </m:r>
                      </m:e>
                    </m:d>
                    <m:r>
                      <a:rPr lang="en-US" altLang="zh-CN" sz="2000" dirty="0">
                        <a:solidFill>
                          <a:schemeClr val="tx2"/>
                        </a:solidFill>
                        <a:latin typeface="Cambria Math" panose="02040503050406030204" pitchFamily="18" charset="0"/>
                        <a:cs typeface="+mn-cs"/>
                      </a:rPr>
                      <m:t>,</m:t>
                    </m:r>
                    <m:r>
                      <a:rPr lang="en-US" altLang="zh-CN" sz="2000" dirty="0">
                        <a:solidFill>
                          <a:schemeClr val="tx2"/>
                        </a:solidFill>
                        <a:latin typeface="Cambria Math" panose="02040503050406030204" pitchFamily="18" charset="0"/>
                        <a:cs typeface="+mn-cs"/>
                      </a:rPr>
                      <m:t>𝑀</m:t>
                    </m:r>
                    <m:r>
                      <a:rPr lang="en-US" altLang="zh-CN" sz="2000" dirty="0">
                        <a:solidFill>
                          <a:schemeClr val="tx2"/>
                        </a:solidFill>
                        <a:latin typeface="Cambria Math" panose="02040503050406030204" pitchFamily="18" charset="0"/>
                        <a:cs typeface="+mn-cs"/>
                      </a:rPr>
                      <m:t>=</m:t>
                    </m:r>
                    <m:d>
                      <m:dPr>
                        <m:ctrlPr>
                          <a:rPr lang="en-US" altLang="zh-CN" sz="2000" i="1" dirty="0">
                            <a:solidFill>
                              <a:schemeClr val="tx2"/>
                            </a:solidFill>
                            <a:latin typeface="Cambria Math" panose="02040503050406030204" pitchFamily="18" charset="0"/>
                            <a:cs typeface="+mn-cs"/>
                          </a:rPr>
                        </m:ctrlPr>
                      </m:dPr>
                      <m:e>
                        <m:r>
                          <a:rPr lang="en-US" altLang="zh-CN" sz="2000" dirty="0">
                            <a:solidFill>
                              <a:schemeClr val="tx2"/>
                            </a:solidFill>
                            <a:latin typeface="Cambria Math" panose="02040503050406030204" pitchFamily="18" charset="0"/>
                            <a:cs typeface="+mn-cs"/>
                          </a:rPr>
                          <m:t>1,0,1,0</m:t>
                        </m:r>
                      </m:e>
                    </m:d>
                    <m:r>
                      <a:rPr lang="en-US" altLang="zh-CN" sz="2000" dirty="0">
                        <a:solidFill>
                          <a:schemeClr val="tx2"/>
                        </a:solidFill>
                        <a:latin typeface="Cambria Math" panose="02040503050406030204" pitchFamily="18" charset="0"/>
                        <a:cs typeface="+mn-cs"/>
                      </a:rPr>
                      <m:t>,−</m:t>
                    </m:r>
                    <m:r>
                      <a:rPr lang="en-US" altLang="zh-CN" sz="2000" dirty="0">
                        <a:solidFill>
                          <a:schemeClr val="tx2"/>
                        </a:solidFill>
                        <a:latin typeface="Cambria Math" panose="02040503050406030204" pitchFamily="18" charset="0"/>
                        <a:cs typeface="+mn-cs"/>
                      </a:rPr>
                      <m:t>𝑀</m:t>
                    </m:r>
                    <m:r>
                      <a:rPr lang="en-US" altLang="zh-CN" sz="2000" dirty="0">
                        <a:solidFill>
                          <a:schemeClr val="tx2"/>
                        </a:solidFill>
                        <a:latin typeface="Cambria Math" panose="02040503050406030204" pitchFamily="18" charset="0"/>
                        <a:cs typeface="+mn-cs"/>
                      </a:rPr>
                      <m:t>=</m:t>
                    </m:r>
                    <m:d>
                      <m:dPr>
                        <m:ctrlPr>
                          <a:rPr lang="en-US" altLang="zh-CN" sz="2000" i="1" dirty="0">
                            <a:solidFill>
                              <a:schemeClr val="tx2"/>
                            </a:solidFill>
                            <a:latin typeface="Cambria Math" panose="02040503050406030204" pitchFamily="18" charset="0"/>
                            <a:cs typeface="+mn-cs"/>
                          </a:rPr>
                        </m:ctrlPr>
                      </m:dPr>
                      <m:e>
                        <m:r>
                          <a:rPr lang="en-US" altLang="zh-CN" sz="2000" dirty="0">
                            <a:solidFill>
                              <a:schemeClr val="tx2"/>
                            </a:solidFill>
                            <a:latin typeface="Cambria Math" panose="02040503050406030204" pitchFamily="18" charset="0"/>
                            <a:cs typeface="+mn-cs"/>
                          </a:rPr>
                          <m:t>−1,0,−1,0</m:t>
                        </m:r>
                      </m:e>
                    </m:d>
                  </m:oMath>
                </a14:m>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zh-CN" altLang="en-US" sz="2000" dirty="0">
                    <a:solidFill>
                      <a:schemeClr val="tx2"/>
                    </a:solidFill>
                    <a:cs typeface="+mn-cs"/>
                  </a:rPr>
                  <a:t>则有</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𝐹</m:t>
                        </m:r>
                      </m:e>
                      <m:sub>
                        <m:r>
                          <a:rPr lang="en-US" altLang="zh-CN" sz="2000" b="0" i="1" dirty="0" smtClean="0">
                            <a:solidFill>
                              <a:schemeClr val="tx2"/>
                            </a:solidFill>
                            <a:latin typeface="Cambria Math" panose="02040503050406030204" pitchFamily="18" charset="0"/>
                            <a:cs typeface="+mn-cs"/>
                          </a:rPr>
                          <m:t>𝑀</m:t>
                        </m:r>
                      </m:sub>
                    </m:sSub>
                    <m:d>
                      <m:dPr>
                        <m:ctrlPr>
                          <a:rPr lang="en-US" altLang="zh-CN" sz="2000" i="1" dirty="0">
                            <a:solidFill>
                              <a:schemeClr val="tx2"/>
                            </a:solidFill>
                            <a:latin typeface="Cambria Math" panose="02040503050406030204" pitchFamily="18" charset="0"/>
                            <a:cs typeface="+mn-cs"/>
                          </a:rPr>
                        </m:ctrlPr>
                      </m:dPr>
                      <m:e>
                        <m:r>
                          <a:rPr lang="en-US" altLang="zh-CN" sz="2000" i="1" dirty="0">
                            <a:solidFill>
                              <a:schemeClr val="tx2"/>
                            </a:solidFill>
                            <a:latin typeface="Cambria Math" panose="02040503050406030204" pitchFamily="18" charset="0"/>
                            <a:cs typeface="+mn-cs"/>
                          </a:rPr>
                          <m:t>𝐺</m:t>
                        </m:r>
                      </m:e>
                    </m:d>
                    <m:r>
                      <a:rPr lang="en-US" altLang="zh-CN" sz="2000" i="1" dirty="0">
                        <a:solidFill>
                          <a:schemeClr val="tx2"/>
                        </a:solidFill>
                        <a:latin typeface="Cambria Math" panose="02040503050406030204" pitchFamily="18" charset="0"/>
                        <a:cs typeface="+mn-cs"/>
                      </a:rPr>
                      <m:t>=</m:t>
                    </m:r>
                    <m:d>
                      <m:dPr>
                        <m:ctrlPr>
                          <a:rPr lang="en-US" altLang="zh-CN" sz="2000" i="1" dirty="0">
                            <a:solidFill>
                              <a:schemeClr val="tx2"/>
                            </a:solidFill>
                            <a:latin typeface="Cambria Math" panose="02040503050406030204" pitchFamily="18" charset="0"/>
                            <a:cs typeface="+mn-cs"/>
                          </a:rPr>
                        </m:ctrlPr>
                      </m:dPr>
                      <m:e>
                        <m:r>
                          <a:rPr lang="en-US" altLang="zh-CN" sz="2000" i="1" dirty="0">
                            <a:solidFill>
                              <a:schemeClr val="tx2"/>
                            </a:solidFill>
                            <a:latin typeface="Cambria Math" panose="02040503050406030204" pitchFamily="18" charset="0"/>
                            <a:cs typeface="+mn-cs"/>
                          </a:rPr>
                          <m:t>26,28,27,25</m:t>
                        </m:r>
                      </m:e>
                    </m:d>
                    <m:r>
                      <a:rPr lang="en-US" altLang="zh-CN" sz="2000" b="0" i="0" dirty="0" smtClean="0">
                        <a:solidFill>
                          <a:schemeClr val="tx2"/>
                        </a:solidFill>
                        <a:latin typeface="Cambria Math" panose="02040503050406030204" pitchFamily="18" charset="0"/>
                        <a:cs typeface="+mn-cs"/>
                      </a:rPr>
                      <m:t>,</m:t>
                    </m:r>
                    <m:sSub>
                      <m:sSubPr>
                        <m:ctrlPr>
                          <a:rPr lang="en-US" altLang="zh-CN" sz="2000" i="1" dirty="0">
                            <a:solidFill>
                              <a:schemeClr val="tx2"/>
                            </a:solidFill>
                            <a:latin typeface="Cambria Math" panose="02040503050406030204" pitchFamily="18" charset="0"/>
                          </a:rPr>
                        </m:ctrlPr>
                      </m:sSubPr>
                      <m:e>
                        <m:r>
                          <a:rPr lang="en-US" altLang="zh-CN" sz="2000" i="1" dirty="0">
                            <a:solidFill>
                              <a:schemeClr val="tx2"/>
                            </a:solidFill>
                            <a:latin typeface="Cambria Math" panose="02040503050406030204" pitchFamily="18" charset="0"/>
                          </a:rPr>
                          <m:t>𝐹</m:t>
                        </m:r>
                      </m:e>
                      <m:sub>
                        <m:r>
                          <a:rPr lang="en-US" altLang="zh-CN" sz="2000" b="0" i="1" dirty="0" smtClean="0">
                            <a:solidFill>
                              <a:schemeClr val="tx2"/>
                            </a:solidFill>
                            <a:latin typeface="Cambria Math" panose="02040503050406030204" pitchFamily="18" charset="0"/>
                          </a:rPr>
                          <m:t>−</m:t>
                        </m:r>
                        <m:r>
                          <a:rPr lang="en-US" altLang="zh-CN" sz="2000" i="1" dirty="0">
                            <a:solidFill>
                              <a:schemeClr val="tx2"/>
                            </a:solidFill>
                            <a:latin typeface="Cambria Math" panose="02040503050406030204" pitchFamily="18" charset="0"/>
                          </a:rPr>
                          <m:t>𝑀</m:t>
                        </m:r>
                      </m:sub>
                    </m:sSub>
                    <m:r>
                      <a:rPr lang="en-US" altLang="zh-CN" sz="2000" i="1" dirty="0" smtClean="0">
                        <a:solidFill>
                          <a:schemeClr val="tx2"/>
                        </a:solidFill>
                        <a:latin typeface="Cambria Math" panose="02040503050406030204" pitchFamily="18" charset="0"/>
                        <a:cs typeface="+mn-cs"/>
                      </a:rPr>
                      <m:t>(</m:t>
                    </m:r>
                    <m:r>
                      <a:rPr lang="en-US" altLang="zh-CN" sz="2000" i="1" dirty="0" smtClean="0">
                        <a:solidFill>
                          <a:schemeClr val="tx2"/>
                        </a:solidFill>
                        <a:latin typeface="Cambria Math" panose="02040503050406030204" pitchFamily="18" charset="0"/>
                        <a:cs typeface="+mn-cs"/>
                      </a:rPr>
                      <m:t>𝐺</m:t>
                    </m:r>
                    <m:r>
                      <a:rPr lang="en-US" altLang="zh-CN" sz="2000" i="1" dirty="0" smtClean="0">
                        <a:solidFill>
                          <a:schemeClr val="tx2"/>
                        </a:solidFill>
                        <a:latin typeface="Cambria Math" panose="02040503050406030204" pitchFamily="18" charset="0"/>
                        <a:cs typeface="+mn-cs"/>
                      </a:rPr>
                      <m:t>) =(28,28,25,25) </m:t>
                    </m:r>
                  </m:oMath>
                </a14:m>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zh-CN" altLang="en-US" sz="2000" dirty="0">
                    <a:solidFill>
                      <a:schemeClr val="tx2"/>
                    </a:solidFill>
                    <a:cs typeface="+mn-cs"/>
                  </a:rPr>
                  <a:t>相关性</a:t>
                </a:r>
                <a14:m>
                  <m:oMath xmlns:m="http://schemas.openxmlformats.org/officeDocument/2006/math">
                    <m:r>
                      <a:rPr lang="en-US" altLang="zh-CN" sz="2000" i="1" dirty="0" smtClean="0">
                        <a:solidFill>
                          <a:schemeClr val="tx2"/>
                        </a:solidFill>
                        <a:latin typeface="Cambria Math" panose="02040503050406030204" pitchFamily="18" charset="0"/>
                        <a:cs typeface="+mn-cs"/>
                      </a:rPr>
                      <m:t>𝑓</m:t>
                    </m:r>
                    <m:r>
                      <a:rPr lang="en-US" altLang="zh-CN" sz="2000" i="1" dirty="0" smtClean="0">
                        <a:solidFill>
                          <a:schemeClr val="tx2"/>
                        </a:solidFill>
                        <a:latin typeface="Cambria Math" panose="02040503050406030204" pitchFamily="18" charset="0"/>
                        <a:cs typeface="+mn-cs"/>
                      </a:rPr>
                      <m:t>(</m:t>
                    </m:r>
                    <m:r>
                      <a:rPr lang="en-US" altLang="zh-CN" sz="2000" i="1" dirty="0" smtClean="0">
                        <a:solidFill>
                          <a:schemeClr val="tx2"/>
                        </a:solidFill>
                        <a:latin typeface="Cambria Math" panose="02040503050406030204" pitchFamily="18" charset="0"/>
                        <a:cs typeface="+mn-cs"/>
                      </a:rPr>
                      <m:t>𝐺</m:t>
                    </m:r>
                    <m:r>
                      <a:rPr lang="en-US" altLang="zh-CN" sz="2000" i="1" dirty="0" smtClean="0">
                        <a:solidFill>
                          <a:schemeClr val="tx2"/>
                        </a:solidFill>
                        <a:latin typeface="Cambria Math" panose="02040503050406030204" pitchFamily="18" charset="0"/>
                        <a:cs typeface="+mn-cs"/>
                      </a:rPr>
                      <m:t>)=4,</m:t>
                    </m:r>
                    <m:r>
                      <a:rPr lang="en-US" altLang="zh-CN" sz="2000" i="1" dirty="0" smtClean="0">
                        <a:solidFill>
                          <a:schemeClr val="tx2"/>
                        </a:solidFill>
                        <a:latin typeface="Cambria Math" panose="02040503050406030204" pitchFamily="18" charset="0"/>
                        <a:cs typeface="+mn-cs"/>
                      </a:rPr>
                      <m:t>𝑓</m:t>
                    </m:r>
                    <m:r>
                      <a:rPr lang="en-US" altLang="zh-CN" sz="2000" i="1" dirty="0" smtClean="0">
                        <a:solidFill>
                          <a:schemeClr val="tx2"/>
                        </a:solidFill>
                        <a:latin typeface="Cambria Math" panose="02040503050406030204" pitchFamily="18" charset="0"/>
                        <a:cs typeface="+mn-cs"/>
                      </a:rPr>
                      <m:t>(</m:t>
                    </m:r>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𝐹</m:t>
                        </m:r>
                      </m:e>
                      <m:sub>
                        <m:r>
                          <a:rPr lang="en-US" altLang="zh-CN" sz="2000" b="0" i="1" dirty="0" smtClean="0">
                            <a:solidFill>
                              <a:schemeClr val="tx2"/>
                            </a:solidFill>
                            <a:latin typeface="Cambria Math" panose="02040503050406030204" pitchFamily="18" charset="0"/>
                            <a:cs typeface="+mn-cs"/>
                          </a:rPr>
                          <m:t>𝑀</m:t>
                        </m:r>
                      </m:sub>
                    </m:sSub>
                    <m:d>
                      <m:dPr>
                        <m:ctrlPr>
                          <a:rPr lang="en-US" altLang="zh-CN" sz="2000" i="1" dirty="0" smtClean="0">
                            <a:solidFill>
                              <a:schemeClr val="tx2"/>
                            </a:solidFill>
                            <a:latin typeface="Cambria Math" panose="02040503050406030204" pitchFamily="18" charset="0"/>
                            <a:cs typeface="+mn-cs"/>
                          </a:rPr>
                        </m:ctrlPr>
                      </m:dPr>
                      <m:e>
                        <m:r>
                          <a:rPr lang="en-US" altLang="zh-CN" sz="2000" i="1" dirty="0">
                            <a:solidFill>
                              <a:schemeClr val="tx2"/>
                            </a:solidFill>
                            <a:latin typeface="Cambria Math" panose="02040503050406030204" pitchFamily="18" charset="0"/>
                            <a:cs typeface="+mn-cs"/>
                          </a:rPr>
                          <m:t>𝐺</m:t>
                        </m:r>
                      </m:e>
                    </m:d>
                    <m:r>
                      <a:rPr lang="en-US" altLang="zh-CN" sz="2000" i="1" dirty="0" smtClean="0">
                        <a:solidFill>
                          <a:schemeClr val="tx2"/>
                        </a:solidFill>
                        <a:latin typeface="Cambria Math" panose="02040503050406030204" pitchFamily="18" charset="0"/>
                        <a:cs typeface="+mn-cs"/>
                      </a:rPr>
                      <m:t>)=5,</m:t>
                    </m:r>
                    <m:r>
                      <a:rPr lang="en-US" altLang="zh-CN" sz="2000" i="1" dirty="0">
                        <a:solidFill>
                          <a:schemeClr val="tx2"/>
                        </a:solidFill>
                        <a:latin typeface="Cambria Math" panose="02040503050406030204" pitchFamily="18" charset="0"/>
                      </a:rPr>
                      <m:t> </m:t>
                    </m:r>
                    <m:r>
                      <a:rPr lang="en-US" altLang="zh-CN" sz="2000" i="1" dirty="0">
                        <a:solidFill>
                          <a:schemeClr val="tx2"/>
                        </a:solidFill>
                        <a:latin typeface="Cambria Math" panose="02040503050406030204" pitchFamily="18" charset="0"/>
                      </a:rPr>
                      <m:t>𝑓</m:t>
                    </m:r>
                    <m:r>
                      <a:rPr lang="en-US" altLang="zh-CN" sz="2000" i="1" dirty="0" smtClean="0">
                        <a:solidFill>
                          <a:schemeClr val="tx2"/>
                        </a:solidFill>
                        <a:latin typeface="Cambria Math" panose="02040503050406030204" pitchFamily="18" charset="0"/>
                      </a:rPr>
                      <m:t>(</m:t>
                    </m:r>
                    <m:sSub>
                      <m:sSubPr>
                        <m:ctrlPr>
                          <a:rPr lang="en-US" altLang="zh-CN" sz="2000" i="1" dirty="0" smtClean="0">
                            <a:solidFill>
                              <a:schemeClr val="tx2"/>
                            </a:solidFill>
                            <a:latin typeface="Cambria Math" panose="02040503050406030204" pitchFamily="18" charset="0"/>
                          </a:rPr>
                        </m:ctrlPr>
                      </m:sSubPr>
                      <m:e>
                        <m:r>
                          <a:rPr lang="en-US" altLang="zh-CN" sz="2000" i="1" dirty="0">
                            <a:solidFill>
                              <a:schemeClr val="tx2"/>
                            </a:solidFill>
                            <a:latin typeface="Cambria Math" panose="02040503050406030204" pitchFamily="18" charset="0"/>
                          </a:rPr>
                          <m:t>𝐹</m:t>
                        </m:r>
                      </m:e>
                      <m:sub>
                        <m:r>
                          <a:rPr lang="en-US" altLang="zh-CN" sz="2000" b="0" i="1" dirty="0" smtClean="0">
                            <a:solidFill>
                              <a:schemeClr val="tx2"/>
                            </a:solidFill>
                            <a:latin typeface="Cambria Math" panose="02040503050406030204" pitchFamily="18" charset="0"/>
                          </a:rPr>
                          <m:t>−</m:t>
                        </m:r>
                        <m:r>
                          <a:rPr lang="en-US" altLang="zh-CN" sz="2000" i="1" dirty="0">
                            <a:solidFill>
                              <a:schemeClr val="tx2"/>
                            </a:solidFill>
                            <a:latin typeface="Cambria Math" panose="02040503050406030204" pitchFamily="18" charset="0"/>
                          </a:rPr>
                          <m:t>𝑀</m:t>
                        </m:r>
                      </m:sub>
                    </m:sSub>
                    <m:d>
                      <m:dPr>
                        <m:ctrlPr>
                          <a:rPr lang="en-US" altLang="zh-CN" sz="2000" i="1" dirty="0" smtClean="0">
                            <a:solidFill>
                              <a:schemeClr val="tx2"/>
                            </a:solidFill>
                            <a:latin typeface="Cambria Math" panose="02040503050406030204" pitchFamily="18" charset="0"/>
                          </a:rPr>
                        </m:ctrlPr>
                      </m:dPr>
                      <m:e>
                        <m:r>
                          <a:rPr lang="en-US" altLang="zh-CN" sz="2000" i="1" dirty="0">
                            <a:solidFill>
                              <a:schemeClr val="tx2"/>
                            </a:solidFill>
                            <a:latin typeface="Cambria Math" panose="02040503050406030204" pitchFamily="18" charset="0"/>
                          </a:rPr>
                          <m:t>𝐺</m:t>
                        </m:r>
                      </m:e>
                    </m:d>
                    <m:r>
                      <a:rPr lang="en-US" altLang="zh-CN" sz="2000" i="1" dirty="0" smtClean="0">
                        <a:solidFill>
                          <a:schemeClr val="tx2"/>
                        </a:solidFill>
                        <a:latin typeface="Cambria Math" panose="02040503050406030204" pitchFamily="18" charset="0"/>
                      </a:rPr>
                      <m:t>)=3</m:t>
                    </m:r>
                  </m:oMath>
                </a14:m>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en-US" altLang="zh-CN" sz="2000" dirty="0">
                    <a:solidFill>
                      <a:schemeClr val="tx2"/>
                    </a:solidFill>
                    <a:cs typeface="+mn-cs"/>
                  </a:rPr>
                  <a:t>G</a:t>
                </a:r>
                <a:r>
                  <a:rPr lang="zh-CN" altLang="en-US" sz="2000" dirty="0">
                    <a:solidFill>
                      <a:schemeClr val="tx2"/>
                    </a:solidFill>
                    <a:cs typeface="+mn-cs"/>
                  </a:rPr>
                  <a:t>经过</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𝐹</m:t>
                        </m:r>
                      </m:e>
                      <m:sub>
                        <m:r>
                          <a:rPr lang="en-US" altLang="zh-CN" sz="2000" b="0" i="1" dirty="0" smtClean="0">
                            <a:solidFill>
                              <a:schemeClr val="tx2"/>
                            </a:solidFill>
                            <a:latin typeface="Cambria Math" panose="02040503050406030204" pitchFamily="18" charset="0"/>
                            <a:cs typeface="+mn-cs"/>
                          </a:rPr>
                          <m:t>𝑀</m:t>
                        </m:r>
                      </m:sub>
                    </m:sSub>
                  </m:oMath>
                </a14:m>
                <a:r>
                  <a:rPr lang="zh-CN" altLang="en-US" sz="2000" dirty="0">
                    <a:solidFill>
                      <a:schemeClr val="tx2"/>
                    </a:solidFill>
                    <a:cs typeface="+mn-cs"/>
                  </a:rPr>
                  <a:t>变化后</a:t>
                </a:r>
                <a:r>
                  <a:rPr lang="en-US" altLang="zh-CN" sz="2000" dirty="0">
                    <a:solidFill>
                      <a:schemeClr val="tx2"/>
                    </a:solidFill>
                    <a:cs typeface="+mn-cs"/>
                  </a:rPr>
                  <a:t>f</a:t>
                </a:r>
                <a:r>
                  <a:rPr lang="zh-CN" altLang="en-US" sz="2000" dirty="0">
                    <a:solidFill>
                      <a:schemeClr val="tx2"/>
                    </a:solidFill>
                    <a:cs typeface="+mn-cs"/>
                  </a:rPr>
                  <a:t>值变大，</a:t>
                </a:r>
                <a:r>
                  <a:rPr lang="en-US" altLang="zh-CN" sz="2000" dirty="0">
                    <a:solidFill>
                      <a:schemeClr val="tx2"/>
                    </a:solidFill>
                    <a:cs typeface="+mn-cs"/>
                  </a:rPr>
                  <a:t>G</a:t>
                </a:r>
                <a:r>
                  <a:rPr lang="zh-CN" altLang="en-US" sz="2000" dirty="0">
                    <a:solidFill>
                      <a:schemeClr val="tx2"/>
                    </a:solidFill>
                    <a:cs typeface="+mn-cs"/>
                  </a:rPr>
                  <a:t>划分到</a:t>
                </a:r>
                <a:r>
                  <a:rPr lang="en-US" altLang="zh-CN" sz="2000" dirty="0">
                    <a:solidFill>
                      <a:schemeClr val="tx2"/>
                    </a:solidFill>
                    <a:cs typeface="+mn-cs"/>
                  </a:rPr>
                  <a:t>M</a:t>
                </a:r>
                <a:r>
                  <a:rPr lang="zh-CN" altLang="en-US" sz="2000" dirty="0">
                    <a:solidFill>
                      <a:schemeClr val="tx2"/>
                    </a:solidFill>
                    <a:cs typeface="+mn-cs"/>
                  </a:rPr>
                  <a:t>的正则组</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𝑅</m:t>
                        </m:r>
                      </m:e>
                      <m:sub>
                        <m:r>
                          <a:rPr lang="en-US" altLang="zh-CN" sz="2000" i="1" dirty="0">
                            <a:latin typeface="Cambria Math" panose="02040503050406030204" pitchFamily="18" charset="0"/>
                          </a:rPr>
                          <m:t>𝑀</m:t>
                        </m:r>
                      </m:sub>
                    </m:sSub>
                  </m:oMath>
                </a14:m>
                <a:r>
                  <a:rPr lang="zh-CN" altLang="en-US" sz="2000" dirty="0">
                    <a:solidFill>
                      <a:schemeClr val="tx2"/>
                    </a:solidFill>
                    <a:cs typeface="+mn-cs"/>
                  </a:rPr>
                  <a:t>中</a:t>
                </a:r>
              </a:p>
              <a:p>
                <a:pPr marL="342899" lvl="1" indent="-342899">
                  <a:buClr>
                    <a:schemeClr val="tx1"/>
                  </a:buClr>
                  <a:buSzPct val="80000"/>
                  <a:buFont typeface="Wingdings" pitchFamily="2" charset="2"/>
                  <a:buChar char="¢"/>
                </a:pPr>
                <a:r>
                  <a:rPr lang="en-US" altLang="zh-CN" sz="2000" dirty="0">
                    <a:solidFill>
                      <a:schemeClr val="tx2"/>
                    </a:solidFill>
                    <a:cs typeface="+mn-cs"/>
                  </a:rPr>
                  <a:t>G</a:t>
                </a:r>
                <a:r>
                  <a:rPr lang="zh-CN" altLang="en-US" sz="2000" dirty="0">
                    <a:solidFill>
                      <a:schemeClr val="tx2"/>
                    </a:solidFill>
                    <a:cs typeface="+mn-cs"/>
                  </a:rPr>
                  <a:t>经过</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𝐹</m:t>
                        </m:r>
                      </m:e>
                      <m:sub>
                        <m:r>
                          <a:rPr lang="en-US" altLang="zh-CN" sz="2000" b="0" i="1" dirty="0" smtClean="0">
                            <a:solidFill>
                              <a:schemeClr val="tx2"/>
                            </a:solidFill>
                            <a:latin typeface="Cambria Math" panose="02040503050406030204" pitchFamily="18" charset="0"/>
                            <a:cs typeface="+mn-cs"/>
                          </a:rPr>
                          <m:t>−</m:t>
                        </m:r>
                        <m:r>
                          <a:rPr lang="en-US" altLang="zh-CN" sz="2000" b="0" i="1" dirty="0" smtClean="0">
                            <a:solidFill>
                              <a:schemeClr val="tx2"/>
                            </a:solidFill>
                            <a:latin typeface="Cambria Math" panose="02040503050406030204" pitchFamily="18" charset="0"/>
                            <a:cs typeface="+mn-cs"/>
                          </a:rPr>
                          <m:t>𝑀</m:t>
                        </m:r>
                      </m:sub>
                    </m:sSub>
                  </m:oMath>
                </a14:m>
                <a:r>
                  <a:rPr lang="zh-CN" altLang="en-US" sz="2000" dirty="0">
                    <a:solidFill>
                      <a:schemeClr val="tx2"/>
                    </a:solidFill>
                    <a:cs typeface="+mn-cs"/>
                  </a:rPr>
                  <a:t>变化后</a:t>
                </a:r>
                <a:r>
                  <a:rPr lang="en-US" altLang="zh-CN" sz="2000" dirty="0">
                    <a:solidFill>
                      <a:schemeClr val="tx2"/>
                    </a:solidFill>
                    <a:cs typeface="+mn-cs"/>
                  </a:rPr>
                  <a:t>f</a:t>
                </a:r>
                <a:r>
                  <a:rPr lang="zh-CN" altLang="en-US" sz="2000" dirty="0">
                    <a:solidFill>
                      <a:schemeClr val="tx2"/>
                    </a:solidFill>
                    <a:cs typeface="+mn-cs"/>
                  </a:rPr>
                  <a:t>值变小，</a:t>
                </a:r>
                <a:r>
                  <a:rPr lang="en-US" altLang="zh-CN" sz="2000" dirty="0">
                    <a:solidFill>
                      <a:schemeClr val="tx2"/>
                    </a:solidFill>
                    <a:cs typeface="+mn-cs"/>
                  </a:rPr>
                  <a:t>G</a:t>
                </a:r>
                <a:r>
                  <a:rPr lang="zh-CN" altLang="en-US" sz="2000" dirty="0">
                    <a:solidFill>
                      <a:schemeClr val="tx2"/>
                    </a:solidFill>
                    <a:cs typeface="+mn-cs"/>
                  </a:rPr>
                  <a:t>划分到</a:t>
                </a:r>
                <a:r>
                  <a:rPr lang="en-US" altLang="zh-CN" sz="2000" dirty="0">
                    <a:solidFill>
                      <a:schemeClr val="tx2"/>
                    </a:solidFill>
                    <a:cs typeface="+mn-cs"/>
                  </a:rPr>
                  <a:t>-M</a:t>
                </a:r>
                <a:r>
                  <a:rPr lang="zh-CN" altLang="en-US" sz="2000" dirty="0">
                    <a:solidFill>
                      <a:schemeClr val="tx2"/>
                    </a:solidFill>
                    <a:cs typeface="+mn-cs"/>
                  </a:rPr>
                  <a:t>的奇异组</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𝑆</m:t>
                        </m:r>
                      </m:e>
                      <m:sub>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𝑀</m:t>
                        </m:r>
                      </m:sub>
                    </m:sSub>
                  </m:oMath>
                </a14:m>
                <a:r>
                  <a:rPr lang="zh-CN" altLang="en-US" sz="2000" dirty="0">
                    <a:solidFill>
                      <a:schemeClr val="tx2"/>
                    </a:solidFill>
                    <a:cs typeface="+mn-cs"/>
                  </a:rPr>
                  <a:t>中</a:t>
                </a:r>
                <a:endParaRPr lang="en-US" altLang="zh-CN" sz="2000" dirty="0">
                  <a:solidFill>
                    <a:schemeClr val="tx2"/>
                  </a:solidFill>
                  <a:cs typeface="+mn-cs"/>
                </a:endParaRPr>
              </a:p>
              <a:p>
                <a:pPr marL="0" lvl="1" indent="0">
                  <a:buClr>
                    <a:schemeClr val="tx1"/>
                  </a:buClr>
                  <a:buSzPct val="80000"/>
                  <a:buNone/>
                </a:pPr>
                <a:endParaRPr lang="en-US" altLang="zh-CN" sz="2400" dirty="0">
                  <a:solidFill>
                    <a:schemeClr val="tx2"/>
                  </a:solidFill>
                  <a:cs typeface="+mn-cs"/>
                </a:endParaRPr>
              </a:p>
              <a:p>
                <a:pPr marL="0" lvl="1" indent="0">
                  <a:buClr>
                    <a:schemeClr val="tx1"/>
                  </a:buClr>
                  <a:buSzPct val="80000"/>
                  <a:buNone/>
                </a:pPr>
                <a:endParaRPr lang="zh-CN" altLang="en-US" sz="2400" dirty="0">
                  <a:solidFill>
                    <a:schemeClr val="tx2"/>
                  </a:solidFill>
                  <a:cs typeface="+mn-cs"/>
                </a:endParaRPr>
              </a:p>
              <a:p>
                <a:endParaRPr lang="zh-CN" altLang="en-US"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63920" y="1529542"/>
                <a:ext cx="7978616" cy="4819650"/>
              </a:xfrm>
              <a:blipFill>
                <a:blip r:embed="rId3"/>
                <a:stretch>
                  <a:fillRect l="-535" t="-1391"/>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18A3B0A2-0643-4FAF-9B81-39F23B0E28C2}"/>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3027806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2979" y="1520306"/>
            <a:ext cx="7978616" cy="4819650"/>
          </a:xfrm>
        </p:spPr>
        <p:txBody>
          <a:bodyPr/>
          <a:lstStyle/>
          <a:p>
            <a:r>
              <a:rPr lang="zh-CN" altLang="en-US" sz="2000" dirty="0"/>
              <a:t>对于正常图像，对像素点进行</a:t>
            </a:r>
            <a:r>
              <a:rPr lang="en-US" altLang="zh-CN" sz="2000" dirty="0"/>
              <a:t>F1</a:t>
            </a:r>
            <a:r>
              <a:rPr lang="zh-CN" altLang="en-US" sz="2000" dirty="0"/>
              <a:t>或</a:t>
            </a:r>
            <a:r>
              <a:rPr lang="en-US" altLang="zh-CN" sz="2000" dirty="0"/>
              <a:t>F-1</a:t>
            </a:r>
            <a:r>
              <a:rPr lang="zh-CN" altLang="en-US" sz="2000" dirty="0"/>
              <a:t>操作，从统计意义上来说，一般会同等程度上增加图像块的混乱程度。</a:t>
            </a:r>
            <a:endParaRPr lang="en-US" altLang="zh-CN" sz="2000" dirty="0"/>
          </a:p>
          <a:p>
            <a:r>
              <a:rPr lang="zh-CN" altLang="en-US" sz="2000" dirty="0"/>
              <a:t>对于</a:t>
            </a:r>
            <a:r>
              <a:rPr lang="en-US" altLang="zh-CN" sz="2000" dirty="0"/>
              <a:t>LSB</a:t>
            </a:r>
            <a:r>
              <a:rPr lang="zh-CN" altLang="en-US" sz="2000" dirty="0"/>
              <a:t>隐写图像，进行</a:t>
            </a:r>
            <a:r>
              <a:rPr lang="en-US" altLang="zh-CN" sz="2000" dirty="0"/>
              <a:t>F1</a:t>
            </a:r>
            <a:r>
              <a:rPr lang="zh-CN" altLang="en-US" sz="2000" dirty="0"/>
              <a:t>翻转与进行</a:t>
            </a:r>
            <a:r>
              <a:rPr lang="en-US" altLang="zh-CN" sz="2000" dirty="0"/>
              <a:t>F-1</a:t>
            </a:r>
            <a:r>
              <a:rPr lang="zh-CN" altLang="en-US" sz="2000" dirty="0"/>
              <a:t>翻转会对图片平滑度造成不同的影响</a:t>
            </a:r>
            <a:endParaRPr lang="en-US" altLang="zh-CN" sz="2000" dirty="0"/>
          </a:p>
          <a:p>
            <a:r>
              <a:rPr lang="zh-CN" altLang="en-US" sz="2000" dirty="0"/>
              <a:t>对于进行了一次 非负翻转</a:t>
            </a:r>
            <a:r>
              <a:rPr lang="en-US" altLang="zh-CN" sz="2000" dirty="0"/>
              <a:t>(</a:t>
            </a:r>
            <a:r>
              <a:rPr lang="zh-CN" altLang="en-US" sz="2000" dirty="0"/>
              <a:t>即经过一次</a:t>
            </a:r>
            <a:r>
              <a:rPr lang="en-US" altLang="zh-CN" sz="2000" dirty="0"/>
              <a:t>LSB</a:t>
            </a:r>
            <a:r>
              <a:rPr lang="zh-CN" altLang="en-US" sz="2000" dirty="0"/>
              <a:t>隐写</a:t>
            </a:r>
            <a:r>
              <a:rPr lang="en-US" altLang="zh-CN" sz="2000" dirty="0"/>
              <a:t>) </a:t>
            </a:r>
            <a:r>
              <a:rPr lang="zh-CN" altLang="en-US" sz="2000" dirty="0"/>
              <a:t>的图像，</a:t>
            </a:r>
          </a:p>
          <a:p>
            <a:pPr lvl="1"/>
            <a:r>
              <a:rPr lang="zh-CN" altLang="en-US" sz="2000" dirty="0"/>
              <a:t>再进行一次 非负翻转，对 </a:t>
            </a:r>
            <a:r>
              <a:rPr lang="en-US" altLang="zh-CN" sz="2000" dirty="0"/>
              <a:t>f </a:t>
            </a:r>
            <a:r>
              <a:rPr lang="zh-CN" altLang="en-US" sz="2000" dirty="0"/>
              <a:t>的影响很小；</a:t>
            </a:r>
          </a:p>
          <a:p>
            <a:pPr lvl="1"/>
            <a:r>
              <a:rPr lang="zh-CN" altLang="en-US" sz="2000" dirty="0"/>
              <a:t>再进行一次 非正翻转，会显著的影响 </a:t>
            </a:r>
            <a:r>
              <a:rPr lang="en-US" altLang="zh-CN" sz="2000" dirty="0"/>
              <a:t>f</a:t>
            </a:r>
            <a:r>
              <a:rPr lang="zh-CN" altLang="en-US" sz="2000" dirty="0"/>
              <a:t>；考虑下式：</a:t>
            </a:r>
          </a:p>
          <a:p>
            <a:r>
              <a:rPr lang="zh-CN" altLang="en-US" sz="2000" dirty="0"/>
              <a:t>即像素被放大</a:t>
            </a:r>
            <a:r>
              <a:rPr lang="en-US" altLang="zh-CN" sz="2000" dirty="0"/>
              <a:t>/</a:t>
            </a:r>
            <a:r>
              <a:rPr lang="zh-CN" altLang="en-US" sz="2000" dirty="0"/>
              <a:t>缩小的更多了，因此像素值间的距离也会相应的增大，</a:t>
            </a:r>
            <a:r>
              <a:rPr lang="en-US" altLang="zh-CN" sz="2000" dirty="0"/>
              <a:t>f</a:t>
            </a:r>
            <a:r>
              <a:rPr lang="zh-CN" altLang="en-US" sz="2000" dirty="0"/>
              <a:t>值也会增大</a:t>
            </a:r>
          </a:p>
          <a:p>
            <a:endParaRPr lang="zh-CN" altLang="en-US" dirty="0"/>
          </a:p>
        </p:txBody>
      </p:sp>
      <p:graphicFrame>
        <p:nvGraphicFramePr>
          <p:cNvPr id="3" name="对象 2">
            <a:hlinkClick r:id="" action="ppaction://ole?verb=0"/>
            <a:extLst>
              <a:ext uri="{FF2B5EF4-FFF2-40B4-BE49-F238E27FC236}">
                <a16:creationId xmlns:a16="http://schemas.microsoft.com/office/drawing/2014/main" id="{900AFD35-FC4F-40C3-82C2-43499DC20391}"/>
              </a:ext>
            </a:extLst>
          </p:cNvPr>
          <p:cNvGraphicFramePr>
            <a:graphicFrameLocks noChangeAspect="1"/>
          </p:cNvGraphicFramePr>
          <p:nvPr>
            <p:extLst>
              <p:ext uri="{D42A27DB-BD31-4B8C-83A1-F6EECF244321}">
                <p14:modId xmlns:p14="http://schemas.microsoft.com/office/powerpoint/2010/main" val="1068794998"/>
              </p:ext>
            </p:extLst>
          </p:nvPr>
        </p:nvGraphicFramePr>
        <p:xfrm>
          <a:off x="2080270" y="4798899"/>
          <a:ext cx="4505621" cy="360040"/>
        </p:xfrm>
        <a:graphic>
          <a:graphicData uri="http://schemas.openxmlformats.org/presentationml/2006/ole">
            <mc:AlternateContent xmlns:mc="http://schemas.openxmlformats.org/markup-compatibility/2006">
              <mc:Choice xmlns:v="urn:schemas-microsoft-com:vml" Requires="v">
                <p:oleObj r:id="rId3" imgW="2540000" imgH="203200" progId="Equation.KSEE3">
                  <p:embed/>
                </p:oleObj>
              </mc:Choice>
              <mc:Fallback>
                <p:oleObj r:id="rId3" imgW="2540000" imgH="203200" progId="Equation.KSEE3">
                  <p:embed/>
                  <p:pic>
                    <p:nvPicPr>
                      <p:cNvPr id="3" name="对象 2">
                        <a:hlinkClick r:id="" action="ppaction://ole?verb=0"/>
                        <a:extLst>
                          <a:ext uri="{FF2B5EF4-FFF2-40B4-BE49-F238E27FC236}">
                            <a16:creationId xmlns:a16="http://schemas.microsoft.com/office/drawing/2014/main" id="{900AFD35-FC4F-40C3-82C2-43499DC20391}"/>
                          </a:ext>
                        </a:extLst>
                      </p:cNvPr>
                      <p:cNvPicPr/>
                      <p:nvPr/>
                    </p:nvPicPr>
                    <p:blipFill>
                      <a:blip r:embed="rId4"/>
                      <a:stretch>
                        <a:fillRect/>
                      </a:stretch>
                    </p:blipFill>
                    <p:spPr>
                      <a:xfrm>
                        <a:off x="2080270" y="4798899"/>
                        <a:ext cx="4505621" cy="360040"/>
                      </a:xfrm>
                      <a:prstGeom prst="rect">
                        <a:avLst/>
                      </a:prstGeom>
                    </p:spPr>
                  </p:pic>
                </p:oleObj>
              </mc:Fallback>
            </mc:AlternateContent>
          </a:graphicData>
        </a:graphic>
      </p:graphicFrame>
      <p:sp>
        <p:nvSpPr>
          <p:cNvPr id="4" name="标题 1">
            <a:extLst>
              <a:ext uri="{FF2B5EF4-FFF2-40B4-BE49-F238E27FC236}">
                <a16:creationId xmlns:a16="http://schemas.microsoft.com/office/drawing/2014/main" id="{FB1941FC-523F-4FA0-8032-7B2C197B9246}"/>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331451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对于一个原始图像，有：</a:t>
            </a:r>
          </a:p>
          <a:p>
            <a:pPr marL="0" indent="0">
              <a:buNone/>
            </a:pPr>
            <a:r>
              <a:rPr lang="zh-CN" altLang="en-US" sz="2000" dirty="0"/>
              <a:t>                                              	</a:t>
            </a:r>
          </a:p>
          <a:p>
            <a:r>
              <a:rPr lang="zh-CN" altLang="en-US" sz="2000" dirty="0"/>
              <a:t>对于一个含密图像，有：</a:t>
            </a:r>
          </a:p>
          <a:p>
            <a:pPr marL="0" indent="0">
              <a:buNone/>
            </a:pPr>
            <a:r>
              <a:rPr lang="zh-CN" altLang="en-US" sz="2000" dirty="0"/>
              <a:t>                                            </a:t>
            </a:r>
          </a:p>
          <a:p>
            <a:r>
              <a:rPr lang="zh-CN" altLang="en-US" sz="2000" dirty="0"/>
              <a:t>对于一个待检测的载体，只需要得到上述的统计量，然后通过对比这四个统计参数之间的大小关系就能够判断出载体中是否含有秘密信息</a:t>
            </a:r>
            <a:r>
              <a:rPr lang="zh-CN" altLang="en-US" sz="2400" dirty="0"/>
              <a:t>。</a:t>
            </a:r>
          </a:p>
          <a:p>
            <a:endParaRPr lang="zh-CN" altLang="en-US" dirty="0"/>
          </a:p>
        </p:txBody>
      </p:sp>
      <p:graphicFrame>
        <p:nvGraphicFramePr>
          <p:cNvPr id="4" name="Object 4">
            <a:extLst>
              <a:ext uri="{FF2B5EF4-FFF2-40B4-BE49-F238E27FC236}">
                <a16:creationId xmlns:a16="http://schemas.microsoft.com/office/drawing/2014/main" id="{63BB44A4-D653-4D37-B531-1CFA64CA80FC}"/>
              </a:ext>
            </a:extLst>
          </p:cNvPr>
          <p:cNvGraphicFramePr>
            <a:graphicFrameLocks noChangeAspect="1"/>
          </p:cNvGraphicFramePr>
          <p:nvPr>
            <p:extLst>
              <p:ext uri="{D42A27DB-BD31-4B8C-83A1-F6EECF244321}">
                <p14:modId xmlns:p14="http://schemas.microsoft.com/office/powerpoint/2010/main" val="481723451"/>
              </p:ext>
            </p:extLst>
          </p:nvPr>
        </p:nvGraphicFramePr>
        <p:xfrm>
          <a:off x="3180952" y="1894089"/>
          <a:ext cx="2304256" cy="395015"/>
        </p:xfrm>
        <a:graphic>
          <a:graphicData uri="http://schemas.openxmlformats.org/presentationml/2006/ole">
            <mc:AlternateContent xmlns:mc="http://schemas.openxmlformats.org/markup-compatibility/2006">
              <mc:Choice xmlns:v="urn:schemas-microsoft-com:vml" Requires="v">
                <p:oleObj r:id="rId3" imgW="1386205" imgH="228600" progId="Equation.DSMT4">
                  <p:embed/>
                </p:oleObj>
              </mc:Choice>
              <mc:Fallback>
                <p:oleObj r:id="rId3" imgW="1386205" imgH="228600" progId="Equation.DSMT4">
                  <p:embed/>
                  <p:pic>
                    <p:nvPicPr>
                      <p:cNvPr id="33796" name="Object 4"/>
                      <p:cNvPicPr/>
                      <p:nvPr/>
                    </p:nvPicPr>
                    <p:blipFill>
                      <a:blip r:embed="rId4"/>
                      <a:stretch>
                        <a:fillRect/>
                      </a:stretch>
                    </p:blipFill>
                    <p:spPr>
                      <a:xfrm>
                        <a:off x="3180952" y="1894089"/>
                        <a:ext cx="2304256" cy="395015"/>
                      </a:xfrm>
                      <a:prstGeom prst="rect">
                        <a:avLst/>
                      </a:prstGeom>
                      <a:noFill/>
                      <a:ln w="38100">
                        <a:noFill/>
                        <a:miter/>
                      </a:ln>
                    </p:spPr>
                  </p:pic>
                </p:oleObj>
              </mc:Fallback>
            </mc:AlternateContent>
          </a:graphicData>
        </a:graphic>
      </p:graphicFrame>
      <p:graphicFrame>
        <p:nvGraphicFramePr>
          <p:cNvPr id="5" name="Object 5">
            <a:extLst>
              <a:ext uri="{FF2B5EF4-FFF2-40B4-BE49-F238E27FC236}">
                <a16:creationId xmlns:a16="http://schemas.microsoft.com/office/drawing/2014/main" id="{6DD11A25-CFF6-4F60-B1BF-CE89B832BAB9}"/>
              </a:ext>
            </a:extLst>
          </p:cNvPr>
          <p:cNvGraphicFramePr>
            <a:graphicFrameLocks noChangeAspect="1"/>
          </p:cNvGraphicFramePr>
          <p:nvPr>
            <p:extLst>
              <p:ext uri="{D42A27DB-BD31-4B8C-83A1-F6EECF244321}">
                <p14:modId xmlns:p14="http://schemas.microsoft.com/office/powerpoint/2010/main" val="1578163597"/>
              </p:ext>
            </p:extLst>
          </p:nvPr>
        </p:nvGraphicFramePr>
        <p:xfrm>
          <a:off x="2957026" y="2555725"/>
          <a:ext cx="2752109" cy="393158"/>
        </p:xfrm>
        <a:graphic>
          <a:graphicData uri="http://schemas.openxmlformats.org/presentationml/2006/ole">
            <mc:AlternateContent xmlns:mc="http://schemas.openxmlformats.org/markup-compatibility/2006">
              <mc:Choice xmlns:v="urn:schemas-microsoft-com:vml" Requires="v">
                <p:oleObj r:id="rId5" imgW="1348105" imgH="228600" progId="Equation.DSMT4">
                  <p:embed/>
                </p:oleObj>
              </mc:Choice>
              <mc:Fallback>
                <p:oleObj r:id="rId5" imgW="1348105" imgH="228600" progId="Equation.DSMT4">
                  <p:embed/>
                  <p:pic>
                    <p:nvPicPr>
                      <p:cNvPr id="33797" name="Object 5"/>
                      <p:cNvPicPr/>
                      <p:nvPr/>
                    </p:nvPicPr>
                    <p:blipFill>
                      <a:blip r:embed="rId6"/>
                      <a:stretch>
                        <a:fillRect/>
                      </a:stretch>
                    </p:blipFill>
                    <p:spPr>
                      <a:xfrm>
                        <a:off x="2957026" y="2555725"/>
                        <a:ext cx="2752109" cy="393158"/>
                      </a:xfrm>
                      <a:prstGeom prst="rect">
                        <a:avLst/>
                      </a:prstGeom>
                      <a:noFill/>
                      <a:ln w="38100">
                        <a:noFill/>
                        <a:miter/>
                      </a:ln>
                    </p:spPr>
                  </p:pic>
                </p:oleObj>
              </mc:Fallback>
            </mc:AlternateContent>
          </a:graphicData>
        </a:graphic>
      </p:graphicFrame>
      <p:sp>
        <p:nvSpPr>
          <p:cNvPr id="6" name="标题 1">
            <a:extLst>
              <a:ext uri="{FF2B5EF4-FFF2-40B4-BE49-F238E27FC236}">
                <a16:creationId xmlns:a16="http://schemas.microsoft.com/office/drawing/2014/main" id="{F7428527-59EE-4A0E-BC22-2221D5C6812B}"/>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303555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42A1FFDD-5126-40FA-A4E9-183ED93C0A51}"/>
              </a:ext>
            </a:extLst>
          </p:cNvPr>
          <p:cNvSpPr>
            <a:spLocks noGrp="1" noChangeArrowheads="1"/>
          </p:cNvSpPr>
          <p:nvPr>
            <p:ph idx="4294967295"/>
          </p:nvPr>
        </p:nvSpPr>
        <p:spPr>
          <a:xfrm>
            <a:off x="461859" y="1523716"/>
            <a:ext cx="4159254" cy="4139948"/>
          </a:xfrm>
        </p:spPr>
        <p:txBody>
          <a:bodyPr/>
          <a:lstStyle/>
          <a:p>
            <a:pPr>
              <a:lnSpc>
                <a:spcPts val="4358"/>
              </a:lnSpc>
            </a:pPr>
            <a:r>
              <a:rPr lang="en-US" altLang="zh-CN" sz="2800" dirty="0"/>
              <a:t>LSB</a:t>
            </a:r>
            <a:r>
              <a:rPr lang="zh-CN" altLang="en-US" sz="2800" dirty="0"/>
              <a:t>隐写及其分析方法</a:t>
            </a:r>
          </a:p>
          <a:p>
            <a:pPr marL="0" indent="0">
              <a:lnSpc>
                <a:spcPts val="4358"/>
              </a:lnSpc>
              <a:buNone/>
            </a:pPr>
            <a:r>
              <a:rPr lang="en-US" altLang="zh-CN" sz="2800" dirty="0"/>
              <a:t>	</a:t>
            </a:r>
            <a:r>
              <a:rPr lang="zh-CN" altLang="en-US" sz="2800" dirty="0"/>
              <a:t>一、卡方分析</a:t>
            </a:r>
            <a:endParaRPr lang="en-US" altLang="zh-CN" sz="2800" dirty="0"/>
          </a:p>
          <a:p>
            <a:pPr marL="0" indent="0">
              <a:lnSpc>
                <a:spcPts val="4358"/>
              </a:lnSpc>
              <a:buNone/>
            </a:pPr>
            <a:r>
              <a:rPr lang="en-US" altLang="zh-CN" sz="2800" dirty="0"/>
              <a:t>	</a:t>
            </a:r>
            <a:r>
              <a:rPr lang="zh-CN" altLang="en-US" sz="2800" dirty="0"/>
              <a:t>二、</a:t>
            </a:r>
            <a:r>
              <a:rPr lang="en-US" altLang="zh-CN" sz="2800" dirty="0"/>
              <a:t>RS</a:t>
            </a:r>
            <a:r>
              <a:rPr lang="zh-CN" altLang="en-US" sz="2800" dirty="0"/>
              <a:t>分析</a:t>
            </a:r>
            <a:endParaRPr lang="en-US" altLang="zh-CN" sz="2800" dirty="0"/>
          </a:p>
          <a:p>
            <a:pPr marL="0" indent="0">
              <a:lnSpc>
                <a:spcPts val="4358"/>
              </a:lnSpc>
              <a:buNone/>
            </a:pPr>
            <a:r>
              <a:rPr lang="en-US" altLang="zh-CN" sz="2800" dirty="0"/>
              <a:t>	</a:t>
            </a:r>
            <a:r>
              <a:rPr lang="zh-CN" altLang="en-US" sz="2800" dirty="0"/>
              <a:t>三、</a:t>
            </a:r>
            <a:r>
              <a:rPr lang="en-US" altLang="zh-CN" sz="2800" dirty="0"/>
              <a:t>LSBM</a:t>
            </a:r>
            <a:endParaRPr lang="en-US" altLang="zh-CN" sz="2800" dirty="0">
              <a:solidFill>
                <a:srgbClr val="FF0000"/>
              </a:solidFill>
            </a:endParaRPr>
          </a:p>
        </p:txBody>
      </p:sp>
      <p:sp>
        <p:nvSpPr>
          <p:cNvPr id="3" name="标题 1">
            <a:extLst>
              <a:ext uri="{FF2B5EF4-FFF2-40B4-BE49-F238E27FC236}">
                <a16:creationId xmlns:a16="http://schemas.microsoft.com/office/drawing/2014/main" id="{B0F90B06-A3AD-4C73-AC00-59B833E4A02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实验</a:t>
            </a:r>
            <a:r>
              <a:rPr kumimoji="1" lang="en-US" altLang="zh-CN" sz="3199" kern="0" dirty="0"/>
              <a:t>2</a:t>
            </a:r>
            <a:r>
              <a:rPr kumimoji="1" lang="zh-CN" altLang="en-US" sz="3199" kern="0" dirty="0"/>
              <a:t>内容</a:t>
            </a:r>
          </a:p>
        </p:txBody>
      </p:sp>
      <p:sp>
        <p:nvSpPr>
          <p:cNvPr id="2" name="Rectangle 3">
            <a:extLst>
              <a:ext uri="{FF2B5EF4-FFF2-40B4-BE49-F238E27FC236}">
                <a16:creationId xmlns:a16="http://schemas.microsoft.com/office/drawing/2014/main" id="{14CAD07D-540D-EF65-7349-F45C59A754A9}"/>
              </a:ext>
            </a:extLst>
          </p:cNvPr>
          <p:cNvSpPr txBox="1">
            <a:spLocks noChangeArrowheads="1"/>
          </p:cNvSpPr>
          <p:nvPr/>
        </p:nvSpPr>
        <p:spPr bwMode="auto">
          <a:xfrm>
            <a:off x="4536768" y="1523716"/>
            <a:ext cx="4116793" cy="41399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899" indent="-342899" algn="l" rtl="0" eaLnBrk="1" fontAlgn="base" hangingPunct="1">
              <a:spcBef>
                <a:spcPct val="20000"/>
              </a:spcBef>
              <a:spcAft>
                <a:spcPct val="0"/>
              </a:spcAft>
              <a:buClr>
                <a:schemeClr val="tx1"/>
              </a:buClr>
              <a:buSzPct val="80000"/>
              <a:buFont typeface="Wingdings" pitchFamily="2" charset="2"/>
              <a:buChar char="¢"/>
              <a:defRPr sz="3001">
                <a:solidFill>
                  <a:schemeClr val="tx2"/>
                </a:solidFill>
                <a:latin typeface="+mn-lt"/>
                <a:ea typeface="+mn-ea"/>
                <a:cs typeface="+mn-cs"/>
              </a:defRPr>
            </a:lvl1pPr>
            <a:lvl2pPr marL="742948" indent="-285749" algn="l" rtl="0" eaLnBrk="1" fontAlgn="base" hangingPunct="1">
              <a:spcBef>
                <a:spcPct val="20000"/>
              </a:spcBef>
              <a:spcAft>
                <a:spcPct val="0"/>
              </a:spcAft>
              <a:buClr>
                <a:schemeClr val="accent1"/>
              </a:buClr>
              <a:buSzPct val="75000"/>
              <a:buFont typeface="Wingdings" pitchFamily="2" charset="2"/>
              <a:buChar char="l"/>
              <a:defRPr sz="2800">
                <a:solidFill>
                  <a:schemeClr val="tx1"/>
                </a:solidFill>
                <a:latin typeface="+mn-lt"/>
                <a:ea typeface="+mn-ea"/>
              </a:defRPr>
            </a:lvl2pPr>
            <a:lvl3pPr marL="1142997" indent="-228599" algn="l" rtl="0" eaLnBrk="1" fontAlgn="base" hangingPunct="1">
              <a:spcBef>
                <a:spcPct val="20000"/>
              </a:spcBef>
              <a:spcAft>
                <a:spcPct val="0"/>
              </a:spcAft>
              <a:buClr>
                <a:schemeClr val="folHlink"/>
              </a:buClr>
              <a:buSzPct val="75000"/>
              <a:buFont typeface="Wingdings" pitchFamily="2" charset="2"/>
              <a:buChar char="l"/>
              <a:defRPr sz="2400">
                <a:solidFill>
                  <a:schemeClr val="tx1"/>
                </a:solidFill>
                <a:latin typeface="+mn-lt"/>
                <a:ea typeface="+mn-ea"/>
              </a:defRPr>
            </a:lvl3pPr>
            <a:lvl4pPr marL="1600195" indent="-228599"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ea typeface="+mn-ea"/>
              </a:defRPr>
            </a:lvl4pPr>
            <a:lvl5pPr marL="2057393"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5pPr>
            <a:lvl6pPr marL="2514591"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6pPr>
            <a:lvl7pPr marL="29717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7pPr>
            <a:lvl8pPr marL="34289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8pPr>
            <a:lvl9pPr marL="3886187"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9pPr>
          </a:lstStyle>
          <a:p>
            <a:pPr>
              <a:lnSpc>
                <a:spcPts val="4358"/>
              </a:lnSpc>
            </a:pPr>
            <a:r>
              <a:rPr lang="zh-CN" altLang="en-US" sz="2800" kern="0" dirty="0"/>
              <a:t>安全隐写算法</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四、</a:t>
            </a:r>
            <a:r>
              <a:rPr lang="en-US" altLang="zh-CN" sz="2800" kern="0" dirty="0" err="1"/>
              <a:t>Jsteg</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五、</a:t>
            </a:r>
            <a:r>
              <a:rPr lang="en-US" altLang="zh-CN" sz="2800" kern="0" dirty="0"/>
              <a:t>F3</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六、</a:t>
            </a:r>
            <a:r>
              <a:rPr lang="en-US" altLang="zh-CN" sz="2800" kern="0" dirty="0"/>
              <a:t>F4</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七、</a:t>
            </a:r>
            <a:r>
              <a:rPr lang="en-US" altLang="zh-CN" sz="2800" kern="0" dirty="0"/>
              <a:t>F5</a:t>
            </a:r>
            <a:r>
              <a:rPr lang="zh-CN" altLang="en-US" sz="2800" kern="0" dirty="0"/>
              <a:t>隐写</a:t>
            </a:r>
            <a:endParaRPr lang="en-US" altLang="zh-CN" sz="2800" kern="0" dirty="0"/>
          </a:p>
          <a:p>
            <a:pPr>
              <a:lnSpc>
                <a:spcPts val="4358"/>
              </a:lnSpc>
            </a:pPr>
            <a:endParaRPr lang="en-US" altLang="zh-CN" kern="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400" dirty="0"/>
                  <a:t>嵌入率</a:t>
                </a:r>
                <a:r>
                  <a:rPr lang="en-US" altLang="zh-CN" sz="2400" dirty="0"/>
                  <a:t>p</a:t>
                </a:r>
                <a:r>
                  <a:rPr lang="zh-CN" altLang="en-US" sz="2400" dirty="0"/>
                  <a:t>计算</a:t>
                </a:r>
                <a:endParaRPr lang="en-US" altLang="zh-CN" sz="2400" dirty="0"/>
              </a:p>
              <a:p>
                <a:r>
                  <a:rPr lang="zh-CN" altLang="en-US" sz="2000" dirty="0"/>
                  <a:t>前面算出的一组</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𝑀</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b>
                    </m:sSub>
                  </m:oMath>
                </a14:m>
                <a:r>
                  <a:rPr lang="zh-CN" altLang="en-US" sz="2000" dirty="0"/>
                  <a:t>是在比例为</a:t>
                </a:r>
                <a:r>
                  <a:rPr lang="en-US" altLang="zh-CN" sz="2000" dirty="0"/>
                  <a:t>p/2</a:t>
                </a:r>
                <a:r>
                  <a:rPr lang="zh-CN" altLang="en-US" sz="2000" dirty="0"/>
                  <a:t>的样点进行一次</a:t>
                </a:r>
                <a:r>
                  <a:rPr lang="en-US" altLang="zh-CN" sz="2000" dirty="0"/>
                  <a:t>F1</a:t>
                </a:r>
                <a:r>
                  <a:rPr lang="zh-CN" altLang="en-US" sz="2000" dirty="0"/>
                  <a:t>变换的情况下得到的。</a:t>
                </a:r>
                <a:endParaRPr lang="en-US" altLang="zh-CN" sz="2000" dirty="0"/>
              </a:p>
              <a:p>
                <a:r>
                  <a:rPr lang="zh-CN" altLang="en-US" sz="2000" dirty="0"/>
                  <a:t>现在将待测图像的所有样点都进行一次</a:t>
                </a:r>
                <a:r>
                  <a:rPr lang="en-US" altLang="zh-CN" sz="2000" dirty="0"/>
                  <a:t>F1</a:t>
                </a:r>
                <a:r>
                  <a:rPr lang="zh-CN" altLang="en-US" sz="2000" dirty="0"/>
                  <a:t>变换，即</a:t>
                </a:r>
                <a14:m>
                  <m:oMath xmlns:m="http://schemas.openxmlformats.org/officeDocument/2006/math">
                    <m:r>
                      <a:rPr lang="en-US" altLang="zh-CN" sz="2000" dirty="0" smtClean="0">
                        <a:solidFill>
                          <a:schemeClr val="tx2"/>
                        </a:solidFill>
                        <a:latin typeface="Cambria Math" panose="02040503050406030204" pitchFamily="18" charset="0"/>
                      </a:rPr>
                      <m:t>𝑀</m:t>
                    </m:r>
                    <m:r>
                      <a:rPr lang="en-US" altLang="zh-CN" sz="2000" dirty="0" smtClean="0">
                        <a:solidFill>
                          <a:schemeClr val="tx2"/>
                        </a:solidFill>
                        <a:latin typeface="Cambria Math" panose="02040503050406030204" pitchFamily="18" charset="0"/>
                      </a:rPr>
                      <m:t>=</m:t>
                    </m:r>
                    <m:d>
                      <m:dPr>
                        <m:ctrlPr>
                          <a:rPr lang="en-US" altLang="zh-CN" sz="2000" i="1" dirty="0">
                            <a:solidFill>
                              <a:schemeClr val="tx2"/>
                            </a:solidFill>
                            <a:latin typeface="Cambria Math" panose="02040503050406030204" pitchFamily="18" charset="0"/>
                          </a:rPr>
                        </m:ctrlPr>
                      </m:dPr>
                      <m:e>
                        <m:r>
                          <a:rPr lang="en-US" altLang="zh-CN" sz="2000" dirty="0">
                            <a:solidFill>
                              <a:schemeClr val="tx2"/>
                            </a:solidFill>
                            <a:latin typeface="Cambria Math" panose="02040503050406030204" pitchFamily="18" charset="0"/>
                          </a:rPr>
                          <m:t>1,</m:t>
                        </m:r>
                        <m:r>
                          <a:rPr lang="en-US" altLang="zh-CN" sz="2000" b="0" i="0" dirty="0" smtClean="0">
                            <a:solidFill>
                              <a:schemeClr val="tx2"/>
                            </a:solidFill>
                            <a:latin typeface="Cambria Math" panose="02040503050406030204" pitchFamily="18" charset="0"/>
                          </a:rPr>
                          <m:t>1</m:t>
                        </m:r>
                        <m:r>
                          <a:rPr lang="en-US" altLang="zh-CN" sz="2000" dirty="0">
                            <a:solidFill>
                              <a:schemeClr val="tx2"/>
                            </a:solidFill>
                            <a:latin typeface="Cambria Math" panose="02040503050406030204" pitchFamily="18" charset="0"/>
                          </a:rPr>
                          <m:t>,1,</m:t>
                        </m:r>
                        <m:r>
                          <a:rPr lang="en-US" altLang="zh-CN" sz="2000" b="0" i="1" dirty="0" smtClean="0">
                            <a:solidFill>
                              <a:schemeClr val="tx2"/>
                            </a:solidFill>
                            <a:latin typeface="Cambria Math" panose="02040503050406030204" pitchFamily="18" charset="0"/>
                          </a:rPr>
                          <m:t>1</m:t>
                        </m:r>
                      </m:e>
                    </m:d>
                  </m:oMath>
                </a14:m>
                <a:r>
                  <a:rPr lang="zh-CN" altLang="en-US" sz="2000" dirty="0"/>
                  <a:t>，相对于原始图像则有比例为</a:t>
                </a:r>
                <a:r>
                  <a:rPr lang="en-US" altLang="zh-CN" sz="2000" dirty="0"/>
                  <a:t>1- p/2</a:t>
                </a:r>
                <a:r>
                  <a:rPr lang="zh-CN" altLang="en-US" sz="2000" dirty="0"/>
                  <a:t>的样点进行了变换，计算此时的</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b>
                    </m:sSub>
                    <m:r>
                      <a:rPr lang="en-US" altLang="zh-CN" sz="2000" i="1">
                        <a:latin typeface="Cambria Math" panose="02040503050406030204" pitchFamily="18" charset="0"/>
                        <a:ea typeface="Cambria Math" panose="02040503050406030204" pitchFamily="18" charset="0"/>
                      </a:rPr>
                      <m:t> </m:t>
                    </m:r>
                  </m:oMath>
                </a14:m>
                <a:r>
                  <a:rPr lang="zh-CN" altLang="en-US" sz="2000" dirty="0"/>
                  <a:t>。</a:t>
                </a:r>
                <a:endParaRPr lang="en-US" altLang="zh-CN" sz="2000" dirty="0"/>
              </a:p>
              <a:p>
                <a:r>
                  <a:rPr lang="zh-CN" altLang="en-US" sz="2000" dirty="0"/>
                  <a:t>将这两组四对统计量连线并相交得到</a:t>
                </a:r>
                <a:r>
                  <a:rPr lang="en-US" altLang="zh-CN" sz="2000" dirty="0"/>
                  <a:t>p</a:t>
                </a:r>
                <a:r>
                  <a:rPr lang="zh-CN" altLang="en-US" sz="2000" dirty="0"/>
                  <a:t>。</a:t>
                </a:r>
              </a:p>
              <a:p>
                <a:endParaRPr lang="zh-CN" altLang="en-US"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44500" y="1520825"/>
                <a:ext cx="7978616" cy="4819650"/>
              </a:xfrm>
              <a:blipFill>
                <a:blip r:embed="rId2"/>
                <a:stretch>
                  <a:fillRect l="-611" t="-1391"/>
                </a:stretch>
              </a:blipFill>
            </p:spPr>
            <p:txBody>
              <a:bodyPr/>
              <a:lstStyle/>
              <a:p>
                <a:r>
                  <a:rPr lang="zh-CN" altLang="en-US">
                    <a:noFill/>
                  </a:rPr>
                  <a:t> </a:t>
                </a:r>
              </a:p>
            </p:txBody>
          </p:sp>
        </mc:Fallback>
      </mc:AlternateContent>
      <p:sp>
        <p:nvSpPr>
          <p:cNvPr id="5" name="标题 1">
            <a:extLst>
              <a:ext uri="{FF2B5EF4-FFF2-40B4-BE49-F238E27FC236}">
                <a16:creationId xmlns:a16="http://schemas.microsoft.com/office/drawing/2014/main" id="{A079DF59-517E-4B0E-BB3D-52415F9DC83B}"/>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pic>
        <p:nvPicPr>
          <p:cNvPr id="3" name="Picture 2">
            <a:extLst>
              <a:ext uri="{FF2B5EF4-FFF2-40B4-BE49-F238E27FC236}">
                <a16:creationId xmlns:a16="http://schemas.microsoft.com/office/drawing/2014/main" id="{FE9FDFBD-4A88-CB9C-BA2F-DF24CF7B28A6}"/>
              </a:ext>
            </a:extLst>
          </p:cNvPr>
          <p:cNvPicPr>
            <a:picLocks noChangeAspect="1"/>
          </p:cNvPicPr>
          <p:nvPr/>
        </p:nvPicPr>
        <p:blipFill>
          <a:blip r:embed="rId3"/>
          <a:stretch>
            <a:fillRect/>
          </a:stretch>
        </p:blipFill>
        <p:spPr>
          <a:xfrm>
            <a:off x="2676897" y="3978870"/>
            <a:ext cx="4968552" cy="2520355"/>
          </a:xfrm>
          <a:prstGeom prst="rect">
            <a:avLst/>
          </a:prstGeom>
          <a:noFill/>
          <a:ln w="9525">
            <a:noFill/>
          </a:ln>
        </p:spPr>
      </p:pic>
    </p:spTree>
    <p:extLst>
      <p:ext uri="{BB962C8B-B14F-4D97-AF65-F5344CB8AC3E}">
        <p14:creationId xmlns:p14="http://schemas.microsoft.com/office/powerpoint/2010/main" val="147067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6981" y="1548015"/>
                <a:ext cx="7978616" cy="4819650"/>
              </a:xfrm>
            </p:spPr>
            <p:txBody>
              <a:bodyPr/>
              <a:lstStyle/>
              <a:p>
                <a:r>
                  <a:rPr lang="en-US" altLang="zh-CN" sz="2400" dirty="0"/>
                  <a:t>RS</a:t>
                </a:r>
                <a:r>
                  <a:rPr lang="zh-CN" altLang="en-US" sz="2400" dirty="0"/>
                  <a:t>分析的具体步骤：</a:t>
                </a:r>
              </a:p>
              <a:p>
                <a:r>
                  <a:rPr lang="zh-CN" altLang="en-US" sz="2000" dirty="0"/>
                  <a:t>将待测图像分成若干大小相等的图像块（</a:t>
                </a:r>
                <a:r>
                  <a:rPr lang="en-US" altLang="zh-CN" sz="2000" dirty="0"/>
                  <a:t>n=4</a:t>
                </a:r>
                <a:r>
                  <a:rPr lang="zh-CN" altLang="en-US" sz="2000" dirty="0"/>
                  <a:t>），对每个块定义一个掩模算法函数，通常为</a:t>
                </a:r>
                <a:r>
                  <a:rPr lang="en-US" altLang="zh-CN" sz="2000" dirty="0"/>
                  <a:t>M(0,1,1,0)</a:t>
                </a:r>
                <a:r>
                  <a:rPr lang="zh-CN" altLang="en-US" sz="2000" dirty="0"/>
                  <a:t>，即</a:t>
                </a:r>
              </a:p>
              <a:p>
                <a:pPr marL="0" indent="0">
                  <a:buNone/>
                </a:pPr>
                <a:endParaRPr lang="zh-CN" altLang="en-US" sz="2000" dirty="0"/>
              </a:p>
              <a:p>
                <a:r>
                  <a:rPr lang="zh-CN" altLang="en-US" sz="2000" dirty="0"/>
                  <a:t>结合公式判断每个块属于</a:t>
                </a:r>
                <a:r>
                  <a:rPr lang="en-US" altLang="zh-CN" sz="2000" dirty="0"/>
                  <a:t>Regular</a:t>
                </a:r>
                <a:r>
                  <a:rPr lang="zh-CN" altLang="en-US" sz="2000" dirty="0"/>
                  <a:t>或</a:t>
                </a:r>
                <a:r>
                  <a:rPr lang="en-US" altLang="zh-CN" sz="2000" dirty="0"/>
                  <a:t>Singular</a:t>
                </a:r>
                <a:r>
                  <a:rPr lang="zh-CN" altLang="en-US" sz="2000" dirty="0"/>
                  <a:t>，遍历整幅图像得到</a:t>
                </a:r>
              </a:p>
              <a:p>
                <a:pPr marL="0" indent="0">
                  <a:buNone/>
                </a:pPr>
                <a:r>
                  <a:rPr lang="zh-CN" altLang="en-US" sz="2000" dirty="0"/>
                  <a:t>   </a:t>
                </a:r>
              </a:p>
              <a:p>
                <a:pPr marL="0" indent="0">
                  <a:buNone/>
                </a:pPr>
                <a:r>
                  <a:rPr lang="zh-CN" altLang="en-US" sz="2000" dirty="0"/>
                  <a:t>      </a:t>
                </a:r>
                <a:endParaRPr lang="en-US" altLang="zh-CN" sz="2000" dirty="0"/>
              </a:p>
              <a:p>
                <a:pPr marL="0" indent="0">
                  <a:buNone/>
                </a:pPr>
                <a:r>
                  <a:rPr lang="zh-CN" altLang="en-US" sz="2000" dirty="0"/>
                  <a:t>             </a:t>
                </a:r>
              </a:p>
              <a:p>
                <a:endParaRPr lang="en-US" altLang="zh-CN" sz="2000" dirty="0"/>
              </a:p>
              <a:p>
                <a:r>
                  <a:rPr lang="zh-CN" altLang="en-US" sz="2000" dirty="0"/>
                  <a:t>改变掩模算法函数，</a:t>
                </a:r>
                <a:r>
                  <a:rPr lang="en-US" altLang="zh-CN" sz="2000" dirty="0"/>
                  <a:t>-M</a:t>
                </a:r>
                <a14:m>
                  <m:oMath xmlns:m="http://schemas.openxmlformats.org/officeDocument/2006/math">
                    <m:r>
                      <a:rPr lang="en-US" altLang="zh-CN" sz="2000" i="1" dirty="0" smtClean="0">
                        <a:latin typeface="Cambria Math" panose="02040503050406030204" pitchFamily="18" charset="0"/>
                      </a:rPr>
                      <m:t>(</m:t>
                    </m:r>
                    <m:r>
                      <a:rPr lang="en-US" altLang="zh-CN" sz="2000" i="1" dirty="0">
                        <a:latin typeface="Cambria Math" panose="02040503050406030204" pitchFamily="18" charset="0"/>
                      </a:rPr>
                      <m:t>0</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−1</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−1</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0</m:t>
                    </m:r>
                    <m:r>
                      <a:rPr lang="en-US" altLang="zh-CN" sz="2000" b="0" i="1" dirty="0" smtClean="0">
                        <a:latin typeface="Cambria Math" panose="02040503050406030204" pitchFamily="18" charset="0"/>
                      </a:rPr>
                      <m:t>)</m:t>
                    </m:r>
                  </m:oMath>
                </a14:m>
                <a:r>
                  <a:rPr lang="zh-CN" altLang="en-US" sz="2000" dirty="0"/>
                  <a:t>重复操作得到             </a:t>
                </a:r>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56981" y="1548015"/>
                <a:ext cx="7978616" cy="4819650"/>
              </a:xfrm>
              <a:blipFill>
                <a:blip r:embed="rId4"/>
                <a:stretch>
                  <a:fillRect l="-611" t="-1391"/>
                </a:stretch>
              </a:blipFill>
            </p:spPr>
            <p:txBody>
              <a:bodyPr/>
              <a:lstStyle/>
              <a:p>
                <a:r>
                  <a:rPr lang="zh-CN" altLang="en-US">
                    <a:noFill/>
                  </a:rPr>
                  <a:t> </a:t>
                </a:r>
              </a:p>
            </p:txBody>
          </p:sp>
        </mc:Fallback>
      </mc:AlternateContent>
      <p:graphicFrame>
        <p:nvGraphicFramePr>
          <p:cNvPr id="5" name="Object 4">
            <a:extLst>
              <a:ext uri="{FF2B5EF4-FFF2-40B4-BE49-F238E27FC236}">
                <a16:creationId xmlns:a16="http://schemas.microsoft.com/office/drawing/2014/main" id="{0836CE4A-4B7D-4D6F-ACED-1085ADEEB3F1}"/>
              </a:ext>
            </a:extLst>
          </p:cNvPr>
          <p:cNvGraphicFramePr>
            <a:graphicFrameLocks noChangeAspect="1"/>
          </p:cNvGraphicFramePr>
          <p:nvPr>
            <p:extLst>
              <p:ext uri="{D42A27DB-BD31-4B8C-83A1-F6EECF244321}">
                <p14:modId xmlns:p14="http://schemas.microsoft.com/office/powerpoint/2010/main" val="3906243287"/>
              </p:ext>
            </p:extLst>
          </p:nvPr>
        </p:nvGraphicFramePr>
        <p:xfrm>
          <a:off x="2388865" y="2719095"/>
          <a:ext cx="3888431" cy="360040"/>
        </p:xfrm>
        <a:graphic>
          <a:graphicData uri="http://schemas.openxmlformats.org/presentationml/2006/ole">
            <mc:AlternateContent xmlns:mc="http://schemas.openxmlformats.org/markup-compatibility/2006">
              <mc:Choice xmlns:v="urn:schemas-microsoft-com:vml" Requires="v">
                <p:oleObj r:id="rId5" imgW="2426970" imgH="203200" progId="Equation.DSMT4">
                  <p:embed/>
                </p:oleObj>
              </mc:Choice>
              <mc:Fallback>
                <p:oleObj r:id="rId5" imgW="2426970" imgH="203200" progId="Equation.DSMT4">
                  <p:embed/>
                  <p:pic>
                    <p:nvPicPr>
                      <p:cNvPr id="35844" name="Object 4"/>
                      <p:cNvPicPr/>
                      <p:nvPr/>
                    </p:nvPicPr>
                    <p:blipFill>
                      <a:blip r:embed="rId6"/>
                      <a:stretch>
                        <a:fillRect/>
                      </a:stretch>
                    </p:blipFill>
                    <p:spPr>
                      <a:xfrm>
                        <a:off x="2388865" y="2719095"/>
                        <a:ext cx="3888431" cy="360040"/>
                      </a:xfrm>
                      <a:prstGeom prst="rect">
                        <a:avLst/>
                      </a:prstGeom>
                      <a:noFill/>
                      <a:ln w="38100">
                        <a:noFill/>
                        <a:miter/>
                      </a:ln>
                    </p:spPr>
                  </p:pic>
                </p:oleObj>
              </mc:Fallback>
            </mc:AlternateContent>
          </a:graphicData>
        </a:graphic>
      </p:graphicFrame>
      <p:graphicFrame>
        <p:nvGraphicFramePr>
          <p:cNvPr id="6" name="Object 5">
            <a:extLst>
              <a:ext uri="{FF2B5EF4-FFF2-40B4-BE49-F238E27FC236}">
                <a16:creationId xmlns:a16="http://schemas.microsoft.com/office/drawing/2014/main" id="{73EB0C55-2A9A-42A7-826D-8FEC2E2BCE1B}"/>
              </a:ext>
            </a:extLst>
          </p:cNvPr>
          <p:cNvGraphicFramePr>
            <a:graphicFrameLocks noChangeAspect="1"/>
          </p:cNvGraphicFramePr>
          <p:nvPr>
            <p:extLst>
              <p:ext uri="{D42A27DB-BD31-4B8C-83A1-F6EECF244321}">
                <p14:modId xmlns:p14="http://schemas.microsoft.com/office/powerpoint/2010/main" val="1227860280"/>
              </p:ext>
            </p:extLst>
          </p:nvPr>
        </p:nvGraphicFramePr>
        <p:xfrm>
          <a:off x="2883876" y="3420090"/>
          <a:ext cx="2604625" cy="1228905"/>
        </p:xfrm>
        <a:graphic>
          <a:graphicData uri="http://schemas.openxmlformats.org/presentationml/2006/ole">
            <mc:AlternateContent xmlns:mc="http://schemas.openxmlformats.org/markup-compatibility/2006">
              <mc:Choice xmlns:v="urn:schemas-microsoft-com:vml" Requires="v">
                <p:oleObj r:id="rId7" imgW="1411605" imgH="890270" progId="Equation.3">
                  <p:embed/>
                </p:oleObj>
              </mc:Choice>
              <mc:Fallback>
                <p:oleObj r:id="rId7" imgW="1411605" imgH="890270" progId="Equation.3">
                  <p:embed/>
                  <p:pic>
                    <p:nvPicPr>
                      <p:cNvPr id="35845" name="Object 5"/>
                      <p:cNvPicPr/>
                      <p:nvPr/>
                    </p:nvPicPr>
                    <p:blipFill>
                      <a:blip r:embed="rId8"/>
                      <a:stretch>
                        <a:fillRect/>
                      </a:stretch>
                    </p:blipFill>
                    <p:spPr>
                      <a:xfrm>
                        <a:off x="2883876" y="3420090"/>
                        <a:ext cx="2604625" cy="1228905"/>
                      </a:xfrm>
                      <a:prstGeom prst="rect">
                        <a:avLst/>
                      </a:prstGeom>
                      <a:noFill/>
                      <a:ln w="38100">
                        <a:noFill/>
                        <a:miter/>
                      </a:ln>
                    </p:spPr>
                  </p:pic>
                </p:oleObj>
              </mc:Fallback>
            </mc:AlternateContent>
          </a:graphicData>
        </a:graphic>
      </p:graphicFrame>
      <p:graphicFrame>
        <p:nvGraphicFramePr>
          <p:cNvPr id="7" name="Object 6">
            <a:extLst>
              <a:ext uri="{FF2B5EF4-FFF2-40B4-BE49-F238E27FC236}">
                <a16:creationId xmlns:a16="http://schemas.microsoft.com/office/drawing/2014/main" id="{969FDB2C-C078-4979-B418-0101265AE8F3}"/>
              </a:ext>
            </a:extLst>
          </p:cNvPr>
          <p:cNvGraphicFramePr>
            <a:graphicFrameLocks noChangeAspect="1"/>
          </p:cNvGraphicFramePr>
          <p:nvPr>
            <p:extLst>
              <p:ext uri="{D42A27DB-BD31-4B8C-83A1-F6EECF244321}">
                <p14:modId xmlns:p14="http://schemas.microsoft.com/office/powerpoint/2010/main" val="3424573951"/>
              </p:ext>
            </p:extLst>
          </p:nvPr>
        </p:nvGraphicFramePr>
        <p:xfrm>
          <a:off x="3180953" y="5242867"/>
          <a:ext cx="1352827" cy="333072"/>
        </p:xfrm>
        <a:graphic>
          <a:graphicData uri="http://schemas.openxmlformats.org/presentationml/2006/ole">
            <mc:AlternateContent xmlns:mc="http://schemas.openxmlformats.org/markup-compatibility/2006">
              <mc:Choice xmlns:v="urn:schemas-microsoft-com:vml" Requires="v">
                <p:oleObj r:id="rId9" imgW="724535" imgH="203200" progId="Equation.DSMT4">
                  <p:embed/>
                </p:oleObj>
              </mc:Choice>
              <mc:Fallback>
                <p:oleObj r:id="rId9" imgW="724535" imgH="203200" progId="Equation.DSMT4">
                  <p:embed/>
                  <p:pic>
                    <p:nvPicPr>
                      <p:cNvPr id="35846" name="Object 6"/>
                      <p:cNvPicPr/>
                      <p:nvPr/>
                    </p:nvPicPr>
                    <p:blipFill>
                      <a:blip r:embed="rId10"/>
                      <a:stretch>
                        <a:fillRect/>
                      </a:stretch>
                    </p:blipFill>
                    <p:spPr>
                      <a:xfrm>
                        <a:off x="3180953" y="5242867"/>
                        <a:ext cx="1352827" cy="333072"/>
                      </a:xfrm>
                      <a:prstGeom prst="rect">
                        <a:avLst/>
                      </a:prstGeom>
                      <a:noFill/>
                      <a:ln w="38100">
                        <a:noFill/>
                        <a:miter/>
                      </a:ln>
                    </p:spPr>
                  </p:pic>
                </p:oleObj>
              </mc:Fallback>
            </mc:AlternateContent>
          </a:graphicData>
        </a:graphic>
      </p:graphicFrame>
      <p:graphicFrame>
        <p:nvGraphicFramePr>
          <p:cNvPr id="8" name="Object 7">
            <a:extLst>
              <a:ext uri="{FF2B5EF4-FFF2-40B4-BE49-F238E27FC236}">
                <a16:creationId xmlns:a16="http://schemas.microsoft.com/office/drawing/2014/main" id="{F82649E4-DA4F-4633-980D-8BECED8DFDD8}"/>
              </a:ext>
            </a:extLst>
          </p:cNvPr>
          <p:cNvGraphicFramePr>
            <a:graphicFrameLocks noChangeAspect="1"/>
          </p:cNvGraphicFramePr>
          <p:nvPr>
            <p:extLst>
              <p:ext uri="{D42A27DB-BD31-4B8C-83A1-F6EECF244321}">
                <p14:modId xmlns:p14="http://schemas.microsoft.com/office/powerpoint/2010/main" val="1818858705"/>
              </p:ext>
            </p:extLst>
          </p:nvPr>
        </p:nvGraphicFramePr>
        <p:xfrm>
          <a:off x="3120871" y="5678968"/>
          <a:ext cx="1352827" cy="360754"/>
        </p:xfrm>
        <a:graphic>
          <a:graphicData uri="http://schemas.openxmlformats.org/presentationml/2006/ole">
            <mc:AlternateContent xmlns:mc="http://schemas.openxmlformats.org/markup-compatibility/2006">
              <mc:Choice xmlns:v="urn:schemas-microsoft-com:vml" Requires="v">
                <p:oleObj r:id="rId11" imgW="711835" imgH="203200" progId="Equation.DSMT4">
                  <p:embed/>
                </p:oleObj>
              </mc:Choice>
              <mc:Fallback>
                <p:oleObj r:id="rId11" imgW="711835" imgH="203200" progId="Equation.DSMT4">
                  <p:embed/>
                  <p:pic>
                    <p:nvPicPr>
                      <p:cNvPr id="35847" name="Object 7"/>
                      <p:cNvPicPr/>
                      <p:nvPr/>
                    </p:nvPicPr>
                    <p:blipFill>
                      <a:blip r:embed="rId12"/>
                      <a:stretch>
                        <a:fillRect/>
                      </a:stretch>
                    </p:blipFill>
                    <p:spPr>
                      <a:xfrm>
                        <a:off x="3120871" y="5678968"/>
                        <a:ext cx="1352827" cy="360754"/>
                      </a:xfrm>
                      <a:prstGeom prst="rect">
                        <a:avLst/>
                      </a:prstGeom>
                      <a:noFill/>
                      <a:ln w="38100">
                        <a:noFill/>
                        <a:miter/>
                      </a:ln>
                    </p:spPr>
                  </p:pic>
                </p:oleObj>
              </mc:Fallback>
            </mc:AlternateContent>
          </a:graphicData>
        </a:graphic>
      </p:graphicFrame>
      <p:sp>
        <p:nvSpPr>
          <p:cNvPr id="9" name="标题 1">
            <a:extLst>
              <a:ext uri="{FF2B5EF4-FFF2-40B4-BE49-F238E27FC236}">
                <a16:creationId xmlns:a16="http://schemas.microsoft.com/office/drawing/2014/main" id="{319A5FE3-C86E-4F0A-88C2-987B42B6C49E}"/>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Tree>
    <p:extLst>
      <p:ext uri="{BB962C8B-B14F-4D97-AF65-F5344CB8AC3E}">
        <p14:creationId xmlns:p14="http://schemas.microsoft.com/office/powerpoint/2010/main" val="463645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将图像数据的</a:t>
            </a:r>
            <a:r>
              <a:rPr lang="en-US" altLang="zh-CN" sz="2000" dirty="0"/>
              <a:t>LSB</a:t>
            </a:r>
            <a:r>
              <a:rPr lang="zh-CN" altLang="en-US" sz="2000" dirty="0"/>
              <a:t>位取反，用获得的数据重复操作</a:t>
            </a:r>
            <a:r>
              <a:rPr lang="en-US" altLang="zh-CN" sz="2000" dirty="0"/>
              <a:t>1</a:t>
            </a:r>
            <a:r>
              <a:rPr lang="zh-CN" altLang="en-US" sz="2000" dirty="0"/>
              <a:t>和操作</a:t>
            </a:r>
            <a:r>
              <a:rPr lang="en-US" altLang="zh-CN" sz="2000" dirty="0"/>
              <a:t>2</a:t>
            </a:r>
            <a:r>
              <a:rPr lang="zh-CN" altLang="en-US" sz="2000" dirty="0"/>
              <a:t>，得到 </a:t>
            </a:r>
          </a:p>
          <a:p>
            <a:pPr marL="0" indent="0">
              <a:buNone/>
            </a:pPr>
            <a:r>
              <a:rPr lang="zh-CN" altLang="en-US" sz="2000" dirty="0"/>
              <a:t>                                        以及 </a:t>
            </a:r>
          </a:p>
          <a:p>
            <a:r>
              <a:rPr lang="zh-CN" altLang="en-US" sz="2000" dirty="0"/>
              <a:t>结合如下方程：					   </a:t>
            </a:r>
          </a:p>
          <a:p>
            <a:pPr marL="0" indent="0">
              <a:buNone/>
            </a:pPr>
            <a:r>
              <a:rPr lang="zh-CN" altLang="en-US" sz="2000" dirty="0"/>
              <a:t>   </a:t>
            </a:r>
          </a:p>
          <a:p>
            <a:r>
              <a:rPr lang="zh-CN" altLang="en-US" sz="2000" dirty="0"/>
              <a:t>其中：    </a:t>
            </a:r>
          </a:p>
          <a:p>
            <a:endParaRPr lang="zh-CN" altLang="en-US" sz="2000" dirty="0"/>
          </a:p>
          <a:p>
            <a:endParaRPr lang="zh-CN" altLang="en-US" sz="2000" dirty="0"/>
          </a:p>
          <a:p>
            <a:r>
              <a:rPr lang="zh-CN" altLang="en-US" sz="2000" dirty="0"/>
              <a:t>解上述方程，取绝对值较小的</a:t>
            </a:r>
            <a:r>
              <a:rPr lang="en-US" altLang="zh-CN" sz="2000" dirty="0"/>
              <a:t>x</a:t>
            </a:r>
            <a:r>
              <a:rPr lang="zh-CN" altLang="en-US" sz="2000" dirty="0"/>
              <a:t>，计算嵌入率</a:t>
            </a:r>
            <a:r>
              <a:rPr lang="en-US" altLang="zh-CN" sz="2000" dirty="0"/>
              <a:t>p</a:t>
            </a:r>
            <a:r>
              <a:rPr lang="zh-CN" altLang="en-US" sz="2000" dirty="0"/>
              <a:t>为：                </a:t>
            </a:r>
          </a:p>
          <a:p>
            <a:endParaRPr lang="zh-CN" altLang="en-US" sz="2000" dirty="0"/>
          </a:p>
        </p:txBody>
      </p:sp>
      <p:graphicFrame>
        <p:nvGraphicFramePr>
          <p:cNvPr id="5" name="Object 4">
            <a:extLst>
              <a:ext uri="{FF2B5EF4-FFF2-40B4-BE49-F238E27FC236}">
                <a16:creationId xmlns:a16="http://schemas.microsoft.com/office/drawing/2014/main" id="{7D1F1701-E88D-4E71-A7FD-841A8012E103}"/>
              </a:ext>
            </a:extLst>
          </p:cNvPr>
          <p:cNvGraphicFramePr>
            <a:graphicFrameLocks noChangeAspect="1"/>
          </p:cNvGraphicFramePr>
          <p:nvPr>
            <p:extLst>
              <p:ext uri="{D42A27DB-BD31-4B8C-83A1-F6EECF244321}">
                <p14:modId xmlns:p14="http://schemas.microsoft.com/office/powerpoint/2010/main" val="1328195615"/>
              </p:ext>
            </p:extLst>
          </p:nvPr>
        </p:nvGraphicFramePr>
        <p:xfrm>
          <a:off x="876697" y="1936722"/>
          <a:ext cx="2428875" cy="357187"/>
        </p:xfrm>
        <a:graphic>
          <a:graphicData uri="http://schemas.openxmlformats.org/presentationml/2006/ole">
            <mc:AlternateContent xmlns:mc="http://schemas.openxmlformats.org/markup-compatibility/2006">
              <mc:Choice xmlns:v="urn:schemas-microsoft-com:vml" Requires="v">
                <p:oleObj r:id="rId3" imgW="1575435" imgH="203200" progId="Equation.DSMT4">
                  <p:embed/>
                </p:oleObj>
              </mc:Choice>
              <mc:Fallback>
                <p:oleObj r:id="rId3" imgW="1575435" imgH="203200" progId="Equation.DSMT4">
                  <p:embed/>
                  <p:pic>
                    <p:nvPicPr>
                      <p:cNvPr id="36868" name="Object 4"/>
                      <p:cNvPicPr/>
                      <p:nvPr/>
                    </p:nvPicPr>
                    <p:blipFill>
                      <a:blip r:embed="rId4"/>
                      <a:stretch>
                        <a:fillRect/>
                      </a:stretch>
                    </p:blipFill>
                    <p:spPr>
                      <a:xfrm>
                        <a:off x="876697" y="1936722"/>
                        <a:ext cx="2428875" cy="357187"/>
                      </a:xfrm>
                      <a:prstGeom prst="rect">
                        <a:avLst/>
                      </a:prstGeom>
                      <a:noFill/>
                      <a:ln w="38100">
                        <a:noFill/>
                        <a:miter/>
                      </a:ln>
                    </p:spPr>
                  </p:pic>
                </p:oleObj>
              </mc:Fallback>
            </mc:AlternateContent>
          </a:graphicData>
        </a:graphic>
      </p:graphicFrame>
      <p:graphicFrame>
        <p:nvGraphicFramePr>
          <p:cNvPr id="6" name="Object 5">
            <a:extLst>
              <a:ext uri="{FF2B5EF4-FFF2-40B4-BE49-F238E27FC236}">
                <a16:creationId xmlns:a16="http://schemas.microsoft.com/office/drawing/2014/main" id="{9AEAA947-507D-4DFF-A998-B58CCAC78AD5}"/>
              </a:ext>
            </a:extLst>
          </p:cNvPr>
          <p:cNvGraphicFramePr>
            <a:graphicFrameLocks noChangeAspect="1"/>
          </p:cNvGraphicFramePr>
          <p:nvPr>
            <p:extLst>
              <p:ext uri="{D42A27DB-BD31-4B8C-83A1-F6EECF244321}">
                <p14:modId xmlns:p14="http://schemas.microsoft.com/office/powerpoint/2010/main" val="3185333698"/>
              </p:ext>
            </p:extLst>
          </p:nvPr>
        </p:nvGraphicFramePr>
        <p:xfrm>
          <a:off x="4038998" y="1936722"/>
          <a:ext cx="2643188" cy="357187"/>
        </p:xfrm>
        <a:graphic>
          <a:graphicData uri="http://schemas.openxmlformats.org/presentationml/2006/ole">
            <mc:AlternateContent xmlns:mc="http://schemas.openxmlformats.org/markup-compatibility/2006">
              <mc:Choice xmlns:v="urn:schemas-microsoft-com:vml" Requires="v">
                <p:oleObj r:id="rId5" imgW="1791335" imgH="203200" progId="Equation.DSMT4">
                  <p:embed/>
                </p:oleObj>
              </mc:Choice>
              <mc:Fallback>
                <p:oleObj r:id="rId5" imgW="1791335" imgH="203200" progId="Equation.DSMT4">
                  <p:embed/>
                  <p:pic>
                    <p:nvPicPr>
                      <p:cNvPr id="36869" name="Object 5"/>
                      <p:cNvPicPr/>
                      <p:nvPr/>
                    </p:nvPicPr>
                    <p:blipFill>
                      <a:blip r:embed="rId6"/>
                      <a:stretch>
                        <a:fillRect/>
                      </a:stretch>
                    </p:blipFill>
                    <p:spPr>
                      <a:xfrm>
                        <a:off x="4038998" y="1936722"/>
                        <a:ext cx="2643188" cy="357187"/>
                      </a:xfrm>
                      <a:prstGeom prst="rect">
                        <a:avLst/>
                      </a:prstGeom>
                      <a:noFill/>
                      <a:ln w="38100">
                        <a:noFill/>
                        <a:miter/>
                      </a:ln>
                    </p:spPr>
                  </p:pic>
                </p:oleObj>
              </mc:Fallback>
            </mc:AlternateContent>
          </a:graphicData>
        </a:graphic>
      </p:graphicFrame>
      <p:graphicFrame>
        <p:nvGraphicFramePr>
          <p:cNvPr id="7" name="Object 6">
            <a:extLst>
              <a:ext uri="{FF2B5EF4-FFF2-40B4-BE49-F238E27FC236}">
                <a16:creationId xmlns:a16="http://schemas.microsoft.com/office/drawing/2014/main" id="{043BFDE9-473B-4F83-906A-BBBA5DF36EFF}"/>
              </a:ext>
            </a:extLst>
          </p:cNvPr>
          <p:cNvGraphicFramePr>
            <a:graphicFrameLocks noChangeAspect="1"/>
          </p:cNvGraphicFramePr>
          <p:nvPr>
            <p:extLst>
              <p:ext uri="{D42A27DB-BD31-4B8C-83A1-F6EECF244321}">
                <p14:modId xmlns:p14="http://schemas.microsoft.com/office/powerpoint/2010/main" val="3637394306"/>
              </p:ext>
            </p:extLst>
          </p:nvPr>
        </p:nvGraphicFramePr>
        <p:xfrm>
          <a:off x="1750269" y="2647181"/>
          <a:ext cx="4897034" cy="452034"/>
        </p:xfrm>
        <a:graphic>
          <a:graphicData uri="http://schemas.openxmlformats.org/presentationml/2006/ole">
            <mc:AlternateContent xmlns:mc="http://schemas.openxmlformats.org/markup-compatibility/2006">
              <mc:Choice xmlns:v="urn:schemas-microsoft-com:vml" Requires="v">
                <p:oleObj r:id="rId7" imgW="3136900" imgH="228600" progId="Equation.DSMT4">
                  <p:embed/>
                </p:oleObj>
              </mc:Choice>
              <mc:Fallback>
                <p:oleObj r:id="rId7" imgW="3136900" imgH="228600" progId="Equation.DSMT4">
                  <p:embed/>
                  <p:pic>
                    <p:nvPicPr>
                      <p:cNvPr id="36870" name="Object 6"/>
                      <p:cNvPicPr/>
                      <p:nvPr/>
                    </p:nvPicPr>
                    <p:blipFill>
                      <a:blip r:embed="rId8"/>
                      <a:stretch>
                        <a:fillRect/>
                      </a:stretch>
                    </p:blipFill>
                    <p:spPr>
                      <a:xfrm>
                        <a:off x="1750269" y="2647181"/>
                        <a:ext cx="4897034" cy="452034"/>
                      </a:xfrm>
                      <a:prstGeom prst="rect">
                        <a:avLst/>
                      </a:prstGeom>
                      <a:noFill/>
                      <a:ln w="38100">
                        <a:noFill/>
                        <a:miter/>
                      </a:ln>
                    </p:spPr>
                  </p:pic>
                </p:oleObj>
              </mc:Fallback>
            </mc:AlternateContent>
          </a:graphicData>
        </a:graphic>
      </p:graphicFrame>
      <p:graphicFrame>
        <p:nvGraphicFramePr>
          <p:cNvPr id="9" name="Object 8">
            <a:extLst>
              <a:ext uri="{FF2B5EF4-FFF2-40B4-BE49-F238E27FC236}">
                <a16:creationId xmlns:a16="http://schemas.microsoft.com/office/drawing/2014/main" id="{BE79CF51-C997-43AB-91A9-4371224F1450}"/>
              </a:ext>
            </a:extLst>
          </p:cNvPr>
          <p:cNvGraphicFramePr>
            <a:graphicFrameLocks noChangeAspect="1"/>
          </p:cNvGraphicFramePr>
          <p:nvPr>
            <p:extLst>
              <p:ext uri="{D42A27DB-BD31-4B8C-83A1-F6EECF244321}">
                <p14:modId xmlns:p14="http://schemas.microsoft.com/office/powerpoint/2010/main" val="2580679500"/>
              </p:ext>
            </p:extLst>
          </p:nvPr>
        </p:nvGraphicFramePr>
        <p:xfrm>
          <a:off x="3312029" y="4587712"/>
          <a:ext cx="1349375" cy="357188"/>
        </p:xfrm>
        <a:graphic>
          <a:graphicData uri="http://schemas.openxmlformats.org/presentationml/2006/ole">
            <mc:AlternateContent xmlns:mc="http://schemas.openxmlformats.org/markup-compatibility/2006">
              <mc:Choice xmlns:v="urn:schemas-microsoft-com:vml" Requires="v">
                <p:oleObj r:id="rId9" imgW="978535" imgH="203200" progId="Equation.DSMT4">
                  <p:embed/>
                </p:oleObj>
              </mc:Choice>
              <mc:Fallback>
                <p:oleObj r:id="rId9" imgW="978535" imgH="203200" progId="Equation.DSMT4">
                  <p:embed/>
                  <p:pic>
                    <p:nvPicPr>
                      <p:cNvPr id="36872" name="Object 8"/>
                      <p:cNvPicPr/>
                      <p:nvPr/>
                    </p:nvPicPr>
                    <p:blipFill>
                      <a:blip r:embed="rId10"/>
                      <a:stretch>
                        <a:fillRect/>
                      </a:stretch>
                    </p:blipFill>
                    <p:spPr>
                      <a:xfrm>
                        <a:off x="3312029" y="4587712"/>
                        <a:ext cx="1349375" cy="357188"/>
                      </a:xfrm>
                      <a:prstGeom prst="rect">
                        <a:avLst/>
                      </a:prstGeom>
                      <a:noFill/>
                      <a:ln w="38100">
                        <a:noFill/>
                        <a:miter/>
                      </a:ln>
                    </p:spPr>
                  </p:pic>
                </p:oleObj>
              </mc:Fallback>
            </mc:AlternateContent>
          </a:graphicData>
        </a:graphic>
      </p:graphicFrame>
      <p:sp>
        <p:nvSpPr>
          <p:cNvPr id="10" name="标题 1">
            <a:extLst>
              <a:ext uri="{FF2B5EF4-FFF2-40B4-BE49-F238E27FC236}">
                <a16:creationId xmlns:a16="http://schemas.microsoft.com/office/drawing/2014/main" id="{51AD5A2F-351B-4F5C-825B-C8AB484881E4}"/>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二、</a:t>
            </a:r>
            <a:r>
              <a:rPr kumimoji="1" lang="en-US" altLang="zh-CN" sz="3199" kern="0" dirty="0"/>
              <a:t>RS</a:t>
            </a:r>
            <a:r>
              <a:rPr kumimoji="1" lang="zh-CN" altLang="en-US" sz="3199" kern="0" dirty="0"/>
              <a:t>分析</a:t>
            </a:r>
          </a:p>
        </p:txBody>
      </p:sp>
      <p:sp>
        <p:nvSpPr>
          <p:cNvPr id="4" name="文本框 3">
            <a:extLst>
              <a:ext uri="{FF2B5EF4-FFF2-40B4-BE49-F238E27FC236}">
                <a16:creationId xmlns:a16="http://schemas.microsoft.com/office/drawing/2014/main" id="{64148038-0199-76C8-0DAB-38B7C2AAC200}"/>
              </a:ext>
            </a:extLst>
          </p:cNvPr>
          <p:cNvSpPr txBox="1"/>
          <p:nvPr/>
        </p:nvSpPr>
        <p:spPr>
          <a:xfrm>
            <a:off x="2532881" y="2692189"/>
            <a:ext cx="1224136" cy="400110"/>
          </a:xfrm>
          <a:prstGeom prst="rect">
            <a:avLst/>
          </a:prstGeom>
          <a:noFill/>
        </p:spPr>
        <p:txBody>
          <a:bodyPr wrap="square" rtlCol="0">
            <a:spAutoFit/>
          </a:bodyPr>
          <a:lstStyle/>
          <a:p>
            <a:r>
              <a:rPr lang="en-US" altLang="zh-CN" sz="2000" dirty="0">
                <a:solidFill>
                  <a:schemeClr val="tx2"/>
                </a:solidFill>
              </a:rPr>
              <a:t>(</a:t>
            </a:r>
            <a:endParaRPr lang="zh-CN" altLang="en-US" sz="2000" dirty="0">
              <a:solidFill>
                <a:schemeClr val="tx2"/>
              </a:solidFill>
            </a:endParaRPr>
          </a:p>
        </p:txBody>
      </p:sp>
      <p:grpSp>
        <p:nvGrpSpPr>
          <p:cNvPr id="19" name="组合 18">
            <a:extLst>
              <a:ext uri="{FF2B5EF4-FFF2-40B4-BE49-F238E27FC236}">
                <a16:creationId xmlns:a16="http://schemas.microsoft.com/office/drawing/2014/main" id="{843E77DF-4255-5CCB-9DDB-2AC9CB7BDCA2}"/>
              </a:ext>
            </a:extLst>
          </p:cNvPr>
          <p:cNvGrpSpPr/>
          <p:nvPr/>
        </p:nvGrpSpPr>
        <p:grpSpPr>
          <a:xfrm>
            <a:off x="1385405" y="3249612"/>
            <a:ext cx="6096806" cy="796700"/>
            <a:chOff x="1545655" y="3394829"/>
            <a:chExt cx="6096806" cy="796700"/>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3B28545-D910-BC27-A2A8-CC7202CE625E}"/>
                    </a:ext>
                  </a:extLst>
                </p:cNvPr>
                <p:cNvSpPr txBox="1"/>
                <p:nvPr/>
              </p:nvSpPr>
              <p:spPr>
                <a:xfrm>
                  <a:off x="1545655" y="3394829"/>
                  <a:ext cx="122413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rPr>
                            </m:ctrlPr>
                          </m:sSubPr>
                          <m:e>
                            <m:r>
                              <a:rPr lang="en-US" altLang="zh-CN" sz="2000" b="0" i="1" smtClean="0">
                                <a:solidFill>
                                  <a:schemeClr val="tx2"/>
                                </a:solidFill>
                                <a:latin typeface="Cambria Math" panose="02040503050406030204" pitchFamily="18" charset="0"/>
                              </a:rPr>
                              <m:t>𝑑</m:t>
                            </m:r>
                          </m:e>
                          <m:sub>
                            <m:r>
                              <a:rPr lang="en-US" altLang="zh-CN" sz="2000" b="0" i="1" smtClean="0">
                                <a:solidFill>
                                  <a:schemeClr val="tx2"/>
                                </a:solidFill>
                                <a:latin typeface="Cambria Math" panose="02040503050406030204" pitchFamily="18" charset="0"/>
                              </a:rPr>
                              <m:t>1</m:t>
                            </m:r>
                          </m:sub>
                        </m:sSub>
                      </m:oMath>
                    </m:oMathPara>
                  </a14:m>
                  <a:endParaRPr lang="zh-CN" altLang="en-US" sz="2000" dirty="0">
                    <a:solidFill>
                      <a:schemeClr val="tx2"/>
                    </a:solidFill>
                  </a:endParaRPr>
                </a:p>
              </p:txBody>
            </p:sp>
          </mc:Choice>
          <mc:Fallback xmlns="">
            <p:sp>
              <p:nvSpPr>
                <p:cNvPr id="11" name="文本框 10">
                  <a:extLst>
                    <a:ext uri="{FF2B5EF4-FFF2-40B4-BE49-F238E27FC236}">
                      <a16:creationId xmlns:a16="http://schemas.microsoft.com/office/drawing/2014/main" id="{C3B28545-D910-BC27-A2A8-CC7202CE625E}"/>
                    </a:ext>
                  </a:extLst>
                </p:cNvPr>
                <p:cNvSpPr txBox="1">
                  <a:spLocks noRot="1" noChangeAspect="1" noMove="1" noResize="1" noEditPoints="1" noAdjustHandles="1" noChangeArrowheads="1" noChangeShapeType="1" noTextEdit="1"/>
                </p:cNvSpPr>
                <p:nvPr/>
              </p:nvSpPr>
              <p:spPr>
                <a:xfrm>
                  <a:off x="1545655" y="3394829"/>
                  <a:ext cx="1224136" cy="400110"/>
                </a:xfrm>
                <a:prstGeom prst="rect">
                  <a:avLst/>
                </a:prstGeom>
                <a:blipFill>
                  <a:blip r:embed="rId12"/>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792AA4A-5521-C54D-2368-FE8882713A61}"/>
                    </a:ext>
                  </a:extLst>
                </p:cNvPr>
                <p:cNvSpPr txBox="1"/>
                <p:nvPr/>
              </p:nvSpPr>
              <p:spPr>
                <a:xfrm>
                  <a:off x="1627993" y="3791419"/>
                  <a:ext cx="122413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rPr>
                            </m:ctrlPr>
                          </m:sSubPr>
                          <m:e>
                            <m:r>
                              <a:rPr lang="en-US" altLang="zh-CN" sz="2000" b="0" i="1" smtClean="0">
                                <a:solidFill>
                                  <a:schemeClr val="tx2"/>
                                </a:solidFill>
                                <a:latin typeface="Cambria Math" panose="02040503050406030204" pitchFamily="18" charset="0"/>
                              </a:rPr>
                              <m:t>𝑑</m:t>
                            </m:r>
                          </m:e>
                          <m:sub>
                            <m:r>
                              <a:rPr lang="en-US" altLang="zh-CN" sz="2000" b="0" i="1" smtClean="0">
                                <a:solidFill>
                                  <a:schemeClr val="tx2"/>
                                </a:solidFill>
                                <a:latin typeface="Cambria Math" panose="02040503050406030204" pitchFamily="18" charset="0"/>
                              </a:rPr>
                              <m:t>−1</m:t>
                            </m:r>
                          </m:sub>
                        </m:sSub>
                      </m:oMath>
                    </m:oMathPara>
                  </a14:m>
                  <a:endParaRPr lang="zh-CN" altLang="en-US" sz="2000" dirty="0">
                    <a:solidFill>
                      <a:schemeClr val="tx2"/>
                    </a:solidFill>
                  </a:endParaRPr>
                </a:p>
              </p:txBody>
            </p:sp>
          </mc:Choice>
          <mc:Fallback xmlns="">
            <p:sp>
              <p:nvSpPr>
                <p:cNvPr id="12" name="文本框 11">
                  <a:extLst>
                    <a:ext uri="{FF2B5EF4-FFF2-40B4-BE49-F238E27FC236}">
                      <a16:creationId xmlns:a16="http://schemas.microsoft.com/office/drawing/2014/main" id="{2792AA4A-5521-C54D-2368-FE8882713A61}"/>
                    </a:ext>
                  </a:extLst>
                </p:cNvPr>
                <p:cNvSpPr txBox="1">
                  <a:spLocks noRot="1" noChangeAspect="1" noMove="1" noResize="1" noEditPoints="1" noAdjustHandles="1" noChangeArrowheads="1" noChangeShapeType="1" noTextEdit="1"/>
                </p:cNvSpPr>
                <p:nvPr/>
              </p:nvSpPr>
              <p:spPr>
                <a:xfrm>
                  <a:off x="1627993" y="3791419"/>
                  <a:ext cx="1224136" cy="400110"/>
                </a:xfrm>
                <a:prstGeom prst="rect">
                  <a:avLst/>
                </a:prstGeom>
                <a:blipFill>
                  <a:blip r:embed="rId13"/>
                  <a:stretch>
                    <a:fillRect b="-1515"/>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0C151076-5D8B-4E0A-E46D-7D14CE2C7D02}"/>
                </a:ext>
              </a:extLst>
            </p:cNvPr>
            <p:cNvPicPr>
              <a:picLocks noChangeAspect="1"/>
            </p:cNvPicPr>
            <p:nvPr/>
          </p:nvPicPr>
          <p:blipFill rotWithShape="1">
            <a:blip r:embed="rId14"/>
            <a:srcRect l="4427" r="15128" b="55000"/>
            <a:stretch/>
          </p:blipFill>
          <p:spPr>
            <a:xfrm>
              <a:off x="2213175" y="3436925"/>
              <a:ext cx="4485027" cy="357189"/>
            </a:xfrm>
            <a:prstGeom prst="rect">
              <a:avLst/>
            </a:prstGeom>
          </p:spPr>
        </p:pic>
        <p:pic>
          <p:nvPicPr>
            <p:cNvPr id="15" name="图片 14">
              <a:extLst>
                <a:ext uri="{FF2B5EF4-FFF2-40B4-BE49-F238E27FC236}">
                  <a16:creationId xmlns:a16="http://schemas.microsoft.com/office/drawing/2014/main" id="{A38E8A16-8418-3610-D515-766AB3FC615F}"/>
                </a:ext>
              </a:extLst>
            </p:cNvPr>
            <p:cNvPicPr>
              <a:picLocks noChangeAspect="1"/>
            </p:cNvPicPr>
            <p:nvPr/>
          </p:nvPicPr>
          <p:blipFill rotWithShape="1">
            <a:blip r:embed="rId14"/>
            <a:srcRect l="7759" t="49729" r="53451" b="5271"/>
            <a:stretch/>
          </p:blipFill>
          <p:spPr>
            <a:xfrm>
              <a:off x="2411434" y="3774635"/>
              <a:ext cx="2162657" cy="357189"/>
            </a:xfrm>
            <a:prstGeom prst="rect">
              <a:avLst/>
            </a:prstGeom>
          </p:spPr>
        </p:pic>
        <p:pic>
          <p:nvPicPr>
            <p:cNvPr id="16" name="图片 15">
              <a:extLst>
                <a:ext uri="{FF2B5EF4-FFF2-40B4-BE49-F238E27FC236}">
                  <a16:creationId xmlns:a16="http://schemas.microsoft.com/office/drawing/2014/main" id="{5E9B61F4-8A41-3D73-B220-75CAB06E03C7}"/>
                </a:ext>
              </a:extLst>
            </p:cNvPr>
            <p:cNvPicPr>
              <a:picLocks noChangeAspect="1"/>
            </p:cNvPicPr>
            <p:nvPr/>
          </p:nvPicPr>
          <p:blipFill rotWithShape="1">
            <a:blip r:embed="rId14"/>
            <a:srcRect l="52266" t="55000"/>
            <a:stretch/>
          </p:blipFill>
          <p:spPr>
            <a:xfrm>
              <a:off x="4981153" y="3812879"/>
              <a:ext cx="2661308" cy="357189"/>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5FCAA24-5957-FADF-9223-364ABFD16186}"/>
                    </a:ext>
                  </a:extLst>
                </p:cNvPr>
                <p:cNvSpPr txBox="1"/>
                <p:nvPr/>
              </p:nvSpPr>
              <p:spPr>
                <a:xfrm>
                  <a:off x="4180109" y="3753174"/>
                  <a:ext cx="122413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tx2"/>
                                </a:solidFill>
                                <a:latin typeface="Cambria Math" panose="02040503050406030204" pitchFamily="18" charset="0"/>
                              </a:rPr>
                            </m:ctrlPr>
                          </m:sSubPr>
                          <m:e>
                            <m:r>
                              <a:rPr lang="en-US" altLang="zh-CN" sz="2000" b="0" i="1" smtClean="0">
                                <a:solidFill>
                                  <a:schemeClr val="tx2"/>
                                </a:solidFill>
                                <a:latin typeface="Cambria Math" panose="02040503050406030204" pitchFamily="18" charset="0"/>
                              </a:rPr>
                              <m:t>𝑑</m:t>
                            </m:r>
                          </m:e>
                          <m:sub>
                            <m:r>
                              <a:rPr lang="en-US" altLang="zh-CN" sz="2000" b="0" i="1" smtClean="0">
                                <a:solidFill>
                                  <a:schemeClr val="tx2"/>
                                </a:solidFill>
                                <a:latin typeface="Cambria Math" panose="02040503050406030204" pitchFamily="18" charset="0"/>
                              </a:rPr>
                              <m:t>−1</m:t>
                            </m:r>
                          </m:sub>
                        </m:sSub>
                      </m:oMath>
                    </m:oMathPara>
                  </a14:m>
                  <a:endParaRPr lang="zh-CN" altLang="en-US" sz="2000" dirty="0">
                    <a:solidFill>
                      <a:schemeClr val="tx2"/>
                    </a:solidFill>
                  </a:endParaRPr>
                </a:p>
              </p:txBody>
            </p:sp>
          </mc:Choice>
          <mc:Fallback xmlns="">
            <p:sp>
              <p:nvSpPr>
                <p:cNvPr id="18" name="文本框 17">
                  <a:extLst>
                    <a:ext uri="{FF2B5EF4-FFF2-40B4-BE49-F238E27FC236}">
                      <a16:creationId xmlns:a16="http://schemas.microsoft.com/office/drawing/2014/main" id="{65FCAA24-5957-FADF-9223-364ABFD16186}"/>
                    </a:ext>
                  </a:extLst>
                </p:cNvPr>
                <p:cNvSpPr txBox="1">
                  <a:spLocks noRot="1" noChangeAspect="1" noMove="1" noResize="1" noEditPoints="1" noAdjustHandles="1" noChangeArrowheads="1" noChangeShapeType="1" noTextEdit="1"/>
                </p:cNvSpPr>
                <p:nvPr/>
              </p:nvSpPr>
              <p:spPr>
                <a:xfrm>
                  <a:off x="4180109" y="3753174"/>
                  <a:ext cx="1224136" cy="400110"/>
                </a:xfrm>
                <a:prstGeom prst="rect">
                  <a:avLst/>
                </a:prstGeom>
                <a:blipFill>
                  <a:blip r:embed="rId15"/>
                  <a:stretch>
                    <a:fillRect b="-153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80890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2">
            <a:extLst>
              <a:ext uri="{FF2B5EF4-FFF2-40B4-BE49-F238E27FC236}">
                <a16:creationId xmlns:a16="http://schemas.microsoft.com/office/drawing/2014/main" id="{F8D29953-2E11-43AE-904E-1BF2D7FCAE28}"/>
              </a:ext>
            </a:extLst>
          </p:cNvPr>
          <p:cNvSpPr txBox="1">
            <a:spLocks noGrp="1" noChangeArrowheads="1"/>
          </p:cNvSpPr>
          <p:nvPr/>
        </p:nvSpPr>
        <p:spPr bwMode="auto">
          <a:xfrm>
            <a:off x="433546" y="6023818"/>
            <a:ext cx="2021981" cy="3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137">
              <a:solidFill>
                <a:srgbClr val="898989"/>
              </a:solidFill>
              <a:latin typeface="Arial" panose="020B0604020202020204" pitchFamily="34" charset="0"/>
              <a:ea typeface="宋体" panose="02010600030101010101" pitchFamily="2" charset="-122"/>
            </a:endParaRPr>
          </a:p>
        </p:txBody>
      </p:sp>
      <p:sp>
        <p:nvSpPr>
          <p:cNvPr id="31747" name="TextBox 1">
            <a:extLst>
              <a:ext uri="{FF2B5EF4-FFF2-40B4-BE49-F238E27FC236}">
                <a16:creationId xmlns:a16="http://schemas.microsoft.com/office/drawing/2014/main" id="{E38CA91E-3274-443C-B150-B3289BF37492}"/>
              </a:ext>
            </a:extLst>
          </p:cNvPr>
          <p:cNvSpPr txBox="1">
            <a:spLocks noChangeArrowheads="1"/>
          </p:cNvSpPr>
          <p:nvPr/>
        </p:nvSpPr>
        <p:spPr bwMode="auto">
          <a:xfrm>
            <a:off x="1444537" y="1406661"/>
            <a:ext cx="5140707" cy="35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706">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8758A489-3AC5-4367-8FAC-4D30C7EFCB9F}"/>
              </a:ext>
            </a:extLst>
          </p:cNvPr>
          <p:cNvSpPr txBox="1">
            <a:spLocks noChangeArrowheads="1"/>
          </p:cNvSpPr>
          <p:nvPr/>
        </p:nvSpPr>
        <p:spPr bwMode="auto">
          <a:xfrm>
            <a:off x="433546" y="1516485"/>
            <a:ext cx="7799070" cy="409361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marL="457200" indent="-457200">
              <a:buSzPct val="68000"/>
              <a:buFont typeface="Wingdings" panose="05000000000000000000" charset="0"/>
              <a:buChar char="Ø"/>
            </a:pPr>
            <a:r>
              <a:rPr lang="en-US" altLang="zh-CN" sz="2400" dirty="0">
                <a:solidFill>
                  <a:schemeClr val="tx2"/>
                </a:solidFill>
              </a:rPr>
              <a:t>LSB</a:t>
            </a:r>
            <a:r>
              <a:rPr lang="zh-CN" altLang="en-US" sz="2400" dirty="0">
                <a:solidFill>
                  <a:schemeClr val="tx2"/>
                </a:solidFill>
              </a:rPr>
              <a:t>匹配（</a:t>
            </a:r>
            <a:r>
              <a:rPr lang="en-US" altLang="zh-CN" sz="2400" dirty="0">
                <a:solidFill>
                  <a:schemeClr val="tx2"/>
                </a:solidFill>
              </a:rPr>
              <a:t>LSB Matching) </a:t>
            </a:r>
          </a:p>
          <a:p>
            <a:pPr marL="457200" indent="-457200">
              <a:buSzPct val="68000"/>
              <a:buFont typeface="Wingdings" panose="05000000000000000000" charset="0"/>
              <a:buChar char="Ø"/>
            </a:pPr>
            <a:r>
              <a:rPr lang="zh-CN" altLang="en-US" sz="2000" dirty="0">
                <a:solidFill>
                  <a:schemeClr val="tx2"/>
                </a:solidFill>
              </a:rPr>
              <a:t>为了</a:t>
            </a:r>
            <a:r>
              <a:rPr lang="en-US" altLang="zh-CN" sz="2000" dirty="0" err="1">
                <a:solidFill>
                  <a:schemeClr val="tx2"/>
                </a:solidFill>
              </a:rPr>
              <a:t>克服值对效应</a:t>
            </a:r>
            <a:r>
              <a:rPr lang="zh-CN" altLang="en-US" sz="2000" dirty="0">
                <a:solidFill>
                  <a:schemeClr val="tx2"/>
                </a:solidFill>
              </a:rPr>
              <a:t>，</a:t>
            </a:r>
            <a:r>
              <a:rPr lang="en-US" altLang="zh-CN" sz="2000" dirty="0" err="1">
                <a:solidFill>
                  <a:schemeClr val="tx2"/>
                </a:solidFill>
              </a:rPr>
              <a:t>当载体图像LSB</a:t>
            </a:r>
            <a:r>
              <a:rPr lang="zh-CN" altLang="en-US" sz="2000" dirty="0">
                <a:solidFill>
                  <a:schemeClr val="tx2"/>
                </a:solidFill>
              </a:rPr>
              <a:t>和消息比特</a:t>
            </a:r>
            <a:r>
              <a:rPr lang="en-US" altLang="zh-CN" sz="2000" dirty="0">
                <a:solidFill>
                  <a:schemeClr val="tx2"/>
                </a:solidFill>
              </a:rPr>
              <a:t>相</a:t>
            </a:r>
            <a:r>
              <a:rPr lang="zh-CN" altLang="en-US" sz="2000" dirty="0">
                <a:solidFill>
                  <a:schemeClr val="tx2"/>
                </a:solidFill>
              </a:rPr>
              <a:t>不同时，</a:t>
            </a:r>
            <a:r>
              <a:rPr lang="en-US" altLang="zh-CN" sz="2000" dirty="0">
                <a:solidFill>
                  <a:schemeClr val="tx2"/>
                </a:solidFill>
              </a:rPr>
              <a:t>将像素值随机加减1。 </a:t>
            </a:r>
          </a:p>
          <a:p>
            <a:pPr marL="457200" indent="-457200">
              <a:buSzPct val="68000"/>
              <a:buFont typeface="Wingdings" panose="05000000000000000000" charset="0"/>
              <a:buChar char="Ø"/>
            </a:pPr>
            <a:r>
              <a:rPr lang="en-US" altLang="zh-CN" sz="2000" dirty="0">
                <a:solidFill>
                  <a:schemeClr val="tx2"/>
                </a:solidFill>
              </a:rPr>
              <a:t>为了避免溢出，当载体像素值为0时，则加1；像素值为255时，则减1</a:t>
            </a:r>
            <a:r>
              <a:rPr lang="zh-CN" altLang="en-US" sz="2000" dirty="0">
                <a:solidFill>
                  <a:schemeClr val="tx2"/>
                </a:solidFill>
              </a:rPr>
              <a:t>；</a:t>
            </a:r>
            <a:r>
              <a:rPr lang="en-US" altLang="zh-CN" sz="2000" dirty="0">
                <a:solidFill>
                  <a:schemeClr val="tx2"/>
                </a:solidFill>
              </a:rPr>
              <a:t>其他需要加减1的则随机进行</a:t>
            </a:r>
            <a:r>
              <a:rPr lang="zh-CN" altLang="en-US" sz="2000" dirty="0">
                <a:solidFill>
                  <a:schemeClr val="tx2"/>
                </a:solidFill>
              </a:rPr>
              <a:t>。</a:t>
            </a:r>
            <a:endParaRPr lang="en-US" altLang="zh-CN" sz="2000" dirty="0">
              <a:solidFill>
                <a:schemeClr val="tx2"/>
              </a:solidFill>
            </a:endParaRPr>
          </a:p>
          <a:p>
            <a:pPr marL="457200" indent="-457200">
              <a:buSzPct val="68000"/>
              <a:buFont typeface="Wingdings" panose="05000000000000000000" charset="0"/>
              <a:buChar char="Ø"/>
            </a:pPr>
            <a:r>
              <a:rPr lang="en-US" altLang="zh-CN" sz="2000" dirty="0">
                <a:solidFill>
                  <a:schemeClr val="tx2"/>
                </a:solidFill>
              </a:rPr>
              <a:t>这样就避免了偶数只能加1变成奇数和奇数只能减1变成偶数的值对效应。</a:t>
            </a:r>
          </a:p>
          <a:p>
            <a:pPr eaLnBrk="1" hangingPunct="1">
              <a:defRPr/>
            </a:pPr>
            <a:endParaRPr lang="zh-CN" altLang="en-US" sz="3033" kern="0" dirty="0">
              <a:solidFill>
                <a:schemeClr val="tx2"/>
              </a:solidFill>
            </a:endParaRPr>
          </a:p>
        </p:txBody>
      </p:sp>
      <p:sp>
        <p:nvSpPr>
          <p:cNvPr id="6" name="标题 1">
            <a:extLst>
              <a:ext uri="{FF2B5EF4-FFF2-40B4-BE49-F238E27FC236}">
                <a16:creationId xmlns:a16="http://schemas.microsoft.com/office/drawing/2014/main" id="{31A88430-C1FB-449D-98D4-E070BE5197F1}"/>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三、</a:t>
            </a:r>
            <a:r>
              <a:rPr kumimoji="1" lang="en-US" altLang="zh-CN" sz="3199" kern="0" dirty="0"/>
              <a:t>LSBM</a:t>
            </a:r>
            <a:endParaRPr kumimoji="1" lang="zh-CN" altLang="en-US" sz="3199" kern="0" dirty="0"/>
          </a:p>
        </p:txBody>
      </p:sp>
    </p:spTree>
    <p:extLst>
      <p:ext uri="{BB962C8B-B14F-4D97-AF65-F5344CB8AC3E}">
        <p14:creationId xmlns:p14="http://schemas.microsoft.com/office/powerpoint/2010/main" val="4199547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pPr marL="457200" indent="-457200" eaLnBrk="0" hangingPunct="0">
              <a:buClr>
                <a:schemeClr val="accent1"/>
              </a:buClr>
              <a:buSzPct val="68000"/>
              <a:buFont typeface="Wingdings" panose="05000000000000000000" charset="0"/>
              <a:buChar char="Ø"/>
            </a:pPr>
            <a:r>
              <a:rPr lang="zh-CN" altLang="en-US" sz="2400" kern="1200" dirty="0"/>
              <a:t>随机秘密消息的生成</a:t>
            </a:r>
            <a:endParaRPr lang="en-US" altLang="zh-CN" sz="2400" kern="1200" dirty="0"/>
          </a:p>
          <a:p>
            <a:pPr marL="457200" indent="-457200" eaLnBrk="0" hangingPunct="0">
              <a:buClr>
                <a:schemeClr val="accent1"/>
              </a:buClr>
              <a:buSzPct val="68000"/>
              <a:buFont typeface="Wingdings" panose="05000000000000000000" charset="0"/>
              <a:buChar char="Ø"/>
            </a:pPr>
            <a:r>
              <a:rPr lang="en-US" altLang="zh-CN" sz="2000" kern="1200" dirty="0" err="1"/>
              <a:t>matlab</a:t>
            </a:r>
            <a:r>
              <a:rPr lang="zh-CN" altLang="en-US" sz="2000" kern="1200" dirty="0"/>
              <a:t>生成</a:t>
            </a:r>
            <a:r>
              <a:rPr lang="en-US" altLang="zh-CN" sz="2000" kern="1200" dirty="0"/>
              <a:t>[0 1]</a:t>
            </a:r>
            <a:r>
              <a:rPr lang="zh-CN" altLang="en-US" sz="2000" kern="1200" dirty="0"/>
              <a:t>均为</a:t>
            </a:r>
            <a:r>
              <a:rPr lang="en-US" altLang="zh-CN" sz="2000" kern="1200" dirty="0"/>
              <a:t>50%</a:t>
            </a:r>
            <a:r>
              <a:rPr lang="zh-CN" altLang="en-US" sz="2000" kern="1200" dirty="0"/>
              <a:t>的随机秘密消息</a:t>
            </a:r>
            <a:endParaRPr lang="en-US" altLang="zh-CN" sz="2000" kern="1200" dirty="0"/>
          </a:p>
          <a:p>
            <a:pPr marL="457200" indent="-457200" eaLnBrk="0" hangingPunct="0">
              <a:buClr>
                <a:schemeClr val="accent1"/>
              </a:buClr>
              <a:buSzPct val="68000"/>
              <a:buFont typeface="Wingdings" panose="05000000000000000000" charset="0"/>
              <a:buChar char="Ø"/>
            </a:pPr>
            <a:r>
              <a:rPr lang="en-US" altLang="zh-CN" sz="2000" kern="1200" dirty="0"/>
              <a:t>out = </a:t>
            </a:r>
            <a:r>
              <a:rPr lang="en-US" altLang="zh-CN" sz="2000" kern="1200" dirty="0" err="1"/>
              <a:t>randsrc</a:t>
            </a:r>
            <a:r>
              <a:rPr lang="en-US" altLang="zh-CN" sz="2000" kern="1200" dirty="0"/>
              <a:t>(m, n, [alphabet; prob])</a:t>
            </a:r>
          </a:p>
          <a:p>
            <a:pPr marL="457200" indent="-457200" eaLnBrk="0" hangingPunct="0">
              <a:buClr>
                <a:schemeClr val="accent1"/>
              </a:buClr>
              <a:buSzPct val="68000"/>
              <a:buFont typeface="Wingdings" panose="05000000000000000000" charset="0"/>
              <a:buChar char="Ø"/>
            </a:pPr>
            <a:r>
              <a:rPr lang="zh-CN" altLang="en-US" sz="2000" kern="1200" dirty="0"/>
              <a:t>生成一个</a:t>
            </a:r>
            <a:r>
              <a:rPr lang="en-US" altLang="zh-CN" sz="2000" kern="1200" dirty="0"/>
              <a:t>m × n</a:t>
            </a:r>
            <a:r>
              <a:rPr lang="zh-CN" altLang="en-US" sz="2000" kern="1200" dirty="0"/>
              <a:t>矩阵，每个元素独立地从行向量字母表中选择。</a:t>
            </a:r>
            <a:endParaRPr lang="en-US" altLang="zh-CN" sz="2000" kern="1200" dirty="0"/>
          </a:p>
          <a:p>
            <a:pPr marL="457200" indent="-457200" eaLnBrk="0" hangingPunct="0">
              <a:buClr>
                <a:schemeClr val="accent1"/>
              </a:buClr>
              <a:buSzPct val="68000"/>
              <a:buFont typeface="Wingdings" panose="05000000000000000000" charset="0"/>
              <a:buChar char="Ø"/>
            </a:pPr>
            <a:r>
              <a:rPr lang="en-US" altLang="zh-CN" sz="2000" kern="1200" dirty="0"/>
              <a:t>alphabet </a:t>
            </a:r>
            <a:r>
              <a:rPr lang="zh-CN" altLang="en-US" sz="2000" kern="1200" dirty="0"/>
              <a:t>中重复的值被忽略。</a:t>
            </a:r>
            <a:endParaRPr lang="en-US" altLang="zh-CN" sz="2000" kern="1200" dirty="0"/>
          </a:p>
          <a:p>
            <a:pPr marL="457200" indent="-457200" eaLnBrk="0" hangingPunct="0">
              <a:buClr>
                <a:schemeClr val="accent1"/>
              </a:buClr>
              <a:buSzPct val="68000"/>
              <a:buFont typeface="Wingdings" panose="05000000000000000000" charset="0"/>
              <a:buChar char="Ø"/>
            </a:pPr>
            <a:r>
              <a:rPr lang="zh-CN" altLang="en-US" sz="2000" kern="1200" dirty="0"/>
              <a:t>行向量 </a:t>
            </a:r>
            <a:r>
              <a:rPr lang="en-US" altLang="zh-CN" sz="2000" kern="1200" dirty="0"/>
              <a:t>prob </a:t>
            </a:r>
            <a:r>
              <a:rPr lang="zh-CN" altLang="en-US" sz="2000" kern="1200" dirty="0"/>
              <a:t>列出了相应的概率，因此符号 </a:t>
            </a:r>
            <a:r>
              <a:rPr lang="en-US" altLang="zh-CN" sz="2000" kern="1200" dirty="0"/>
              <a:t>alphabet(k) </a:t>
            </a:r>
            <a:r>
              <a:rPr lang="zh-CN" altLang="en-US" sz="2000" kern="1200" dirty="0"/>
              <a:t>发生的概率为 </a:t>
            </a:r>
            <a:r>
              <a:rPr lang="en-US" altLang="zh-CN" sz="2000" kern="1200" dirty="0"/>
              <a:t>prob (k) </a:t>
            </a:r>
            <a:r>
              <a:rPr lang="zh-CN" altLang="en-US" sz="2000" kern="1200" dirty="0"/>
              <a:t>，其中</a:t>
            </a:r>
            <a:r>
              <a:rPr lang="en-US" altLang="zh-CN" sz="2000" kern="1200" dirty="0"/>
              <a:t>k</a:t>
            </a:r>
            <a:r>
              <a:rPr lang="zh-CN" altLang="en-US" sz="2000" kern="1200" dirty="0"/>
              <a:t>是 </a:t>
            </a:r>
            <a:r>
              <a:rPr lang="en-US" altLang="zh-CN" sz="2000" kern="1200" dirty="0"/>
              <a:t>1 </a:t>
            </a:r>
            <a:r>
              <a:rPr lang="zh-CN" altLang="en-US" sz="2000" kern="1200" dirty="0"/>
              <a:t>到 </a:t>
            </a:r>
            <a:r>
              <a:rPr lang="en-US" altLang="zh-CN" sz="2000" kern="1200" dirty="0"/>
              <a:t>alphabet </a:t>
            </a:r>
            <a:r>
              <a:rPr lang="zh-CN" altLang="en-US" sz="2000" kern="1200" dirty="0"/>
              <a:t>的列数间的的任意整数。</a:t>
            </a:r>
            <a:r>
              <a:rPr lang="en-US" altLang="zh-CN" sz="2000" kern="1200" dirty="0"/>
              <a:t>prob </a:t>
            </a:r>
            <a:r>
              <a:rPr lang="zh-CN" altLang="en-US" sz="2000" kern="1200" dirty="0"/>
              <a:t>所有元素的累和必须是</a:t>
            </a:r>
            <a:r>
              <a:rPr lang="en-US" altLang="zh-CN" sz="2000" kern="1200" dirty="0"/>
              <a:t>1</a:t>
            </a:r>
            <a:r>
              <a:rPr lang="zh-CN" altLang="en-US" sz="2000" kern="1200" dirty="0"/>
              <a:t>。</a:t>
            </a:r>
            <a:endParaRPr lang="en-US" altLang="zh-CN" sz="2000" kern="1200" dirty="0"/>
          </a:p>
          <a:p>
            <a:pPr marL="457200" indent="-457200" eaLnBrk="0" hangingPunct="0">
              <a:buClr>
                <a:schemeClr val="accent1"/>
              </a:buClr>
              <a:buSzPct val="68000"/>
              <a:buFont typeface="Wingdings" panose="05000000000000000000" charset="0"/>
              <a:buChar char="Ø"/>
            </a:pPr>
            <a:r>
              <a:rPr lang="zh-CN" altLang="en-US" sz="2000" kern="1200" dirty="0"/>
              <a:t>例如</a:t>
            </a:r>
            <a:r>
              <a:rPr lang="en-US" altLang="zh-CN" sz="2000" kern="1200" dirty="0"/>
              <a:t>msg = </a:t>
            </a:r>
            <a:r>
              <a:rPr lang="en-US" altLang="zh-CN" sz="2000" kern="1200" dirty="0" err="1"/>
              <a:t>randsrc</a:t>
            </a:r>
            <a:r>
              <a:rPr lang="en-US" altLang="zh-CN" sz="2000" kern="1200" dirty="0"/>
              <a:t>(row , col, [0 1; 0.5 0.5])</a:t>
            </a:r>
          </a:p>
          <a:p>
            <a:pPr marL="457200" indent="-457200" eaLnBrk="0" hangingPunct="0">
              <a:buClr>
                <a:schemeClr val="accent1"/>
              </a:buClr>
              <a:buSzPct val="68000"/>
              <a:buFont typeface="Wingdings" panose="05000000000000000000" charset="0"/>
              <a:buChar char="Ø"/>
            </a:pPr>
            <a:r>
              <a:rPr lang="zh-CN" altLang="en-US" sz="2000" kern="1200" dirty="0"/>
              <a:t>直方图函数：</a:t>
            </a:r>
            <a:r>
              <a:rPr lang="en-US" altLang="zh-CN" sz="2000" kern="1200" dirty="0" err="1"/>
              <a:t>imhist</a:t>
            </a:r>
            <a:r>
              <a:rPr lang="en-US" altLang="zh-CN" sz="2000" kern="1200" dirty="0"/>
              <a:t>(image)</a:t>
            </a:r>
            <a:r>
              <a:rPr lang="zh-CN" altLang="en-US" sz="2000" kern="1200" dirty="0"/>
              <a:t>显示灰度图像直方图</a:t>
            </a:r>
          </a:p>
          <a:p>
            <a:endParaRPr lang="zh-CN" altLang="en-US" sz="2400" dirty="0"/>
          </a:p>
        </p:txBody>
      </p:sp>
      <p:sp>
        <p:nvSpPr>
          <p:cNvPr id="6" name="标题 1">
            <a:extLst>
              <a:ext uri="{FF2B5EF4-FFF2-40B4-BE49-F238E27FC236}">
                <a16:creationId xmlns:a16="http://schemas.microsoft.com/office/drawing/2014/main" id="{57E5B1DA-F31A-4D62-9857-BC090EA87158}"/>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三、</a:t>
            </a:r>
            <a:r>
              <a:rPr kumimoji="1" lang="en-US" altLang="zh-CN" sz="3199" kern="0" dirty="0"/>
              <a:t>LSBM</a:t>
            </a:r>
            <a:endParaRPr kumimoji="1" lang="zh-CN" altLang="en-US" sz="3199" kern="0" dirty="0"/>
          </a:p>
        </p:txBody>
      </p:sp>
    </p:spTree>
    <p:extLst>
      <p:ext uri="{BB962C8B-B14F-4D97-AF65-F5344CB8AC3E}">
        <p14:creationId xmlns:p14="http://schemas.microsoft.com/office/powerpoint/2010/main" val="369840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42A1FFDD-5126-40FA-A4E9-183ED93C0A51}"/>
              </a:ext>
            </a:extLst>
          </p:cNvPr>
          <p:cNvSpPr>
            <a:spLocks noGrp="1" noChangeArrowheads="1"/>
          </p:cNvSpPr>
          <p:nvPr>
            <p:ph idx="4294967295"/>
          </p:nvPr>
        </p:nvSpPr>
        <p:spPr>
          <a:xfrm>
            <a:off x="461859" y="1523716"/>
            <a:ext cx="4159254" cy="4139948"/>
          </a:xfrm>
        </p:spPr>
        <p:txBody>
          <a:bodyPr/>
          <a:lstStyle/>
          <a:p>
            <a:pPr>
              <a:lnSpc>
                <a:spcPts val="4358"/>
              </a:lnSpc>
            </a:pPr>
            <a:r>
              <a:rPr lang="en-US" altLang="zh-CN" sz="2800" dirty="0"/>
              <a:t>LSB</a:t>
            </a:r>
            <a:r>
              <a:rPr lang="zh-CN" altLang="en-US" sz="2800" dirty="0"/>
              <a:t>隐写及其分析方法</a:t>
            </a:r>
          </a:p>
          <a:p>
            <a:pPr marL="0" indent="0">
              <a:lnSpc>
                <a:spcPts val="4358"/>
              </a:lnSpc>
              <a:buNone/>
            </a:pPr>
            <a:r>
              <a:rPr lang="en-US" altLang="zh-CN" sz="2800" dirty="0"/>
              <a:t>	</a:t>
            </a:r>
            <a:r>
              <a:rPr lang="zh-CN" altLang="en-US" sz="2800" dirty="0"/>
              <a:t>一、卡方分析</a:t>
            </a:r>
            <a:endParaRPr lang="en-US" altLang="zh-CN" sz="2800" dirty="0"/>
          </a:p>
          <a:p>
            <a:pPr marL="0" indent="0">
              <a:lnSpc>
                <a:spcPts val="4358"/>
              </a:lnSpc>
              <a:buNone/>
            </a:pPr>
            <a:r>
              <a:rPr lang="en-US" altLang="zh-CN" sz="2800" dirty="0"/>
              <a:t>	</a:t>
            </a:r>
            <a:r>
              <a:rPr lang="zh-CN" altLang="en-US" sz="2800" dirty="0"/>
              <a:t>二、</a:t>
            </a:r>
            <a:r>
              <a:rPr lang="en-US" altLang="zh-CN" sz="2800" dirty="0"/>
              <a:t>RS</a:t>
            </a:r>
            <a:r>
              <a:rPr lang="zh-CN" altLang="en-US" sz="2800" dirty="0"/>
              <a:t>分析</a:t>
            </a:r>
            <a:endParaRPr lang="en-US" altLang="zh-CN" sz="2800" dirty="0"/>
          </a:p>
          <a:p>
            <a:pPr marL="0" indent="0">
              <a:lnSpc>
                <a:spcPts val="4358"/>
              </a:lnSpc>
              <a:buNone/>
            </a:pPr>
            <a:r>
              <a:rPr lang="en-US" altLang="zh-CN" sz="2800" dirty="0"/>
              <a:t>	</a:t>
            </a:r>
            <a:r>
              <a:rPr lang="zh-CN" altLang="en-US" sz="2800" dirty="0"/>
              <a:t>三、</a:t>
            </a:r>
            <a:r>
              <a:rPr lang="en-US" altLang="zh-CN" sz="2800" dirty="0"/>
              <a:t>LSBM</a:t>
            </a:r>
            <a:endParaRPr lang="en-US" altLang="zh-CN" sz="2800" dirty="0">
              <a:solidFill>
                <a:srgbClr val="FF0000"/>
              </a:solidFill>
            </a:endParaRPr>
          </a:p>
        </p:txBody>
      </p:sp>
      <p:sp>
        <p:nvSpPr>
          <p:cNvPr id="3" name="标题 1">
            <a:extLst>
              <a:ext uri="{FF2B5EF4-FFF2-40B4-BE49-F238E27FC236}">
                <a16:creationId xmlns:a16="http://schemas.microsoft.com/office/drawing/2014/main" id="{B0F90B06-A3AD-4C73-AC00-59B833E4A02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实验</a:t>
            </a:r>
            <a:r>
              <a:rPr kumimoji="1" lang="en-US" altLang="zh-CN" sz="3199" kern="0" dirty="0"/>
              <a:t>2</a:t>
            </a:r>
            <a:r>
              <a:rPr kumimoji="1" lang="zh-CN" altLang="en-US" sz="3199" kern="0" dirty="0"/>
              <a:t>内容</a:t>
            </a:r>
          </a:p>
        </p:txBody>
      </p:sp>
      <p:sp>
        <p:nvSpPr>
          <p:cNvPr id="2" name="Rectangle 3">
            <a:extLst>
              <a:ext uri="{FF2B5EF4-FFF2-40B4-BE49-F238E27FC236}">
                <a16:creationId xmlns:a16="http://schemas.microsoft.com/office/drawing/2014/main" id="{14CAD07D-540D-EF65-7349-F45C59A754A9}"/>
              </a:ext>
            </a:extLst>
          </p:cNvPr>
          <p:cNvSpPr txBox="1">
            <a:spLocks noChangeArrowheads="1"/>
          </p:cNvSpPr>
          <p:nvPr/>
        </p:nvSpPr>
        <p:spPr bwMode="auto">
          <a:xfrm>
            <a:off x="4536768" y="1523716"/>
            <a:ext cx="4116793" cy="41399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899" indent="-342899" algn="l" rtl="0" eaLnBrk="1" fontAlgn="base" hangingPunct="1">
              <a:spcBef>
                <a:spcPct val="20000"/>
              </a:spcBef>
              <a:spcAft>
                <a:spcPct val="0"/>
              </a:spcAft>
              <a:buClr>
                <a:schemeClr val="tx1"/>
              </a:buClr>
              <a:buSzPct val="80000"/>
              <a:buFont typeface="Wingdings" pitchFamily="2" charset="2"/>
              <a:buChar char="¢"/>
              <a:defRPr sz="3001">
                <a:solidFill>
                  <a:schemeClr val="tx2"/>
                </a:solidFill>
                <a:latin typeface="+mn-lt"/>
                <a:ea typeface="+mn-ea"/>
                <a:cs typeface="+mn-cs"/>
              </a:defRPr>
            </a:lvl1pPr>
            <a:lvl2pPr marL="742948" indent="-285749" algn="l" rtl="0" eaLnBrk="1" fontAlgn="base" hangingPunct="1">
              <a:spcBef>
                <a:spcPct val="20000"/>
              </a:spcBef>
              <a:spcAft>
                <a:spcPct val="0"/>
              </a:spcAft>
              <a:buClr>
                <a:schemeClr val="accent1"/>
              </a:buClr>
              <a:buSzPct val="75000"/>
              <a:buFont typeface="Wingdings" pitchFamily="2" charset="2"/>
              <a:buChar char="l"/>
              <a:defRPr sz="2800">
                <a:solidFill>
                  <a:schemeClr val="tx1"/>
                </a:solidFill>
                <a:latin typeface="+mn-lt"/>
                <a:ea typeface="+mn-ea"/>
              </a:defRPr>
            </a:lvl2pPr>
            <a:lvl3pPr marL="1142997" indent="-228599" algn="l" rtl="0" eaLnBrk="1" fontAlgn="base" hangingPunct="1">
              <a:spcBef>
                <a:spcPct val="20000"/>
              </a:spcBef>
              <a:spcAft>
                <a:spcPct val="0"/>
              </a:spcAft>
              <a:buClr>
                <a:schemeClr val="folHlink"/>
              </a:buClr>
              <a:buSzPct val="75000"/>
              <a:buFont typeface="Wingdings" pitchFamily="2" charset="2"/>
              <a:buChar char="l"/>
              <a:defRPr sz="2400">
                <a:solidFill>
                  <a:schemeClr val="tx1"/>
                </a:solidFill>
                <a:latin typeface="+mn-lt"/>
                <a:ea typeface="+mn-ea"/>
              </a:defRPr>
            </a:lvl3pPr>
            <a:lvl4pPr marL="1600195" indent="-228599"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ea typeface="+mn-ea"/>
              </a:defRPr>
            </a:lvl4pPr>
            <a:lvl5pPr marL="2057393"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5pPr>
            <a:lvl6pPr marL="2514591"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6pPr>
            <a:lvl7pPr marL="29717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7pPr>
            <a:lvl8pPr marL="3428989"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8pPr>
            <a:lvl9pPr marL="3886187" indent="-228599" algn="l" rtl="0" eaLnBrk="1" fontAlgn="base" hangingPunct="1">
              <a:spcBef>
                <a:spcPct val="20000"/>
              </a:spcBef>
              <a:spcAft>
                <a:spcPct val="0"/>
              </a:spcAft>
              <a:buClr>
                <a:schemeClr val="tx1"/>
              </a:buClr>
              <a:buSzPct val="60000"/>
              <a:buFont typeface="Wingdings" pitchFamily="2" charset="2"/>
              <a:buChar char="l"/>
              <a:defRPr sz="2000">
                <a:solidFill>
                  <a:schemeClr val="tx1"/>
                </a:solidFill>
                <a:latin typeface="+mn-lt"/>
                <a:ea typeface="+mn-ea"/>
              </a:defRPr>
            </a:lvl9pPr>
          </a:lstStyle>
          <a:p>
            <a:pPr>
              <a:lnSpc>
                <a:spcPts val="4358"/>
              </a:lnSpc>
            </a:pPr>
            <a:r>
              <a:rPr lang="zh-CN" altLang="en-US" sz="2800" kern="0" dirty="0"/>
              <a:t>安全隐写算法</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四、</a:t>
            </a:r>
            <a:r>
              <a:rPr lang="en-US" altLang="zh-CN" sz="2800" kern="0" dirty="0" err="1"/>
              <a:t>Jsteg</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五、</a:t>
            </a:r>
            <a:r>
              <a:rPr lang="en-US" altLang="zh-CN" sz="2800" kern="0" dirty="0"/>
              <a:t>F3</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六、</a:t>
            </a:r>
            <a:r>
              <a:rPr lang="en-US" altLang="zh-CN" sz="2800" kern="0" dirty="0"/>
              <a:t>F4</a:t>
            </a:r>
            <a:r>
              <a:rPr lang="zh-CN" altLang="en-US" sz="2800" kern="0" dirty="0"/>
              <a:t>隐写</a:t>
            </a:r>
            <a:endParaRPr lang="en-US" altLang="zh-CN" sz="2800" kern="0" dirty="0"/>
          </a:p>
          <a:p>
            <a:pPr marL="0" indent="0">
              <a:lnSpc>
                <a:spcPts val="4358"/>
              </a:lnSpc>
              <a:buFont typeface="Wingdings" pitchFamily="2" charset="2"/>
              <a:buNone/>
            </a:pPr>
            <a:r>
              <a:rPr lang="en-US" altLang="zh-CN" sz="2800" kern="0" dirty="0"/>
              <a:t>    </a:t>
            </a:r>
            <a:r>
              <a:rPr lang="zh-CN" altLang="en-US" sz="2800" kern="0" dirty="0"/>
              <a:t>七、</a:t>
            </a:r>
            <a:r>
              <a:rPr lang="en-US" altLang="zh-CN" sz="2800" kern="0" dirty="0"/>
              <a:t>F5</a:t>
            </a:r>
            <a:r>
              <a:rPr lang="zh-CN" altLang="en-US" sz="2800" kern="0" dirty="0"/>
              <a:t>隐写</a:t>
            </a:r>
            <a:endParaRPr lang="en-US" altLang="zh-CN" sz="2800" kern="0" dirty="0"/>
          </a:p>
          <a:p>
            <a:pPr>
              <a:lnSpc>
                <a:spcPts val="4358"/>
              </a:lnSpc>
            </a:pPr>
            <a:endParaRPr lang="en-US" altLang="zh-CN" kern="0" dirty="0">
              <a:solidFill>
                <a:srgbClr val="FF0000"/>
              </a:solidFill>
            </a:endParaRPr>
          </a:p>
        </p:txBody>
      </p:sp>
    </p:spTree>
    <p:extLst>
      <p:ext uri="{BB962C8B-B14F-4D97-AF65-F5344CB8AC3E}">
        <p14:creationId xmlns:p14="http://schemas.microsoft.com/office/powerpoint/2010/main" val="128521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67151" y="1520825"/>
            <a:ext cx="7978616" cy="4819650"/>
          </a:xfrm>
        </p:spPr>
        <p:txBody>
          <a:bodyPr/>
          <a:lstStyle/>
          <a:p>
            <a:r>
              <a:rPr lang="zh-CN" altLang="en-US" sz="2000" dirty="0"/>
              <a:t>基本思想：将</a:t>
            </a:r>
            <a:r>
              <a:rPr lang="en-US" altLang="zh-CN" sz="2000" dirty="0"/>
              <a:t>LSB</a:t>
            </a:r>
            <a:r>
              <a:rPr lang="zh-CN" altLang="en-US" sz="2000" dirty="0"/>
              <a:t>嵌入法应用到量化后的</a:t>
            </a:r>
            <a:r>
              <a:rPr lang="en-US" altLang="zh-CN" sz="2000" dirty="0"/>
              <a:t>DCT</a:t>
            </a:r>
            <a:r>
              <a:rPr lang="zh-CN" altLang="en-US" sz="2000" dirty="0"/>
              <a:t>系数上，从而保证在隐写后人眼无法分辨隐写图与原图的差别。</a:t>
            </a:r>
            <a:endParaRPr lang="en-US" altLang="zh-CN" sz="2000" dirty="0"/>
          </a:p>
          <a:p>
            <a:r>
              <a:rPr lang="zh-CN" altLang="en-US" sz="2000" dirty="0"/>
              <a:t>嵌入方法：用秘密消息比特替换</a:t>
            </a:r>
            <a:r>
              <a:rPr lang="en-US" altLang="zh-CN" sz="2000" dirty="0"/>
              <a:t>JPEG</a:t>
            </a:r>
            <a:r>
              <a:rPr lang="zh-CN" altLang="en-US" sz="2000" dirty="0"/>
              <a:t>图像中量化后</a:t>
            </a:r>
            <a:r>
              <a:rPr lang="en-US" altLang="zh-CN" sz="2000" dirty="0"/>
              <a:t>DCT</a:t>
            </a:r>
            <a:r>
              <a:rPr lang="zh-CN" altLang="en-US" sz="2000" dirty="0"/>
              <a:t>系数的</a:t>
            </a:r>
            <a:r>
              <a:rPr lang="en-US" altLang="zh-CN" sz="2000" dirty="0"/>
              <a:t>LSB</a:t>
            </a:r>
            <a:r>
              <a:rPr lang="zh-CN" altLang="en-US" sz="2000" dirty="0"/>
              <a:t>，但不处理为</a:t>
            </a:r>
            <a:r>
              <a:rPr lang="en-US" altLang="zh-CN" sz="2000" dirty="0"/>
              <a:t>0</a:t>
            </a:r>
            <a:r>
              <a:rPr lang="zh-CN" altLang="en-US" sz="2000" dirty="0"/>
              <a:t>、</a:t>
            </a:r>
            <a:r>
              <a:rPr lang="en-US" altLang="zh-CN" sz="2000" dirty="0"/>
              <a:t>1</a:t>
            </a:r>
            <a:r>
              <a:rPr lang="zh-CN" altLang="en-US" sz="2000" dirty="0"/>
              <a:t>和</a:t>
            </a:r>
            <a:r>
              <a:rPr lang="en-US" altLang="zh-CN" sz="2000" dirty="0"/>
              <a:t>-1</a:t>
            </a:r>
            <a:r>
              <a:rPr lang="zh-CN" altLang="en-US" sz="2000" dirty="0"/>
              <a:t>的</a:t>
            </a:r>
            <a:r>
              <a:rPr lang="en-US" altLang="zh-CN" sz="2000" dirty="0"/>
              <a:t>DCT</a:t>
            </a:r>
            <a:r>
              <a:rPr lang="zh-CN" altLang="en-US" sz="2000" dirty="0"/>
              <a:t>系数。</a:t>
            </a:r>
            <a:endParaRPr lang="en-US" altLang="zh-CN" sz="2000" dirty="0"/>
          </a:p>
          <a:p>
            <a:r>
              <a:rPr lang="zh-CN" altLang="en-US" sz="2000" dirty="0"/>
              <a:t>不使用</a:t>
            </a:r>
            <a:r>
              <a:rPr lang="en-US" altLang="zh-CN" sz="2000" dirty="0"/>
              <a:t>0</a:t>
            </a:r>
            <a:r>
              <a:rPr lang="zh-CN" altLang="en-US" sz="2000" dirty="0"/>
              <a:t>的原因：</a:t>
            </a:r>
            <a:r>
              <a:rPr lang="en-US" altLang="zh-CN" sz="2000" dirty="0"/>
              <a:t>DCT</a:t>
            </a:r>
            <a:r>
              <a:rPr lang="zh-CN" altLang="en-US" sz="2000" dirty="0"/>
              <a:t>系数中</a:t>
            </a:r>
            <a:r>
              <a:rPr lang="en-US" altLang="zh-CN" sz="2000" dirty="0"/>
              <a:t>0</a:t>
            </a:r>
            <a:r>
              <a:rPr lang="zh-CN" altLang="en-US" sz="2000" dirty="0"/>
              <a:t>的比例最大</a:t>
            </a:r>
            <a:r>
              <a:rPr lang="en-US" altLang="zh-CN" sz="2000" dirty="0"/>
              <a:t>(</a:t>
            </a:r>
            <a:r>
              <a:rPr lang="zh-CN" altLang="en-US" sz="2000" dirty="0"/>
              <a:t>一般在</a:t>
            </a:r>
            <a:r>
              <a:rPr lang="en-US" altLang="zh-CN" sz="2000" dirty="0"/>
              <a:t>60%</a:t>
            </a:r>
            <a:r>
              <a:rPr lang="zh-CN" altLang="en-US" sz="2000" dirty="0"/>
              <a:t>以上</a:t>
            </a:r>
            <a:r>
              <a:rPr lang="en-US" altLang="zh-CN" sz="2000" dirty="0"/>
              <a:t>)</a:t>
            </a:r>
            <a:r>
              <a:rPr lang="zh-CN" altLang="en-US" sz="2000" dirty="0"/>
              <a:t>，而压缩编码是利用大量连续的零实现的；</a:t>
            </a:r>
            <a:endParaRPr lang="en-US" altLang="zh-CN" sz="2000" dirty="0"/>
          </a:p>
          <a:p>
            <a:r>
              <a:rPr lang="zh-CN" altLang="en-US" sz="2000" dirty="0"/>
              <a:t>不使用</a:t>
            </a:r>
            <a:r>
              <a:rPr lang="en-US" altLang="zh-CN" sz="2000" dirty="0"/>
              <a:t>1</a:t>
            </a:r>
            <a:r>
              <a:rPr lang="zh-CN" altLang="en-US" sz="2000" dirty="0"/>
              <a:t>和</a:t>
            </a:r>
            <a:r>
              <a:rPr lang="en-US" altLang="zh-CN" sz="2000" dirty="0"/>
              <a:t>-1</a:t>
            </a:r>
            <a:r>
              <a:rPr lang="zh-CN" altLang="en-US" sz="2000" dirty="0"/>
              <a:t>的原因：系数中的</a:t>
            </a:r>
            <a:r>
              <a:rPr lang="en-US" altLang="zh-CN" sz="2000" dirty="0"/>
              <a:t>1</a:t>
            </a:r>
            <a:r>
              <a:rPr lang="zh-CN" altLang="en-US" sz="2000" dirty="0"/>
              <a:t>或</a:t>
            </a:r>
            <a:r>
              <a:rPr lang="en-US" altLang="zh-CN" sz="2000" dirty="0"/>
              <a:t>-1</a:t>
            </a:r>
            <a:r>
              <a:rPr lang="zh-CN" altLang="en-US" sz="2000" dirty="0"/>
              <a:t>若修改为</a:t>
            </a:r>
            <a:r>
              <a:rPr lang="en-US" altLang="zh-CN" sz="2000" dirty="0"/>
              <a:t>0</a:t>
            </a:r>
            <a:r>
              <a:rPr lang="zh-CN" altLang="en-US" sz="2000" dirty="0"/>
              <a:t>，接收端就无法区别是未使用的</a:t>
            </a:r>
            <a:r>
              <a:rPr lang="en-US" altLang="zh-CN" sz="2000" dirty="0"/>
              <a:t>0</a:t>
            </a:r>
            <a:r>
              <a:rPr lang="zh-CN" altLang="en-US" sz="2000" dirty="0"/>
              <a:t>还是嵌入后得到的</a:t>
            </a:r>
            <a:r>
              <a:rPr lang="en-US" altLang="zh-CN" sz="2000" dirty="0"/>
              <a:t>0</a:t>
            </a:r>
          </a:p>
          <a:p>
            <a:endParaRPr lang="zh-CN" altLang="en-US" sz="2000" dirty="0"/>
          </a:p>
          <a:p>
            <a:endParaRPr lang="zh-CN" altLang="en-US" dirty="0"/>
          </a:p>
        </p:txBody>
      </p:sp>
      <p:sp>
        <p:nvSpPr>
          <p:cNvPr id="5" name="标题 1">
            <a:extLst>
              <a:ext uri="{FF2B5EF4-FFF2-40B4-BE49-F238E27FC236}">
                <a16:creationId xmlns:a16="http://schemas.microsoft.com/office/drawing/2014/main" id="{DDF2AFEF-3E20-43E5-8AEF-97D8A82CADF2}"/>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err="1"/>
              <a:t>Jsteg</a:t>
            </a:r>
            <a:endParaRPr kumimoji="1" lang="zh-CN" altLang="en-US" sz="3199" kern="0" dirty="0"/>
          </a:p>
        </p:txBody>
      </p:sp>
    </p:spTree>
    <p:extLst>
      <p:ext uri="{BB962C8B-B14F-4D97-AF65-F5344CB8AC3E}">
        <p14:creationId xmlns:p14="http://schemas.microsoft.com/office/powerpoint/2010/main" val="382596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400" dirty="0"/>
              <a:t>将原始图像</a:t>
            </a:r>
            <a:r>
              <a:rPr lang="en-US" altLang="zh-CN" sz="2400" dirty="0"/>
              <a:t>AC</a:t>
            </a:r>
            <a:r>
              <a:rPr lang="zh-CN" altLang="en-US" sz="2400" dirty="0"/>
              <a:t>系数的</a:t>
            </a:r>
            <a:r>
              <a:rPr lang="en-US" altLang="zh-CN" sz="2400" dirty="0"/>
              <a:t>LSB</a:t>
            </a:r>
            <a:r>
              <a:rPr lang="zh-CN" altLang="en-US" sz="2400" dirty="0"/>
              <a:t>替换为秘密消息</a:t>
            </a:r>
            <a:r>
              <a:rPr lang="en-US" altLang="zh-CN" sz="2400" dirty="0"/>
              <a:t>bit:</a:t>
            </a:r>
            <a:endParaRPr lang="zh-CN" altLang="en-US" sz="2400" dirty="0"/>
          </a:p>
          <a:p>
            <a:pPr marL="400049" lvl="1" indent="0">
              <a:buNone/>
            </a:pPr>
            <a:r>
              <a:rPr lang="zh-CN" altLang="en-US" sz="2000" dirty="0"/>
              <a:t>（</a:t>
            </a:r>
            <a:r>
              <a:rPr lang="en-US" altLang="zh-CN" sz="2000" dirty="0"/>
              <a:t>1</a:t>
            </a:r>
            <a:r>
              <a:rPr lang="zh-CN" altLang="en-US" sz="2000" dirty="0"/>
              <a:t>）跳过</a:t>
            </a:r>
            <a:r>
              <a:rPr lang="en-US" altLang="zh-CN" sz="2000" dirty="0"/>
              <a:t>-1</a:t>
            </a:r>
            <a:r>
              <a:rPr lang="zh-CN" altLang="en-US" sz="2000" dirty="0"/>
              <a:t>、</a:t>
            </a:r>
            <a:r>
              <a:rPr lang="en-US" altLang="zh-CN" sz="2000" dirty="0"/>
              <a:t>0</a:t>
            </a:r>
            <a:r>
              <a:rPr lang="zh-CN" altLang="en-US" sz="2000" dirty="0"/>
              <a:t>、</a:t>
            </a:r>
            <a:r>
              <a:rPr lang="en-US" altLang="zh-CN" sz="2000" dirty="0"/>
              <a:t>1</a:t>
            </a:r>
          </a:p>
          <a:p>
            <a:pPr marL="400049" lvl="1" indent="0">
              <a:buNone/>
            </a:pPr>
            <a:r>
              <a:rPr lang="zh-CN" altLang="en-US" sz="2000" dirty="0"/>
              <a:t>（</a:t>
            </a:r>
            <a:r>
              <a:rPr lang="en-US" altLang="zh-CN" sz="2000" dirty="0"/>
              <a:t>2</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0</a:t>
            </a:r>
            <a:r>
              <a:rPr lang="zh-CN" altLang="en-US" sz="2000" dirty="0"/>
              <a:t>，该系数不变</a:t>
            </a:r>
          </a:p>
          <a:p>
            <a:pPr marL="400049" lvl="1" indent="0">
              <a:buNone/>
            </a:pPr>
            <a:r>
              <a:rPr lang="zh-CN" altLang="en-US" sz="2000" dirty="0"/>
              <a:t>（</a:t>
            </a:r>
            <a:r>
              <a:rPr lang="en-US" altLang="zh-CN" sz="2000" dirty="0"/>
              <a:t>3</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1</a:t>
            </a:r>
            <a:r>
              <a:rPr lang="zh-CN" altLang="en-US" sz="2000" dirty="0"/>
              <a:t>，该系数变为</a:t>
            </a:r>
            <a:r>
              <a:rPr lang="en-US" altLang="zh-CN" sz="2000" dirty="0"/>
              <a:t>sign|2i+1|</a:t>
            </a:r>
          </a:p>
          <a:p>
            <a:pPr marL="400049" lvl="1" indent="0">
              <a:buNone/>
            </a:pPr>
            <a:r>
              <a:rPr lang="zh-CN" altLang="en-US" sz="2000" dirty="0"/>
              <a:t>（</a:t>
            </a:r>
            <a:r>
              <a:rPr lang="en-US" altLang="zh-CN" sz="2000" dirty="0"/>
              <a:t>4</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0</a:t>
            </a:r>
            <a:r>
              <a:rPr lang="zh-CN" altLang="en-US" sz="2000" dirty="0"/>
              <a:t>，该系数变为</a:t>
            </a:r>
            <a:r>
              <a:rPr lang="en-US" altLang="zh-CN" sz="2000" dirty="0"/>
              <a:t>sign |2i|</a:t>
            </a:r>
          </a:p>
          <a:p>
            <a:pPr marL="400049" lvl="1" indent="0">
              <a:buNone/>
            </a:pPr>
            <a:r>
              <a:rPr lang="zh-CN" altLang="en-US" sz="2000" dirty="0"/>
              <a:t>（</a:t>
            </a:r>
            <a:r>
              <a:rPr lang="en-US" altLang="zh-CN" sz="2000" dirty="0"/>
              <a:t>5</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1</a:t>
            </a:r>
            <a:r>
              <a:rPr lang="zh-CN" altLang="en-US" sz="2000" dirty="0"/>
              <a:t>，该系数不变。</a:t>
            </a:r>
          </a:p>
          <a:p>
            <a:endParaRPr lang="zh-CN" altLang="en-US" dirty="0"/>
          </a:p>
        </p:txBody>
      </p:sp>
      <p:pic>
        <p:nvPicPr>
          <p:cNvPr id="5" name="图片 4">
            <a:extLst>
              <a:ext uri="{FF2B5EF4-FFF2-40B4-BE49-F238E27FC236}">
                <a16:creationId xmlns:a16="http://schemas.microsoft.com/office/drawing/2014/main" id="{8E0BD682-3A1F-40F4-943E-39AAD9C51667}"/>
              </a:ext>
            </a:extLst>
          </p:cNvPr>
          <p:cNvPicPr>
            <a:picLocks noChangeAspect="1"/>
          </p:cNvPicPr>
          <p:nvPr>
            <p:custDataLst>
              <p:tags r:id="rId1"/>
            </p:custDataLst>
          </p:nvPr>
        </p:nvPicPr>
        <p:blipFill>
          <a:blip r:embed="rId4"/>
          <a:stretch>
            <a:fillRect/>
          </a:stretch>
        </p:blipFill>
        <p:spPr>
          <a:xfrm>
            <a:off x="927723" y="4080215"/>
            <a:ext cx="6810715" cy="1796370"/>
          </a:xfrm>
          <a:prstGeom prst="rect">
            <a:avLst/>
          </a:prstGeom>
        </p:spPr>
      </p:pic>
      <p:sp>
        <p:nvSpPr>
          <p:cNvPr id="6" name="标题 1">
            <a:extLst>
              <a:ext uri="{FF2B5EF4-FFF2-40B4-BE49-F238E27FC236}">
                <a16:creationId xmlns:a16="http://schemas.microsoft.com/office/drawing/2014/main" id="{B36A795A-1768-409E-B578-C44174D7BD8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a:t> </a:t>
            </a:r>
            <a:r>
              <a:rPr lang="en-US" altLang="zh-CN" sz="3200" dirty="0" err="1"/>
              <a:t>Jsteg</a:t>
            </a:r>
            <a:endParaRPr kumimoji="1" lang="zh-CN" altLang="en-US" sz="3199" kern="0" dirty="0"/>
          </a:p>
        </p:txBody>
      </p:sp>
    </p:spTree>
    <p:extLst>
      <p:ext uri="{BB962C8B-B14F-4D97-AF65-F5344CB8AC3E}">
        <p14:creationId xmlns:p14="http://schemas.microsoft.com/office/powerpoint/2010/main" val="208474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000" dirty="0"/>
              <a:t>嵌入步骤</a:t>
            </a:r>
            <a:endParaRPr lang="en-US" altLang="zh-CN" sz="2000" dirty="0"/>
          </a:p>
          <a:p>
            <a:pPr marL="0" indent="0">
              <a:buNone/>
            </a:pPr>
            <a:r>
              <a:rPr lang="en-US" altLang="zh-CN" sz="2000" dirty="0"/>
              <a:t>    </a:t>
            </a:r>
            <a:r>
              <a:rPr lang="zh-CN" altLang="en-US" sz="2000" dirty="0"/>
              <a:t>将载体图像分为</a:t>
            </a:r>
            <a:r>
              <a:rPr lang="en-US" altLang="zh-CN" sz="2000" dirty="0"/>
              <a:t>8×8</a:t>
            </a:r>
            <a:r>
              <a:rPr lang="zh-CN" altLang="en-US" sz="2000" dirty="0"/>
              <a:t>的块，做二维</a:t>
            </a:r>
            <a:r>
              <a:rPr lang="en-US" altLang="zh-CN" sz="2000" dirty="0"/>
              <a:t>DCT</a:t>
            </a:r>
            <a:r>
              <a:rPr lang="zh-CN" altLang="en-US" sz="2000" dirty="0"/>
              <a:t>变换</a:t>
            </a:r>
          </a:p>
          <a:p>
            <a:pPr marL="0" indent="0">
              <a:buNone/>
            </a:pPr>
            <a:r>
              <a:rPr lang="zh-CN" altLang="en-US" sz="2000" dirty="0"/>
              <a:t>    判断</a:t>
            </a:r>
            <a:r>
              <a:rPr lang="en-US" altLang="zh-CN" sz="2000" dirty="0"/>
              <a:t>AC</a:t>
            </a:r>
            <a:r>
              <a:rPr lang="zh-CN" altLang="en-US" sz="2000" dirty="0"/>
              <a:t>系数是否等于</a:t>
            </a:r>
            <a:r>
              <a:rPr lang="en-US" altLang="zh-CN" sz="2000" dirty="0"/>
              <a:t>0</a:t>
            </a:r>
            <a:r>
              <a:rPr lang="zh-CN" altLang="en-US" sz="2000" dirty="0"/>
              <a:t>或</a:t>
            </a:r>
            <a:r>
              <a:rPr lang="en-US" altLang="zh-CN" sz="2000" dirty="0"/>
              <a:t>±1</a:t>
            </a:r>
            <a:r>
              <a:rPr lang="zh-CN" altLang="en-US" sz="2000" dirty="0"/>
              <a:t>，是则跳过，否则继续</a:t>
            </a:r>
            <a:endParaRPr lang="en-US" altLang="zh-CN" sz="2000" dirty="0"/>
          </a:p>
          <a:p>
            <a:pPr marL="0" indent="0">
              <a:buNone/>
            </a:pPr>
            <a:r>
              <a:rPr lang="en-US" altLang="zh-CN" sz="2000" dirty="0"/>
              <a:t>    </a:t>
            </a:r>
            <a:r>
              <a:rPr lang="zh-CN" altLang="en-US" sz="2000" dirty="0"/>
              <a:t>提取</a:t>
            </a:r>
            <a:r>
              <a:rPr lang="en-US" altLang="zh-CN" sz="2000" dirty="0"/>
              <a:t>AC</a:t>
            </a:r>
            <a:r>
              <a:rPr lang="zh-CN" altLang="en-US" sz="2000" dirty="0"/>
              <a:t>系数的</a:t>
            </a:r>
            <a:r>
              <a:rPr lang="en-US" altLang="zh-CN" sz="2000" dirty="0"/>
              <a:t>LSB</a:t>
            </a:r>
            <a:r>
              <a:rPr lang="zh-CN" altLang="en-US" sz="2000" dirty="0"/>
              <a:t>，嵌入秘密信息</a:t>
            </a:r>
            <a:endParaRPr lang="en-US" altLang="zh-CN" sz="2000" dirty="0"/>
          </a:p>
          <a:p>
            <a:r>
              <a:rPr lang="zh-CN" altLang="en-US" sz="2000" dirty="0"/>
              <a:t>提取步骤</a:t>
            </a:r>
            <a:endParaRPr lang="en-US" altLang="zh-CN" sz="2000" dirty="0"/>
          </a:p>
          <a:p>
            <a:pPr marL="0" indent="0">
              <a:buNone/>
            </a:pPr>
            <a:r>
              <a:rPr lang="en-US" altLang="zh-CN" sz="2000" dirty="0"/>
              <a:t>    </a:t>
            </a:r>
            <a:r>
              <a:rPr lang="zh-CN" altLang="en-US" sz="2000" dirty="0"/>
              <a:t>将载体图像分为</a:t>
            </a:r>
            <a:r>
              <a:rPr lang="en-US" altLang="zh-CN" sz="2000" dirty="0"/>
              <a:t>8×8</a:t>
            </a:r>
            <a:r>
              <a:rPr lang="zh-CN" altLang="en-US" sz="2000" dirty="0"/>
              <a:t>的块，做二维</a:t>
            </a:r>
            <a:r>
              <a:rPr lang="en-US" altLang="zh-CN" sz="2000" dirty="0"/>
              <a:t>DCT</a:t>
            </a:r>
            <a:r>
              <a:rPr lang="zh-CN" altLang="en-US" sz="2000" dirty="0"/>
              <a:t>变换</a:t>
            </a:r>
          </a:p>
          <a:p>
            <a:pPr marL="0" indent="0">
              <a:buNone/>
            </a:pPr>
            <a:r>
              <a:rPr lang="zh-CN" altLang="en-US" sz="2000" dirty="0"/>
              <a:t>    判断</a:t>
            </a:r>
            <a:r>
              <a:rPr lang="en-US" altLang="zh-CN" sz="2000" dirty="0"/>
              <a:t>AC</a:t>
            </a:r>
            <a:r>
              <a:rPr lang="zh-CN" altLang="en-US" sz="2000" dirty="0"/>
              <a:t>系数是否等于</a:t>
            </a:r>
            <a:r>
              <a:rPr lang="en-US" altLang="zh-CN" sz="2000" dirty="0"/>
              <a:t>0</a:t>
            </a:r>
            <a:r>
              <a:rPr lang="zh-CN" altLang="en-US" sz="2000" dirty="0"/>
              <a:t>或</a:t>
            </a:r>
            <a:r>
              <a:rPr lang="en-US" altLang="zh-CN" sz="2000" dirty="0"/>
              <a:t>±1 </a:t>
            </a:r>
            <a:r>
              <a:rPr lang="zh-CN" altLang="en-US" sz="2000" dirty="0"/>
              <a:t>，是则跳过，否则继续</a:t>
            </a:r>
            <a:endParaRPr lang="en-US" altLang="zh-CN" sz="2000" dirty="0"/>
          </a:p>
          <a:p>
            <a:pPr marL="0" indent="0">
              <a:buNone/>
            </a:pPr>
            <a:r>
              <a:rPr lang="en-US" altLang="zh-CN" sz="2000" dirty="0"/>
              <a:t>    </a:t>
            </a:r>
            <a:r>
              <a:rPr lang="zh-CN" altLang="en-US" sz="2000" dirty="0"/>
              <a:t>提取</a:t>
            </a:r>
            <a:r>
              <a:rPr lang="en-US" altLang="zh-CN" sz="2000" dirty="0"/>
              <a:t>AC</a:t>
            </a:r>
            <a:r>
              <a:rPr lang="zh-CN" altLang="en-US" sz="2000" dirty="0"/>
              <a:t>系数的</a:t>
            </a:r>
            <a:r>
              <a:rPr lang="en-US" altLang="zh-CN" sz="2000" dirty="0"/>
              <a:t>LSB</a:t>
            </a:r>
            <a:r>
              <a:rPr lang="zh-CN" altLang="en-US" sz="2000" dirty="0"/>
              <a:t>，提取秘密信息</a:t>
            </a:r>
          </a:p>
          <a:p>
            <a:pPr marL="0" indent="0">
              <a:buNone/>
            </a:pPr>
            <a:endParaRPr lang="zh-CN" altLang="en-US" sz="2400" dirty="0"/>
          </a:p>
          <a:p>
            <a:endParaRPr lang="zh-CN" altLang="en-US" dirty="0"/>
          </a:p>
        </p:txBody>
      </p:sp>
      <p:sp>
        <p:nvSpPr>
          <p:cNvPr id="5" name="标题 1">
            <a:extLst>
              <a:ext uri="{FF2B5EF4-FFF2-40B4-BE49-F238E27FC236}">
                <a16:creationId xmlns:a16="http://schemas.microsoft.com/office/drawing/2014/main" id="{ED8763A7-2771-4106-8A61-EB704260ED8D}"/>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a:t> </a:t>
            </a:r>
            <a:r>
              <a:rPr lang="en-US" altLang="zh-CN" sz="3200" dirty="0" err="1"/>
              <a:t>Jsteg</a:t>
            </a:r>
            <a:endParaRPr kumimoji="1" lang="zh-CN" altLang="en-US" sz="3199" kern="0" dirty="0"/>
          </a:p>
        </p:txBody>
      </p:sp>
    </p:spTree>
    <p:extLst>
      <p:ext uri="{BB962C8B-B14F-4D97-AF65-F5344CB8AC3E}">
        <p14:creationId xmlns:p14="http://schemas.microsoft.com/office/powerpoint/2010/main" val="53116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66312" y="1520825"/>
            <a:ext cx="7978616" cy="4819650"/>
          </a:xfrm>
        </p:spPr>
        <p:txBody>
          <a:bodyPr/>
          <a:lstStyle/>
          <a:p>
            <a:r>
              <a:rPr lang="zh-CN" altLang="en-US" sz="2400" dirty="0"/>
              <a:t>核心代码：</a:t>
            </a:r>
          </a:p>
          <a:p>
            <a:r>
              <a:rPr lang="zh-CN" altLang="en-US" sz="2000" dirty="0"/>
              <a:t>计算</a:t>
            </a:r>
            <a:r>
              <a:rPr lang="en-US" altLang="zh-CN" sz="2000" dirty="0"/>
              <a:t>QDCT</a:t>
            </a:r>
            <a:r>
              <a:rPr lang="zh-CN" altLang="en-US" sz="2000" dirty="0"/>
              <a:t>系数：</a:t>
            </a:r>
            <a:r>
              <a:rPr lang="en-US" altLang="zh-CN" sz="2000" dirty="0"/>
              <a:t>data</a:t>
            </a:r>
            <a:r>
              <a:rPr lang="zh-CN" altLang="en-US" sz="2000" dirty="0"/>
              <a:t>是读入图片数据，</a:t>
            </a:r>
            <a:r>
              <a:rPr lang="en-US" altLang="zh-CN" sz="2000" dirty="0"/>
              <a:t>Q</a:t>
            </a:r>
            <a:r>
              <a:rPr lang="zh-CN" altLang="en-US" sz="2000" dirty="0"/>
              <a:t>是量化因子。</a:t>
            </a:r>
          </a:p>
          <a:p>
            <a:endParaRPr lang="zh-CN" altLang="en-US" sz="2000" dirty="0"/>
          </a:p>
          <a:p>
            <a:endParaRPr lang="zh-CN" altLang="en-US" sz="2000" dirty="0"/>
          </a:p>
          <a:p>
            <a:endParaRPr lang="zh-CN" altLang="en-US" sz="2000" dirty="0"/>
          </a:p>
          <a:p>
            <a:pPr marL="0" indent="0">
              <a:buNone/>
            </a:pPr>
            <a:endParaRPr lang="en-US" altLang="zh-CN" sz="2000" dirty="0"/>
          </a:p>
          <a:p>
            <a:pPr marL="0" indent="0">
              <a:buNone/>
            </a:pPr>
            <a:endParaRPr lang="zh-CN" altLang="en-US" sz="2000" dirty="0"/>
          </a:p>
          <a:p>
            <a:endParaRPr lang="en-US" altLang="zh-CN" sz="2000" dirty="0"/>
          </a:p>
          <a:p>
            <a:r>
              <a:rPr lang="en-US" altLang="zh-CN" sz="2000" dirty="0"/>
              <a:t>DCT</a:t>
            </a:r>
            <a:r>
              <a:rPr lang="zh-CN" altLang="en-US" sz="2000" dirty="0"/>
              <a:t>系数直方图分布：</a:t>
            </a:r>
          </a:p>
        </p:txBody>
      </p:sp>
      <p:pic>
        <p:nvPicPr>
          <p:cNvPr id="5" name="图片 4">
            <a:extLst>
              <a:ext uri="{FF2B5EF4-FFF2-40B4-BE49-F238E27FC236}">
                <a16:creationId xmlns:a16="http://schemas.microsoft.com/office/drawing/2014/main" id="{0EB805BA-DE80-417C-9C2F-CB7FCF786560}"/>
              </a:ext>
            </a:extLst>
          </p:cNvPr>
          <p:cNvPicPr>
            <a:picLocks noChangeAspect="1"/>
          </p:cNvPicPr>
          <p:nvPr/>
        </p:nvPicPr>
        <p:blipFill>
          <a:blip r:embed="rId3"/>
          <a:stretch>
            <a:fillRect/>
          </a:stretch>
        </p:blipFill>
        <p:spPr>
          <a:xfrm>
            <a:off x="1053936" y="2396789"/>
            <a:ext cx="6558290" cy="2060265"/>
          </a:xfrm>
          <a:prstGeom prst="rect">
            <a:avLst/>
          </a:prstGeom>
        </p:spPr>
      </p:pic>
      <p:pic>
        <p:nvPicPr>
          <p:cNvPr id="6" name="图片 5">
            <a:extLst>
              <a:ext uri="{FF2B5EF4-FFF2-40B4-BE49-F238E27FC236}">
                <a16:creationId xmlns:a16="http://schemas.microsoft.com/office/drawing/2014/main" id="{7E7AF8B1-7838-4DB7-A80D-9C0EBF0A9766}"/>
              </a:ext>
            </a:extLst>
          </p:cNvPr>
          <p:cNvPicPr>
            <a:picLocks noChangeAspect="1"/>
          </p:cNvPicPr>
          <p:nvPr/>
        </p:nvPicPr>
        <p:blipFill>
          <a:blip r:embed="rId4"/>
          <a:stretch>
            <a:fillRect/>
          </a:stretch>
        </p:blipFill>
        <p:spPr>
          <a:xfrm>
            <a:off x="3901033" y="4821311"/>
            <a:ext cx="3168352" cy="1263130"/>
          </a:xfrm>
          <a:prstGeom prst="rect">
            <a:avLst/>
          </a:prstGeom>
        </p:spPr>
      </p:pic>
      <p:sp>
        <p:nvSpPr>
          <p:cNvPr id="8" name="标题 1">
            <a:extLst>
              <a:ext uri="{FF2B5EF4-FFF2-40B4-BE49-F238E27FC236}">
                <a16:creationId xmlns:a16="http://schemas.microsoft.com/office/drawing/2014/main" id="{69CAEDE7-DDFB-40F3-91FD-992F8954F77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a:t> </a:t>
            </a:r>
            <a:r>
              <a:rPr lang="en-US" altLang="zh-CN" sz="3200" dirty="0" err="1"/>
              <a:t>Jsteg</a:t>
            </a:r>
            <a:endParaRPr kumimoji="1" lang="zh-CN" altLang="en-US" sz="3199" kern="0" dirty="0"/>
          </a:p>
        </p:txBody>
      </p:sp>
    </p:spTree>
    <p:extLst>
      <p:ext uri="{BB962C8B-B14F-4D97-AF65-F5344CB8AC3E}">
        <p14:creationId xmlns:p14="http://schemas.microsoft.com/office/powerpoint/2010/main" val="236669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2">
            <a:extLst>
              <a:ext uri="{FF2B5EF4-FFF2-40B4-BE49-F238E27FC236}">
                <a16:creationId xmlns:a16="http://schemas.microsoft.com/office/drawing/2014/main" id="{F8D29953-2E11-43AE-904E-1BF2D7FCAE28}"/>
              </a:ext>
            </a:extLst>
          </p:cNvPr>
          <p:cNvSpPr txBox="1">
            <a:spLocks noGrp="1" noChangeArrowheads="1"/>
          </p:cNvSpPr>
          <p:nvPr/>
        </p:nvSpPr>
        <p:spPr bwMode="auto">
          <a:xfrm>
            <a:off x="433546" y="6023818"/>
            <a:ext cx="2021981" cy="3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137">
              <a:solidFill>
                <a:srgbClr val="898989"/>
              </a:solidFill>
              <a:latin typeface="Arial" panose="020B0604020202020204" pitchFamily="34" charset="0"/>
              <a:ea typeface="宋体" panose="02010600030101010101" pitchFamily="2" charset="-122"/>
            </a:endParaRPr>
          </a:p>
        </p:txBody>
      </p:sp>
      <p:sp>
        <p:nvSpPr>
          <p:cNvPr id="31747" name="TextBox 1">
            <a:extLst>
              <a:ext uri="{FF2B5EF4-FFF2-40B4-BE49-F238E27FC236}">
                <a16:creationId xmlns:a16="http://schemas.microsoft.com/office/drawing/2014/main" id="{E38CA91E-3274-443C-B150-B3289BF37492}"/>
              </a:ext>
            </a:extLst>
          </p:cNvPr>
          <p:cNvSpPr txBox="1">
            <a:spLocks noChangeArrowheads="1"/>
          </p:cNvSpPr>
          <p:nvPr/>
        </p:nvSpPr>
        <p:spPr bwMode="auto">
          <a:xfrm>
            <a:off x="1444537" y="1406661"/>
            <a:ext cx="5140707" cy="35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706">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8758A489-3AC5-4367-8FAC-4D30C7EFCB9F}"/>
              </a:ext>
            </a:extLst>
          </p:cNvPr>
          <p:cNvSpPr txBox="1">
            <a:spLocks noChangeArrowheads="1"/>
          </p:cNvSpPr>
          <p:nvPr/>
        </p:nvSpPr>
        <p:spPr bwMode="auto">
          <a:xfrm>
            <a:off x="433546" y="1516485"/>
            <a:ext cx="7799070" cy="409361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en-US" altLang="zh-CN" sz="2400" dirty="0">
                <a:solidFill>
                  <a:schemeClr val="tx2"/>
                </a:solidFill>
              </a:rPr>
              <a:t>LSB</a:t>
            </a:r>
            <a:r>
              <a:rPr lang="zh-CN" altLang="en-US" sz="2400" dirty="0">
                <a:solidFill>
                  <a:schemeClr val="tx2"/>
                </a:solidFill>
              </a:rPr>
              <a:t>替换（</a:t>
            </a:r>
            <a:r>
              <a:rPr lang="en-US" altLang="zh-CN" sz="2400" dirty="0">
                <a:solidFill>
                  <a:schemeClr val="tx2"/>
                </a:solidFill>
              </a:rPr>
              <a:t>LSB Replacing</a:t>
            </a:r>
            <a:r>
              <a:rPr lang="zh-CN" altLang="en-US" sz="2400" dirty="0">
                <a:solidFill>
                  <a:schemeClr val="tx2"/>
                </a:solidFill>
              </a:rPr>
              <a:t>）</a:t>
            </a:r>
            <a:endParaRPr lang="en-US" altLang="zh-CN" sz="2400" dirty="0">
              <a:solidFill>
                <a:schemeClr val="tx2"/>
              </a:solidFill>
            </a:endParaRPr>
          </a:p>
          <a:p>
            <a:pPr eaLnBrk="1" hangingPunct="1">
              <a:defRPr/>
            </a:pPr>
            <a:r>
              <a:rPr lang="zh-CN" altLang="en-US" sz="2000" dirty="0">
                <a:solidFill>
                  <a:schemeClr val="tx2"/>
                </a:solidFill>
              </a:rPr>
              <a:t>将载体图像的</a:t>
            </a:r>
            <a:r>
              <a:rPr lang="en-US" altLang="zh-CN" sz="2000" dirty="0">
                <a:solidFill>
                  <a:schemeClr val="tx2"/>
                </a:solidFill>
              </a:rPr>
              <a:t>LSB</a:t>
            </a:r>
            <a:r>
              <a:rPr lang="zh-CN" altLang="en-US" sz="2000" dirty="0">
                <a:solidFill>
                  <a:schemeClr val="tx2"/>
                </a:solidFill>
              </a:rPr>
              <a:t>和消息比特进行对比，如果不同，将载体图像的</a:t>
            </a:r>
            <a:r>
              <a:rPr lang="en-US" altLang="zh-CN" sz="2000" dirty="0">
                <a:solidFill>
                  <a:schemeClr val="tx2"/>
                </a:solidFill>
              </a:rPr>
              <a:t>LSB</a:t>
            </a:r>
            <a:r>
              <a:rPr lang="zh-CN" altLang="en-US" sz="2000" dirty="0">
                <a:solidFill>
                  <a:schemeClr val="tx2"/>
                </a:solidFill>
              </a:rPr>
              <a:t>替换为秘密信息比特。</a:t>
            </a:r>
            <a:endParaRPr lang="en-US" altLang="zh-CN" sz="2000" dirty="0">
              <a:solidFill>
                <a:schemeClr val="tx2"/>
              </a:solidFill>
            </a:endParaRPr>
          </a:p>
          <a:p>
            <a:pPr eaLnBrk="1" hangingPunct="1">
              <a:defRPr/>
            </a:pPr>
            <a:r>
              <a:rPr lang="zh-CN" altLang="en-US" sz="2000" dirty="0">
                <a:solidFill>
                  <a:schemeClr val="tx2"/>
                </a:solidFill>
              </a:rPr>
              <a:t>值对效应：偶数</a:t>
            </a:r>
            <a:r>
              <a:rPr lang="en-US" altLang="zh-CN" sz="2000" dirty="0">
                <a:solidFill>
                  <a:schemeClr val="tx2"/>
                </a:solidFill>
              </a:rPr>
              <a:t>+1—&gt;</a:t>
            </a:r>
            <a:r>
              <a:rPr lang="zh-CN" altLang="en-US" sz="2000" dirty="0">
                <a:solidFill>
                  <a:schemeClr val="tx2"/>
                </a:solidFill>
              </a:rPr>
              <a:t>奇数， 奇数</a:t>
            </a:r>
            <a:r>
              <a:rPr lang="en-US" altLang="zh-CN" sz="2000" dirty="0">
                <a:solidFill>
                  <a:schemeClr val="tx2"/>
                </a:solidFill>
              </a:rPr>
              <a:t>-1—&gt;</a:t>
            </a:r>
            <a:r>
              <a:rPr lang="zh-CN" altLang="en-US" sz="2000" dirty="0">
                <a:solidFill>
                  <a:schemeClr val="tx2"/>
                </a:solidFill>
              </a:rPr>
              <a:t>偶数。导致灰度值在</a:t>
            </a:r>
            <a:r>
              <a:rPr lang="en-US" altLang="zh-CN" sz="2000" dirty="0">
                <a:solidFill>
                  <a:schemeClr val="tx2"/>
                </a:solidFill>
              </a:rPr>
              <a:t>2i</a:t>
            </a:r>
            <a:r>
              <a:rPr lang="zh-CN" altLang="en-US" sz="2000" dirty="0">
                <a:solidFill>
                  <a:schemeClr val="tx2"/>
                </a:solidFill>
              </a:rPr>
              <a:t>和</a:t>
            </a:r>
            <a:r>
              <a:rPr lang="en-US" altLang="zh-CN" sz="2000" dirty="0">
                <a:solidFill>
                  <a:schemeClr val="tx2"/>
                </a:solidFill>
              </a:rPr>
              <a:t>2i+1</a:t>
            </a:r>
            <a:r>
              <a:rPr lang="zh-CN" altLang="en-US" sz="2000" dirty="0">
                <a:solidFill>
                  <a:schemeClr val="tx2"/>
                </a:solidFill>
              </a:rPr>
              <a:t>的像素趋于一致数量。</a:t>
            </a:r>
            <a:endParaRPr lang="en-US" altLang="zh-CN" sz="2000" dirty="0">
              <a:solidFill>
                <a:schemeClr val="tx2"/>
              </a:solidFill>
            </a:endParaRPr>
          </a:p>
          <a:p>
            <a:pPr eaLnBrk="1" hangingPunct="1">
              <a:defRPr/>
            </a:pPr>
            <a:r>
              <a:rPr lang="zh-CN" altLang="en-US" sz="2000" dirty="0">
                <a:solidFill>
                  <a:schemeClr val="tx2"/>
                </a:solidFill>
              </a:rPr>
              <a:t>灰度直方图：图像中具有某种灰度级的像素的个数的分布。在原始图像（灰度值为</a:t>
            </a:r>
            <a:r>
              <a:rPr lang="en-US" altLang="zh-CN" sz="2000" dirty="0">
                <a:solidFill>
                  <a:schemeClr val="tx2"/>
                </a:solidFill>
              </a:rPr>
              <a:t>0-255</a:t>
            </a:r>
            <a:r>
              <a:rPr lang="zh-CN" altLang="en-US" sz="2000" dirty="0">
                <a:solidFill>
                  <a:schemeClr val="tx2"/>
                </a:solidFill>
              </a:rPr>
              <a:t>）中，相邻灰度值的像素块数目一般差别很大。</a:t>
            </a:r>
            <a:endParaRPr lang="en-US" altLang="zh-CN" sz="2000" dirty="0">
              <a:solidFill>
                <a:schemeClr val="tx2"/>
              </a:solidFill>
            </a:endParaRPr>
          </a:p>
          <a:p>
            <a:pPr eaLnBrk="1" hangingPunct="1">
              <a:defRPr/>
            </a:pPr>
            <a:r>
              <a:rPr lang="zh-CN" altLang="en-US" sz="2000" dirty="0">
                <a:solidFill>
                  <a:schemeClr val="tx2"/>
                </a:solidFill>
              </a:rPr>
              <a:t>如果用图象灰度直方图，很容易发现值对效应。使得</a:t>
            </a:r>
            <a:r>
              <a:rPr lang="en-US" altLang="zh-CN" sz="2000" dirty="0">
                <a:solidFill>
                  <a:schemeClr val="tx2"/>
                </a:solidFill>
              </a:rPr>
              <a:t>LSB</a:t>
            </a:r>
            <a:r>
              <a:rPr lang="zh-CN" altLang="en-US" sz="2000" dirty="0">
                <a:solidFill>
                  <a:schemeClr val="tx2"/>
                </a:solidFill>
              </a:rPr>
              <a:t>检测起来非常容易。</a:t>
            </a:r>
          </a:p>
          <a:p>
            <a:pPr eaLnBrk="1" hangingPunct="1">
              <a:defRPr/>
            </a:pPr>
            <a:endParaRPr lang="zh-CN" altLang="en-US" sz="2400" dirty="0">
              <a:solidFill>
                <a:schemeClr val="tx2"/>
              </a:solidFill>
            </a:endParaRPr>
          </a:p>
        </p:txBody>
      </p:sp>
      <p:sp>
        <p:nvSpPr>
          <p:cNvPr id="4" name="标题 1">
            <a:extLst>
              <a:ext uri="{FF2B5EF4-FFF2-40B4-BE49-F238E27FC236}">
                <a16:creationId xmlns:a16="http://schemas.microsoft.com/office/drawing/2014/main" id="{61880F35-369E-805A-931B-204225992FB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en-US" altLang="zh-CN" sz="3199" kern="0" dirty="0"/>
              <a:t>LSB</a:t>
            </a:r>
            <a:r>
              <a:rPr kumimoji="1" lang="zh-CN" altLang="en-US" sz="3199" kern="0" dirty="0"/>
              <a:t>隐写方法</a:t>
            </a:r>
          </a:p>
        </p:txBody>
      </p:sp>
    </p:spTree>
    <p:extLst>
      <p:ext uri="{BB962C8B-B14F-4D97-AF65-F5344CB8AC3E}">
        <p14:creationId xmlns:p14="http://schemas.microsoft.com/office/powerpoint/2010/main" val="3651229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2247" y="1533179"/>
            <a:ext cx="7978616" cy="4819650"/>
          </a:xfrm>
        </p:spPr>
        <p:txBody>
          <a:bodyPr/>
          <a:lstStyle/>
          <a:p>
            <a:r>
              <a:rPr lang="zh-CN" altLang="en-US" sz="2400" dirty="0"/>
              <a:t>根据替换规则，含密图像</a:t>
            </a:r>
            <a:r>
              <a:rPr lang="en-US" altLang="zh-CN" sz="2400" dirty="0"/>
              <a:t>DCT</a:t>
            </a:r>
            <a:r>
              <a:rPr lang="zh-CN" altLang="en-US" sz="2400" dirty="0"/>
              <a:t>直方图会出现“值对现象”</a:t>
            </a:r>
          </a:p>
          <a:p>
            <a:endParaRPr lang="zh-CN" altLang="en-US" sz="2000" dirty="0"/>
          </a:p>
          <a:p>
            <a:endParaRPr lang="zh-CN" altLang="en-US" sz="2000" dirty="0"/>
          </a:p>
        </p:txBody>
      </p:sp>
      <p:pic>
        <p:nvPicPr>
          <p:cNvPr id="7" name="图片 6">
            <a:extLst>
              <a:ext uri="{FF2B5EF4-FFF2-40B4-BE49-F238E27FC236}">
                <a16:creationId xmlns:a16="http://schemas.microsoft.com/office/drawing/2014/main" id="{1B84540A-498D-40C7-9D8B-337846891556}"/>
              </a:ext>
            </a:extLst>
          </p:cNvPr>
          <p:cNvPicPr>
            <a:picLocks noChangeAspect="1"/>
          </p:cNvPicPr>
          <p:nvPr/>
        </p:nvPicPr>
        <p:blipFill rotWithShape="1">
          <a:blip r:embed="rId3"/>
          <a:srcRect l="9726" t="5653" r="8179" b="7240"/>
          <a:stretch/>
        </p:blipFill>
        <p:spPr>
          <a:xfrm>
            <a:off x="3381559" y="1948813"/>
            <a:ext cx="5196913" cy="2250210"/>
          </a:xfrm>
          <a:prstGeom prst="rect">
            <a:avLst/>
          </a:prstGeom>
        </p:spPr>
      </p:pic>
      <p:pic>
        <p:nvPicPr>
          <p:cNvPr id="8" name="图片 7">
            <a:extLst>
              <a:ext uri="{FF2B5EF4-FFF2-40B4-BE49-F238E27FC236}">
                <a16:creationId xmlns:a16="http://schemas.microsoft.com/office/drawing/2014/main" id="{7CE1C717-83ED-4634-87DD-5689DCAA49C7}"/>
              </a:ext>
            </a:extLst>
          </p:cNvPr>
          <p:cNvPicPr>
            <a:picLocks noChangeAspect="1"/>
          </p:cNvPicPr>
          <p:nvPr/>
        </p:nvPicPr>
        <p:blipFill rotWithShape="1">
          <a:blip r:embed="rId4"/>
          <a:srcRect l="9568" t="6107" r="8203" b="6352"/>
          <a:stretch/>
        </p:blipFill>
        <p:spPr>
          <a:xfrm>
            <a:off x="3397242" y="4257218"/>
            <a:ext cx="5268921" cy="2288521"/>
          </a:xfrm>
          <a:prstGeom prst="rect">
            <a:avLst/>
          </a:prstGeom>
        </p:spPr>
      </p:pic>
      <p:sp>
        <p:nvSpPr>
          <p:cNvPr id="9" name="文本框 8">
            <a:extLst>
              <a:ext uri="{FF2B5EF4-FFF2-40B4-BE49-F238E27FC236}">
                <a16:creationId xmlns:a16="http://schemas.microsoft.com/office/drawing/2014/main" id="{9D3D2AA8-8358-4BF5-958B-287DB50796FC}"/>
              </a:ext>
            </a:extLst>
          </p:cNvPr>
          <p:cNvSpPr txBox="1"/>
          <p:nvPr/>
        </p:nvSpPr>
        <p:spPr>
          <a:xfrm>
            <a:off x="1748612" y="2155433"/>
            <a:ext cx="1632947" cy="369332"/>
          </a:xfrm>
          <a:prstGeom prst="rect">
            <a:avLst/>
          </a:prstGeom>
          <a:noFill/>
        </p:spPr>
        <p:txBody>
          <a:bodyPr wrap="square" rtlCol="0">
            <a:spAutoFit/>
          </a:bodyPr>
          <a:lstStyle/>
          <a:p>
            <a:r>
              <a:rPr lang="zh-CN" altLang="en-US" dirty="0"/>
              <a:t>原始图直方图</a:t>
            </a:r>
          </a:p>
        </p:txBody>
      </p:sp>
      <p:sp>
        <p:nvSpPr>
          <p:cNvPr id="10" name="文本框 9">
            <a:extLst>
              <a:ext uri="{FF2B5EF4-FFF2-40B4-BE49-F238E27FC236}">
                <a16:creationId xmlns:a16="http://schemas.microsoft.com/office/drawing/2014/main" id="{22393ACE-EA53-4AAA-9E58-52DD83A9D29F}"/>
              </a:ext>
            </a:extLst>
          </p:cNvPr>
          <p:cNvSpPr txBox="1"/>
          <p:nvPr/>
        </p:nvSpPr>
        <p:spPr>
          <a:xfrm>
            <a:off x="1748612" y="4254131"/>
            <a:ext cx="1654258" cy="369332"/>
          </a:xfrm>
          <a:prstGeom prst="rect">
            <a:avLst/>
          </a:prstGeom>
          <a:noFill/>
        </p:spPr>
        <p:txBody>
          <a:bodyPr wrap="square" rtlCol="0">
            <a:spAutoFit/>
          </a:bodyPr>
          <a:lstStyle/>
          <a:p>
            <a:r>
              <a:rPr lang="zh-CN" altLang="en-US" dirty="0"/>
              <a:t>嵌入后直方图</a:t>
            </a:r>
          </a:p>
        </p:txBody>
      </p:sp>
      <p:sp>
        <p:nvSpPr>
          <p:cNvPr id="11" name="标题 1">
            <a:extLst>
              <a:ext uri="{FF2B5EF4-FFF2-40B4-BE49-F238E27FC236}">
                <a16:creationId xmlns:a16="http://schemas.microsoft.com/office/drawing/2014/main" id="{F0041227-494C-49F2-BDBA-154BDFAC884D}"/>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四、</a:t>
            </a:r>
            <a:r>
              <a:rPr lang="en-US" altLang="zh-CN" sz="3200" dirty="0"/>
              <a:t> </a:t>
            </a:r>
            <a:r>
              <a:rPr lang="en-US" altLang="zh-CN" sz="3200" dirty="0" err="1"/>
              <a:t>Jsteg</a:t>
            </a:r>
            <a:endParaRPr kumimoji="1" lang="zh-CN" altLang="en-US" sz="3199" kern="0" dirty="0"/>
          </a:p>
        </p:txBody>
      </p:sp>
    </p:spTree>
    <p:extLst>
      <p:ext uri="{BB962C8B-B14F-4D97-AF65-F5344CB8AC3E}">
        <p14:creationId xmlns:p14="http://schemas.microsoft.com/office/powerpoint/2010/main" val="63890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en-US" altLang="zh-CN" sz="2000" dirty="0"/>
              <a:t>F3</a:t>
            </a:r>
            <a:r>
              <a:rPr lang="zh-CN" altLang="en-US" sz="2000" dirty="0"/>
              <a:t>改进了</a:t>
            </a:r>
            <a:r>
              <a:rPr lang="en-US" altLang="zh-CN" sz="2000" dirty="0" err="1"/>
              <a:t>JSteg</a:t>
            </a:r>
            <a:r>
              <a:rPr lang="zh-CN" altLang="en-US" sz="2000" dirty="0"/>
              <a:t>中的替换规则，避免了值对效应。</a:t>
            </a:r>
            <a:endParaRPr lang="en-US" altLang="zh-CN" sz="2000" dirty="0"/>
          </a:p>
          <a:p>
            <a:r>
              <a:rPr lang="zh-CN" altLang="en-US" sz="2000" dirty="0"/>
              <a:t>值为</a:t>
            </a:r>
            <a:r>
              <a:rPr lang="en-US" altLang="zh-CN" sz="2000" dirty="0"/>
              <a:t>-1</a:t>
            </a:r>
            <a:r>
              <a:rPr lang="zh-CN" altLang="en-US" sz="2000" dirty="0"/>
              <a:t>，</a:t>
            </a:r>
            <a:r>
              <a:rPr lang="en-US" altLang="zh-CN" sz="2000" dirty="0"/>
              <a:t>0</a:t>
            </a:r>
            <a:r>
              <a:rPr lang="zh-CN" altLang="en-US" sz="2000" dirty="0"/>
              <a:t>，</a:t>
            </a:r>
            <a:r>
              <a:rPr lang="en-US" altLang="zh-CN" sz="2000" dirty="0"/>
              <a:t>+1</a:t>
            </a:r>
            <a:r>
              <a:rPr lang="zh-CN" altLang="en-US" sz="2000" dirty="0"/>
              <a:t>的</a:t>
            </a:r>
            <a:r>
              <a:rPr lang="en-US" altLang="zh-CN" sz="2000" dirty="0"/>
              <a:t>DCT</a:t>
            </a:r>
            <a:r>
              <a:rPr lang="zh-CN" altLang="en-US" sz="2000" dirty="0"/>
              <a:t>系数再</a:t>
            </a:r>
            <a:r>
              <a:rPr lang="en-US" altLang="zh-CN" sz="2000" dirty="0"/>
              <a:t>JPEG</a:t>
            </a:r>
            <a:r>
              <a:rPr lang="zh-CN" altLang="en-US" sz="2000" dirty="0"/>
              <a:t>图像中占比很大，</a:t>
            </a:r>
            <a:r>
              <a:rPr lang="en-US" altLang="zh-CN" sz="2000" dirty="0"/>
              <a:t>F3</a:t>
            </a:r>
            <a:r>
              <a:rPr lang="zh-CN" altLang="en-US" sz="2000" dirty="0"/>
              <a:t>隐写利用了原始值为</a:t>
            </a:r>
            <a:r>
              <a:rPr lang="en-US" altLang="zh-CN" sz="2000" dirty="0"/>
              <a:t>+1</a:t>
            </a:r>
            <a:r>
              <a:rPr lang="zh-CN" altLang="en-US" sz="2000" dirty="0"/>
              <a:t>和</a:t>
            </a:r>
            <a:r>
              <a:rPr lang="en-US" altLang="zh-CN" sz="2000" dirty="0"/>
              <a:t>-1</a:t>
            </a:r>
            <a:r>
              <a:rPr lang="zh-CN" altLang="en-US" sz="2000" dirty="0"/>
              <a:t>的</a:t>
            </a:r>
            <a:r>
              <a:rPr lang="en-US" altLang="zh-CN" sz="2000" dirty="0"/>
              <a:t>DCT</a:t>
            </a:r>
            <a:r>
              <a:rPr lang="zh-CN" altLang="en-US" sz="2000" dirty="0"/>
              <a:t>系数，提高了嵌入率</a:t>
            </a:r>
          </a:p>
          <a:p>
            <a:pPr marL="0" indent="0">
              <a:buNone/>
            </a:pPr>
            <a:endParaRPr lang="zh-CN" altLang="en-US" sz="2000" dirty="0"/>
          </a:p>
        </p:txBody>
      </p:sp>
      <p:sp>
        <p:nvSpPr>
          <p:cNvPr id="7" name="标题 1">
            <a:extLst>
              <a:ext uri="{FF2B5EF4-FFF2-40B4-BE49-F238E27FC236}">
                <a16:creationId xmlns:a16="http://schemas.microsoft.com/office/drawing/2014/main" id="{71DDE954-C38B-4F7D-B913-06AD561DB73F}"/>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五、</a:t>
            </a:r>
            <a:r>
              <a:rPr kumimoji="1" lang="en-US" altLang="zh-CN" sz="3199" kern="0" dirty="0"/>
              <a:t>F3</a:t>
            </a:r>
            <a:r>
              <a:rPr kumimoji="1" lang="zh-CN" altLang="en-US" sz="3199" kern="0" dirty="0"/>
              <a:t>隐写算法</a:t>
            </a:r>
          </a:p>
        </p:txBody>
      </p:sp>
    </p:spTree>
    <p:extLst>
      <p:ext uri="{BB962C8B-B14F-4D97-AF65-F5344CB8AC3E}">
        <p14:creationId xmlns:p14="http://schemas.microsoft.com/office/powerpoint/2010/main" val="1841119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37050" y="1520825"/>
            <a:ext cx="7978616" cy="4819650"/>
          </a:xfrm>
        </p:spPr>
        <p:txBody>
          <a:bodyPr/>
          <a:lstStyle/>
          <a:p>
            <a:r>
              <a:rPr lang="zh-CN" altLang="en-US" sz="2000" dirty="0"/>
              <a:t>将原始图像</a:t>
            </a:r>
            <a:r>
              <a:rPr lang="en-US" altLang="zh-CN" sz="2000" dirty="0"/>
              <a:t>AC</a:t>
            </a:r>
            <a:r>
              <a:rPr lang="zh-CN" altLang="en-US" sz="2000" dirty="0"/>
              <a:t>系数的</a:t>
            </a:r>
            <a:r>
              <a:rPr lang="en-US" altLang="zh-CN" sz="2000" dirty="0"/>
              <a:t>LSB</a:t>
            </a:r>
            <a:r>
              <a:rPr lang="zh-CN" altLang="en-US" sz="2000" dirty="0"/>
              <a:t>替换为秘密消息</a:t>
            </a:r>
            <a:r>
              <a:rPr lang="en-US" altLang="zh-CN" sz="2000" dirty="0"/>
              <a:t>bit:</a:t>
            </a:r>
          </a:p>
          <a:p>
            <a:pPr marL="0" indent="0">
              <a:buNone/>
            </a:pPr>
            <a:r>
              <a:rPr lang="zh-CN" altLang="en-US" sz="2000" dirty="0"/>
              <a:t>（</a:t>
            </a:r>
            <a:r>
              <a:rPr lang="en-US" altLang="zh-CN" sz="2000" dirty="0"/>
              <a:t>1</a:t>
            </a:r>
            <a:r>
              <a:rPr lang="zh-CN" altLang="en-US" sz="2000" dirty="0"/>
              <a:t>）跳过</a:t>
            </a:r>
            <a:r>
              <a:rPr lang="en-US" altLang="zh-CN" sz="2000" dirty="0"/>
              <a:t>0</a:t>
            </a:r>
            <a:r>
              <a:rPr lang="zh-CN" altLang="en-US" sz="2000" dirty="0"/>
              <a:t>；</a:t>
            </a:r>
            <a:endParaRPr lang="en-US" altLang="zh-CN" sz="2000" dirty="0"/>
          </a:p>
          <a:p>
            <a:pPr marL="0" indent="0">
              <a:buNone/>
            </a:pPr>
            <a:r>
              <a:rPr lang="zh-CN" altLang="en-US" sz="2000" dirty="0"/>
              <a:t>（</a:t>
            </a:r>
            <a:r>
              <a:rPr lang="en-US" altLang="zh-CN" sz="2000" dirty="0"/>
              <a:t>2</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0</a:t>
            </a:r>
            <a:r>
              <a:rPr lang="zh-CN" altLang="en-US" sz="2000" dirty="0"/>
              <a:t>，该系数不变；</a:t>
            </a:r>
            <a:endParaRPr lang="en-US" altLang="zh-CN" sz="2000" dirty="0"/>
          </a:p>
          <a:p>
            <a:pPr marL="0" indent="0">
              <a:buNone/>
            </a:pPr>
            <a:r>
              <a:rPr lang="zh-CN" altLang="en-US" sz="2000" dirty="0"/>
              <a:t>（</a:t>
            </a:r>
            <a:r>
              <a:rPr lang="en-US" altLang="zh-CN" sz="2000" dirty="0"/>
              <a:t>3</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1</a:t>
            </a:r>
            <a:r>
              <a:rPr lang="zh-CN" altLang="en-US" sz="2000" dirty="0"/>
              <a:t>，且</a:t>
            </a:r>
            <a:r>
              <a:rPr lang="en-US" altLang="zh-CN" sz="2000" dirty="0" err="1"/>
              <a:t>i</a:t>
            </a:r>
            <a:r>
              <a:rPr lang="en-US" altLang="zh-CN" sz="2000" dirty="0"/>
              <a:t>&gt;=0</a:t>
            </a:r>
            <a:r>
              <a:rPr lang="zh-CN" altLang="en-US" sz="2000" dirty="0"/>
              <a:t>，该系数变为</a:t>
            </a:r>
            <a:r>
              <a:rPr lang="en-US" altLang="zh-CN" sz="2000" dirty="0"/>
              <a:t>2i-1</a:t>
            </a:r>
            <a:r>
              <a:rPr lang="zh-CN" altLang="en-US" sz="2000" dirty="0"/>
              <a:t>；</a:t>
            </a:r>
            <a:endParaRPr lang="en-US" altLang="zh-CN" sz="2000" dirty="0"/>
          </a:p>
          <a:p>
            <a:pPr marL="0" indent="0">
              <a:buNone/>
            </a:pPr>
            <a:r>
              <a:rPr lang="zh-CN" altLang="en-US" sz="2000" dirty="0"/>
              <a:t>（</a:t>
            </a:r>
            <a:r>
              <a:rPr lang="en-US" altLang="zh-CN" sz="2000" dirty="0"/>
              <a:t>4</a:t>
            </a:r>
            <a:r>
              <a:rPr lang="zh-CN" altLang="en-US" sz="2000" dirty="0"/>
              <a:t>）若</a:t>
            </a:r>
            <a:r>
              <a:rPr lang="en-US" altLang="zh-CN" sz="2000" dirty="0"/>
              <a:t>AC</a:t>
            </a:r>
            <a:r>
              <a:rPr lang="zh-CN" altLang="en-US" sz="2000" dirty="0"/>
              <a:t>系数为</a:t>
            </a:r>
            <a:r>
              <a:rPr lang="en-US" altLang="zh-CN" sz="2000" dirty="0"/>
              <a:t>2i</a:t>
            </a:r>
            <a:r>
              <a:rPr lang="zh-CN" altLang="en-US" sz="2000" dirty="0"/>
              <a:t>，秘密比特为</a:t>
            </a:r>
            <a:r>
              <a:rPr lang="en-US" altLang="zh-CN" sz="2000" dirty="0"/>
              <a:t>1</a:t>
            </a:r>
            <a:r>
              <a:rPr lang="zh-CN" altLang="en-US" sz="2000" dirty="0"/>
              <a:t>，且</a:t>
            </a:r>
            <a:r>
              <a:rPr lang="en-US" altLang="zh-CN" sz="2000" dirty="0" err="1"/>
              <a:t>i</a:t>
            </a:r>
            <a:r>
              <a:rPr lang="en-US" altLang="zh-CN" sz="2000" dirty="0"/>
              <a:t>&lt;0</a:t>
            </a:r>
            <a:r>
              <a:rPr lang="zh-CN" altLang="en-US" sz="2000" dirty="0"/>
              <a:t>，该系数变为</a:t>
            </a:r>
            <a:r>
              <a:rPr lang="en-US" altLang="zh-CN" sz="2000" dirty="0"/>
              <a:t>2i+1</a:t>
            </a:r>
            <a:r>
              <a:rPr lang="zh-CN" altLang="en-US" sz="2000" dirty="0"/>
              <a:t>；</a:t>
            </a:r>
            <a:endParaRPr lang="en-US" altLang="zh-CN" sz="2000" dirty="0"/>
          </a:p>
          <a:p>
            <a:pPr marL="0" indent="0">
              <a:buNone/>
            </a:pPr>
            <a:r>
              <a:rPr lang="zh-CN" altLang="en-US" sz="2000" dirty="0"/>
              <a:t>（</a:t>
            </a:r>
            <a:r>
              <a:rPr lang="en-US" altLang="zh-CN" sz="2000" dirty="0"/>
              <a:t>5</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1</a:t>
            </a:r>
            <a:r>
              <a:rPr lang="zh-CN" altLang="en-US" sz="2000" dirty="0"/>
              <a:t>，该系数不变；</a:t>
            </a:r>
            <a:endParaRPr lang="en-US" altLang="zh-CN" sz="2000" dirty="0"/>
          </a:p>
          <a:p>
            <a:pPr marL="0" indent="0">
              <a:buNone/>
            </a:pPr>
            <a:r>
              <a:rPr lang="zh-CN" altLang="en-US" sz="2000" dirty="0"/>
              <a:t>（</a:t>
            </a:r>
            <a:r>
              <a:rPr lang="en-US" altLang="zh-CN" sz="2000" dirty="0"/>
              <a:t>6</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0</a:t>
            </a:r>
            <a:r>
              <a:rPr lang="zh-CN" altLang="en-US" sz="2000" dirty="0"/>
              <a:t>，且</a:t>
            </a:r>
            <a:r>
              <a:rPr lang="en-US" altLang="zh-CN" sz="2000" dirty="0" err="1"/>
              <a:t>i</a:t>
            </a:r>
            <a:r>
              <a:rPr lang="en-US" altLang="zh-CN" sz="2000" dirty="0"/>
              <a:t>&gt;=0</a:t>
            </a:r>
            <a:r>
              <a:rPr lang="zh-CN" altLang="en-US" sz="2000" dirty="0"/>
              <a:t>，该系数变为</a:t>
            </a:r>
            <a:r>
              <a:rPr lang="en-US" altLang="zh-CN" sz="2000" dirty="0"/>
              <a:t>2i</a:t>
            </a:r>
            <a:r>
              <a:rPr lang="zh-CN" altLang="en-US" sz="2000" dirty="0"/>
              <a:t>；</a:t>
            </a:r>
            <a:endParaRPr lang="en-US" altLang="zh-CN" sz="2000" dirty="0"/>
          </a:p>
          <a:p>
            <a:pPr marL="0" indent="0">
              <a:buNone/>
            </a:pPr>
            <a:r>
              <a:rPr lang="zh-CN" altLang="en-US" sz="2000" dirty="0"/>
              <a:t>（</a:t>
            </a:r>
            <a:r>
              <a:rPr lang="en-US" altLang="zh-CN" sz="2000" dirty="0"/>
              <a:t>7</a:t>
            </a:r>
            <a:r>
              <a:rPr lang="zh-CN" altLang="en-US" sz="2000" dirty="0"/>
              <a:t>）若</a:t>
            </a:r>
            <a:r>
              <a:rPr lang="en-US" altLang="zh-CN" sz="2000" dirty="0"/>
              <a:t>AC</a:t>
            </a:r>
            <a:r>
              <a:rPr lang="zh-CN" altLang="en-US" sz="2000" dirty="0"/>
              <a:t>系数为</a:t>
            </a:r>
            <a:r>
              <a:rPr lang="en-US" altLang="zh-CN" sz="2000" dirty="0"/>
              <a:t>2i+1</a:t>
            </a:r>
            <a:r>
              <a:rPr lang="zh-CN" altLang="en-US" sz="2000" dirty="0"/>
              <a:t>，秘密比特为</a:t>
            </a:r>
            <a:r>
              <a:rPr lang="en-US" altLang="zh-CN" sz="2000" dirty="0"/>
              <a:t>0</a:t>
            </a:r>
            <a:r>
              <a:rPr lang="zh-CN" altLang="en-US" sz="2000" dirty="0"/>
              <a:t>，且</a:t>
            </a:r>
            <a:r>
              <a:rPr lang="en-US" altLang="zh-CN" sz="2000" dirty="0" err="1"/>
              <a:t>i</a:t>
            </a:r>
            <a:r>
              <a:rPr lang="en-US" altLang="zh-CN" sz="2000" dirty="0"/>
              <a:t>&lt;0</a:t>
            </a:r>
            <a:r>
              <a:rPr lang="zh-CN" altLang="en-US" sz="2000" dirty="0"/>
              <a:t>，该系数变为</a:t>
            </a:r>
            <a:r>
              <a:rPr lang="en-US" altLang="zh-CN" sz="2000" dirty="0"/>
              <a:t>2i+2</a:t>
            </a:r>
            <a:r>
              <a:rPr lang="zh-CN" altLang="en-US" sz="2000" dirty="0"/>
              <a:t>；</a:t>
            </a:r>
            <a:endParaRPr lang="en-US" altLang="zh-CN" sz="2000" dirty="0"/>
          </a:p>
          <a:p>
            <a:pPr marL="0" indent="0">
              <a:buNone/>
            </a:pPr>
            <a:r>
              <a:rPr lang="zh-CN" altLang="en-US" sz="2000" dirty="0"/>
              <a:t>（</a:t>
            </a:r>
            <a:r>
              <a:rPr lang="en-US" altLang="zh-CN" sz="2000" dirty="0"/>
              <a:t>8</a:t>
            </a:r>
            <a:r>
              <a:rPr lang="zh-CN" altLang="en-US" sz="2000" dirty="0"/>
              <a:t>）若</a:t>
            </a:r>
            <a:r>
              <a:rPr lang="en-US" altLang="zh-CN" sz="2000" dirty="0"/>
              <a:t>AC</a:t>
            </a:r>
            <a:r>
              <a:rPr lang="zh-CN" altLang="en-US" sz="2000" dirty="0"/>
              <a:t>系数变为</a:t>
            </a:r>
            <a:r>
              <a:rPr lang="en-US" altLang="zh-CN" sz="2000" dirty="0"/>
              <a:t>0</a:t>
            </a:r>
            <a:r>
              <a:rPr lang="zh-CN" altLang="en-US" sz="2000" dirty="0"/>
              <a:t>，则该秘密比特需要重新隐藏。</a:t>
            </a:r>
          </a:p>
          <a:p>
            <a:endParaRPr lang="zh-CN" altLang="en-US" sz="2400" dirty="0"/>
          </a:p>
          <a:p>
            <a:endParaRPr lang="zh-CN" altLang="en-US" dirty="0"/>
          </a:p>
        </p:txBody>
      </p:sp>
      <p:sp>
        <p:nvSpPr>
          <p:cNvPr id="8" name="标题 1">
            <a:extLst>
              <a:ext uri="{FF2B5EF4-FFF2-40B4-BE49-F238E27FC236}">
                <a16:creationId xmlns:a16="http://schemas.microsoft.com/office/drawing/2014/main" id="{166DFFEA-5878-4CF9-9735-E18A8F26C8D1}"/>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五、</a:t>
            </a:r>
            <a:r>
              <a:rPr kumimoji="1" lang="en-US" altLang="zh-CN" sz="3199" kern="0" dirty="0"/>
              <a:t>F3</a:t>
            </a:r>
            <a:r>
              <a:rPr kumimoji="1" lang="zh-CN" altLang="en-US" sz="3199" kern="0" dirty="0"/>
              <a:t>隐写算法</a:t>
            </a:r>
          </a:p>
        </p:txBody>
      </p:sp>
      <p:pic>
        <p:nvPicPr>
          <p:cNvPr id="2052" name="Picture 4">
            <a:extLst>
              <a:ext uri="{FF2B5EF4-FFF2-40B4-BE49-F238E27FC236}">
                <a16:creationId xmlns:a16="http://schemas.microsoft.com/office/drawing/2014/main" id="{277D47D1-FECD-058E-97D0-79C45BB66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865" y="4905796"/>
            <a:ext cx="5642970"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270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r>
              <a:rPr lang="en-US" altLang="zh-CN" sz="2000" dirty="0"/>
              <a:t>F3</a:t>
            </a:r>
            <a:r>
              <a:rPr lang="zh-CN" altLang="en-US" sz="2000" dirty="0"/>
              <a:t>隐写的替换规则将会使得载密图像的</a:t>
            </a:r>
            <a:r>
              <a:rPr lang="en-US" altLang="zh-CN" sz="2000" dirty="0"/>
              <a:t>DCT</a:t>
            </a:r>
            <a:r>
              <a:rPr lang="zh-CN" altLang="en-US" sz="2000" dirty="0"/>
              <a:t>系数中的偶系数增多。</a:t>
            </a:r>
            <a:endParaRPr lang="en-US" altLang="zh-CN" sz="2000" dirty="0"/>
          </a:p>
          <a:p>
            <a:r>
              <a:rPr lang="zh-CN" altLang="en-US" sz="2000" dirty="0"/>
              <a:t>原因：载体绝对值为</a:t>
            </a:r>
            <a:r>
              <a:rPr lang="en-US" altLang="zh-CN" sz="2000" dirty="0"/>
              <a:t>1</a:t>
            </a:r>
            <a:r>
              <a:rPr lang="zh-CN" altLang="en-US" sz="2000" dirty="0"/>
              <a:t>的数值较多，当其被修改为</a:t>
            </a:r>
            <a:r>
              <a:rPr lang="en-US" altLang="zh-CN" sz="2000" dirty="0"/>
              <a:t>0</a:t>
            </a:r>
            <a:r>
              <a:rPr lang="zh-CN" altLang="en-US" sz="2000" dirty="0"/>
              <a:t>时，嵌入算法会继续嵌入直到找到一个偶数值，或将一个奇数改为偶数。即绝对值为</a:t>
            </a:r>
            <a:r>
              <a:rPr lang="en-US" altLang="zh-CN" sz="2000" dirty="0"/>
              <a:t>1</a:t>
            </a:r>
            <a:r>
              <a:rPr lang="zh-CN" altLang="en-US" sz="2000" dirty="0"/>
              <a:t>的数允许嵌入</a:t>
            </a:r>
            <a:r>
              <a:rPr lang="en-US" altLang="zh-CN" sz="2000" dirty="0"/>
              <a:t>1</a:t>
            </a:r>
            <a:r>
              <a:rPr lang="zh-CN" altLang="en-US" sz="2000" dirty="0"/>
              <a:t>，但需要使用或制造一个偶数来嵌入</a:t>
            </a:r>
            <a:r>
              <a:rPr lang="en-US" altLang="zh-CN" sz="2000" dirty="0"/>
              <a:t>0</a:t>
            </a:r>
            <a:r>
              <a:rPr lang="zh-CN" altLang="en-US" sz="2000" dirty="0"/>
              <a:t>。</a:t>
            </a:r>
          </a:p>
          <a:p>
            <a:r>
              <a:rPr lang="en-US" altLang="zh-CN" sz="2000" dirty="0"/>
              <a:t>F4</a:t>
            </a:r>
            <a:r>
              <a:rPr lang="zh-CN" altLang="en-US" sz="2000" dirty="0"/>
              <a:t>信息隐藏算法改进了</a:t>
            </a:r>
            <a:r>
              <a:rPr lang="en-US" altLang="zh-CN" sz="2000" dirty="0"/>
              <a:t>F3</a:t>
            </a:r>
            <a:r>
              <a:rPr lang="zh-CN" altLang="en-US" sz="2000" dirty="0"/>
              <a:t>信息隐藏算法中用到的替换规则，解决了这个问题。</a:t>
            </a:r>
          </a:p>
          <a:p>
            <a:endParaRPr lang="zh-CN" altLang="en-US" sz="2000" dirty="0"/>
          </a:p>
          <a:p>
            <a:endParaRPr lang="zh-CN" altLang="en-US" dirty="0"/>
          </a:p>
        </p:txBody>
      </p:sp>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F4</a:t>
            </a:r>
            <a:r>
              <a:rPr kumimoji="1" lang="zh-CN" altLang="en-US" sz="3199" kern="0" dirty="0"/>
              <a:t>隐写算法</a:t>
            </a:r>
          </a:p>
        </p:txBody>
      </p:sp>
    </p:spTree>
    <p:extLst>
      <p:ext uri="{BB962C8B-B14F-4D97-AF65-F5344CB8AC3E}">
        <p14:creationId xmlns:p14="http://schemas.microsoft.com/office/powerpoint/2010/main" val="1675081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896664"/>
            <a:ext cx="7978616" cy="4819650"/>
          </a:xfrm>
        </p:spPr>
        <p:txBody>
          <a:bodyPr/>
          <a:lstStyle/>
          <a:p>
            <a:r>
              <a:rPr lang="en-US" altLang="zh-CN" sz="2000" dirty="0"/>
              <a:t>F4</a:t>
            </a:r>
            <a:r>
              <a:rPr lang="zh-CN" altLang="en-US" sz="2000" dirty="0"/>
              <a:t>信息隐藏算法嵌入过程遵循如下规则：</a:t>
            </a:r>
            <a:endParaRPr lang="en-US" altLang="zh-CN" sz="2000" dirty="0"/>
          </a:p>
          <a:p>
            <a:pPr marL="400049" lvl="1" indent="0">
              <a:buNone/>
            </a:pPr>
            <a:r>
              <a:rPr lang="zh-CN" altLang="en-US" sz="1799" dirty="0">
                <a:solidFill>
                  <a:schemeClr val="tx2"/>
                </a:solidFill>
              </a:rPr>
              <a:t>（</a:t>
            </a:r>
            <a:r>
              <a:rPr lang="en-US" altLang="zh-CN" sz="1799" dirty="0">
                <a:solidFill>
                  <a:schemeClr val="tx2"/>
                </a:solidFill>
              </a:rPr>
              <a:t>1</a:t>
            </a:r>
            <a:r>
              <a:rPr lang="zh-CN" altLang="en-US" sz="1799" dirty="0">
                <a:solidFill>
                  <a:schemeClr val="tx2"/>
                </a:solidFill>
              </a:rPr>
              <a:t>）跳过</a:t>
            </a:r>
            <a:r>
              <a:rPr lang="en-US" altLang="zh-CN" sz="1799" dirty="0">
                <a:solidFill>
                  <a:schemeClr val="tx2"/>
                </a:solidFill>
              </a:rPr>
              <a:t>0</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2</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&gt;=0</a:t>
            </a:r>
            <a:r>
              <a:rPr lang="zh-CN" altLang="en-US" sz="1799" dirty="0">
                <a:solidFill>
                  <a:schemeClr val="tx2"/>
                </a:solidFill>
              </a:rPr>
              <a:t>，秘密比特为</a:t>
            </a:r>
            <a:r>
              <a:rPr lang="en-US" altLang="zh-CN" sz="1799" dirty="0">
                <a:solidFill>
                  <a:schemeClr val="tx2"/>
                </a:solidFill>
              </a:rPr>
              <a:t>0</a:t>
            </a:r>
            <a:r>
              <a:rPr lang="zh-CN" altLang="en-US" sz="1799" dirty="0">
                <a:solidFill>
                  <a:schemeClr val="tx2"/>
                </a:solidFill>
              </a:rPr>
              <a:t>，该系数不变；</a:t>
            </a:r>
          </a:p>
          <a:p>
            <a:pPr marL="400049" lvl="1" indent="0">
              <a:buNone/>
            </a:pPr>
            <a:r>
              <a:rPr lang="zh-CN" altLang="en-US" sz="1799" dirty="0">
                <a:solidFill>
                  <a:schemeClr val="tx2"/>
                </a:solidFill>
              </a:rPr>
              <a:t>（</a:t>
            </a:r>
            <a:r>
              <a:rPr lang="en-US" altLang="zh-CN" sz="1799" dirty="0">
                <a:solidFill>
                  <a:schemeClr val="tx2"/>
                </a:solidFill>
              </a:rPr>
              <a:t>3</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&gt;=0</a:t>
            </a:r>
            <a:r>
              <a:rPr lang="zh-CN" altLang="en-US" sz="1799" dirty="0">
                <a:solidFill>
                  <a:schemeClr val="tx2"/>
                </a:solidFill>
              </a:rPr>
              <a:t>，秘密比特为</a:t>
            </a:r>
            <a:r>
              <a:rPr lang="en-US" altLang="zh-CN" sz="1799" dirty="0">
                <a:solidFill>
                  <a:schemeClr val="tx2"/>
                </a:solidFill>
              </a:rPr>
              <a:t>1</a:t>
            </a:r>
            <a:r>
              <a:rPr lang="zh-CN" altLang="en-US" sz="1799" dirty="0">
                <a:solidFill>
                  <a:schemeClr val="tx2"/>
                </a:solidFill>
              </a:rPr>
              <a:t>，该系数变为</a:t>
            </a:r>
            <a:r>
              <a:rPr lang="en-US" altLang="zh-CN" sz="1799" dirty="0">
                <a:solidFill>
                  <a:schemeClr val="tx2"/>
                </a:solidFill>
              </a:rPr>
              <a:t>2i-1</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4</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&lt;0</a:t>
            </a:r>
            <a:r>
              <a:rPr lang="zh-CN" altLang="en-US" sz="1799" dirty="0">
                <a:solidFill>
                  <a:schemeClr val="tx2"/>
                </a:solidFill>
              </a:rPr>
              <a:t>，秘密比特为</a:t>
            </a:r>
            <a:r>
              <a:rPr lang="en-US" altLang="zh-CN" sz="1799" dirty="0">
                <a:solidFill>
                  <a:schemeClr val="tx2"/>
                </a:solidFill>
              </a:rPr>
              <a:t>0</a:t>
            </a:r>
            <a:r>
              <a:rPr lang="zh-CN" altLang="en-US" sz="1799" dirty="0">
                <a:solidFill>
                  <a:schemeClr val="tx2"/>
                </a:solidFill>
              </a:rPr>
              <a:t>，该系数变为</a:t>
            </a:r>
            <a:r>
              <a:rPr lang="en-US" altLang="zh-CN" sz="1799" dirty="0">
                <a:solidFill>
                  <a:schemeClr val="tx2"/>
                </a:solidFill>
              </a:rPr>
              <a:t>2i+1</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5</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&lt;0</a:t>
            </a:r>
            <a:r>
              <a:rPr lang="zh-CN" altLang="en-US" sz="1799" dirty="0">
                <a:solidFill>
                  <a:schemeClr val="tx2"/>
                </a:solidFill>
              </a:rPr>
              <a:t>，秘密比特为</a:t>
            </a:r>
            <a:r>
              <a:rPr lang="en-US" altLang="zh-CN" sz="1799" dirty="0">
                <a:solidFill>
                  <a:schemeClr val="tx2"/>
                </a:solidFill>
              </a:rPr>
              <a:t>1</a:t>
            </a:r>
            <a:r>
              <a:rPr lang="zh-CN" altLang="en-US" sz="1799" dirty="0">
                <a:solidFill>
                  <a:schemeClr val="tx2"/>
                </a:solidFill>
              </a:rPr>
              <a:t>，该系数不变；</a:t>
            </a:r>
          </a:p>
          <a:p>
            <a:pPr marL="400049" lvl="1" indent="0">
              <a:buNone/>
            </a:pPr>
            <a:r>
              <a:rPr lang="zh-CN" altLang="en-US" sz="1799" dirty="0">
                <a:solidFill>
                  <a:schemeClr val="tx2"/>
                </a:solidFill>
              </a:rPr>
              <a:t>（</a:t>
            </a:r>
            <a:r>
              <a:rPr lang="en-US" altLang="zh-CN" sz="1799" dirty="0">
                <a:solidFill>
                  <a:schemeClr val="tx2"/>
                </a:solidFill>
              </a:rPr>
              <a:t>6</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2i+1</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&gt;=0</a:t>
            </a:r>
            <a:r>
              <a:rPr lang="zh-CN" altLang="en-US" sz="1799" dirty="0">
                <a:solidFill>
                  <a:schemeClr val="tx2"/>
                </a:solidFill>
              </a:rPr>
              <a:t>，秘密比特为</a:t>
            </a:r>
            <a:r>
              <a:rPr lang="en-US" altLang="zh-CN" sz="1799" dirty="0">
                <a:solidFill>
                  <a:schemeClr val="tx2"/>
                </a:solidFill>
              </a:rPr>
              <a:t>0</a:t>
            </a:r>
            <a:r>
              <a:rPr lang="zh-CN" altLang="en-US" sz="1799" dirty="0">
                <a:solidFill>
                  <a:schemeClr val="tx2"/>
                </a:solidFill>
              </a:rPr>
              <a:t>，该系数变为</a:t>
            </a:r>
            <a:r>
              <a:rPr lang="en-US" altLang="zh-CN" sz="1799" dirty="0">
                <a:solidFill>
                  <a:schemeClr val="tx2"/>
                </a:solidFill>
              </a:rPr>
              <a:t>2i</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7</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2i+1</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&gt;=0</a:t>
            </a:r>
            <a:r>
              <a:rPr lang="zh-CN" altLang="en-US" sz="1799" dirty="0">
                <a:solidFill>
                  <a:schemeClr val="tx2"/>
                </a:solidFill>
              </a:rPr>
              <a:t>，秘密比特为</a:t>
            </a:r>
            <a:r>
              <a:rPr lang="en-US" altLang="zh-CN" sz="1799" dirty="0">
                <a:solidFill>
                  <a:schemeClr val="tx2"/>
                </a:solidFill>
              </a:rPr>
              <a:t>1</a:t>
            </a:r>
            <a:r>
              <a:rPr lang="zh-CN" altLang="en-US" sz="1799" dirty="0">
                <a:solidFill>
                  <a:schemeClr val="tx2"/>
                </a:solidFill>
              </a:rPr>
              <a:t>，该系数不变；</a:t>
            </a:r>
          </a:p>
          <a:p>
            <a:pPr marL="400049" lvl="1" indent="0">
              <a:buNone/>
            </a:pPr>
            <a:r>
              <a:rPr lang="zh-CN" altLang="en-US" sz="1799" dirty="0">
                <a:solidFill>
                  <a:schemeClr val="tx2"/>
                </a:solidFill>
              </a:rPr>
              <a:t>（</a:t>
            </a:r>
            <a:r>
              <a:rPr lang="en-US" altLang="zh-CN" sz="1799" dirty="0">
                <a:solidFill>
                  <a:schemeClr val="tx2"/>
                </a:solidFill>
              </a:rPr>
              <a:t>8</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2i+1</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&lt;0</a:t>
            </a:r>
            <a:r>
              <a:rPr lang="zh-CN" altLang="en-US" sz="1799" dirty="0">
                <a:solidFill>
                  <a:schemeClr val="tx2"/>
                </a:solidFill>
              </a:rPr>
              <a:t>，秘密比特为</a:t>
            </a:r>
            <a:r>
              <a:rPr lang="en-US" altLang="zh-CN" sz="1799" dirty="0">
                <a:solidFill>
                  <a:schemeClr val="tx2"/>
                </a:solidFill>
              </a:rPr>
              <a:t>0</a:t>
            </a:r>
            <a:r>
              <a:rPr lang="zh-CN" altLang="en-US" sz="1799" dirty="0">
                <a:solidFill>
                  <a:schemeClr val="tx2"/>
                </a:solidFill>
              </a:rPr>
              <a:t>，该系数不变；</a:t>
            </a:r>
          </a:p>
          <a:p>
            <a:pPr marL="400049" lvl="1" indent="0">
              <a:buNone/>
            </a:pPr>
            <a:r>
              <a:rPr lang="zh-CN" altLang="en-US" sz="1799" dirty="0">
                <a:solidFill>
                  <a:schemeClr val="tx2"/>
                </a:solidFill>
              </a:rPr>
              <a:t>（</a:t>
            </a:r>
            <a:r>
              <a:rPr lang="en-US" altLang="zh-CN" sz="1799" dirty="0">
                <a:solidFill>
                  <a:schemeClr val="tx2"/>
                </a:solidFill>
              </a:rPr>
              <a:t>9</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系数为</a:t>
            </a:r>
            <a:r>
              <a:rPr lang="en-US" altLang="zh-CN" sz="1799" dirty="0">
                <a:solidFill>
                  <a:schemeClr val="tx2"/>
                </a:solidFill>
              </a:rPr>
              <a:t>2i+1</a:t>
            </a:r>
            <a:r>
              <a:rPr lang="zh-CN" altLang="en-US" sz="1799" dirty="0">
                <a:solidFill>
                  <a:schemeClr val="tx2"/>
                </a:solidFill>
              </a:rPr>
              <a:t>，且</a:t>
            </a:r>
            <a:r>
              <a:rPr lang="en-US" altLang="zh-CN" sz="1799" dirty="0" err="1">
                <a:solidFill>
                  <a:schemeClr val="tx2"/>
                </a:solidFill>
              </a:rPr>
              <a:t>i</a:t>
            </a:r>
            <a:r>
              <a:rPr lang="en-US" altLang="zh-CN" sz="1799" dirty="0">
                <a:solidFill>
                  <a:schemeClr val="tx2"/>
                </a:solidFill>
              </a:rPr>
              <a:t>&lt;0</a:t>
            </a:r>
            <a:r>
              <a:rPr lang="zh-CN" altLang="en-US" sz="1799" dirty="0">
                <a:solidFill>
                  <a:schemeClr val="tx2"/>
                </a:solidFill>
              </a:rPr>
              <a:t>，秘密比特为</a:t>
            </a:r>
            <a:r>
              <a:rPr lang="en-US" altLang="zh-CN" sz="1799" dirty="0">
                <a:solidFill>
                  <a:schemeClr val="tx2"/>
                </a:solidFill>
              </a:rPr>
              <a:t>1</a:t>
            </a:r>
            <a:r>
              <a:rPr lang="zh-CN" altLang="en-US" sz="1799" dirty="0">
                <a:solidFill>
                  <a:schemeClr val="tx2"/>
                </a:solidFill>
              </a:rPr>
              <a:t>，该系数变为</a:t>
            </a:r>
            <a:r>
              <a:rPr lang="en-US" altLang="zh-CN" sz="1799" dirty="0">
                <a:solidFill>
                  <a:schemeClr val="tx2"/>
                </a:solidFill>
              </a:rPr>
              <a:t>2i+2</a:t>
            </a:r>
            <a:r>
              <a:rPr lang="zh-CN" altLang="en-US" sz="1799" dirty="0">
                <a:solidFill>
                  <a:schemeClr val="tx2"/>
                </a:solidFill>
              </a:rPr>
              <a:t>；</a:t>
            </a:r>
          </a:p>
          <a:p>
            <a:pPr marL="400049" lvl="1" indent="0">
              <a:buNone/>
            </a:pPr>
            <a:r>
              <a:rPr lang="zh-CN" altLang="en-US" sz="1799" dirty="0">
                <a:solidFill>
                  <a:schemeClr val="tx2"/>
                </a:solidFill>
              </a:rPr>
              <a:t>（</a:t>
            </a:r>
            <a:r>
              <a:rPr lang="en-US" altLang="zh-CN" sz="1799" dirty="0">
                <a:solidFill>
                  <a:schemeClr val="tx2"/>
                </a:solidFill>
              </a:rPr>
              <a:t>10</a:t>
            </a:r>
            <a:r>
              <a:rPr lang="zh-CN" altLang="en-US" sz="1799" dirty="0">
                <a:solidFill>
                  <a:schemeClr val="tx2"/>
                </a:solidFill>
              </a:rPr>
              <a:t>）若</a:t>
            </a:r>
            <a:r>
              <a:rPr lang="en-US" altLang="zh-CN" sz="1799" dirty="0">
                <a:solidFill>
                  <a:schemeClr val="tx2"/>
                </a:solidFill>
              </a:rPr>
              <a:t>AC</a:t>
            </a:r>
            <a:r>
              <a:rPr lang="zh-CN" altLang="en-US" sz="1799" dirty="0">
                <a:solidFill>
                  <a:schemeClr val="tx2"/>
                </a:solidFill>
              </a:rPr>
              <a:t>系数变为</a:t>
            </a:r>
            <a:r>
              <a:rPr lang="en-US" altLang="zh-CN" sz="1799" dirty="0">
                <a:solidFill>
                  <a:schemeClr val="tx2"/>
                </a:solidFill>
              </a:rPr>
              <a:t>0</a:t>
            </a:r>
            <a:r>
              <a:rPr lang="zh-CN" altLang="en-US" sz="1799" dirty="0">
                <a:solidFill>
                  <a:schemeClr val="tx2"/>
                </a:solidFill>
              </a:rPr>
              <a:t>，则该秘密比特需要重新隐藏。</a:t>
            </a:r>
            <a:endParaRPr lang="en-US" altLang="zh-CN" sz="1799" dirty="0">
              <a:solidFill>
                <a:schemeClr val="tx2"/>
              </a:solidFill>
            </a:endParaRPr>
          </a:p>
          <a:p>
            <a:pPr marL="400049" lvl="1" indent="0">
              <a:buNone/>
            </a:pPr>
            <a:r>
              <a:rPr lang="zh-CN" altLang="en-US" sz="1800" kern="1200" dirty="0">
                <a:solidFill>
                  <a:schemeClr val="tx2"/>
                </a:solidFill>
              </a:rPr>
              <a:t>载密图像的AC系数中，除0外，正奇数和负偶数代表1，正偶数和负奇数代表0。</a:t>
            </a:r>
          </a:p>
          <a:p>
            <a:pPr marL="400049" lvl="1" indent="0">
              <a:buNone/>
            </a:pPr>
            <a:endParaRPr lang="zh-CN" altLang="en-US" sz="1799" dirty="0"/>
          </a:p>
          <a:p>
            <a:endParaRPr lang="zh-CN" altLang="en-US" sz="2000" dirty="0"/>
          </a:p>
          <a:p>
            <a:endParaRPr lang="zh-CN" altLang="en-US" dirty="0"/>
          </a:p>
        </p:txBody>
      </p:sp>
      <p:pic>
        <p:nvPicPr>
          <p:cNvPr id="4" name="图片 3">
            <a:extLst>
              <a:ext uri="{FF2B5EF4-FFF2-40B4-BE49-F238E27FC236}">
                <a16:creationId xmlns:a16="http://schemas.microsoft.com/office/drawing/2014/main" id="{8A699BD3-882F-41D6-8BCD-C875F067134E}"/>
              </a:ext>
            </a:extLst>
          </p:cNvPr>
          <p:cNvPicPr>
            <a:picLocks noChangeAspect="1"/>
          </p:cNvPicPr>
          <p:nvPr/>
        </p:nvPicPr>
        <p:blipFill>
          <a:blip r:embed="rId3"/>
          <a:stretch>
            <a:fillRect/>
          </a:stretch>
        </p:blipFill>
        <p:spPr>
          <a:xfrm>
            <a:off x="2892921" y="4936059"/>
            <a:ext cx="4474638" cy="1333004"/>
          </a:xfrm>
          <a:prstGeom prst="rect">
            <a:avLst/>
          </a:prstGeom>
        </p:spPr>
      </p:pic>
      <p:sp>
        <p:nvSpPr>
          <p:cNvPr id="6" name="标题 1">
            <a:extLst>
              <a:ext uri="{FF2B5EF4-FFF2-40B4-BE49-F238E27FC236}">
                <a16:creationId xmlns:a16="http://schemas.microsoft.com/office/drawing/2014/main" id="{E6B9091D-E17C-469F-BB23-DC5825644159}"/>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F4</a:t>
            </a:r>
            <a:r>
              <a:rPr kumimoji="1" lang="zh-CN" altLang="en-US" sz="3199" kern="0" dirty="0"/>
              <a:t>隐写算法</a:t>
            </a:r>
          </a:p>
        </p:txBody>
      </p:sp>
      <p:sp>
        <p:nvSpPr>
          <p:cNvPr id="3" name="AutoShape 2">
            <a:extLst>
              <a:ext uri="{FF2B5EF4-FFF2-40B4-BE49-F238E27FC236}">
                <a16:creationId xmlns:a16="http://schemas.microsoft.com/office/drawing/2014/main" id="{D38C2764-8877-C08A-491E-04CEEB4E4EBF}"/>
              </a:ext>
            </a:extLst>
          </p:cNvPr>
          <p:cNvSpPr>
            <a:spLocks noChangeAspect="1" noChangeArrowheads="1"/>
          </p:cNvSpPr>
          <p:nvPr/>
        </p:nvSpPr>
        <p:spPr bwMode="auto">
          <a:xfrm>
            <a:off x="4179888" y="3097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38535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r>
                  <a:rPr lang="en-US" altLang="zh-CN" sz="2000" dirty="0"/>
                  <a:t>F5</a:t>
                </a:r>
                <a:r>
                  <a:rPr lang="zh-CN" altLang="en-US" sz="2000" dirty="0"/>
                  <a:t>实现了基于汉明码的矩阵编码隐写，在一个分组上最多修改</a:t>
                </a:r>
                <a:r>
                  <a:rPr lang="en-US" altLang="zh-CN" sz="2000" dirty="0"/>
                  <a:t>r</a:t>
                </a:r>
                <a:r>
                  <a:rPr lang="zh-CN" altLang="en-US" sz="2000" dirty="0"/>
                  <a:t>次以嵌入</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𝑟</m:t>
                        </m:r>
                      </m:sup>
                    </m:sSup>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𝑟</m:t>
                    </m:r>
                  </m:oMath>
                </a14:m>
                <a:r>
                  <a:rPr lang="zh-CN" altLang="en-US" sz="2000" dirty="0"/>
                  <a:t>比特，采用的基本嵌入方法是</a:t>
                </a:r>
                <a:r>
                  <a:rPr lang="en-US" altLang="zh-CN" sz="2000" dirty="0"/>
                  <a:t>F4</a:t>
                </a:r>
                <a:r>
                  <a:rPr lang="zh-CN" altLang="en-US" sz="2000" dirty="0"/>
                  <a:t>隐写的。</a:t>
                </a:r>
                <a:endParaRPr lang="en-US" altLang="zh-CN" sz="2000" dirty="0"/>
              </a:p>
              <a:p>
                <a:r>
                  <a:rPr lang="zh-CN" altLang="en-US" sz="2000" dirty="0"/>
                  <a:t>汉明码：</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𝑟</m:t>
                        </m:r>
                      </m:sup>
                    </m:sSup>
                    <m:r>
                      <a:rPr lang="en-US" altLang="zh-CN" sz="2000" b="0" i="1" smtClean="0">
                        <a:latin typeface="Cambria Math" panose="02040503050406030204" pitchFamily="18" charset="0"/>
                      </a:rPr>
                      <m:t>−1, </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oMath>
                </a14:m>
                <a:r>
                  <a:rPr lang="zh-CN" altLang="en-US" sz="2000" dirty="0"/>
                  <a:t>线性分组码。</a:t>
                </a:r>
                <a:endParaRPr lang="en-US" altLang="zh-CN" sz="2000" dirty="0"/>
              </a:p>
              <a:p>
                <a:r>
                  <a:rPr lang="zh-CN" altLang="en-US" sz="2000" dirty="0"/>
                  <a:t>矩阵编码：借助纠错编码的相关理论和技术，通过编码方法减少每个载体分组中所需要的嵌入修改次数。</a:t>
                </a:r>
              </a:p>
              <a:p>
                <a:pPr marL="0" indent="0">
                  <a:buNone/>
                </a:pPr>
                <a:endParaRPr lang="zh-CN" altLang="en-US" sz="2000" dirty="0"/>
              </a:p>
              <a:p>
                <a:endParaRPr lang="zh-CN" altLang="en-US"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51662" y="1520825"/>
                <a:ext cx="7978616" cy="4819650"/>
              </a:xfrm>
              <a:blipFill>
                <a:blip r:embed="rId3"/>
                <a:stretch>
                  <a:fillRect l="-306" t="-885"/>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F5</a:t>
            </a:r>
            <a:r>
              <a:rPr kumimoji="1" lang="zh-CN" altLang="en-US" sz="3199" kern="0" dirty="0"/>
              <a:t>隐写算法</a:t>
            </a:r>
          </a:p>
        </p:txBody>
      </p:sp>
    </p:spTree>
    <p:extLst>
      <p:ext uri="{BB962C8B-B14F-4D97-AF65-F5344CB8AC3E}">
        <p14:creationId xmlns:p14="http://schemas.microsoft.com/office/powerpoint/2010/main" val="1113253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endParaRPr lang="zh-CN" altLang="en-US" sz="2000" dirty="0"/>
          </a:p>
          <a:p>
            <a:endParaRPr lang="zh-CN" altLang="en-US" dirty="0"/>
          </a:p>
        </p:txBody>
      </p:sp>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F5</a:t>
            </a:r>
            <a:r>
              <a:rPr kumimoji="1" lang="zh-CN" altLang="en-US" sz="3199" kern="0" dirty="0"/>
              <a:t>隐写算法</a:t>
            </a:r>
          </a:p>
        </p:txBody>
      </p:sp>
      <p:pic>
        <p:nvPicPr>
          <p:cNvPr id="3" name="图片 2">
            <a:extLst>
              <a:ext uri="{FF2B5EF4-FFF2-40B4-BE49-F238E27FC236}">
                <a16:creationId xmlns:a16="http://schemas.microsoft.com/office/drawing/2014/main" id="{D1E6EDE4-84F5-9114-D5AA-933444384AA6}"/>
              </a:ext>
            </a:extLst>
          </p:cNvPr>
          <p:cNvPicPr>
            <a:picLocks noChangeAspect="1"/>
          </p:cNvPicPr>
          <p:nvPr/>
        </p:nvPicPr>
        <p:blipFill rotWithShape="1">
          <a:blip r:embed="rId3"/>
          <a:srcRect l="40971" t="90390"/>
          <a:stretch/>
        </p:blipFill>
        <p:spPr>
          <a:xfrm>
            <a:off x="2316857" y="5626911"/>
            <a:ext cx="4930345" cy="534260"/>
          </a:xfrm>
          <a:prstGeom prst="rect">
            <a:avLst/>
          </a:prstGeom>
        </p:spPr>
      </p:pic>
      <p:pic>
        <p:nvPicPr>
          <p:cNvPr id="5" name="图片 4">
            <a:extLst>
              <a:ext uri="{FF2B5EF4-FFF2-40B4-BE49-F238E27FC236}">
                <a16:creationId xmlns:a16="http://schemas.microsoft.com/office/drawing/2014/main" id="{8FF6B6A5-8FD3-836E-25EA-060BA3C13961}"/>
              </a:ext>
            </a:extLst>
          </p:cNvPr>
          <p:cNvPicPr>
            <a:picLocks noChangeAspect="1"/>
          </p:cNvPicPr>
          <p:nvPr/>
        </p:nvPicPr>
        <p:blipFill rotWithShape="1">
          <a:blip r:embed="rId3"/>
          <a:srcRect b="9882"/>
          <a:stretch/>
        </p:blipFill>
        <p:spPr>
          <a:xfrm>
            <a:off x="480275" y="1520825"/>
            <a:ext cx="6617723" cy="3969398"/>
          </a:xfrm>
          <a:prstGeom prst="rect">
            <a:avLst/>
          </a:prstGeom>
        </p:spPr>
      </p:pic>
    </p:spTree>
    <p:extLst>
      <p:ext uri="{BB962C8B-B14F-4D97-AF65-F5344CB8AC3E}">
        <p14:creationId xmlns:p14="http://schemas.microsoft.com/office/powerpoint/2010/main" val="2044957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r>
                  <a:rPr lang="en-US" altLang="zh-CN" sz="2400" dirty="0"/>
                  <a:t>F5</a:t>
                </a:r>
                <a:r>
                  <a:rPr lang="zh-CN" altLang="en-US" sz="2400" dirty="0"/>
                  <a:t>嵌入步骤：</a:t>
                </a:r>
                <a:endParaRPr lang="en-US" altLang="zh-CN" sz="2400" dirty="0"/>
              </a:p>
              <a:p>
                <a:r>
                  <a:rPr lang="en-US" altLang="zh-CN" sz="2000" dirty="0"/>
                  <a:t>(1)</a:t>
                </a:r>
                <a:r>
                  <a:rPr lang="zh-CN" altLang="en-US" sz="2000" dirty="0"/>
                  <a:t>获得嵌入域。若输入的是位图，则进行</a:t>
                </a:r>
                <a:r>
                  <a:rPr lang="en-US" altLang="zh-CN" sz="2000" dirty="0"/>
                  <a:t>JPEG</a:t>
                </a:r>
                <a:r>
                  <a:rPr lang="zh-CN" altLang="en-US" sz="2000" dirty="0"/>
                  <a:t>编码得到</a:t>
                </a:r>
                <a:r>
                  <a:rPr lang="en-US" altLang="zh-CN" sz="2000" dirty="0"/>
                  <a:t>JPEG</a:t>
                </a:r>
                <a:r>
                  <a:rPr lang="zh-CN" altLang="en-US" sz="2000" dirty="0"/>
                  <a:t>系数</a:t>
                </a:r>
                <a:r>
                  <a:rPr lang="en-US" altLang="zh-CN" sz="2000" dirty="0"/>
                  <a:t>;</a:t>
                </a:r>
                <a:r>
                  <a:rPr lang="zh-CN" altLang="en-US" sz="2000" dirty="0"/>
                  <a:t>若输入的是</a:t>
                </a:r>
                <a:r>
                  <a:rPr lang="en-US" altLang="zh-CN" sz="2000" dirty="0"/>
                  <a:t>JPEG</a:t>
                </a:r>
                <a:r>
                  <a:rPr lang="zh-CN" altLang="en-US" sz="2000" dirty="0"/>
                  <a:t>图像，则进行熵编码的解码得到</a:t>
                </a:r>
                <a:r>
                  <a:rPr lang="en-US" altLang="zh-CN" sz="2000" dirty="0"/>
                  <a:t>JPEG</a:t>
                </a:r>
                <a:r>
                  <a:rPr lang="zh-CN" altLang="en-US" sz="2000" dirty="0"/>
                  <a:t>系数。</a:t>
                </a:r>
                <a:endParaRPr lang="en-US" altLang="zh-CN" sz="2000" dirty="0"/>
              </a:p>
              <a:p>
                <a:r>
                  <a:rPr lang="en-US" altLang="zh-CN" sz="2000" dirty="0"/>
                  <a:t>(2)</a:t>
                </a:r>
                <a:r>
                  <a:rPr lang="zh-CN" altLang="en-US" sz="2000" dirty="0"/>
                  <a:t>位置置乱。根据口令生成的密钥得到一个伪随机数发生器，基于伪随机数发生器置乱</a:t>
                </a:r>
                <a:r>
                  <a:rPr lang="en-US" altLang="zh-CN" sz="2000" dirty="0"/>
                  <a:t>JPEG</a:t>
                </a:r>
                <a:r>
                  <a:rPr lang="zh-CN" altLang="en-US" sz="2000" dirty="0"/>
                  <a:t>系数的位置。</a:t>
                </a:r>
                <a:endParaRPr lang="en-US" altLang="zh-CN" sz="2000" dirty="0"/>
              </a:p>
              <a:p>
                <a:r>
                  <a:rPr lang="en-US" altLang="zh-CN" sz="2000" dirty="0"/>
                  <a:t>(3)</a:t>
                </a:r>
                <a:r>
                  <a:rPr lang="zh-CN" altLang="en-US" sz="2000" dirty="0"/>
                  <a:t>编码参数确定。为了提高嵌入效率，一般希望</a:t>
                </a:r>
                <a:r>
                  <a:rPr lang="en-US" altLang="zh-CN" sz="2000" dirty="0"/>
                  <a:t>n</a:t>
                </a:r>
                <a:r>
                  <a:rPr lang="zh-CN" altLang="en-US" sz="2000" dirty="0"/>
                  <a:t>尽可能大，因此，根据载体中可用系数的数量与消息的长度确定参数</a:t>
                </a:r>
                <a:r>
                  <a:rPr lang="en-US" altLang="zh-CN" sz="2000" dirty="0"/>
                  <a:t>r</a:t>
                </a:r>
                <a:r>
                  <a:rPr lang="zh-CN" altLang="en-US" sz="2000" dirty="0"/>
                  <a:t>，并计算</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𝑟</m:t>
                        </m:r>
                      </m:sup>
                    </m:sSup>
                    <m:r>
                      <a:rPr lang="en-US" altLang="zh-CN" sz="2000" b="0" i="1" smtClean="0">
                        <a:latin typeface="Cambria Math" panose="02040503050406030204" pitchFamily="18" charset="0"/>
                      </a:rPr>
                      <m:t>−1 </m:t>
                    </m:r>
                  </m:oMath>
                </a14:m>
                <a:r>
                  <a:rPr lang="zh-CN" altLang="en-US" sz="2000" dirty="0"/>
                  <a:t>。</a:t>
                </a:r>
                <a:endParaRPr lang="en-US" altLang="zh-CN" sz="2000" dirty="0"/>
              </a:p>
              <a:p>
                <a:r>
                  <a:rPr lang="en-US" altLang="zh-CN" sz="2000" dirty="0"/>
                  <a:t>(4)</a:t>
                </a:r>
                <a:r>
                  <a:rPr lang="zh-CN" altLang="en-US" sz="2000" dirty="0"/>
                  <a:t>基于</a:t>
                </a:r>
                <a14:m>
                  <m:oMath xmlns:m="http://schemas.openxmlformats.org/officeDocument/2006/math">
                    <m:r>
                      <a:rPr lang="en-US" altLang="zh-CN" sz="2000" i="1" dirty="0"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𝑟</m:t>
                        </m:r>
                      </m:sup>
                    </m:sSup>
                    <m:r>
                      <a:rPr lang="en-US" altLang="zh-CN" sz="2000" b="0" i="1" smtClean="0">
                        <a:latin typeface="Cambria Math" panose="02040503050406030204" pitchFamily="18" charset="0"/>
                      </a:rPr>
                      <m:t>−1, </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oMath>
                </a14:m>
                <a:r>
                  <a:rPr lang="zh-CN" altLang="en-US" sz="2000" dirty="0"/>
                  <a:t>汉明分组码得到矩阵编码校验矩阵，开始嵌入消息</a:t>
                </a:r>
                <a:r>
                  <a:rPr lang="en-US" altLang="zh-CN" sz="2000" dirty="0"/>
                  <a:t>:</a:t>
                </a:r>
              </a:p>
              <a:p>
                <a:r>
                  <a:rPr lang="en-US" altLang="zh-CN" sz="2000" dirty="0"/>
                  <a:t>①</a:t>
                </a:r>
                <a:r>
                  <a:rPr lang="zh-CN" altLang="en-US" sz="2000" dirty="0"/>
                  <a:t>按置乱后的顺序取下面</a:t>
                </a:r>
                <a:r>
                  <a:rPr lang="en-US" altLang="zh-CN" sz="2000" dirty="0"/>
                  <a:t>n</a:t>
                </a:r>
                <a:r>
                  <a:rPr lang="zh-CN" altLang="en-US" sz="2000" dirty="0"/>
                  <a:t>个非零系数，在其中的</a:t>
                </a:r>
                <a:r>
                  <a:rPr lang="en-US" altLang="zh-CN" sz="2000" dirty="0"/>
                  <a:t>LSB</a:t>
                </a:r>
                <a:r>
                  <a:rPr lang="zh-CN" altLang="en-US" sz="2000" dirty="0"/>
                  <a:t>序列中按照以上编码嵌入</a:t>
                </a:r>
                <a:r>
                  <a:rPr lang="en-US" altLang="zh-CN" sz="2000" dirty="0"/>
                  <a:t>n-r</a:t>
                </a:r>
                <a:r>
                  <a:rPr lang="zh-CN" altLang="en-US" sz="2000" dirty="0"/>
                  <a:t>比特的消息</a:t>
                </a:r>
                <a:r>
                  <a:rPr lang="en-US" altLang="zh-CN" sz="2000" dirty="0"/>
                  <a:t>(</a:t>
                </a:r>
                <a:r>
                  <a:rPr lang="zh-CN" altLang="en-US" sz="2000" dirty="0"/>
                  <a:t>基本嵌入方法是</a:t>
                </a:r>
                <a:r>
                  <a:rPr lang="en-US" altLang="zh-CN" sz="2000" dirty="0"/>
                  <a:t>F4);</a:t>
                </a:r>
              </a:p>
              <a:p>
                <a:endParaRPr lang="zh-CN" altLang="en-US" sz="2000" dirty="0"/>
              </a:p>
              <a:p>
                <a:endParaRPr lang="zh-CN" altLang="en-US" dirty="0"/>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51662" y="1520825"/>
                <a:ext cx="7978616" cy="4819650"/>
              </a:xfrm>
              <a:blipFill>
                <a:blip r:embed="rId3"/>
                <a:stretch>
                  <a:fillRect l="-535" t="-1391" r="-2215"/>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F5</a:t>
            </a:r>
            <a:r>
              <a:rPr kumimoji="1" lang="zh-CN" altLang="en-US" sz="3199" kern="0" dirty="0"/>
              <a:t>隐写算法</a:t>
            </a:r>
          </a:p>
        </p:txBody>
      </p:sp>
    </p:spTree>
    <p:extLst>
      <p:ext uri="{BB962C8B-B14F-4D97-AF65-F5344CB8AC3E}">
        <p14:creationId xmlns:p14="http://schemas.microsoft.com/office/powerpoint/2010/main" val="1711453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1662" y="1520825"/>
            <a:ext cx="7978616" cy="4819650"/>
          </a:xfrm>
        </p:spPr>
        <p:txBody>
          <a:bodyPr/>
          <a:lstStyle/>
          <a:p>
            <a:r>
              <a:rPr lang="en-US" altLang="zh-CN" sz="2000" dirty="0"/>
              <a:t>②</a:t>
            </a:r>
            <a:r>
              <a:rPr lang="zh-CN" altLang="en-US" sz="2000" dirty="0"/>
              <a:t>如果未发生修改，并且还有需要嵌入的消息，则返回①继续嵌入下一分组</a:t>
            </a:r>
            <a:r>
              <a:rPr lang="en-US" altLang="zh-CN" sz="2000" dirty="0"/>
              <a:t>;</a:t>
            </a:r>
          </a:p>
          <a:p>
            <a:r>
              <a:rPr lang="en-US" altLang="zh-CN" sz="2000" dirty="0"/>
              <a:t>③</a:t>
            </a:r>
            <a:r>
              <a:rPr lang="zh-CN" altLang="en-US" sz="2000" dirty="0"/>
              <a:t>如果进行了修改，则判断是不是有系数值收缩到</a:t>
            </a:r>
            <a:r>
              <a:rPr lang="en-US" altLang="zh-CN" sz="2000" dirty="0"/>
              <a:t>0</a:t>
            </a:r>
            <a:r>
              <a:rPr lang="zh-CN" altLang="en-US" sz="2000" dirty="0"/>
              <a:t>，如果没有，并且还有需要嵌入的消息，则返回①继续嵌入下一分组，如果有，取出一个新的非零系数组成新的一组</a:t>
            </a:r>
            <a:r>
              <a:rPr lang="en-US" altLang="zh-CN" sz="2000" dirty="0"/>
              <a:t>n</a:t>
            </a:r>
            <a:r>
              <a:rPr lang="zh-CN" altLang="en-US" sz="2000" dirty="0"/>
              <a:t>个非零系数，在其中的</a:t>
            </a:r>
            <a:r>
              <a:rPr lang="en-US" altLang="zh-CN" sz="2000" dirty="0"/>
              <a:t>LSB</a:t>
            </a:r>
            <a:r>
              <a:rPr lang="zh-CN" altLang="en-US" sz="2000" dirty="0"/>
              <a:t>序列中按照以上编码重新嵌入以上</a:t>
            </a:r>
            <a:r>
              <a:rPr lang="en-US" altLang="zh-CN" sz="2000" dirty="0"/>
              <a:t>n-r</a:t>
            </a:r>
            <a:r>
              <a:rPr lang="zh-CN" altLang="en-US" sz="2000" dirty="0"/>
              <a:t>比特的消息，直到没有修改或收缩，最后，如果还有需要嵌入的消息，则返回①继续嵌入下一分组</a:t>
            </a:r>
            <a:endParaRPr lang="en-US" altLang="zh-CN" sz="2000" dirty="0"/>
          </a:p>
          <a:p>
            <a:r>
              <a:rPr lang="en-US" altLang="zh-CN" sz="2000" dirty="0"/>
              <a:t>(5)</a:t>
            </a:r>
            <a:r>
              <a:rPr lang="zh-CN" altLang="en-US" sz="2000" dirty="0"/>
              <a:t>位置逆置乱。恢复</a:t>
            </a:r>
            <a:r>
              <a:rPr lang="en-US" altLang="zh-CN" sz="2000" dirty="0"/>
              <a:t>DCT</a:t>
            </a:r>
            <a:r>
              <a:rPr lang="zh-CN" altLang="en-US" sz="2000" dirty="0"/>
              <a:t>系数原来的位置顺序。</a:t>
            </a:r>
            <a:endParaRPr lang="en-US" altLang="zh-CN" sz="2000" dirty="0"/>
          </a:p>
          <a:p>
            <a:r>
              <a:rPr lang="en-US" altLang="zh-CN" sz="2000" dirty="0"/>
              <a:t>(6)</a:t>
            </a:r>
            <a:r>
              <a:rPr lang="zh-CN" altLang="en-US" sz="2000" dirty="0"/>
              <a:t>熵编码。按照</a:t>
            </a:r>
            <a:r>
              <a:rPr lang="en-US" altLang="zh-CN" sz="2000" dirty="0"/>
              <a:t>JPEG</a:t>
            </a:r>
            <a:r>
              <a:rPr lang="zh-CN" altLang="en-US" sz="2000" dirty="0"/>
              <a:t>标准无损压缩</a:t>
            </a:r>
            <a:r>
              <a:rPr lang="en-US" altLang="zh-CN" sz="2000" dirty="0"/>
              <a:t>DCT</a:t>
            </a:r>
            <a:r>
              <a:rPr lang="zh-CN" altLang="en-US" sz="2000" dirty="0"/>
              <a:t>量化系数，得到</a:t>
            </a:r>
            <a:r>
              <a:rPr lang="en-US" altLang="zh-CN" sz="2000" dirty="0"/>
              <a:t>JPEG</a:t>
            </a:r>
            <a:r>
              <a:rPr lang="zh-CN" altLang="en-US" sz="2000" dirty="0"/>
              <a:t>文件。</a:t>
            </a:r>
          </a:p>
        </p:txBody>
      </p:sp>
      <p:sp>
        <p:nvSpPr>
          <p:cNvPr id="4" name="标题 1">
            <a:extLst>
              <a:ext uri="{FF2B5EF4-FFF2-40B4-BE49-F238E27FC236}">
                <a16:creationId xmlns:a16="http://schemas.microsoft.com/office/drawing/2014/main" id="{AF3497AA-881B-463C-8DBE-B07D81651153}"/>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六、</a:t>
            </a:r>
            <a:r>
              <a:rPr kumimoji="1" lang="en-US" altLang="zh-CN" sz="3199" kern="0" dirty="0"/>
              <a:t>F5</a:t>
            </a:r>
            <a:r>
              <a:rPr kumimoji="1" lang="zh-CN" altLang="en-US" sz="3199" kern="0" dirty="0"/>
              <a:t>隐写算法</a:t>
            </a:r>
          </a:p>
        </p:txBody>
      </p:sp>
    </p:spTree>
    <p:extLst>
      <p:ext uri="{BB962C8B-B14F-4D97-AF65-F5344CB8AC3E}">
        <p14:creationId xmlns:p14="http://schemas.microsoft.com/office/powerpoint/2010/main" val="3444707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1626"/>
            <a:ext cx="7978616" cy="4819650"/>
          </a:xfrm>
        </p:spPr>
        <p:txBody>
          <a:bodyPr/>
          <a:lstStyle/>
          <a:p>
            <a:pPr>
              <a:lnSpc>
                <a:spcPct val="150000"/>
              </a:lnSpc>
            </a:pPr>
            <a:r>
              <a:rPr lang="en-US" altLang="zh-CN" sz="2000" dirty="0"/>
              <a:t>1.2 </a:t>
            </a:r>
            <a:r>
              <a:rPr lang="zh-CN" altLang="en-US" sz="2000" dirty="0"/>
              <a:t>卡方</a:t>
            </a:r>
            <a:r>
              <a:rPr lang="zh-CN" altLang="en-US" sz="2000" dirty="0">
                <a:highlight>
                  <a:srgbClr val="FFFFCC"/>
                </a:highlight>
              </a:rPr>
              <a:t>或</a:t>
            </a:r>
            <a:r>
              <a:rPr lang="en-US" altLang="zh-CN" sz="2000" dirty="0" err="1"/>
              <a:t>rs</a:t>
            </a:r>
            <a:r>
              <a:rPr lang="zh-CN" altLang="en-US" sz="2000" dirty="0"/>
              <a:t>分析，检测不同嵌入率下的</a:t>
            </a:r>
            <a:r>
              <a:rPr lang="en-US" altLang="zh-CN" sz="2000" dirty="0"/>
              <a:t>LSBR</a:t>
            </a:r>
            <a:r>
              <a:rPr lang="zh-CN" altLang="en-US" sz="2000" dirty="0">
                <a:highlight>
                  <a:srgbClr val="FFFFCC"/>
                </a:highlight>
              </a:rPr>
              <a:t>和</a:t>
            </a:r>
            <a:r>
              <a:rPr lang="en-US" altLang="zh-CN" sz="2000" dirty="0"/>
              <a:t>LSBM</a:t>
            </a:r>
          </a:p>
          <a:p>
            <a:pPr>
              <a:lnSpc>
                <a:spcPct val="150000"/>
              </a:lnSpc>
            </a:pPr>
            <a:r>
              <a:rPr lang="en-US" altLang="zh-CN" sz="2000" dirty="0"/>
              <a:t>2.1 F4</a:t>
            </a:r>
            <a:r>
              <a:rPr lang="zh-CN" altLang="en-US" sz="2000" dirty="0"/>
              <a:t>隐写算法的消息嵌入和提取</a:t>
            </a:r>
            <a:endParaRPr lang="en-US" altLang="zh-CN" sz="2000" dirty="0"/>
          </a:p>
          <a:p>
            <a:pPr>
              <a:lnSpc>
                <a:spcPct val="150000"/>
              </a:lnSpc>
            </a:pPr>
            <a:r>
              <a:rPr lang="zh-CN" altLang="en-US" sz="2000" dirty="0"/>
              <a:t>相关方法可参考</a:t>
            </a:r>
            <a:r>
              <a:rPr lang="en-US" altLang="zh-CN" sz="2000" dirty="0"/>
              <a:t>Jessica </a:t>
            </a:r>
            <a:r>
              <a:rPr lang="en-US" altLang="zh-CN" sz="2000" dirty="0" err="1"/>
              <a:t>fridrich</a:t>
            </a:r>
            <a:r>
              <a:rPr lang="zh-CN" altLang="en-US" sz="2000" dirty="0"/>
              <a:t>网站源代码资源和文献资源</a:t>
            </a:r>
          </a:p>
          <a:p>
            <a:endParaRPr lang="zh-CN" altLang="en-US" dirty="0"/>
          </a:p>
        </p:txBody>
      </p:sp>
      <p:sp>
        <p:nvSpPr>
          <p:cNvPr id="3" name="标题 1">
            <a:extLst>
              <a:ext uri="{FF2B5EF4-FFF2-40B4-BE49-F238E27FC236}">
                <a16:creationId xmlns:a16="http://schemas.microsoft.com/office/drawing/2014/main" id="{9DC19DCE-3AA1-4DCD-819A-90D512EAF74C}"/>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课堂检查</a:t>
            </a:r>
          </a:p>
        </p:txBody>
      </p:sp>
    </p:spTree>
    <p:extLst>
      <p:ext uri="{BB962C8B-B14F-4D97-AF65-F5344CB8AC3E}">
        <p14:creationId xmlns:p14="http://schemas.microsoft.com/office/powerpoint/2010/main" val="426958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9542"/>
            <a:ext cx="7978616" cy="4819650"/>
          </a:xfrm>
        </p:spPr>
        <p:txBody>
          <a:bodyPr/>
          <a:lstStyle/>
          <a:p>
            <a:pPr marL="457200" indent="-457200" eaLnBrk="0" hangingPunct="0">
              <a:buClr>
                <a:schemeClr val="accent1"/>
              </a:buClr>
              <a:buSzPct val="68000"/>
              <a:buFont typeface="Wingdings" panose="05000000000000000000" charset="0"/>
              <a:buChar char="Ø"/>
            </a:pPr>
            <a:r>
              <a:rPr lang="en-US" altLang="zh-CN" sz="2400" kern="1200" dirty="0"/>
              <a:t>LSBR</a:t>
            </a:r>
            <a:r>
              <a:rPr lang="zh-CN" altLang="en-US" sz="2400" kern="1200" dirty="0"/>
              <a:t>隐写对图像灰度分布的影响</a:t>
            </a:r>
            <a:endParaRPr lang="en-US" altLang="zh-CN" sz="2400" kern="1200" dirty="0"/>
          </a:p>
          <a:p>
            <a:pPr marL="457200" indent="-457200" eaLnBrk="0" hangingPunct="0">
              <a:buClr>
                <a:schemeClr val="accent1"/>
              </a:buClr>
              <a:buSzPct val="68000"/>
              <a:buFont typeface="Wingdings" panose="05000000000000000000" charset="0"/>
              <a:buChar char="Ø"/>
            </a:pPr>
            <a:r>
              <a:rPr lang="zh-CN" altLang="en-US" sz="2000" kern="1200" dirty="0"/>
              <a:t>秘密消息比特流中出现</a:t>
            </a:r>
            <a:r>
              <a:rPr lang="en-US" altLang="zh-CN" sz="2000" kern="1200" dirty="0"/>
              <a:t>0</a:t>
            </a:r>
            <a:r>
              <a:rPr lang="zh-CN" altLang="en-US" sz="2000" kern="1200" dirty="0"/>
              <a:t>与</a:t>
            </a:r>
            <a:r>
              <a:rPr lang="en-US" altLang="zh-CN" sz="2000" kern="1200" dirty="0"/>
              <a:t>1</a:t>
            </a:r>
            <a:r>
              <a:rPr lang="zh-CN" altLang="en-US" sz="2000" kern="1200" dirty="0"/>
              <a:t>的概率都是</a:t>
            </a:r>
            <a:r>
              <a:rPr lang="en-US" altLang="zh-CN" sz="2000" kern="1200" dirty="0"/>
              <a:t>1/2</a:t>
            </a:r>
            <a:r>
              <a:rPr lang="zh-CN" altLang="en-US" sz="2000" kern="1200" dirty="0"/>
              <a:t>。如果秘密信息完全替代载体图像的最低位，那么含密载体相邻灰度值的像素块数目将会比较接近。</a:t>
            </a:r>
            <a:endParaRPr lang="en-US" altLang="zh-CN" sz="2000" kern="1200" dirty="0"/>
          </a:p>
          <a:p>
            <a:pPr marL="457200" indent="-457200" eaLnBrk="0" hangingPunct="0">
              <a:buClr>
                <a:schemeClr val="accent1"/>
              </a:buClr>
              <a:buSzPct val="68000"/>
              <a:buFont typeface="Wingdings" panose="05000000000000000000" charset="0"/>
              <a:buChar char="Ø"/>
            </a:pPr>
            <a:r>
              <a:rPr lang="zh-CN" altLang="en-US" sz="2000" dirty="0"/>
              <a:t>将相邻的灰度值两两分组（一奇一偶），像素值要么不变，要么出现由奇数减一到相邻偶数，或由偶数加一到相邻奇数的改变。</a:t>
            </a:r>
            <a:endParaRPr lang="en-US" altLang="zh-CN" sz="2000" dirty="0"/>
          </a:p>
          <a:p>
            <a:pPr marL="457200" indent="-457200" eaLnBrk="0" hangingPunct="0">
              <a:buClr>
                <a:schemeClr val="accent1"/>
              </a:buClr>
              <a:buSzPct val="68000"/>
              <a:buFont typeface="Wingdings" panose="05000000000000000000" charset="0"/>
              <a:buChar char="Ø"/>
            </a:pPr>
            <a:r>
              <a:rPr lang="zh-CN" altLang="en-US" sz="2000" dirty="0"/>
              <a:t>会改变直方图的分布（由差别很大变得近似相等）</a:t>
            </a:r>
            <a:r>
              <a:rPr lang="en-US" altLang="zh-CN" sz="2000" dirty="0"/>
              <a:t>,</a:t>
            </a:r>
            <a:r>
              <a:rPr lang="zh-CN" altLang="en-US" sz="2000" dirty="0"/>
              <a:t>但是却不会改变这组整体的像素块数目之和。</a:t>
            </a:r>
          </a:p>
          <a:p>
            <a:pPr marL="457200" indent="-457200" eaLnBrk="0" hangingPunct="0">
              <a:buClr>
                <a:schemeClr val="accent1"/>
              </a:buClr>
              <a:buSzPct val="68000"/>
              <a:buFont typeface="Wingdings" panose="05000000000000000000" charset="0"/>
              <a:buChar char="Ø"/>
            </a:pPr>
            <a:endParaRPr lang="zh-CN" altLang="en-US" sz="2000" kern="1200" dirty="0"/>
          </a:p>
          <a:p>
            <a:pPr marL="0" indent="0">
              <a:buNone/>
            </a:pPr>
            <a:endParaRPr lang="zh-CN" altLang="en-US" dirty="0"/>
          </a:p>
        </p:txBody>
      </p:sp>
      <p:grpSp>
        <p:nvGrpSpPr>
          <p:cNvPr id="3" name="Group 7">
            <a:extLst>
              <a:ext uri="{FF2B5EF4-FFF2-40B4-BE49-F238E27FC236}">
                <a16:creationId xmlns:a16="http://schemas.microsoft.com/office/drawing/2014/main" id="{D20CD7B6-746C-40EB-9ED7-C4575DDA4713}"/>
              </a:ext>
            </a:extLst>
          </p:cNvPr>
          <p:cNvGrpSpPr/>
          <p:nvPr/>
        </p:nvGrpSpPr>
        <p:grpSpPr>
          <a:xfrm>
            <a:off x="2676897" y="4473748"/>
            <a:ext cx="5309146" cy="1656482"/>
            <a:chOff x="448" y="1396"/>
            <a:chExt cx="4900" cy="2152"/>
          </a:xfrm>
        </p:grpSpPr>
        <p:pic>
          <p:nvPicPr>
            <p:cNvPr id="4" name="Picture 8" descr="图片1">
              <a:extLst>
                <a:ext uri="{FF2B5EF4-FFF2-40B4-BE49-F238E27FC236}">
                  <a16:creationId xmlns:a16="http://schemas.microsoft.com/office/drawing/2014/main" id="{670CA1C2-8F75-4331-9CCB-E46A84354DB6}"/>
                </a:ext>
              </a:extLst>
            </p:cNvPr>
            <p:cNvPicPr>
              <a:picLocks noChangeAspect="1"/>
            </p:cNvPicPr>
            <p:nvPr/>
          </p:nvPicPr>
          <p:blipFill>
            <a:blip r:embed="rId3"/>
            <a:stretch>
              <a:fillRect/>
            </a:stretch>
          </p:blipFill>
          <p:spPr>
            <a:xfrm>
              <a:off x="448" y="1396"/>
              <a:ext cx="2224" cy="2152"/>
            </a:xfrm>
            <a:prstGeom prst="rect">
              <a:avLst/>
            </a:prstGeom>
            <a:noFill/>
            <a:ln w="9525">
              <a:noFill/>
            </a:ln>
          </p:spPr>
        </p:pic>
        <p:pic>
          <p:nvPicPr>
            <p:cNvPr id="5" name="Picture 9" descr="图片2">
              <a:extLst>
                <a:ext uri="{FF2B5EF4-FFF2-40B4-BE49-F238E27FC236}">
                  <a16:creationId xmlns:a16="http://schemas.microsoft.com/office/drawing/2014/main" id="{74B7E124-35CA-4A37-B69E-FD26B069FA4B}"/>
                </a:ext>
              </a:extLst>
            </p:cNvPr>
            <p:cNvPicPr>
              <a:picLocks noChangeAspect="1"/>
            </p:cNvPicPr>
            <p:nvPr/>
          </p:nvPicPr>
          <p:blipFill>
            <a:blip r:embed="rId4"/>
            <a:stretch>
              <a:fillRect/>
            </a:stretch>
          </p:blipFill>
          <p:spPr>
            <a:xfrm>
              <a:off x="3052" y="1732"/>
              <a:ext cx="2296" cy="1816"/>
            </a:xfrm>
            <a:prstGeom prst="rect">
              <a:avLst/>
            </a:prstGeom>
            <a:noFill/>
            <a:ln w="9525">
              <a:noFill/>
            </a:ln>
          </p:spPr>
        </p:pic>
      </p:grpSp>
      <p:sp>
        <p:nvSpPr>
          <p:cNvPr id="6" name="标题 1">
            <a:extLst>
              <a:ext uri="{FF2B5EF4-FFF2-40B4-BE49-F238E27FC236}">
                <a16:creationId xmlns:a16="http://schemas.microsoft.com/office/drawing/2014/main" id="{9E318094-1F68-4A9D-97C1-51953445BEFE}"/>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en-US" altLang="zh-CN" sz="3199" kern="0" dirty="0"/>
              <a:t>LSB</a:t>
            </a:r>
            <a:r>
              <a:rPr kumimoji="1" lang="zh-CN" altLang="en-US" sz="3199" kern="0" dirty="0"/>
              <a:t>隐写方法</a:t>
            </a:r>
          </a:p>
        </p:txBody>
      </p:sp>
    </p:spTree>
    <p:extLst>
      <p:ext uri="{BB962C8B-B14F-4D97-AF65-F5344CB8AC3E}">
        <p14:creationId xmlns:p14="http://schemas.microsoft.com/office/powerpoint/2010/main" val="3620345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1626"/>
            <a:ext cx="7978616" cy="4819650"/>
          </a:xfrm>
        </p:spPr>
        <p:txBody>
          <a:bodyPr/>
          <a:lstStyle/>
          <a:p>
            <a:pPr>
              <a:lnSpc>
                <a:spcPct val="150000"/>
              </a:lnSpc>
            </a:pPr>
            <a:r>
              <a:rPr lang="en-US" altLang="zh-CN" sz="2000" dirty="0"/>
              <a:t>1.1</a:t>
            </a:r>
            <a:r>
              <a:rPr lang="zh-CN" altLang="en-US" sz="2000" dirty="0"/>
              <a:t>：实现</a:t>
            </a:r>
            <a:r>
              <a:rPr lang="en-US" altLang="zh-CN" sz="2000" dirty="0"/>
              <a:t>LSBM</a:t>
            </a:r>
            <a:r>
              <a:rPr lang="zh-CN" altLang="en-US" sz="2000" dirty="0"/>
              <a:t>隐写算法的消息嵌入和提取，并分析安全性</a:t>
            </a:r>
            <a:endParaRPr lang="en-US" altLang="zh-CN" sz="2000" dirty="0"/>
          </a:p>
          <a:p>
            <a:pPr>
              <a:lnSpc>
                <a:spcPct val="150000"/>
              </a:lnSpc>
            </a:pPr>
            <a:r>
              <a:rPr lang="en-US" altLang="zh-CN" sz="2000" dirty="0"/>
              <a:t>1.2</a:t>
            </a:r>
            <a:r>
              <a:rPr lang="zh-CN" altLang="en-US" sz="2000" dirty="0"/>
              <a:t>：卡方和</a:t>
            </a:r>
            <a:r>
              <a:rPr lang="en-US" altLang="zh-CN" sz="2000" dirty="0" err="1"/>
              <a:t>rs</a:t>
            </a:r>
            <a:r>
              <a:rPr lang="zh-CN" altLang="en-US" sz="2000" dirty="0"/>
              <a:t>分析任选一个实现，并且利用实现的分析方法检测不同嵌入率下</a:t>
            </a:r>
            <a:r>
              <a:rPr lang="en-US" altLang="zh-CN" sz="2000" dirty="0"/>
              <a:t>LSBR</a:t>
            </a:r>
            <a:r>
              <a:rPr lang="zh-CN" altLang="en-US" sz="2000" dirty="0"/>
              <a:t>和</a:t>
            </a:r>
            <a:r>
              <a:rPr lang="en-US" altLang="zh-CN" sz="2000" dirty="0"/>
              <a:t>LSBM</a:t>
            </a:r>
            <a:r>
              <a:rPr lang="zh-CN" altLang="en-US" sz="2000" dirty="0"/>
              <a:t>的情况，进行对比分析</a:t>
            </a:r>
            <a:endParaRPr lang="en-US" altLang="zh-CN" sz="2000" dirty="0"/>
          </a:p>
          <a:p>
            <a:pPr>
              <a:lnSpc>
                <a:spcPct val="150000"/>
              </a:lnSpc>
            </a:pPr>
            <a:r>
              <a:rPr lang="en-US" altLang="zh-CN" sz="2000" dirty="0"/>
              <a:t>2.1</a:t>
            </a:r>
            <a:r>
              <a:rPr lang="zh-CN" altLang="en-US" sz="2000" dirty="0"/>
              <a:t>：实现</a:t>
            </a:r>
            <a:r>
              <a:rPr lang="en-US" altLang="zh-CN" sz="2000" dirty="0"/>
              <a:t>F4</a:t>
            </a:r>
            <a:r>
              <a:rPr lang="zh-CN" altLang="en-US" sz="2000" dirty="0"/>
              <a:t>隐写算法的消息嵌入和提取，并分析安全性</a:t>
            </a:r>
            <a:endParaRPr lang="en-US" altLang="zh-CN" sz="2000" dirty="0"/>
          </a:p>
          <a:p>
            <a:pPr>
              <a:lnSpc>
                <a:spcPct val="150000"/>
              </a:lnSpc>
            </a:pPr>
            <a:r>
              <a:rPr lang="en-US" altLang="zh-CN" sz="2000" dirty="0"/>
              <a:t>2.2</a:t>
            </a:r>
            <a:r>
              <a:rPr lang="zh-CN" altLang="en-US" sz="2000" dirty="0"/>
              <a:t>：实现</a:t>
            </a:r>
            <a:r>
              <a:rPr lang="en-US" altLang="zh-CN" sz="2000" dirty="0"/>
              <a:t>F5</a:t>
            </a:r>
            <a:r>
              <a:rPr lang="zh-CN" altLang="en-US" sz="2000" dirty="0"/>
              <a:t>隐写算法的消息嵌入和提取，并分析安全性</a:t>
            </a:r>
            <a:endParaRPr lang="en-US" altLang="zh-CN" sz="2000" dirty="0"/>
          </a:p>
          <a:p>
            <a:pPr>
              <a:lnSpc>
                <a:spcPct val="150000"/>
              </a:lnSpc>
            </a:pPr>
            <a:r>
              <a:rPr lang="zh-CN" altLang="en-US" sz="2000" dirty="0">
                <a:highlight>
                  <a:srgbClr val="FFFFCC"/>
                </a:highlight>
              </a:rPr>
              <a:t>报告要求：所有隐写算法的嵌入参数统计分布（如：像素值，</a:t>
            </a:r>
            <a:r>
              <a:rPr lang="en-US" altLang="zh-CN" sz="2000" dirty="0">
                <a:highlight>
                  <a:srgbClr val="FFFFCC"/>
                </a:highlight>
              </a:rPr>
              <a:t>JPEG</a:t>
            </a:r>
            <a:r>
              <a:rPr lang="zh-CN" altLang="en-US" sz="2000" dirty="0">
                <a:highlight>
                  <a:srgbClr val="FFFFCC"/>
                </a:highlight>
              </a:rPr>
              <a:t>系数）与</a:t>
            </a:r>
            <a:r>
              <a:rPr lang="en-US" altLang="zh-CN" sz="2000" dirty="0">
                <a:highlight>
                  <a:srgbClr val="FFFFCC"/>
                </a:highlight>
              </a:rPr>
              <a:t>cover</a:t>
            </a:r>
            <a:r>
              <a:rPr lang="zh-CN" altLang="en-US" sz="2000" dirty="0">
                <a:highlight>
                  <a:srgbClr val="FFFFCC"/>
                </a:highlight>
              </a:rPr>
              <a:t>分布进行对比分析，观察安全隐写算法在统计分布保持方面的性能提升。并用卡方，或者</a:t>
            </a:r>
            <a:r>
              <a:rPr lang="en-US" altLang="zh-CN" sz="2000" dirty="0">
                <a:highlight>
                  <a:srgbClr val="FFFFCC"/>
                </a:highlight>
              </a:rPr>
              <a:t>RS</a:t>
            </a:r>
            <a:r>
              <a:rPr lang="zh-CN" altLang="en-US" sz="2000" dirty="0">
                <a:highlight>
                  <a:srgbClr val="FFFFCC"/>
                </a:highlight>
              </a:rPr>
              <a:t>方法对改进后的安全隐写算法进行隐写分析，观察其抗检测能力的提升情况。</a:t>
            </a:r>
            <a:endParaRPr lang="en-US" altLang="zh-CN" sz="2000" dirty="0"/>
          </a:p>
          <a:p>
            <a:pPr>
              <a:lnSpc>
                <a:spcPct val="150000"/>
              </a:lnSpc>
            </a:pPr>
            <a:endParaRPr lang="en-US" altLang="zh-CN" sz="2000" dirty="0"/>
          </a:p>
          <a:p>
            <a:pPr>
              <a:lnSpc>
                <a:spcPct val="150000"/>
              </a:lnSpc>
            </a:pPr>
            <a:endParaRPr lang="en-US" altLang="zh-CN" sz="2000" dirty="0"/>
          </a:p>
          <a:p>
            <a:endParaRPr lang="zh-CN" altLang="en-US" dirty="0"/>
          </a:p>
        </p:txBody>
      </p:sp>
      <p:sp>
        <p:nvSpPr>
          <p:cNvPr id="3" name="标题 1">
            <a:extLst>
              <a:ext uri="{FF2B5EF4-FFF2-40B4-BE49-F238E27FC236}">
                <a16:creationId xmlns:a16="http://schemas.microsoft.com/office/drawing/2014/main" id="{9DC19DCE-3AA1-4DCD-819A-90D512EAF74C}"/>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实验报告</a:t>
            </a:r>
          </a:p>
        </p:txBody>
      </p:sp>
    </p:spTree>
    <p:extLst>
      <p:ext uri="{BB962C8B-B14F-4D97-AF65-F5344CB8AC3E}">
        <p14:creationId xmlns:p14="http://schemas.microsoft.com/office/powerpoint/2010/main" val="78701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2">
            <a:extLst>
              <a:ext uri="{FF2B5EF4-FFF2-40B4-BE49-F238E27FC236}">
                <a16:creationId xmlns:a16="http://schemas.microsoft.com/office/drawing/2014/main" id="{F8D29953-2E11-43AE-904E-1BF2D7FCAE28}"/>
              </a:ext>
            </a:extLst>
          </p:cNvPr>
          <p:cNvSpPr txBox="1">
            <a:spLocks noGrp="1" noChangeArrowheads="1"/>
          </p:cNvSpPr>
          <p:nvPr/>
        </p:nvSpPr>
        <p:spPr bwMode="auto">
          <a:xfrm>
            <a:off x="433546" y="6023818"/>
            <a:ext cx="2021981" cy="3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en-US" altLang="zh-CN" sz="1137">
              <a:solidFill>
                <a:srgbClr val="898989"/>
              </a:solidFill>
              <a:latin typeface="Arial" panose="020B0604020202020204" pitchFamily="34" charset="0"/>
              <a:ea typeface="宋体" panose="02010600030101010101" pitchFamily="2" charset="-122"/>
            </a:endParaRPr>
          </a:p>
        </p:txBody>
      </p:sp>
      <p:sp>
        <p:nvSpPr>
          <p:cNvPr id="31747" name="TextBox 1">
            <a:extLst>
              <a:ext uri="{FF2B5EF4-FFF2-40B4-BE49-F238E27FC236}">
                <a16:creationId xmlns:a16="http://schemas.microsoft.com/office/drawing/2014/main" id="{E38CA91E-3274-443C-B150-B3289BF37492}"/>
              </a:ext>
            </a:extLst>
          </p:cNvPr>
          <p:cNvSpPr txBox="1">
            <a:spLocks noChangeArrowheads="1"/>
          </p:cNvSpPr>
          <p:nvPr/>
        </p:nvSpPr>
        <p:spPr bwMode="auto">
          <a:xfrm>
            <a:off x="1444537" y="1406661"/>
            <a:ext cx="5140707" cy="35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50000"/>
              <a:buFont typeface="Wingdings 2" panose="05020102010507070707" pitchFamily="18" charset="2"/>
              <a:buChar char=""/>
              <a:defRPr sz="3200">
                <a:solidFill>
                  <a:schemeClr val="tx1"/>
                </a:solidFill>
                <a:latin typeface="Cambria" panose="02040503050406030204" pitchFamily="18" charset="0"/>
                <a:ea typeface="华文楷体" panose="02010600040101010101" pitchFamily="2" charset="-122"/>
              </a:defRPr>
            </a:lvl1pPr>
            <a:lvl2pPr marL="742950" indent="-285750">
              <a:spcBef>
                <a:spcPct val="20000"/>
              </a:spcBef>
              <a:buClr>
                <a:schemeClr val="accent2"/>
              </a:buClr>
              <a:buSzPct val="50000"/>
              <a:buFont typeface="Wingdings 2" panose="05020102010507070707" pitchFamily="18" charset="2"/>
              <a:buChar char="³"/>
              <a:defRPr sz="2800">
                <a:solidFill>
                  <a:schemeClr val="tx1"/>
                </a:solidFill>
                <a:latin typeface="Cambria" panose="02040503050406030204" pitchFamily="18" charset="0"/>
                <a:ea typeface="华文楷体" panose="02010600040101010101" pitchFamily="2" charset="-122"/>
              </a:defRPr>
            </a:lvl2pPr>
            <a:lvl3pPr marL="1143000" indent="-228600">
              <a:spcBef>
                <a:spcPct val="20000"/>
              </a:spcBef>
              <a:buClr>
                <a:srgbClr val="7B9B57"/>
              </a:buClr>
              <a:buSzPct val="60000"/>
              <a:buFont typeface="Wingdings 2" panose="05020102010507070707" pitchFamily="18" charset="2"/>
              <a:buChar char="®"/>
              <a:defRPr sz="2400">
                <a:solidFill>
                  <a:schemeClr val="tx1"/>
                </a:solidFill>
                <a:latin typeface="Cambria" panose="02040503050406030204" pitchFamily="18" charset="0"/>
                <a:ea typeface="华文楷体" panose="02010600040101010101" pitchFamily="2" charset="-122"/>
              </a:defRPr>
            </a:lvl3pPr>
            <a:lvl4pPr marL="1600200" indent="-228600">
              <a:spcBef>
                <a:spcPct val="20000"/>
              </a:spcBef>
              <a:buClr>
                <a:srgbClr val="8B7396"/>
              </a:buClr>
              <a:buSzPct val="45000"/>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4pPr>
            <a:lvl5pPr marL="2057400" indent="-228600">
              <a:spcBef>
                <a:spcPct val="20000"/>
              </a:spcBef>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5pPr>
            <a:lvl6pPr marL="25146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6pPr>
            <a:lvl7pPr marL="29718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7pPr>
            <a:lvl8pPr marL="34290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8pPr>
            <a:lvl9pPr marL="3886200" indent="-22860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Cambria" panose="02040503050406030204" pitchFamily="18" charset="0"/>
                <a:ea typeface="华文楷体" panose="02010600040101010101" pitchFamily="2" charset="-122"/>
              </a:defRPr>
            </a:lvl9pPr>
          </a:lstStyle>
          <a:p>
            <a:pPr eaLnBrk="1" hangingPunct="1">
              <a:spcBef>
                <a:spcPct val="0"/>
              </a:spcBef>
              <a:buClrTx/>
              <a:buSzTx/>
              <a:buFont typeface="Wingdings 2" panose="05020102010507070707" pitchFamily="18" charset="2"/>
              <a:buNone/>
            </a:pPr>
            <a:endParaRPr lang="zh-CN" altLang="en-US" sz="1706">
              <a:latin typeface="Arial" panose="020B0604020202020204" pitchFamily="34" charset="0"/>
              <a:ea typeface="宋体" panose="02010600030101010101" pitchFamily="2" charset="-122"/>
            </a:endParaRPr>
          </a:p>
        </p:txBody>
      </p:sp>
      <p:sp>
        <p:nvSpPr>
          <p:cNvPr id="10" name="Rectangle 3">
            <a:extLst>
              <a:ext uri="{FF2B5EF4-FFF2-40B4-BE49-F238E27FC236}">
                <a16:creationId xmlns:a16="http://schemas.microsoft.com/office/drawing/2014/main" id="{8758A489-3AC5-4367-8FAC-4D30C7EFCB9F}"/>
              </a:ext>
            </a:extLst>
          </p:cNvPr>
          <p:cNvSpPr txBox="1">
            <a:spLocks noChangeArrowheads="1"/>
          </p:cNvSpPr>
          <p:nvPr/>
        </p:nvSpPr>
        <p:spPr bwMode="auto">
          <a:xfrm>
            <a:off x="433546" y="1516485"/>
            <a:ext cx="7799070" cy="409361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a:solidFill>
                  <a:schemeClr val="tx1"/>
                </a:solidFill>
                <a:latin typeface="+mn-lt"/>
                <a:ea typeface="+mn-ea"/>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E89A53"/>
              </a:buClr>
              <a:buFont typeface="Wingdings 2" pitchFamily="18" charset="2"/>
              <a:buChar char=""/>
              <a:defRPr sz="2000">
                <a:solidFill>
                  <a:schemeClr val="tx1"/>
                </a:solidFill>
                <a:latin typeface="+mn-lt"/>
                <a:ea typeface="+mn-ea"/>
              </a:defRPr>
            </a:lvl9pPr>
          </a:lstStyle>
          <a:p>
            <a:pPr eaLnBrk="1" hangingPunct="1">
              <a:defRPr/>
            </a:pPr>
            <a:r>
              <a:rPr lang="zh-CN" altLang="en-US" sz="2400" kern="0" dirty="0">
                <a:solidFill>
                  <a:schemeClr val="tx2"/>
                </a:solidFill>
              </a:rPr>
              <a:t>隐写分析：判断载体对象（图像、语音、视频）等是否嵌入了隐藏信息</a:t>
            </a:r>
          </a:p>
          <a:p>
            <a:pPr eaLnBrk="1" hangingPunct="1">
              <a:defRPr/>
            </a:pPr>
            <a:r>
              <a:rPr lang="zh-CN" altLang="en-US" sz="2400" kern="0" dirty="0">
                <a:solidFill>
                  <a:schemeClr val="tx2"/>
                </a:solidFill>
              </a:rPr>
              <a:t>一般依赖数理统计技术来分析</a:t>
            </a:r>
          </a:p>
          <a:p>
            <a:pPr eaLnBrk="1" hangingPunct="1">
              <a:defRPr/>
            </a:pPr>
            <a:r>
              <a:rPr lang="zh-CN" altLang="en-US" sz="2400" kern="0" dirty="0">
                <a:solidFill>
                  <a:schemeClr val="tx2"/>
                </a:solidFill>
              </a:rPr>
              <a:t>针对</a:t>
            </a:r>
            <a:r>
              <a:rPr lang="en-US" altLang="zh-CN" sz="2400" kern="0" dirty="0">
                <a:solidFill>
                  <a:schemeClr val="tx2"/>
                </a:solidFill>
              </a:rPr>
              <a:t>LSB</a:t>
            </a:r>
            <a:r>
              <a:rPr lang="zh-CN" altLang="en-US" sz="2400" kern="0" dirty="0">
                <a:solidFill>
                  <a:schemeClr val="tx2"/>
                </a:solidFill>
              </a:rPr>
              <a:t>隐写的分析技术：</a:t>
            </a:r>
          </a:p>
          <a:p>
            <a:pPr lvl="1" eaLnBrk="1" hangingPunct="1">
              <a:defRPr/>
            </a:pPr>
            <a:r>
              <a:rPr lang="zh-CN" altLang="en-US" sz="2400" kern="0" dirty="0">
                <a:solidFill>
                  <a:schemeClr val="tx2"/>
                </a:solidFill>
              </a:rPr>
              <a:t>卡方分析</a:t>
            </a:r>
          </a:p>
          <a:p>
            <a:pPr lvl="1" eaLnBrk="1" hangingPunct="1">
              <a:defRPr/>
            </a:pPr>
            <a:r>
              <a:rPr lang="en-US" altLang="zh-CN" sz="2400" kern="0" dirty="0">
                <a:solidFill>
                  <a:schemeClr val="tx2"/>
                </a:solidFill>
              </a:rPr>
              <a:t> RS</a:t>
            </a:r>
            <a:r>
              <a:rPr lang="zh-CN" altLang="en-US" sz="2400" kern="0" dirty="0">
                <a:solidFill>
                  <a:schemeClr val="tx2"/>
                </a:solidFill>
              </a:rPr>
              <a:t>分析</a:t>
            </a:r>
          </a:p>
          <a:p>
            <a:pPr lvl="1" eaLnBrk="1" hangingPunct="1">
              <a:defRPr/>
            </a:pPr>
            <a:r>
              <a:rPr lang="zh-CN" altLang="en-US" sz="2400" kern="0" dirty="0">
                <a:solidFill>
                  <a:schemeClr val="tx2"/>
                </a:solidFill>
              </a:rPr>
              <a:t>信息量估算法</a:t>
            </a:r>
          </a:p>
          <a:p>
            <a:pPr lvl="1" eaLnBrk="1" hangingPunct="1">
              <a:defRPr/>
            </a:pPr>
            <a:r>
              <a:rPr lang="en-US" altLang="zh-CN" sz="2400" kern="0" dirty="0">
                <a:solidFill>
                  <a:schemeClr val="tx2"/>
                </a:solidFill>
              </a:rPr>
              <a:t>GPC</a:t>
            </a:r>
            <a:r>
              <a:rPr lang="zh-CN" altLang="en-US" sz="2400" kern="0" dirty="0">
                <a:solidFill>
                  <a:schemeClr val="tx2"/>
                </a:solidFill>
              </a:rPr>
              <a:t>分析法</a:t>
            </a:r>
          </a:p>
        </p:txBody>
      </p:sp>
      <p:sp>
        <p:nvSpPr>
          <p:cNvPr id="6" name="标题 1">
            <a:extLst>
              <a:ext uri="{FF2B5EF4-FFF2-40B4-BE49-F238E27FC236}">
                <a16:creationId xmlns:a16="http://schemas.microsoft.com/office/drawing/2014/main" id="{57330F80-A209-4ADB-B083-AF253DF66970}"/>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en-US" altLang="zh-CN" sz="3199" kern="0" dirty="0"/>
              <a:t>LSB</a:t>
            </a:r>
            <a:r>
              <a:rPr kumimoji="1" lang="zh-CN" altLang="en-US" sz="3199" kern="0" dirty="0"/>
              <a:t>隐写分析方法</a:t>
            </a:r>
          </a:p>
        </p:txBody>
      </p:sp>
    </p:spTree>
    <p:extLst>
      <p:ext uri="{BB962C8B-B14F-4D97-AF65-F5344CB8AC3E}">
        <p14:creationId xmlns:p14="http://schemas.microsoft.com/office/powerpoint/2010/main" val="122068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649" y="1521420"/>
            <a:ext cx="7978616" cy="4819650"/>
          </a:xfrm>
        </p:spPr>
        <p:txBody>
          <a:bodyPr/>
          <a:lstStyle/>
          <a:p>
            <a:r>
              <a:rPr lang="zh-CN" altLang="en-US" sz="2400" dirty="0"/>
              <a:t>卡方分析的原理</a:t>
            </a:r>
            <a:endParaRPr lang="en-US" altLang="zh-CN" sz="2400" dirty="0"/>
          </a:p>
          <a:p>
            <a:r>
              <a:rPr lang="zh-CN" altLang="en-US" sz="2000" dirty="0"/>
              <a:t>针对图像像素</a:t>
            </a:r>
            <a:r>
              <a:rPr lang="en-US" altLang="zh-CN" sz="2000" dirty="0"/>
              <a:t>LSB</a:t>
            </a:r>
            <a:r>
              <a:rPr lang="zh-CN" altLang="en-US" sz="2000" dirty="0"/>
              <a:t>全嵌入的情况，利用数理统计假设检验中的卡方检验模型来分析</a:t>
            </a:r>
          </a:p>
          <a:p>
            <a:r>
              <a:rPr lang="zh-CN" altLang="en-US" sz="2000" dirty="0"/>
              <a:t>卡方检验：</a:t>
            </a:r>
            <a:endParaRPr lang="en-US" altLang="zh-CN" sz="2000" dirty="0"/>
          </a:p>
          <a:p>
            <a:r>
              <a:rPr lang="zh-CN" altLang="en-US" sz="2000" dirty="0"/>
              <a:t>统计样本的实际观测值与理论推断值之间的偏离程度，决定卡方值的大小。如果卡方值越大，二者偏差程度越大；反之，二者偏差越小；若两个值完全相等时，卡方值就为</a:t>
            </a:r>
            <a:r>
              <a:rPr lang="en-US" altLang="zh-CN" sz="2000" dirty="0"/>
              <a:t>0</a:t>
            </a:r>
            <a:r>
              <a:rPr lang="zh-CN" altLang="en-US" sz="2000" dirty="0"/>
              <a:t>，表明理论值完全符合。</a:t>
            </a:r>
          </a:p>
          <a:p>
            <a:endParaRPr lang="zh-CN" altLang="en-US" dirty="0"/>
          </a:p>
        </p:txBody>
      </p:sp>
      <p:sp>
        <p:nvSpPr>
          <p:cNvPr id="4" name="标题 1">
            <a:extLst>
              <a:ext uri="{FF2B5EF4-FFF2-40B4-BE49-F238E27FC236}">
                <a16:creationId xmlns:a16="http://schemas.microsoft.com/office/drawing/2014/main" id="{D8DF46AF-4D10-4D9B-BD05-65E53BD5536E}"/>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spTree>
    <p:extLst>
      <p:ext uri="{BB962C8B-B14F-4D97-AF65-F5344CB8AC3E}">
        <p14:creationId xmlns:p14="http://schemas.microsoft.com/office/powerpoint/2010/main" val="121133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44500" y="1520825"/>
                <a:ext cx="7978616" cy="4819650"/>
              </a:xfrm>
            </p:spPr>
            <p:txBody>
              <a:bodyPr/>
              <a:lstStyle/>
              <a:p>
                <a:r>
                  <a:rPr lang="zh-CN" altLang="en-US" sz="2400" dirty="0"/>
                  <a:t>定量分析载体图像</a:t>
                </a:r>
                <a:r>
                  <a:rPr lang="en-US" altLang="zh-CN" sz="2400" dirty="0"/>
                  <a:t>LSB</a:t>
                </a:r>
                <a:r>
                  <a:rPr lang="zh-CN" altLang="en-US" sz="2400" dirty="0"/>
                  <a:t>完全嵌入秘密信息的情况：</a:t>
                </a:r>
                <a:endParaRPr lang="en-US" altLang="zh-CN" sz="2400" dirty="0">
                  <a:solidFill>
                    <a:schemeClr val="tx1"/>
                  </a:solidFill>
                </a:endParaRPr>
              </a:p>
              <a:p>
                <a:r>
                  <a:rPr lang="zh-CN" altLang="en-US" sz="2000" dirty="0">
                    <a:solidFill>
                      <a:schemeClr val="tx2"/>
                    </a:solidFill>
                    <a:cs typeface="+mn-cs"/>
                  </a:rPr>
                  <a:t>设图像中灰度值为</a:t>
                </a:r>
                <a14:m>
                  <m:oMath xmlns:m="http://schemas.openxmlformats.org/officeDocument/2006/math">
                    <m:r>
                      <a:rPr lang="en-US" altLang="zh-CN" sz="2000" i="1" dirty="0" smtClean="0">
                        <a:solidFill>
                          <a:schemeClr val="tx2"/>
                        </a:solidFill>
                        <a:latin typeface="Cambria Math" panose="02040503050406030204" pitchFamily="18" charset="0"/>
                        <a:cs typeface="+mn-cs"/>
                      </a:rPr>
                      <m:t>𝑖</m:t>
                    </m:r>
                  </m:oMath>
                </a14:m>
                <a:r>
                  <a:rPr lang="zh-CN" altLang="en-US" sz="2000" dirty="0">
                    <a:solidFill>
                      <a:schemeClr val="tx2"/>
                    </a:solidFill>
                    <a:cs typeface="+mn-cs"/>
                  </a:rPr>
                  <a:t>的像素数为</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i="1" dirty="0">
                            <a:latin typeface="Cambria Math" panose="02040503050406030204" pitchFamily="18" charset="0"/>
                          </a:rPr>
                          <m:t>h</m:t>
                        </m:r>
                      </m:e>
                      <m:sub>
                        <m:r>
                          <m:rPr>
                            <m:sty m:val="p"/>
                          </m:rPr>
                          <a:rPr lang="en-US" altLang="zh-CN" sz="2000" i="1" dirty="0">
                            <a:latin typeface="Cambria Math" panose="02040503050406030204" pitchFamily="18" charset="0"/>
                          </a:rPr>
                          <m:t>i</m:t>
                        </m:r>
                      </m:sub>
                    </m:sSub>
                    <m:r>
                      <a:rPr lang="en-US" altLang="zh-CN" sz="2000" i="1" dirty="0">
                        <a:latin typeface="Cambria Math" panose="02040503050406030204" pitchFamily="18" charset="0"/>
                      </a:rPr>
                      <m:t> </m:t>
                    </m:r>
                  </m:oMath>
                </a14:m>
                <a:r>
                  <a:rPr lang="zh-CN" altLang="en-US" sz="2000" dirty="0">
                    <a:solidFill>
                      <a:schemeClr val="tx2"/>
                    </a:solidFill>
                    <a:cs typeface="+mn-cs"/>
                  </a:rPr>
                  <a:t>，其中</a:t>
                </a:r>
                <a14:m>
                  <m:oMath xmlns:m="http://schemas.openxmlformats.org/officeDocument/2006/math">
                    <m:r>
                      <a:rPr lang="en-US" altLang="zh-CN" sz="2000" i="1" dirty="0" smtClean="0">
                        <a:solidFill>
                          <a:schemeClr val="tx2"/>
                        </a:solidFill>
                        <a:latin typeface="Cambria Math" panose="02040503050406030204" pitchFamily="18" charset="0"/>
                        <a:cs typeface="+mn-cs"/>
                      </a:rPr>
                      <m:t>0≤</m:t>
                    </m:r>
                    <m:r>
                      <a:rPr lang="en-US" altLang="zh-CN" sz="2000" i="1" dirty="0" smtClean="0">
                        <a:solidFill>
                          <a:schemeClr val="tx2"/>
                        </a:solidFill>
                        <a:latin typeface="Cambria Math" panose="02040503050406030204" pitchFamily="18" charset="0"/>
                        <a:cs typeface="+mn-cs"/>
                      </a:rPr>
                      <m:t>𝑖</m:t>
                    </m:r>
                    <m:r>
                      <a:rPr lang="en-US" altLang="zh-CN" sz="2000" i="1" dirty="0" smtClean="0">
                        <a:solidFill>
                          <a:schemeClr val="tx2"/>
                        </a:solidFill>
                        <a:latin typeface="Cambria Math" panose="02040503050406030204" pitchFamily="18" charset="0"/>
                        <a:cs typeface="+mn-cs"/>
                      </a:rPr>
                      <m:t>≤127</m:t>
                    </m:r>
                  </m:oMath>
                </a14:m>
                <a:r>
                  <a:rPr lang="zh-CN" altLang="en-US" sz="2000" dirty="0">
                    <a:solidFill>
                      <a:schemeClr val="tx2"/>
                    </a:solidFill>
                    <a:cs typeface="+mn-cs"/>
                  </a:rPr>
                  <a:t>。</a:t>
                </a:r>
                <a:endParaRPr lang="en-US" altLang="zh-CN" sz="2000" dirty="0"/>
              </a:p>
              <a:p>
                <a:r>
                  <a:rPr lang="zh-CN" altLang="en-US" sz="2000" dirty="0">
                    <a:solidFill>
                      <a:schemeClr val="tx2"/>
                    </a:solidFill>
                    <a:cs typeface="+mn-cs"/>
                  </a:rPr>
                  <a:t>选择一组奇偶灰度值</a:t>
                </a:r>
                <a14:m>
                  <m:oMath xmlns:m="http://schemas.openxmlformats.org/officeDocument/2006/math">
                    <m:r>
                      <a:rPr lang="en-US" altLang="zh-CN" sz="2000" i="1" dirty="0" smtClean="0">
                        <a:solidFill>
                          <a:schemeClr val="tx2"/>
                        </a:solidFill>
                        <a:latin typeface="Cambria Math" panose="02040503050406030204" pitchFamily="18" charset="0"/>
                        <a:cs typeface="+mn-cs"/>
                      </a:rPr>
                      <m:t>2</m:t>
                    </m:r>
                    <m:r>
                      <a:rPr lang="en-US" altLang="zh-CN" sz="2000" i="1" dirty="0" smtClean="0">
                        <a:solidFill>
                          <a:schemeClr val="tx2"/>
                        </a:solidFill>
                        <a:latin typeface="Cambria Math" panose="02040503050406030204" pitchFamily="18" charset="0"/>
                        <a:cs typeface="+mn-cs"/>
                      </a:rPr>
                      <m:t>𝑖</m:t>
                    </m:r>
                  </m:oMath>
                </a14:m>
                <a:r>
                  <a:rPr lang="zh-CN" altLang="en-US" sz="2000" dirty="0">
                    <a:solidFill>
                      <a:schemeClr val="tx2"/>
                    </a:solidFill>
                    <a:cs typeface="+mn-cs"/>
                  </a:rPr>
                  <a:t>和</a:t>
                </a:r>
                <a14:m>
                  <m:oMath xmlns:m="http://schemas.openxmlformats.org/officeDocument/2006/math">
                    <m:r>
                      <a:rPr lang="en-US" altLang="zh-CN" sz="2000" i="1" dirty="0" smtClean="0">
                        <a:solidFill>
                          <a:schemeClr val="tx2"/>
                        </a:solidFill>
                        <a:latin typeface="Cambria Math" panose="02040503050406030204" pitchFamily="18" charset="0"/>
                        <a:cs typeface="+mn-cs"/>
                      </a:rPr>
                      <m:t>2</m:t>
                    </m:r>
                    <m:r>
                      <a:rPr lang="en-US" altLang="zh-CN" sz="2000" i="1" dirty="0" smtClean="0">
                        <a:solidFill>
                          <a:schemeClr val="tx2"/>
                        </a:solidFill>
                        <a:latin typeface="Cambria Math" panose="02040503050406030204" pitchFamily="18" charset="0"/>
                        <a:cs typeface="+mn-cs"/>
                      </a:rPr>
                      <m:t>𝑖</m:t>
                    </m:r>
                    <m:r>
                      <a:rPr lang="en-US" altLang="zh-CN" sz="2000" i="1" dirty="0" smtClean="0">
                        <a:solidFill>
                          <a:schemeClr val="tx2"/>
                        </a:solidFill>
                        <a:latin typeface="Cambria Math" panose="02040503050406030204" pitchFamily="18" charset="0"/>
                        <a:cs typeface="+mn-cs"/>
                      </a:rPr>
                      <m:t>+1</m:t>
                    </m:r>
                  </m:oMath>
                </a14:m>
                <a:r>
                  <a:rPr lang="zh-CN" altLang="en-US" sz="2000" dirty="0">
                    <a:solidFill>
                      <a:schemeClr val="tx2"/>
                    </a:solidFill>
                    <a:cs typeface="+mn-cs"/>
                  </a:rPr>
                  <a:t>，它们对应的所有像素块分别为</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i="1" dirty="0">
                            <a:latin typeface="Cambria Math" panose="02040503050406030204" pitchFamily="18" charset="0"/>
                          </a:rPr>
                          <m:t>h</m:t>
                        </m:r>
                      </m:e>
                      <m:sub>
                        <m:r>
                          <m:rPr>
                            <m:nor/>
                          </m:rPr>
                          <a:rPr lang="en-US" altLang="zh-CN" sz="2000" b="0" i="0" dirty="0" smtClean="0">
                            <a:solidFill>
                              <a:schemeClr val="tx2"/>
                            </a:solidFill>
                            <a:latin typeface="Cambria Math" panose="02040503050406030204" pitchFamily="18" charset="0"/>
                            <a:cs typeface="+mn-cs"/>
                          </a:rPr>
                          <m:t>2</m:t>
                        </m:r>
                        <m:r>
                          <m:rPr>
                            <m:sty m:val="p"/>
                          </m:rPr>
                          <a:rPr lang="en-US" altLang="zh-CN" sz="2000" i="1" dirty="0">
                            <a:latin typeface="Cambria Math" panose="02040503050406030204" pitchFamily="18" charset="0"/>
                          </a:rPr>
                          <m:t>i</m:t>
                        </m:r>
                      </m:sub>
                    </m:sSub>
                  </m:oMath>
                </a14:m>
                <a:r>
                  <a:rPr lang="zh-CN" altLang="en-US" sz="2000" dirty="0">
                    <a:solidFill>
                      <a:schemeClr val="tx2"/>
                    </a:solidFill>
                    <a:cs typeface="+mn-cs"/>
                  </a:rPr>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h</m:t>
                        </m:r>
                      </m:e>
                      <m:sub>
                        <m:r>
                          <m:rPr>
                            <m:nor/>
                          </m:rPr>
                          <a:rPr lang="en-US" altLang="zh-CN" sz="2000" dirty="0">
                            <a:latin typeface="Cambria Math" panose="02040503050406030204" pitchFamily="18" charset="0"/>
                          </a:rPr>
                          <m:t>2</m:t>
                        </m:r>
                        <m:r>
                          <m:rPr>
                            <m:sty m:val="p"/>
                          </m:rPr>
                          <a:rPr lang="en-US" altLang="zh-CN" sz="2000" i="1" dirty="0">
                            <a:latin typeface="Cambria Math" panose="02040503050406030204" pitchFamily="18" charset="0"/>
                          </a:rPr>
                          <m:t>i</m:t>
                        </m:r>
                        <m:r>
                          <a:rPr lang="en-US" altLang="zh-CN" sz="2000" b="0" i="1" dirty="0" smtClean="0">
                            <a:latin typeface="Cambria Math" panose="02040503050406030204" pitchFamily="18" charset="0"/>
                          </a:rPr>
                          <m:t>+1</m:t>
                        </m:r>
                      </m:sub>
                    </m:sSub>
                  </m:oMath>
                </a14:m>
                <a:endParaRPr lang="en-US" altLang="zh-CN" sz="2000" dirty="0"/>
              </a:p>
              <a:p>
                <a:r>
                  <a:rPr lang="zh-CN" altLang="en-US" sz="2000" dirty="0">
                    <a:solidFill>
                      <a:schemeClr val="tx2"/>
                    </a:solidFill>
                    <a:cs typeface="+mn-cs"/>
                  </a:rPr>
                  <a:t>嵌入信息会改变直方图的分布，由差别很大变得近似相等，但是却不会改变</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i="1" dirty="0">
                            <a:latin typeface="Cambria Math" panose="02040503050406030204" pitchFamily="18" charset="0"/>
                          </a:rPr>
                          <m:t>h</m:t>
                        </m:r>
                      </m:e>
                      <m:sub>
                        <m:r>
                          <m:rPr>
                            <m:nor/>
                          </m:rPr>
                          <a:rPr lang="en-US" altLang="zh-CN" sz="2000" b="0" i="0" dirty="0" smtClean="0">
                            <a:solidFill>
                              <a:schemeClr val="tx2"/>
                            </a:solidFill>
                            <a:latin typeface="Cambria Math" panose="02040503050406030204" pitchFamily="18" charset="0"/>
                            <a:cs typeface="+mn-cs"/>
                          </a:rPr>
                          <m:t>2</m:t>
                        </m:r>
                        <m:r>
                          <m:rPr>
                            <m:sty m:val="p"/>
                          </m:rPr>
                          <a:rPr lang="en-US" altLang="zh-CN" sz="2000" i="1" dirty="0">
                            <a:latin typeface="Cambria Math" panose="02040503050406030204" pitchFamily="18" charset="0"/>
                          </a:rPr>
                          <m:t>i</m:t>
                        </m:r>
                      </m:sub>
                    </m:sSub>
                    <m:r>
                      <a:rPr lang="en-US" altLang="zh-CN" sz="2000" b="0" i="0"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h</m:t>
                        </m:r>
                      </m:e>
                      <m:sub>
                        <m:r>
                          <m:rPr>
                            <m:nor/>
                          </m:rPr>
                          <a:rPr lang="en-US" altLang="zh-CN" sz="2000" dirty="0">
                            <a:latin typeface="Cambria Math" panose="02040503050406030204" pitchFamily="18" charset="0"/>
                          </a:rPr>
                          <m:t>2</m:t>
                        </m:r>
                        <m:r>
                          <m:rPr>
                            <m:sty m:val="p"/>
                          </m:rPr>
                          <a:rPr lang="en-US" altLang="zh-CN" sz="2000" i="1" dirty="0">
                            <a:latin typeface="Cambria Math" panose="02040503050406030204" pitchFamily="18" charset="0"/>
                          </a:rPr>
                          <m:t>i</m:t>
                        </m:r>
                        <m:r>
                          <a:rPr lang="en-US" altLang="zh-CN" sz="2000" b="0" i="1" dirty="0" smtClean="0">
                            <a:latin typeface="Cambria Math" panose="02040503050406030204" pitchFamily="18" charset="0"/>
                          </a:rPr>
                          <m:t>+1</m:t>
                        </m:r>
                      </m:sub>
                    </m:sSub>
                  </m:oMath>
                </a14:m>
                <a:r>
                  <a:rPr lang="zh-CN" altLang="en-US" sz="2000" dirty="0">
                    <a:solidFill>
                      <a:schemeClr val="tx2"/>
                    </a:solidFill>
                    <a:cs typeface="+mn-cs"/>
                  </a:rPr>
                  <a:t>的值，因为样点值要么不改变，要么就在</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h</m:t>
                        </m:r>
                      </m:e>
                      <m:sub>
                        <m:r>
                          <m:rPr>
                            <m:nor/>
                          </m:rPr>
                          <a:rPr lang="en-US" altLang="zh-CN" sz="2000" dirty="0">
                            <a:latin typeface="Cambria Math" panose="02040503050406030204" pitchFamily="18" charset="0"/>
                          </a:rPr>
                          <m:t>2</m:t>
                        </m:r>
                        <m:r>
                          <m:rPr>
                            <m:sty m:val="p"/>
                          </m:rPr>
                          <a:rPr lang="en-US" altLang="zh-CN" sz="2000" i="1" dirty="0">
                            <a:latin typeface="Cambria Math" panose="02040503050406030204" pitchFamily="18" charset="0"/>
                          </a:rPr>
                          <m:t>i</m:t>
                        </m:r>
                      </m:sub>
                    </m:sSub>
                  </m:oMath>
                </a14:m>
                <a:r>
                  <a:rPr lang="zh-CN" altLang="en-US" sz="2000" dirty="0"/>
                  <a:t>和</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h</m:t>
                        </m:r>
                      </m:e>
                      <m:sub>
                        <m:r>
                          <m:rPr>
                            <m:nor/>
                          </m:rPr>
                          <a:rPr lang="en-US" altLang="zh-CN" sz="2000" dirty="0">
                            <a:latin typeface="Cambria Math" panose="02040503050406030204" pitchFamily="18" charset="0"/>
                          </a:rPr>
                          <m:t>2</m:t>
                        </m:r>
                        <m:r>
                          <m:rPr>
                            <m:sty m:val="p"/>
                          </m:rPr>
                          <a:rPr lang="en-US" altLang="zh-CN" sz="2000" i="1" dirty="0">
                            <a:latin typeface="Cambria Math" panose="02040503050406030204" pitchFamily="18" charset="0"/>
                          </a:rPr>
                          <m:t>i</m:t>
                        </m:r>
                        <m:r>
                          <a:rPr lang="en-US" altLang="zh-CN" sz="2000" i="1" dirty="0">
                            <a:latin typeface="Cambria Math" panose="02040503050406030204" pitchFamily="18" charset="0"/>
                          </a:rPr>
                          <m:t>+1</m:t>
                        </m:r>
                      </m:sub>
                    </m:sSub>
                  </m:oMath>
                </a14:m>
                <a:r>
                  <a:rPr lang="zh-CN" altLang="en-US" sz="2000" dirty="0">
                    <a:solidFill>
                      <a:schemeClr val="tx2"/>
                    </a:solidFill>
                    <a:cs typeface="+mn-cs"/>
                  </a:rPr>
                  <a:t>之间改变。</a:t>
                </a:r>
                <a:endParaRPr lang="en-US" altLang="zh-CN" sz="2000" dirty="0">
                  <a:solidFill>
                    <a:schemeClr val="tx2"/>
                  </a:solidFill>
                  <a:cs typeface="+mn-cs"/>
                </a:endParaRPr>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44500" y="1520825"/>
                <a:ext cx="7978616" cy="4819650"/>
              </a:xfrm>
              <a:blipFill>
                <a:blip r:embed="rId3"/>
                <a:stretch>
                  <a:fillRect l="-611" t="-1391"/>
                </a:stretch>
              </a:blipFill>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B6115BE8-D5D6-457E-A35E-7EB41480184B}"/>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spTree>
    <p:extLst>
      <p:ext uri="{BB962C8B-B14F-4D97-AF65-F5344CB8AC3E}">
        <p14:creationId xmlns:p14="http://schemas.microsoft.com/office/powerpoint/2010/main" val="426730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52801" y="1520825"/>
                <a:ext cx="7978616" cy="4819650"/>
              </a:xfrm>
            </p:spPr>
            <p:txBody>
              <a:bodyPr/>
              <a:lstStyle/>
              <a:p>
                <a:r>
                  <a:rPr lang="zh-CN" altLang="en-US" sz="2400" dirty="0"/>
                  <a:t>构造卡方统计量</a:t>
                </a:r>
                <a:r>
                  <a:rPr lang="en-US" altLang="zh-CN" sz="2400" dirty="0"/>
                  <a:t>r</a:t>
                </a:r>
              </a:p>
              <a:p>
                <a:pPr marL="457199" lvl="1" indent="0">
                  <a:buNone/>
                </a:pPr>
                <a:r>
                  <a:rPr lang="zh-CN" altLang="en-US" sz="2000" dirty="0">
                    <a:solidFill>
                      <a:schemeClr val="tx2"/>
                    </a:solidFill>
                  </a:rPr>
                  <a:t>令		             ，在隐写前后不会改变。</a:t>
                </a:r>
              </a:p>
              <a:p>
                <a:pPr marL="457199" lvl="1" indent="0">
                  <a:buNone/>
                </a:pPr>
                <a:r>
                  <a:rPr lang="zh-CN" altLang="en-US" sz="2000" dirty="0">
                    <a:solidFill>
                      <a:schemeClr val="tx2"/>
                    </a:solidFill>
                  </a:rPr>
                  <a:t>当</a:t>
                </a:r>
                <a:r>
                  <a:rPr lang="en-US" altLang="zh-CN" sz="2000" dirty="0">
                    <a:solidFill>
                      <a:schemeClr val="tx2"/>
                    </a:solidFill>
                  </a:rPr>
                  <a:t>        </a:t>
                </a:r>
                <a:r>
                  <a:rPr lang="zh-CN" altLang="en-US" sz="2000" dirty="0">
                    <a:solidFill>
                      <a:schemeClr val="tx2"/>
                    </a:solidFill>
                  </a:rPr>
                  <a:t>较大时，根据中心极限定理有：</a:t>
                </a:r>
                <a:endParaRPr lang="en-US" altLang="zh-CN" sz="2000" dirty="0">
                  <a:solidFill>
                    <a:schemeClr val="tx2"/>
                  </a:solidFill>
                </a:endParaRPr>
              </a:p>
              <a:p>
                <a:endParaRPr lang="en-US" altLang="zh-CN" sz="2000" dirty="0"/>
              </a:p>
              <a:p>
                <a:endParaRPr lang="en-US" altLang="zh-CN" sz="2000" dirty="0"/>
              </a:p>
              <a:p>
                <a:pPr marL="457199" lvl="1" indent="0">
                  <a:buNone/>
                </a:pPr>
                <a:r>
                  <a:rPr lang="zh-CN" altLang="en-US" sz="2000" dirty="0">
                    <a:solidFill>
                      <a:schemeClr val="tx2"/>
                    </a:solidFill>
                  </a:rPr>
                  <a:t>即上式服从标准正态分布，则有：</a:t>
                </a:r>
                <a:endParaRPr lang="en-US" altLang="zh-CN" sz="2000" dirty="0">
                  <a:solidFill>
                    <a:schemeClr val="tx2"/>
                  </a:solidFill>
                </a:endParaRPr>
              </a:p>
              <a:p>
                <a:endParaRPr lang="en-US" altLang="zh-CN" sz="2000" dirty="0"/>
              </a:p>
              <a:p>
                <a:endParaRPr lang="en-US" altLang="zh-CN" sz="2000" dirty="0"/>
              </a:p>
              <a:p>
                <a:pPr marL="457199" lvl="1" indent="0">
                  <a:buNone/>
                </a:pPr>
                <a:r>
                  <a:rPr lang="en-US" altLang="zh-CN" sz="2000" dirty="0">
                    <a:solidFill>
                      <a:schemeClr val="tx2"/>
                    </a:solidFill>
                  </a:rPr>
                  <a:t>r</a:t>
                </a:r>
                <a:r>
                  <a:rPr lang="zh-CN" altLang="en-US" sz="2000" dirty="0">
                    <a:solidFill>
                      <a:schemeClr val="tx2"/>
                    </a:solidFill>
                  </a:rPr>
                  <a:t>服从卡方分布，其中</a:t>
                </a:r>
                <a14:m>
                  <m:oMath xmlns:m="http://schemas.openxmlformats.org/officeDocument/2006/math">
                    <m:r>
                      <m:rPr>
                        <m:sty m:val="p"/>
                      </m:rPr>
                      <a:rPr lang="en-US" altLang="zh-CN" sz="2000" dirty="0">
                        <a:solidFill>
                          <a:schemeClr val="tx2"/>
                        </a:solidFill>
                        <a:latin typeface="Cambria Math" panose="02040503050406030204" pitchFamily="18" charset="0"/>
                      </a:rPr>
                      <m:t>k</m:t>
                    </m:r>
                    <m:r>
                      <a:rPr lang="zh-CN" altLang="en-US" sz="2000" i="1" dirty="0">
                        <a:solidFill>
                          <a:schemeClr val="tx2"/>
                        </a:solidFill>
                        <a:latin typeface="Cambria Math" panose="02040503050406030204" pitchFamily="18" charset="0"/>
                      </a:rPr>
                      <m:t>为</m:t>
                    </m:r>
                  </m:oMath>
                </a14:m>
                <a:r>
                  <a:rPr lang="zh-CN" altLang="en-US" sz="2000" dirty="0">
                    <a:solidFill>
                      <a:schemeClr val="tx2"/>
                    </a:solidFill>
                  </a:rPr>
                  <a:t>数值对</a:t>
                </a:r>
                <a14:m>
                  <m:oMath xmlns:m="http://schemas.openxmlformats.org/officeDocument/2006/math">
                    <m:d>
                      <m:dPr>
                        <m:ctrlPr>
                          <a:rPr lang="en-US" altLang="zh-CN" sz="2000" i="1" dirty="0">
                            <a:solidFill>
                              <a:schemeClr val="tx2"/>
                            </a:solidFill>
                            <a:latin typeface="Cambria Math" panose="02040503050406030204" pitchFamily="18" charset="0"/>
                          </a:rPr>
                        </m:ctrlPr>
                      </m:dPr>
                      <m:e>
                        <m:sSub>
                          <m:sSubPr>
                            <m:ctrlPr>
                              <a:rPr lang="en-US" altLang="zh-CN" sz="2000" i="1" dirty="0">
                                <a:solidFill>
                                  <a:schemeClr val="tx2"/>
                                </a:solidFill>
                                <a:latin typeface="Cambria Math" panose="02040503050406030204" pitchFamily="18" charset="0"/>
                              </a:rPr>
                            </m:ctrlPr>
                          </m:sSubPr>
                          <m:e>
                            <m:r>
                              <a:rPr lang="en-US" altLang="zh-CN" sz="2000" dirty="0">
                                <a:solidFill>
                                  <a:schemeClr val="tx2"/>
                                </a:solidFill>
                                <a:latin typeface="Cambria Math" panose="02040503050406030204" pitchFamily="18" charset="0"/>
                              </a:rPr>
                              <m:t>h</m:t>
                            </m:r>
                          </m:e>
                          <m:sub>
                            <m:r>
                              <a:rPr lang="en-US" altLang="zh-CN" sz="2000" dirty="0">
                                <a:solidFill>
                                  <a:schemeClr val="tx2"/>
                                </a:solidFill>
                                <a:latin typeface="Cambria Math" panose="02040503050406030204" pitchFamily="18" charset="0"/>
                              </a:rPr>
                              <m:t>2</m:t>
                            </m:r>
                            <m:r>
                              <a:rPr lang="en-US" altLang="zh-CN" sz="2000" dirty="0">
                                <a:solidFill>
                                  <a:schemeClr val="tx2"/>
                                </a:solidFill>
                                <a:latin typeface="Cambria Math" panose="02040503050406030204" pitchFamily="18" charset="0"/>
                              </a:rPr>
                              <m:t>𝑖</m:t>
                            </m:r>
                            <m:r>
                              <a:rPr lang="en-US" altLang="zh-CN" sz="2000" dirty="0">
                                <a:solidFill>
                                  <a:schemeClr val="tx2"/>
                                </a:solidFill>
                                <a:latin typeface="Cambria Math" panose="02040503050406030204" pitchFamily="18" charset="0"/>
                              </a:rPr>
                              <m:t>−1</m:t>
                            </m:r>
                          </m:sub>
                        </m:sSub>
                        <m:r>
                          <a:rPr lang="en-US" altLang="zh-CN" sz="2000" b="0" i="1" dirty="0" smtClean="0">
                            <a:solidFill>
                              <a:schemeClr val="tx2"/>
                            </a:solidFill>
                            <a:latin typeface="Cambria Math"/>
                          </a:rPr>
                          <m:t>, </m:t>
                        </m:r>
                        <m:sSub>
                          <m:sSubPr>
                            <m:ctrlPr>
                              <a:rPr lang="en-US" altLang="zh-CN" sz="2000" i="1" dirty="0">
                                <a:solidFill>
                                  <a:schemeClr val="tx2"/>
                                </a:solidFill>
                                <a:latin typeface="Cambria Math" panose="02040503050406030204" pitchFamily="18" charset="0"/>
                              </a:rPr>
                            </m:ctrlPr>
                          </m:sSubPr>
                          <m:e>
                            <m:r>
                              <a:rPr lang="en-US" altLang="zh-CN" sz="2000" dirty="0">
                                <a:solidFill>
                                  <a:schemeClr val="tx2"/>
                                </a:solidFill>
                                <a:latin typeface="Cambria Math" panose="02040503050406030204" pitchFamily="18" charset="0"/>
                              </a:rPr>
                              <m:t>h</m:t>
                            </m:r>
                          </m:e>
                          <m:sub>
                            <m:r>
                              <a:rPr lang="en-US" altLang="zh-CN" sz="2000" dirty="0">
                                <a:solidFill>
                                  <a:schemeClr val="tx2"/>
                                </a:solidFill>
                                <a:latin typeface="Cambria Math" panose="02040503050406030204" pitchFamily="18" charset="0"/>
                              </a:rPr>
                              <m:t>2</m:t>
                            </m:r>
                            <m:r>
                              <a:rPr lang="en-US" altLang="zh-CN" sz="2000" dirty="0">
                                <a:solidFill>
                                  <a:schemeClr val="tx2"/>
                                </a:solidFill>
                                <a:latin typeface="Cambria Math" panose="02040503050406030204" pitchFamily="18" charset="0"/>
                              </a:rPr>
                              <m:t>𝑖</m:t>
                            </m:r>
                          </m:sub>
                        </m:sSub>
                      </m:e>
                    </m:d>
                  </m:oMath>
                </a14:m>
                <a:r>
                  <a:rPr lang="zh-CN" altLang="en-US" sz="2000" dirty="0">
                    <a:solidFill>
                      <a:schemeClr val="tx2"/>
                    </a:solidFill>
                  </a:rPr>
                  <a:t>的数量，即：像素值个数</a:t>
                </a:r>
                <a:r>
                  <a:rPr lang="en-US" altLang="zh-CN" sz="2000" dirty="0">
                    <a:solidFill>
                      <a:schemeClr val="tx2"/>
                    </a:solidFill>
                  </a:rPr>
                  <a:t>/2</a:t>
                </a:r>
              </a:p>
              <a:p>
                <a:endParaRPr lang="en-US" altLang="zh-CN" sz="2400" dirty="0"/>
              </a:p>
            </p:txBody>
          </p:sp>
        </mc:Choice>
        <mc:Fallback>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52801" y="1520825"/>
                <a:ext cx="7978616" cy="4819650"/>
              </a:xfrm>
              <a:blipFill>
                <a:blip r:embed="rId3"/>
                <a:stretch>
                  <a:fillRect l="-535" t="-1391" r="-229"/>
                </a:stretch>
              </a:blipFill>
            </p:spPr>
            <p:txBody>
              <a:bodyPr/>
              <a:lstStyle/>
              <a:p>
                <a:r>
                  <a:rPr lang="zh-CN" altLang="en-US">
                    <a:noFill/>
                  </a:rPr>
                  <a:t> </a:t>
                </a:r>
              </a:p>
            </p:txBody>
          </p:sp>
        </mc:Fallback>
      </mc:AlternateContent>
      <p:graphicFrame>
        <p:nvGraphicFramePr>
          <p:cNvPr id="3" name="Object 4">
            <a:extLst>
              <a:ext uri="{FF2B5EF4-FFF2-40B4-BE49-F238E27FC236}">
                <a16:creationId xmlns:a16="http://schemas.microsoft.com/office/drawing/2014/main" id="{1E81B07B-4885-4873-959D-83B7DE716A60}"/>
              </a:ext>
            </a:extLst>
          </p:cNvPr>
          <p:cNvGraphicFramePr>
            <a:graphicFrameLocks noChangeAspect="1"/>
          </p:cNvGraphicFramePr>
          <p:nvPr>
            <p:extLst>
              <p:ext uri="{D42A27DB-BD31-4B8C-83A1-F6EECF244321}">
                <p14:modId xmlns:p14="http://schemas.microsoft.com/office/powerpoint/2010/main" val="3009721097"/>
              </p:ext>
            </p:extLst>
          </p:nvPr>
        </p:nvGraphicFramePr>
        <p:xfrm>
          <a:off x="1268574" y="1894169"/>
          <a:ext cx="1840371" cy="534301"/>
        </p:xfrm>
        <a:graphic>
          <a:graphicData uri="http://schemas.openxmlformats.org/presentationml/2006/ole">
            <mc:AlternateContent xmlns:mc="http://schemas.openxmlformats.org/markup-compatibility/2006">
              <mc:Choice xmlns:v="urn:schemas-microsoft-com:vml" Requires="v">
                <p:oleObj r:id="rId4" imgW="1029335" imgH="394335" progId="Equation.DSMT4">
                  <p:embed/>
                </p:oleObj>
              </mc:Choice>
              <mc:Fallback>
                <p:oleObj r:id="rId4" imgW="1029335" imgH="394335" progId="Equation.DSMT4">
                  <p:embed/>
                  <p:pic>
                    <p:nvPicPr>
                      <p:cNvPr id="24580" name="Object 4"/>
                      <p:cNvPicPr/>
                      <p:nvPr/>
                    </p:nvPicPr>
                    <p:blipFill>
                      <a:blip r:embed="rId5"/>
                      <a:stretch>
                        <a:fillRect/>
                      </a:stretch>
                    </p:blipFill>
                    <p:spPr>
                      <a:xfrm>
                        <a:off x="1268574" y="1894169"/>
                        <a:ext cx="1840371" cy="534301"/>
                      </a:xfrm>
                      <a:prstGeom prst="rect">
                        <a:avLst/>
                      </a:prstGeom>
                      <a:noFill/>
                      <a:ln w="38100">
                        <a:noFill/>
                        <a:miter/>
                      </a:ln>
                    </p:spPr>
                  </p:pic>
                </p:oleObj>
              </mc:Fallback>
            </mc:AlternateContent>
          </a:graphicData>
        </a:graphic>
      </p:graphicFrame>
      <p:grpSp>
        <p:nvGrpSpPr>
          <p:cNvPr id="4" name="组合 8">
            <a:extLst>
              <a:ext uri="{FF2B5EF4-FFF2-40B4-BE49-F238E27FC236}">
                <a16:creationId xmlns:a16="http://schemas.microsoft.com/office/drawing/2014/main" id="{F231E12F-F5AE-4DA1-ABAC-F745AB74A09A}"/>
              </a:ext>
            </a:extLst>
          </p:cNvPr>
          <p:cNvGrpSpPr/>
          <p:nvPr/>
        </p:nvGrpSpPr>
        <p:grpSpPr>
          <a:xfrm>
            <a:off x="2725737" y="2662560"/>
            <a:ext cx="3214687" cy="1849128"/>
            <a:chOff x="2263436" y="1188206"/>
            <a:chExt cx="3214687" cy="1849128"/>
          </a:xfrm>
        </p:grpSpPr>
        <p:graphicFrame>
          <p:nvGraphicFramePr>
            <p:cNvPr id="5" name="Object 4">
              <a:extLst>
                <a:ext uri="{FF2B5EF4-FFF2-40B4-BE49-F238E27FC236}">
                  <a16:creationId xmlns:a16="http://schemas.microsoft.com/office/drawing/2014/main" id="{1B93469E-33E2-485E-8E70-DD4F6E7D2999}"/>
                </a:ext>
              </a:extLst>
            </p:cNvPr>
            <p:cNvGraphicFramePr>
              <a:graphicFrameLocks noChangeAspect="1"/>
            </p:cNvGraphicFramePr>
            <p:nvPr>
              <p:extLst>
                <p:ext uri="{D42A27DB-BD31-4B8C-83A1-F6EECF244321}">
                  <p14:modId xmlns:p14="http://schemas.microsoft.com/office/powerpoint/2010/main" val="4278406617"/>
                </p:ext>
              </p:extLst>
            </p:nvPr>
          </p:nvGraphicFramePr>
          <p:xfrm>
            <a:off x="2263436" y="1188206"/>
            <a:ext cx="3214687" cy="733425"/>
          </p:xfrm>
          <a:graphic>
            <a:graphicData uri="http://schemas.openxmlformats.org/presentationml/2006/ole">
              <mc:AlternateContent xmlns:mc="http://schemas.openxmlformats.org/markup-compatibility/2006">
                <mc:Choice xmlns:v="urn:schemas-microsoft-com:vml" Requires="v">
                  <p:oleObj r:id="rId6" imgW="2172335" imgH="495300" progId="Equation.DSMT4">
                    <p:embed/>
                  </p:oleObj>
                </mc:Choice>
                <mc:Fallback>
                  <p:oleObj r:id="rId6" imgW="2172335" imgH="495300" progId="Equation.DSMT4">
                    <p:embed/>
                    <p:pic>
                      <p:nvPicPr>
                        <p:cNvPr id="26629" name="Object 4"/>
                        <p:cNvPicPr/>
                        <p:nvPr/>
                      </p:nvPicPr>
                      <p:blipFill>
                        <a:blip r:embed="rId7"/>
                        <a:stretch>
                          <a:fillRect/>
                        </a:stretch>
                      </p:blipFill>
                      <p:spPr>
                        <a:xfrm>
                          <a:off x="2263436" y="1188206"/>
                          <a:ext cx="3214687" cy="733425"/>
                        </a:xfrm>
                        <a:prstGeom prst="rect">
                          <a:avLst/>
                        </a:prstGeom>
                        <a:noFill/>
                        <a:ln w="38100">
                          <a:noFill/>
                          <a:miter/>
                        </a:ln>
                      </p:spPr>
                    </p:pic>
                  </p:oleObj>
                </mc:Fallback>
              </mc:AlternateContent>
            </a:graphicData>
          </a:graphic>
        </p:graphicFrame>
        <p:graphicFrame>
          <p:nvGraphicFramePr>
            <p:cNvPr id="8" name="Object 7">
              <a:extLst>
                <a:ext uri="{FF2B5EF4-FFF2-40B4-BE49-F238E27FC236}">
                  <a16:creationId xmlns:a16="http://schemas.microsoft.com/office/drawing/2014/main" id="{3B61FF69-DF3C-405F-AFD5-1D5EF710C462}"/>
                </a:ext>
              </a:extLst>
            </p:cNvPr>
            <p:cNvGraphicFramePr>
              <a:graphicFrameLocks noChangeAspect="1"/>
            </p:cNvGraphicFramePr>
            <p:nvPr>
              <p:extLst>
                <p:ext uri="{D42A27DB-BD31-4B8C-83A1-F6EECF244321}">
                  <p14:modId xmlns:p14="http://schemas.microsoft.com/office/powerpoint/2010/main" val="3476975384"/>
                </p:ext>
              </p:extLst>
            </p:nvPr>
          </p:nvGraphicFramePr>
          <p:xfrm>
            <a:off x="2822497" y="2262953"/>
            <a:ext cx="2096565" cy="774381"/>
          </p:xfrm>
          <a:graphic>
            <a:graphicData uri="http://schemas.openxmlformats.org/presentationml/2006/ole">
              <mc:AlternateContent xmlns:mc="http://schemas.openxmlformats.org/markup-compatibility/2006">
                <mc:Choice xmlns:v="urn:schemas-microsoft-com:vml" Requires="v">
                  <p:oleObj r:id="rId8" imgW="1144270" imgH="457835" progId="Equation.DSMT4">
                    <p:embed/>
                  </p:oleObj>
                </mc:Choice>
                <mc:Fallback>
                  <p:oleObj r:id="rId8" imgW="1144270" imgH="457835" progId="Equation.DSMT4">
                    <p:embed/>
                    <p:pic>
                      <p:nvPicPr>
                        <p:cNvPr id="26632" name="Object 7"/>
                        <p:cNvPicPr/>
                        <p:nvPr/>
                      </p:nvPicPr>
                      <p:blipFill>
                        <a:blip r:embed="rId9"/>
                        <a:stretch>
                          <a:fillRect/>
                        </a:stretch>
                      </p:blipFill>
                      <p:spPr>
                        <a:xfrm>
                          <a:off x="2822497" y="2262953"/>
                          <a:ext cx="2096565" cy="774381"/>
                        </a:xfrm>
                        <a:prstGeom prst="rect">
                          <a:avLst/>
                        </a:prstGeom>
                        <a:noFill/>
                        <a:ln w="38100">
                          <a:noFill/>
                          <a:miter/>
                        </a:ln>
                      </p:spPr>
                    </p:pic>
                  </p:oleObj>
                </mc:Fallback>
              </mc:AlternateContent>
            </a:graphicData>
          </a:graphic>
        </p:graphicFrame>
      </p:grpSp>
      <p:sp>
        <p:nvSpPr>
          <p:cNvPr id="10" name="标题 1">
            <a:extLst>
              <a:ext uri="{FF2B5EF4-FFF2-40B4-BE49-F238E27FC236}">
                <a16:creationId xmlns:a16="http://schemas.microsoft.com/office/drawing/2014/main" id="{68F13866-2460-46D6-AA38-F7A45053AB10}"/>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pic>
        <p:nvPicPr>
          <p:cNvPr id="12" name="图片 11">
            <a:extLst>
              <a:ext uri="{FF2B5EF4-FFF2-40B4-BE49-F238E27FC236}">
                <a16:creationId xmlns:a16="http://schemas.microsoft.com/office/drawing/2014/main" id="{8DEB855F-E861-C562-02FD-40B2DA9CD91E}"/>
              </a:ext>
            </a:extLst>
          </p:cNvPr>
          <p:cNvPicPr>
            <a:picLocks noChangeAspect="1"/>
          </p:cNvPicPr>
          <p:nvPr/>
        </p:nvPicPr>
        <p:blipFill rotWithShape="1">
          <a:blip r:embed="rId10"/>
          <a:srcRect l="8331" t="11478" b="26361"/>
          <a:stretch/>
        </p:blipFill>
        <p:spPr>
          <a:xfrm>
            <a:off x="1380753" y="2380168"/>
            <a:ext cx="418990" cy="228413"/>
          </a:xfrm>
          <a:prstGeom prst="rect">
            <a:avLst/>
          </a:prstGeom>
        </p:spPr>
      </p:pic>
    </p:spTree>
    <p:extLst>
      <p:ext uri="{BB962C8B-B14F-4D97-AF65-F5344CB8AC3E}">
        <p14:creationId xmlns:p14="http://schemas.microsoft.com/office/powerpoint/2010/main" val="200671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7DDA6A6A-4934-46B2-BC68-B997CAD095E1}"/>
                  </a:ext>
                </a:extLst>
              </p:cNvPr>
              <p:cNvSpPr>
                <a:spLocks noGrp="1"/>
              </p:cNvSpPr>
              <p:nvPr>
                <p:ph idx="1"/>
              </p:nvPr>
            </p:nvSpPr>
            <p:spPr>
              <a:xfrm>
                <a:off x="435854" y="1520825"/>
                <a:ext cx="7978616" cy="4819650"/>
              </a:xfrm>
            </p:spPr>
            <p:txBody>
              <a:bodyPr/>
              <a:lstStyle/>
              <a:p>
                <a:r>
                  <a:rPr lang="zh-CN" altLang="en-US" sz="2400" dirty="0"/>
                  <a:t>实验中计算卡方统计量的方法</a:t>
                </a:r>
                <a:endParaRPr lang="en-US" altLang="zh-CN" sz="2000" dirty="0">
                  <a:solidFill>
                    <a:schemeClr val="tx1"/>
                  </a:solidFill>
                </a:endParaRPr>
              </a:p>
              <a:p>
                <a:r>
                  <a:rPr lang="zh-CN" altLang="en-US" sz="2000" dirty="0"/>
                  <a:t>灰度值为</a:t>
                </a:r>
                <a14:m>
                  <m:oMath xmlns:m="http://schemas.openxmlformats.org/officeDocument/2006/math">
                    <m:r>
                      <a:rPr lang="en-US" altLang="zh-CN" sz="2000" i="1" dirty="0" smtClean="0">
                        <a:latin typeface="Cambria Math" panose="02040503050406030204" pitchFamily="18" charset="0"/>
                      </a:rPr>
                      <m:t>𝑖</m:t>
                    </m:r>
                    <m:r>
                      <a:rPr lang="en-US" altLang="zh-CN" sz="2000" b="0" i="1" dirty="0" smtClean="0">
                        <a:latin typeface="Cambria Math" panose="02040503050406030204" pitchFamily="18" charset="0"/>
                      </a:rPr>
                      <m:t>(</m:t>
                    </m:r>
                    <m:r>
                      <a:rPr lang="en-US" altLang="zh-CN" sz="2000" i="1" dirty="0" smtClean="0">
                        <a:solidFill>
                          <a:schemeClr val="tx2"/>
                        </a:solidFill>
                        <a:latin typeface="Cambria Math" panose="02040503050406030204" pitchFamily="18" charset="0"/>
                        <a:cs typeface="+mn-cs"/>
                      </a:rPr>
                      <m:t>𝑖</m:t>
                    </m:r>
                    <m:r>
                      <a:rPr lang="en-US" altLang="zh-CN" sz="2000" i="1" dirty="0" smtClean="0">
                        <a:solidFill>
                          <a:schemeClr val="tx2"/>
                        </a:solidFill>
                        <a:latin typeface="Cambria Math" panose="02040503050406030204" pitchFamily="18" charset="0"/>
                        <a:cs typeface="+mn-cs"/>
                      </a:rPr>
                      <m:t> ∈</m:t>
                    </m:r>
                    <m:d>
                      <m:dPr>
                        <m:begChr m:val="["/>
                        <m:endChr m:val="]"/>
                        <m:ctrlPr>
                          <a:rPr lang="en-US" altLang="zh-CN" sz="2000" i="1" dirty="0" smtClean="0">
                            <a:solidFill>
                              <a:schemeClr val="tx2"/>
                            </a:solidFill>
                            <a:latin typeface="Cambria Math" panose="02040503050406030204" pitchFamily="18" charset="0"/>
                            <a:cs typeface="+mn-cs"/>
                          </a:rPr>
                        </m:ctrlPr>
                      </m:dPr>
                      <m:e>
                        <m:r>
                          <a:rPr lang="en-US" altLang="zh-CN" sz="2000" i="1" dirty="0">
                            <a:latin typeface="Cambria Math" panose="02040503050406030204" pitchFamily="18" charset="0"/>
                          </a:rPr>
                          <m:t>1,127</m:t>
                        </m:r>
                      </m:e>
                    </m:d>
                    <m:r>
                      <a:rPr lang="en-US" altLang="zh-CN" sz="2000" b="0" i="0" dirty="0" smtClean="0">
                        <a:latin typeface="Cambria Math" panose="02040503050406030204" pitchFamily="18" charset="0"/>
                      </a:rPr>
                      <m:t>)</m:t>
                    </m:r>
                  </m:oMath>
                </a14:m>
                <a:r>
                  <a:rPr lang="zh-CN" altLang="en-US" sz="2000" dirty="0"/>
                  <a:t>时，统计量</a:t>
                </a:r>
                <a:endParaRPr lang="en-US" altLang="zh-CN" sz="2000" dirty="0"/>
              </a:p>
              <a:p>
                <a:pPr marL="457199" lvl="1" indent="0">
                  <a:buNone/>
                </a:pP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𝑋</m:t>
                        </m:r>
                      </m:e>
                      <m:sub>
                        <m:r>
                          <a:rPr lang="en-US" altLang="zh-CN" sz="2000" b="0" i="1" dirty="0" smtClean="0">
                            <a:solidFill>
                              <a:schemeClr val="tx2"/>
                            </a:solidFill>
                            <a:latin typeface="Cambria Math" panose="02040503050406030204" pitchFamily="18" charset="0"/>
                            <a:cs typeface="+mn-cs"/>
                          </a:rPr>
                          <m:t>𝑖</m:t>
                        </m:r>
                      </m:sub>
                    </m:sSub>
                    <m:r>
                      <a:rPr lang="en-US" altLang="zh-CN" sz="2000" dirty="0">
                        <a:solidFill>
                          <a:schemeClr val="tx2"/>
                        </a:solidFill>
                        <a:latin typeface="Cambria Math" panose="02040503050406030204" pitchFamily="18" charset="0"/>
                        <a:cs typeface="+mn-cs"/>
                      </a:rPr>
                      <m:t>=</m:t>
                    </m:r>
                    <m:f>
                      <m:fPr>
                        <m:ctrlPr>
                          <a:rPr lang="en-US" altLang="zh-CN" sz="2000" i="1" dirty="0">
                            <a:solidFill>
                              <a:schemeClr val="tx2"/>
                            </a:solidFill>
                            <a:latin typeface="Cambria Math" panose="02040503050406030204" pitchFamily="18" charset="0"/>
                            <a:cs typeface="+mn-cs"/>
                          </a:rPr>
                        </m:ctrlPr>
                      </m:fPr>
                      <m:num>
                        <m:sSup>
                          <m:sSupPr>
                            <m:ctrlPr>
                              <a:rPr lang="en-US" altLang="zh-CN" sz="2000" i="1" dirty="0">
                                <a:solidFill>
                                  <a:schemeClr val="tx2"/>
                                </a:solidFill>
                                <a:latin typeface="Cambria Math" panose="02040503050406030204" pitchFamily="18" charset="0"/>
                                <a:cs typeface="+mn-cs"/>
                              </a:rPr>
                            </m:ctrlPr>
                          </m:sSupPr>
                          <m:e>
                            <m:d>
                              <m:dPr>
                                <m:ctrlPr>
                                  <a:rPr lang="en-US" altLang="zh-CN" sz="2000" i="1" dirty="0">
                                    <a:solidFill>
                                      <a:schemeClr val="tx2"/>
                                    </a:solidFill>
                                    <a:latin typeface="Cambria Math" panose="02040503050406030204" pitchFamily="18" charset="0"/>
                                    <a:cs typeface="+mn-cs"/>
                                  </a:rPr>
                                </m:ctrlPr>
                              </m:dPr>
                              <m:e>
                                <m:sSub>
                                  <m:sSubPr>
                                    <m:ctrlPr>
                                      <a:rPr lang="en-US" altLang="zh-CN" sz="2000" i="1" dirty="0">
                                        <a:solidFill>
                                          <a:schemeClr val="tx2"/>
                                        </a:solidFill>
                                        <a:latin typeface="Cambria Math" panose="02040503050406030204" pitchFamily="18" charset="0"/>
                                        <a:cs typeface="+mn-cs"/>
                                      </a:rPr>
                                    </m:ctrlPr>
                                  </m:sSubPr>
                                  <m:e>
                                    <m:r>
                                      <a:rPr lang="en-US" altLang="zh-CN" sz="2000" dirty="0">
                                        <a:solidFill>
                                          <a:schemeClr val="tx2"/>
                                        </a:solidFill>
                                        <a:latin typeface="Cambria Math" panose="02040503050406030204" pitchFamily="18" charset="0"/>
                                        <a:cs typeface="+mn-cs"/>
                                      </a:rPr>
                                      <m:t>h</m:t>
                                    </m:r>
                                  </m:e>
                                  <m:sub>
                                    <m:r>
                                      <a:rPr lang="en-US" altLang="zh-CN" sz="2000" dirty="0">
                                        <a:solidFill>
                                          <a:schemeClr val="tx2"/>
                                        </a:solidFill>
                                        <a:latin typeface="Cambria Math" panose="02040503050406030204" pitchFamily="18" charset="0"/>
                                        <a:cs typeface="+mn-cs"/>
                                      </a:rPr>
                                      <m:t>2</m:t>
                                    </m:r>
                                    <m:r>
                                      <a:rPr lang="en-US" altLang="zh-CN" sz="2000" dirty="0">
                                        <a:solidFill>
                                          <a:schemeClr val="tx2"/>
                                        </a:solidFill>
                                        <a:latin typeface="Cambria Math" panose="02040503050406030204" pitchFamily="18" charset="0"/>
                                        <a:cs typeface="+mn-cs"/>
                                      </a:rPr>
                                      <m:t>𝑖</m:t>
                                    </m:r>
                                    <m:r>
                                      <a:rPr lang="en-US" altLang="zh-CN" sz="2000" dirty="0">
                                        <a:solidFill>
                                          <a:schemeClr val="tx2"/>
                                        </a:solidFill>
                                        <a:latin typeface="Cambria Math" panose="02040503050406030204" pitchFamily="18" charset="0"/>
                                        <a:cs typeface="+mn-cs"/>
                                      </a:rPr>
                                      <m:t>−1</m:t>
                                    </m:r>
                                  </m:sub>
                                </m:sSub>
                                <m:r>
                                  <a:rPr lang="en-US" altLang="zh-CN" sz="2000" dirty="0">
                                    <a:solidFill>
                                      <a:schemeClr val="tx2"/>
                                    </a:solidFill>
                                    <a:latin typeface="Cambria Math" panose="02040503050406030204" pitchFamily="18" charset="0"/>
                                    <a:cs typeface="+mn-cs"/>
                                  </a:rPr>
                                  <m:t>−</m:t>
                                </m:r>
                                <m:sSub>
                                  <m:sSubPr>
                                    <m:ctrlPr>
                                      <a:rPr lang="en-US" altLang="zh-CN" sz="2000" i="1" dirty="0">
                                        <a:solidFill>
                                          <a:schemeClr val="tx2"/>
                                        </a:solidFill>
                                        <a:latin typeface="Cambria Math" panose="02040503050406030204" pitchFamily="18" charset="0"/>
                                        <a:cs typeface="+mn-cs"/>
                                      </a:rPr>
                                    </m:ctrlPr>
                                  </m:sSubPr>
                                  <m:e>
                                    <m:r>
                                      <a:rPr lang="en-US" altLang="zh-CN" sz="2000" dirty="0">
                                        <a:solidFill>
                                          <a:schemeClr val="tx2"/>
                                        </a:solidFill>
                                        <a:latin typeface="Cambria Math" panose="02040503050406030204" pitchFamily="18" charset="0"/>
                                        <a:cs typeface="+mn-cs"/>
                                      </a:rPr>
                                      <m:t>h</m:t>
                                    </m:r>
                                  </m:e>
                                  <m:sub>
                                    <m:r>
                                      <a:rPr lang="en-US" altLang="zh-CN" sz="2000" dirty="0">
                                        <a:solidFill>
                                          <a:schemeClr val="tx2"/>
                                        </a:solidFill>
                                        <a:latin typeface="Cambria Math" panose="02040503050406030204" pitchFamily="18" charset="0"/>
                                        <a:cs typeface="+mn-cs"/>
                                      </a:rPr>
                                      <m:t>2</m:t>
                                    </m:r>
                                    <m:r>
                                      <a:rPr lang="en-US" altLang="zh-CN" sz="2000" dirty="0">
                                        <a:solidFill>
                                          <a:schemeClr val="tx2"/>
                                        </a:solidFill>
                                        <a:latin typeface="Cambria Math" panose="02040503050406030204" pitchFamily="18" charset="0"/>
                                        <a:cs typeface="+mn-cs"/>
                                      </a:rPr>
                                      <m:t>𝑖</m:t>
                                    </m:r>
                                  </m:sub>
                                </m:sSub>
                              </m:e>
                            </m:d>
                          </m:e>
                          <m:sup>
                            <m:r>
                              <a:rPr lang="en-US" altLang="zh-CN" sz="2000" dirty="0">
                                <a:solidFill>
                                  <a:schemeClr val="tx2"/>
                                </a:solidFill>
                                <a:latin typeface="Cambria Math" panose="02040503050406030204" pitchFamily="18" charset="0"/>
                                <a:cs typeface="+mn-cs"/>
                              </a:rPr>
                              <m:t>2</m:t>
                            </m:r>
                          </m:sup>
                        </m:sSup>
                      </m:num>
                      <m:den>
                        <m:r>
                          <a:rPr lang="en-US" altLang="zh-CN" sz="2000" dirty="0">
                            <a:solidFill>
                              <a:schemeClr val="tx2"/>
                            </a:solidFill>
                            <a:latin typeface="Cambria Math" panose="02040503050406030204" pitchFamily="18" charset="0"/>
                            <a:cs typeface="+mn-cs"/>
                          </a:rPr>
                          <m:t>2×(</m:t>
                        </m:r>
                        <m:sSub>
                          <m:sSubPr>
                            <m:ctrlPr>
                              <a:rPr lang="en-US" altLang="zh-CN" sz="2000" i="1" dirty="0">
                                <a:solidFill>
                                  <a:schemeClr val="tx2"/>
                                </a:solidFill>
                                <a:latin typeface="Cambria Math" panose="02040503050406030204" pitchFamily="18" charset="0"/>
                                <a:cs typeface="+mn-cs"/>
                              </a:rPr>
                            </m:ctrlPr>
                          </m:sSubPr>
                          <m:e>
                            <m:r>
                              <a:rPr lang="en-US" altLang="zh-CN" sz="2000" dirty="0">
                                <a:solidFill>
                                  <a:schemeClr val="tx2"/>
                                </a:solidFill>
                                <a:latin typeface="Cambria Math" panose="02040503050406030204" pitchFamily="18" charset="0"/>
                                <a:cs typeface="+mn-cs"/>
                              </a:rPr>
                              <m:t>h</m:t>
                            </m:r>
                          </m:e>
                          <m:sub>
                            <m:r>
                              <a:rPr lang="en-US" altLang="zh-CN" sz="2000" dirty="0">
                                <a:solidFill>
                                  <a:schemeClr val="tx2"/>
                                </a:solidFill>
                                <a:latin typeface="Cambria Math" panose="02040503050406030204" pitchFamily="18" charset="0"/>
                                <a:cs typeface="+mn-cs"/>
                              </a:rPr>
                              <m:t>2</m:t>
                            </m:r>
                            <m:r>
                              <a:rPr lang="en-US" altLang="zh-CN" sz="2000" dirty="0">
                                <a:solidFill>
                                  <a:schemeClr val="tx2"/>
                                </a:solidFill>
                                <a:latin typeface="Cambria Math" panose="02040503050406030204" pitchFamily="18" charset="0"/>
                                <a:cs typeface="+mn-cs"/>
                              </a:rPr>
                              <m:t>𝑖</m:t>
                            </m:r>
                            <m:r>
                              <a:rPr lang="en-US" altLang="zh-CN" sz="2000" dirty="0">
                                <a:solidFill>
                                  <a:schemeClr val="tx2"/>
                                </a:solidFill>
                                <a:latin typeface="Cambria Math" panose="02040503050406030204" pitchFamily="18" charset="0"/>
                                <a:cs typeface="+mn-cs"/>
                              </a:rPr>
                              <m:t>−1</m:t>
                            </m:r>
                          </m:sub>
                        </m:sSub>
                        <m:r>
                          <a:rPr lang="en-US" altLang="zh-CN" sz="2000" dirty="0">
                            <a:solidFill>
                              <a:schemeClr val="tx2"/>
                            </a:solidFill>
                            <a:latin typeface="Cambria Math" panose="02040503050406030204" pitchFamily="18" charset="0"/>
                            <a:cs typeface="+mn-cs"/>
                          </a:rPr>
                          <m:t>+</m:t>
                        </m:r>
                        <m:sSub>
                          <m:sSubPr>
                            <m:ctrlPr>
                              <a:rPr lang="en-US" altLang="zh-CN" sz="2000" i="1" dirty="0">
                                <a:solidFill>
                                  <a:schemeClr val="tx2"/>
                                </a:solidFill>
                                <a:latin typeface="Cambria Math" panose="02040503050406030204" pitchFamily="18" charset="0"/>
                                <a:cs typeface="+mn-cs"/>
                              </a:rPr>
                            </m:ctrlPr>
                          </m:sSubPr>
                          <m:e>
                            <m:r>
                              <a:rPr lang="en-US" altLang="zh-CN" sz="2000" dirty="0">
                                <a:solidFill>
                                  <a:schemeClr val="tx2"/>
                                </a:solidFill>
                                <a:latin typeface="Cambria Math" panose="02040503050406030204" pitchFamily="18" charset="0"/>
                                <a:cs typeface="+mn-cs"/>
                              </a:rPr>
                              <m:t>h</m:t>
                            </m:r>
                          </m:e>
                          <m:sub>
                            <m:r>
                              <a:rPr lang="en-US" altLang="zh-CN" sz="2000" dirty="0">
                                <a:solidFill>
                                  <a:schemeClr val="tx2"/>
                                </a:solidFill>
                                <a:latin typeface="Cambria Math" panose="02040503050406030204" pitchFamily="18" charset="0"/>
                                <a:cs typeface="+mn-cs"/>
                              </a:rPr>
                              <m:t>2</m:t>
                            </m:r>
                            <m:r>
                              <a:rPr lang="en-US" altLang="zh-CN" sz="2000" dirty="0">
                                <a:solidFill>
                                  <a:schemeClr val="tx2"/>
                                </a:solidFill>
                                <a:latin typeface="Cambria Math" panose="02040503050406030204" pitchFamily="18" charset="0"/>
                                <a:cs typeface="+mn-cs"/>
                              </a:rPr>
                              <m:t>𝑖</m:t>
                            </m:r>
                          </m:sub>
                        </m:sSub>
                        <m:r>
                          <a:rPr lang="en-US" altLang="zh-CN" sz="2000" dirty="0">
                            <a:solidFill>
                              <a:schemeClr val="tx2"/>
                            </a:solidFill>
                            <a:latin typeface="Cambria Math" panose="02040503050406030204" pitchFamily="18" charset="0"/>
                            <a:cs typeface="+mn-cs"/>
                          </a:rPr>
                          <m:t>)</m:t>
                        </m:r>
                      </m:den>
                    </m:f>
                  </m:oMath>
                </a14:m>
                <a:r>
                  <a:rPr lang="en-US" altLang="zh-CN" sz="2000" dirty="0">
                    <a:solidFill>
                      <a:schemeClr val="tx2"/>
                    </a:solidFill>
                    <a:cs typeface="+mn-cs"/>
                  </a:rPr>
                  <a:t> </a:t>
                </a:r>
                <a:r>
                  <a:rPr lang="zh-CN" altLang="en-US" sz="2000" dirty="0">
                    <a:solidFill>
                      <a:schemeClr val="tx2"/>
                    </a:solidFill>
                    <a:cs typeface="+mn-cs"/>
                  </a:rPr>
                  <a:t>服从自由度为</a:t>
                </a:r>
                <a:r>
                  <a:rPr lang="en-US" altLang="zh-CN" sz="2000" dirty="0">
                    <a:solidFill>
                      <a:schemeClr val="tx2"/>
                    </a:solidFill>
                    <a:cs typeface="+mn-cs"/>
                  </a:rPr>
                  <a:t>1</a:t>
                </a:r>
                <a:r>
                  <a:rPr lang="zh-CN" altLang="en-US" sz="2000" dirty="0">
                    <a:solidFill>
                      <a:schemeClr val="tx2"/>
                    </a:solidFill>
                    <a:cs typeface="+mn-cs"/>
                  </a:rPr>
                  <a:t>的卡方分布</a:t>
                </a:r>
                <a:r>
                  <a:rPr lang="en-US" altLang="zh-CN" sz="2000" dirty="0">
                    <a:solidFill>
                      <a:schemeClr val="tx2"/>
                    </a:solidFill>
                    <a:cs typeface="+mn-cs"/>
                  </a:rPr>
                  <a:t>  </a:t>
                </a:r>
              </a:p>
              <a:p>
                <a:pPr marL="342899" lvl="1" indent="-342899">
                  <a:buClr>
                    <a:schemeClr val="tx1"/>
                  </a:buClr>
                  <a:buSzPct val="80000"/>
                  <a:buFont typeface="Wingdings" pitchFamily="2" charset="2"/>
                  <a:buChar char="¢"/>
                </a:pPr>
                <a:r>
                  <a:rPr lang="zh-CN" altLang="en-US" sz="2000" dirty="0">
                    <a:solidFill>
                      <a:schemeClr val="tx2"/>
                    </a:solidFill>
                    <a:cs typeface="+mn-cs"/>
                  </a:rPr>
                  <a:t>方法一：用</a:t>
                </a:r>
                <a:r>
                  <a:rPr lang="en-US" altLang="zh-CN" sz="2000" dirty="0">
                    <a:solidFill>
                      <a:schemeClr val="tx2"/>
                    </a:solidFill>
                    <a:cs typeface="+mn-cs"/>
                  </a:rPr>
                  <a:t>for</a:t>
                </a:r>
                <a:r>
                  <a:rPr lang="zh-CN" altLang="en-US" sz="2000" dirty="0">
                    <a:solidFill>
                      <a:schemeClr val="tx2"/>
                    </a:solidFill>
                    <a:cs typeface="+mn-cs"/>
                  </a:rPr>
                  <a:t>循环算出</a:t>
                </a:r>
                <a:r>
                  <a:rPr lang="en-US" altLang="zh-CN" sz="2000" dirty="0">
                    <a:solidFill>
                      <a:schemeClr val="tx2"/>
                    </a:solidFill>
                    <a:cs typeface="+mn-cs"/>
                  </a:rPr>
                  <a:t>[1,127]</a:t>
                </a:r>
                <a:r>
                  <a:rPr lang="zh-CN" altLang="en-US" sz="2000" dirty="0">
                    <a:solidFill>
                      <a:schemeClr val="tx2"/>
                    </a:solidFill>
                    <a:cs typeface="+mn-cs"/>
                  </a:rPr>
                  <a:t>的所有卡方统计值</a:t>
                </a:r>
                <a14:m>
                  <m:oMath xmlns:m="http://schemas.openxmlformats.org/officeDocument/2006/math">
                    <m:sSub>
                      <m:sSubPr>
                        <m:ctrlPr>
                          <a:rPr lang="en-US" altLang="zh-CN" sz="2000" i="1" dirty="0" smtClean="0">
                            <a:solidFill>
                              <a:schemeClr val="tx2"/>
                            </a:solidFill>
                            <a:latin typeface="Cambria Math" panose="02040503050406030204" pitchFamily="18" charset="0"/>
                            <a:cs typeface="+mn-cs"/>
                          </a:rPr>
                        </m:ctrlPr>
                      </m:sSubPr>
                      <m:e>
                        <m:r>
                          <a:rPr lang="en-US" altLang="zh-CN" sz="2000" b="0" i="1" dirty="0" smtClean="0">
                            <a:solidFill>
                              <a:schemeClr val="tx2"/>
                            </a:solidFill>
                            <a:latin typeface="Cambria Math" panose="02040503050406030204" pitchFamily="18" charset="0"/>
                            <a:cs typeface="+mn-cs"/>
                          </a:rPr>
                          <m:t>𝑋</m:t>
                        </m:r>
                      </m:e>
                      <m:sub>
                        <m:r>
                          <a:rPr lang="en-US" altLang="zh-CN" sz="2000" b="0" i="1" dirty="0" smtClean="0">
                            <a:solidFill>
                              <a:schemeClr val="tx2"/>
                            </a:solidFill>
                            <a:latin typeface="Cambria Math" panose="02040503050406030204" pitchFamily="18" charset="0"/>
                            <a:cs typeface="+mn-cs"/>
                          </a:rPr>
                          <m:t>𝑖</m:t>
                        </m:r>
                      </m:sub>
                    </m:sSub>
                  </m:oMath>
                </a14:m>
                <a:r>
                  <a:rPr lang="zh-CN" altLang="en-US" sz="2000" dirty="0">
                    <a:solidFill>
                      <a:schemeClr val="tx2"/>
                    </a:solidFill>
                    <a:cs typeface="+mn-cs"/>
                  </a:rPr>
                  <a:t>并累加</a:t>
                </a:r>
                <a:endParaRPr lang="en-US" altLang="zh-CN" sz="2000" dirty="0">
                  <a:solidFill>
                    <a:schemeClr val="tx2"/>
                  </a:solidFill>
                  <a:cs typeface="+mn-cs"/>
                </a:endParaRPr>
              </a:p>
              <a:p>
                <a:pPr marL="342899" lvl="1" indent="-342899">
                  <a:buClr>
                    <a:schemeClr val="tx1"/>
                  </a:buClr>
                  <a:buSzPct val="80000"/>
                  <a:buFont typeface="Wingdings" pitchFamily="2" charset="2"/>
                  <a:buChar char="¢"/>
                </a:pPr>
                <a:r>
                  <a:rPr lang="zh-CN" altLang="en-US" sz="2000" dirty="0">
                    <a:solidFill>
                      <a:schemeClr val="tx2"/>
                    </a:solidFill>
                    <a:cs typeface="+mn-cs"/>
                  </a:rPr>
                  <a:t>方法二：分段段计算，比如计算图像所有像素块的</a:t>
                </a:r>
                <a:r>
                  <a:rPr lang="en-US" altLang="zh-CN" sz="2000" dirty="0">
                    <a:solidFill>
                      <a:schemeClr val="tx2"/>
                    </a:solidFill>
                    <a:cs typeface="+mn-cs"/>
                  </a:rPr>
                  <a:t>10%</a:t>
                </a:r>
                <a:r>
                  <a:rPr lang="zh-CN" altLang="en-US" sz="2000" dirty="0">
                    <a:solidFill>
                      <a:schemeClr val="tx2"/>
                    </a:solidFill>
                    <a:cs typeface="+mn-cs"/>
                  </a:rPr>
                  <a:t>，</a:t>
                </a:r>
                <a:r>
                  <a:rPr lang="en-US" altLang="zh-CN" sz="2000" dirty="0">
                    <a:solidFill>
                      <a:schemeClr val="tx2"/>
                    </a:solidFill>
                    <a:cs typeface="+mn-cs"/>
                  </a:rPr>
                  <a:t>30%</a:t>
                </a:r>
                <a:r>
                  <a:rPr lang="zh-CN" altLang="en-US" sz="2000" dirty="0">
                    <a:solidFill>
                      <a:schemeClr val="tx2"/>
                    </a:solidFill>
                    <a:cs typeface="+mn-cs"/>
                  </a:rPr>
                  <a:t>，</a:t>
                </a:r>
                <a:r>
                  <a:rPr lang="en-US" altLang="zh-CN" sz="2000" dirty="0">
                    <a:solidFill>
                      <a:schemeClr val="tx2"/>
                    </a:solidFill>
                    <a:cs typeface="+mn-cs"/>
                  </a:rPr>
                  <a:t>50%</a:t>
                </a:r>
                <a:r>
                  <a:rPr lang="zh-CN" altLang="en-US" sz="2000" dirty="0">
                    <a:solidFill>
                      <a:schemeClr val="tx2"/>
                    </a:solidFill>
                    <a:cs typeface="+mn-cs"/>
                  </a:rPr>
                  <a:t>，</a:t>
                </a:r>
                <a:r>
                  <a:rPr lang="en-US" altLang="zh-CN" sz="2000" dirty="0">
                    <a:solidFill>
                      <a:schemeClr val="tx2"/>
                    </a:solidFill>
                    <a:cs typeface="+mn-cs"/>
                  </a:rPr>
                  <a:t>70%</a:t>
                </a:r>
                <a:r>
                  <a:rPr lang="zh-CN" altLang="en-US" sz="2000" dirty="0">
                    <a:solidFill>
                      <a:schemeClr val="tx2"/>
                    </a:solidFill>
                    <a:cs typeface="+mn-cs"/>
                  </a:rPr>
                  <a:t>，</a:t>
                </a:r>
                <a:r>
                  <a:rPr lang="en-US" altLang="zh-CN" sz="2000" dirty="0">
                    <a:solidFill>
                      <a:schemeClr val="tx2"/>
                    </a:solidFill>
                    <a:cs typeface="+mn-cs"/>
                  </a:rPr>
                  <a:t>100%</a:t>
                </a:r>
                <a:r>
                  <a:rPr lang="zh-CN" altLang="en-US" sz="2000" dirty="0">
                    <a:solidFill>
                      <a:schemeClr val="tx2"/>
                    </a:solidFill>
                    <a:cs typeface="+mn-cs"/>
                  </a:rPr>
                  <a:t>（按顺序计算，占整幅图像像素块的比例）的卡方统计值</a:t>
                </a:r>
              </a:p>
            </p:txBody>
          </p:sp>
        </mc:Choice>
        <mc:Fallback xmlns="">
          <p:sp>
            <p:nvSpPr>
              <p:cNvPr id="2" name="内容占位符 1">
                <a:extLst>
                  <a:ext uri="{FF2B5EF4-FFF2-40B4-BE49-F238E27FC236}">
                    <a16:creationId xmlns:a16="http://schemas.microsoft.com/office/drawing/2014/main" id="{7DDA6A6A-4934-46B2-BC68-B997CAD095E1}"/>
                  </a:ext>
                </a:extLst>
              </p:cNvPr>
              <p:cNvSpPr>
                <a:spLocks noGrp="1" noRot="1" noChangeAspect="1" noMove="1" noResize="1" noEditPoints="1" noAdjustHandles="1" noChangeArrowheads="1" noChangeShapeType="1" noTextEdit="1"/>
              </p:cNvSpPr>
              <p:nvPr>
                <p:ph idx="1"/>
              </p:nvPr>
            </p:nvSpPr>
            <p:spPr>
              <a:xfrm>
                <a:off x="435854" y="1520825"/>
                <a:ext cx="7978616" cy="4819650"/>
              </a:xfrm>
              <a:blipFill>
                <a:blip r:embed="rId3"/>
                <a:stretch>
                  <a:fillRect l="-535" t="-1391"/>
                </a:stretch>
              </a:blipFill>
            </p:spPr>
            <p:txBody>
              <a:bodyPr/>
              <a:lstStyle/>
              <a:p>
                <a:r>
                  <a:rPr lang="zh-CN" altLang="en-US">
                    <a:noFill/>
                  </a:rPr>
                  <a:t> </a:t>
                </a:r>
              </a:p>
            </p:txBody>
          </p:sp>
        </mc:Fallback>
      </mc:AlternateContent>
      <p:sp>
        <p:nvSpPr>
          <p:cNvPr id="5" name="标题 1">
            <a:extLst>
              <a:ext uri="{FF2B5EF4-FFF2-40B4-BE49-F238E27FC236}">
                <a16:creationId xmlns:a16="http://schemas.microsoft.com/office/drawing/2014/main" id="{03D459FF-FFA4-4024-BEF7-1144E78CA958}"/>
              </a:ext>
            </a:extLst>
          </p:cNvPr>
          <p:cNvSpPr txBox="1">
            <a:spLocks/>
          </p:cNvSpPr>
          <p:nvPr/>
        </p:nvSpPr>
        <p:spPr>
          <a:xfrm>
            <a:off x="266" y="43058"/>
            <a:ext cx="8665632" cy="749254"/>
          </a:xfrm>
          <a:prstGeom prst="rect">
            <a:avLst/>
          </a:prstGeom>
        </p:spPr>
        <p:txBody>
          <a:bodyPr/>
          <a:lst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黑体" pitchFamily="2" charset="-122"/>
                <a:ea typeface="黑体" pitchFamily="2" charset="-122"/>
              </a:defRPr>
            </a:lvl2pPr>
            <a:lvl3pPr algn="l" rtl="0" eaLnBrk="1" fontAlgn="base" hangingPunct="1">
              <a:spcBef>
                <a:spcPct val="0"/>
              </a:spcBef>
              <a:spcAft>
                <a:spcPct val="0"/>
              </a:spcAft>
              <a:defRPr sz="4000" b="1">
                <a:solidFill>
                  <a:schemeClr val="bg1"/>
                </a:solidFill>
                <a:latin typeface="黑体" pitchFamily="2" charset="-122"/>
                <a:ea typeface="黑体" pitchFamily="2" charset="-122"/>
              </a:defRPr>
            </a:lvl3pPr>
            <a:lvl4pPr algn="l" rtl="0" eaLnBrk="1" fontAlgn="base" hangingPunct="1">
              <a:spcBef>
                <a:spcPct val="0"/>
              </a:spcBef>
              <a:spcAft>
                <a:spcPct val="0"/>
              </a:spcAft>
              <a:defRPr sz="4000" b="1">
                <a:solidFill>
                  <a:schemeClr val="bg1"/>
                </a:solidFill>
                <a:latin typeface="黑体" pitchFamily="2" charset="-122"/>
                <a:ea typeface="黑体" pitchFamily="2" charset="-122"/>
              </a:defRPr>
            </a:lvl4pPr>
            <a:lvl5pPr algn="l" rtl="0" eaLnBrk="1" fontAlgn="base" hangingPunct="1">
              <a:spcBef>
                <a:spcPct val="0"/>
              </a:spcBef>
              <a:spcAft>
                <a:spcPct val="0"/>
              </a:spcAft>
              <a:defRPr sz="4000" b="1">
                <a:solidFill>
                  <a:schemeClr val="bg1"/>
                </a:solidFill>
                <a:latin typeface="黑体" pitchFamily="2" charset="-122"/>
                <a:ea typeface="黑体" pitchFamily="2" charset="-122"/>
              </a:defRPr>
            </a:lvl5pPr>
            <a:lvl6pPr marL="457198" algn="ctr" rtl="0" eaLnBrk="1" fontAlgn="base" hangingPunct="1">
              <a:spcBef>
                <a:spcPct val="0"/>
              </a:spcBef>
              <a:spcAft>
                <a:spcPct val="0"/>
              </a:spcAft>
              <a:defRPr sz="4000" b="1">
                <a:solidFill>
                  <a:schemeClr val="bg1"/>
                </a:solidFill>
                <a:latin typeface="黑体" pitchFamily="2" charset="-122"/>
                <a:ea typeface="黑体" pitchFamily="2" charset="-122"/>
              </a:defRPr>
            </a:lvl6pPr>
            <a:lvl7pPr marL="914396" algn="ctr" rtl="0" eaLnBrk="1" fontAlgn="base" hangingPunct="1">
              <a:spcBef>
                <a:spcPct val="0"/>
              </a:spcBef>
              <a:spcAft>
                <a:spcPct val="0"/>
              </a:spcAft>
              <a:defRPr sz="4000" b="1">
                <a:solidFill>
                  <a:schemeClr val="bg1"/>
                </a:solidFill>
                <a:latin typeface="黑体" pitchFamily="2" charset="-122"/>
                <a:ea typeface="黑体" pitchFamily="2" charset="-122"/>
              </a:defRPr>
            </a:lvl7pPr>
            <a:lvl8pPr marL="1371596" algn="ctr" rtl="0" eaLnBrk="1" fontAlgn="base" hangingPunct="1">
              <a:spcBef>
                <a:spcPct val="0"/>
              </a:spcBef>
              <a:spcAft>
                <a:spcPct val="0"/>
              </a:spcAft>
              <a:defRPr sz="4000" b="1">
                <a:solidFill>
                  <a:schemeClr val="bg1"/>
                </a:solidFill>
                <a:latin typeface="黑体" pitchFamily="2" charset="-122"/>
                <a:ea typeface="黑体" pitchFamily="2" charset="-122"/>
              </a:defRPr>
            </a:lvl8pPr>
            <a:lvl9pPr marL="1828794" algn="ctr" rtl="0" eaLnBrk="1" fontAlgn="base" hangingPunct="1">
              <a:spcBef>
                <a:spcPct val="0"/>
              </a:spcBef>
              <a:spcAft>
                <a:spcPct val="0"/>
              </a:spcAft>
              <a:defRPr sz="4000" b="1">
                <a:solidFill>
                  <a:schemeClr val="bg1"/>
                </a:solidFill>
                <a:latin typeface="黑体" pitchFamily="2" charset="-122"/>
                <a:ea typeface="黑体" pitchFamily="2" charset="-122"/>
              </a:defRPr>
            </a:lvl9pPr>
          </a:lstStyle>
          <a:p>
            <a:pPr algn="ctr"/>
            <a:r>
              <a:rPr kumimoji="1" lang="zh-CN" altLang="en-US" sz="3199" kern="0" dirty="0"/>
              <a:t>一、卡方分析</a:t>
            </a:r>
          </a:p>
        </p:txBody>
      </p:sp>
    </p:spTree>
    <p:extLst>
      <p:ext uri="{BB962C8B-B14F-4D97-AF65-F5344CB8AC3E}">
        <p14:creationId xmlns:p14="http://schemas.microsoft.com/office/powerpoint/2010/main" val="2242513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95,&quot;width&quot;:15525}"/>
</p:tagLst>
</file>

<file path=ppt/theme/theme1.xml><?xml version="1.0" encoding="utf-8"?>
<a:theme xmlns:a="http://schemas.openxmlformats.org/drawingml/2006/main" name="1_book_Print">
  <a:themeElements>
    <a:clrScheme name="book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ook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book_Print 2">
        <a:dk1>
          <a:srgbClr val="384868"/>
        </a:dk1>
        <a:lt1>
          <a:srgbClr val="FFFFFF"/>
        </a:lt1>
        <a:dk2>
          <a:srgbClr val="000000"/>
        </a:dk2>
        <a:lt2>
          <a:srgbClr val="CCCCCC"/>
        </a:lt2>
        <a:accent1>
          <a:srgbClr val="C0C9F6"/>
        </a:accent1>
        <a:accent2>
          <a:srgbClr val="4BA1E1"/>
        </a:accent2>
        <a:accent3>
          <a:srgbClr val="FFFFFF"/>
        </a:accent3>
        <a:accent4>
          <a:srgbClr val="2E3C58"/>
        </a:accent4>
        <a:accent5>
          <a:srgbClr val="DCE1FA"/>
        </a:accent5>
        <a:accent6>
          <a:srgbClr val="4391CC"/>
        </a:accent6>
        <a:hlink>
          <a:srgbClr val="3D7AB7"/>
        </a:hlink>
        <a:folHlink>
          <a:srgbClr val="B2B2B2"/>
        </a:folHlink>
      </a:clrScheme>
      <a:clrMap bg1="lt1" tx1="dk1" bg2="lt2" tx2="dk2" accent1="accent1" accent2="accent2" accent3="accent3" accent4="accent4" accent5="accent5" accent6="accent6" hlink="hlink" folHlink="folHlink"/>
    </a:extraClrScheme>
    <a:extraClrScheme>
      <a:clrScheme name="book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00-(2022)课程实验+Project安排" id="{DC51C6A1-4F18-44E1-A97C-CB6E7643E303}" vid="{BB0A4230-5F08-44F5-ABE1-4792F1B514F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000-(2022)课程实验+project安排</Template>
  <TotalTime>1634</TotalTime>
  <Words>3835</Words>
  <Application>Microsoft Office PowerPoint</Application>
  <PresentationFormat>自定义</PresentationFormat>
  <Paragraphs>312</Paragraphs>
  <Slides>40</Slides>
  <Notes>38</Notes>
  <HiddenSlides>3</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1" baseType="lpstr">
      <vt:lpstr>黑体</vt:lpstr>
      <vt:lpstr>Arial</vt:lpstr>
      <vt:lpstr>Calibri</vt:lpstr>
      <vt:lpstr>Cambria Math</vt:lpstr>
      <vt:lpstr>Times New Roman</vt:lpstr>
      <vt:lpstr>Wingdings</vt:lpstr>
      <vt:lpstr>Wingdings 2</vt:lpstr>
      <vt:lpstr>1_book_Print</vt:lpstr>
      <vt:lpstr>Equation.DSMT4</vt:lpstr>
      <vt:lpstr>Equation.KSEE3</vt:lpstr>
      <vt:lpstr>Equation.3</vt:lpstr>
      <vt:lpstr>安全隐写对抗技术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信息隐藏实验一</dc:title>
  <dc:creator>曾 逸飞</dc:creator>
  <cp:lastModifiedBy>xuewen liang</cp:lastModifiedBy>
  <cp:revision>166</cp:revision>
  <cp:lastPrinted>2016-01-17T02:49:08Z</cp:lastPrinted>
  <dcterms:created xsi:type="dcterms:W3CDTF">2022-09-13T12:52:49Z</dcterms:created>
  <dcterms:modified xsi:type="dcterms:W3CDTF">2023-11-10T01:40:27Z</dcterms:modified>
</cp:coreProperties>
</file>