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95" r:id="rId2"/>
    <p:sldMasterId id="2147483996" r:id="rId3"/>
  </p:sldMasterIdLst>
  <p:notesMasterIdLst>
    <p:notesMasterId r:id="rId27"/>
  </p:notesMasterIdLst>
  <p:sldIdLst>
    <p:sldId id="258" r:id="rId4"/>
    <p:sldId id="348" r:id="rId5"/>
    <p:sldId id="298" r:id="rId6"/>
    <p:sldId id="316" r:id="rId7"/>
    <p:sldId id="264" r:id="rId8"/>
    <p:sldId id="314" r:id="rId9"/>
    <p:sldId id="332" r:id="rId10"/>
    <p:sldId id="286" r:id="rId11"/>
    <p:sldId id="287" r:id="rId12"/>
    <p:sldId id="346" r:id="rId13"/>
    <p:sldId id="288" r:id="rId14"/>
    <p:sldId id="347" r:id="rId15"/>
    <p:sldId id="350" r:id="rId16"/>
    <p:sldId id="290" r:id="rId17"/>
    <p:sldId id="291" r:id="rId18"/>
    <p:sldId id="333" r:id="rId19"/>
    <p:sldId id="293" r:id="rId20"/>
    <p:sldId id="292" r:id="rId21"/>
    <p:sldId id="315" r:id="rId22"/>
    <p:sldId id="355" r:id="rId23"/>
    <p:sldId id="307" r:id="rId24"/>
    <p:sldId id="270" r:id="rId25"/>
    <p:sldId id="294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99"/>
    <a:srgbClr val="1C1C1C"/>
    <a:srgbClr val="000066"/>
    <a:srgbClr val="663300"/>
    <a:srgbClr val="003300"/>
    <a:srgbClr val="B2B2B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0" autoAdjust="0"/>
  </p:normalViewPr>
  <p:slideViewPr>
    <p:cSldViewPr>
      <p:cViewPr varScale="1">
        <p:scale>
          <a:sx n="74" d="100"/>
          <a:sy n="74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2B9500F-2030-422A-88AC-92377BF7B3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0715954-3836-43E5-8FAF-01551563EE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F5A24FD-3A01-43FF-AAEF-F747270108F3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80645A2-F356-4D10-9E27-799866BA26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91E8C0C-B679-4033-B2E7-9BDAFBC32F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5024BF9-96FF-4DDD-9F94-7747719E0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8AE7E09-DBD0-4531-B6EE-EF1B070552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09EED2E-87DC-4244-9D3C-352C8620442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8CD3B0AB-C6CC-47BE-894D-29BB6D2DC6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977B42F-72D0-4448-A394-E889B879C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2AFDCD-635B-4431-BAC4-D48AA13408D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4B05CF9E-5FF0-493D-8E7A-1D56864B3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D35C7D75-01BD-4BB4-9A9A-AB7EB7A64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BF98E142-C314-4C6C-A23E-72BB95985A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113300-A568-409F-B28B-4BB018EE981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D3E4517D-0D18-499D-89DE-6A31C20047F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CEABAC6B-B25E-49FD-88D1-30C439D10A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0BD5529E-D95F-4D10-B5E5-609052E08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78E0A7-971B-4D49-88A8-A7FC59567F9C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96D51-E448-4E39-8EBC-E123A7EF6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9EC94-E564-474F-AC16-47D8F2C5D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86E3-A47F-47AF-881E-40F98B8CD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2CBFF-2724-43D9-975F-44FE873AC0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41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3672F-CBE4-4F49-83E4-C4AFFA84A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16132-F9A2-4060-80CA-11FE8304DE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C6FC5-2881-49F8-B894-7524B5351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6144-9EA9-4904-A0B1-D60696FD6E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16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5BE2-DF69-4541-82D9-A9F10F4FC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6847-2822-4F37-A503-A10FD788AA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D0B55-6F1B-409B-B400-B03906A0E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D854-2BCD-4FA3-9B51-6D8798C22B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612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677139-9F46-48DB-917E-A2CE70294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2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CFBA5B-E242-4BB1-AFB8-BA6DDB271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5E5F29-16D2-42FD-AF17-4050EBE58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BDBA07-9C4E-40C3-9C4D-A97D9FC05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90E4D2-F3A7-4F04-AD96-ED529EDC5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6AF6D-D245-43DF-B3C6-90189E345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88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E8D069-D882-4CBB-9A49-1C4DEC43E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914434-06B0-4A72-B888-90A50636F8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9205-9595-42AC-8B16-BFA17BE7D2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2784E-D33C-4071-9283-1D00DF243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70C57-B9E5-413B-A1BA-98F018B44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3A1A-800B-4A57-9FCF-B01245735D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581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7E9A8D-CB31-4DDE-9A5C-315C1B41E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5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AF3C98-158C-44D7-BFFC-B26529E46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6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6A761C-6314-4200-B65F-75360315A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3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8FF0F9-5765-4D23-BECF-0BA343B02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8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1C444F-4D44-486D-92C0-5943C362B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5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A8C17-B9BA-48CB-B9E0-6F285E73D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A26B10-71D4-4A2C-9476-B0E5F801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5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02C084-7B31-4F81-B803-7B196783F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96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3D381-1927-47B4-BECB-728E22C02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12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26897B-CFD7-4432-B0E7-93F7A6A2B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A6F31-7811-44DC-A59A-399F1966E6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499E5-8529-4135-ACC1-C6FF013AC0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DFF1-6BA4-4B5C-808F-511AA6B18A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B1495-E370-4569-A407-82810931BE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6703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8E25F2-BCE1-4542-A31A-49287A519F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4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9C4C28-F0FF-4A9C-B059-2644FBCA4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0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5EAF86-8D6A-418E-A3ED-4AFBF2194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17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C60A42-FA70-41EF-992E-FBFB819E2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0E4AE4F-1FA0-44ED-8389-A6FC053AD1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D038573-9409-4056-B57A-5204370D0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CB2691-B4B6-4E3E-95A3-66A74C7A8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DF0A-1A7C-425B-A44A-8002F8E7CB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712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E2831CD-3061-4840-A93F-A1010595DE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7BD149E-5F24-4405-940D-E28AEFE0B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3E37274-F7EF-4F71-AB6A-019576148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741E0-369A-413A-80F5-CA9DBB828D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999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7B51E7F-7018-426F-83FE-C6FD47F7F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C679BE3-FAD4-4304-9DF0-6EF7901FC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DB6D9D9-41CB-4268-A334-7550975A3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8D3F7-F042-4F39-A644-776BD9D322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8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8B5CC0A-022A-487A-A13E-CC9F33DC8D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B4BDB7C-7121-433B-A834-9A28E300DC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7A9BDCE-9361-4964-81DE-61034347B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3D792-6915-4548-A110-958BCA11F8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951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15AD9DA-63B1-4521-9BFB-633CDCF34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741867A-768B-4044-BB20-B6F6888AC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17F2F34-996E-4AD2-895B-9B9E7AA2E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0F6B6-799A-42B5-8BDA-446B7385C1C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469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A3F13C6-D6D7-4580-B6E1-726206E68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7B3D10A-77F3-4B95-8ACB-3728ECE290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345588D-53F0-48E3-A1FF-93DE9F577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C9C03-BD50-48E6-9FC3-4D65E47EED5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402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>
            <a:extLst>
              <a:ext uri="{FF2B5EF4-FFF2-40B4-BE49-F238E27FC236}">
                <a16:creationId xmlns:a16="http://schemas.microsoft.com/office/drawing/2014/main" id="{8AD0249C-09A5-49B6-8CAE-C1EA23B4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>
            <a:extLst>
              <a:ext uri="{FF2B5EF4-FFF2-40B4-BE49-F238E27FC236}">
                <a16:creationId xmlns:a16="http://schemas.microsoft.com/office/drawing/2014/main" id="{4763FDBB-101E-49CB-A366-F8EA6980AAF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3175"/>
            <a:ext cx="9153525" cy="82550"/>
            <a:chOff x="0" y="0"/>
            <a:chExt cx="5768" cy="54"/>
          </a:xfrm>
        </p:grpSpPr>
        <p:pic>
          <p:nvPicPr>
            <p:cNvPr id="1037" name="矩形 9">
              <a:extLst>
                <a:ext uri="{FF2B5EF4-FFF2-40B4-BE49-F238E27FC236}">
                  <a16:creationId xmlns:a16="http://schemas.microsoft.com/office/drawing/2014/main" id="{19934171-1500-4A0A-B404-F73CA21612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6F09752B-08F9-4FC4-ADF1-5FEE079DD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grpSp>
        <p:nvGrpSpPr>
          <p:cNvPr id="1028" name="Group 6">
            <a:extLst>
              <a:ext uri="{FF2B5EF4-FFF2-40B4-BE49-F238E27FC236}">
                <a16:creationId xmlns:a16="http://schemas.microsoft.com/office/drawing/2014/main" id="{A1955CFE-BB47-4C07-AF1F-C21201EDEC94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36513"/>
            <a:ext cx="4581525" cy="79375"/>
            <a:chOff x="0" y="0"/>
            <a:chExt cx="2888" cy="50"/>
          </a:xfrm>
        </p:grpSpPr>
        <p:pic>
          <p:nvPicPr>
            <p:cNvPr id="1035" name="矩形 10">
              <a:extLst>
                <a:ext uri="{FF2B5EF4-FFF2-40B4-BE49-F238E27FC236}">
                  <a16:creationId xmlns:a16="http://schemas.microsoft.com/office/drawing/2014/main" id="{C152860C-CE55-4DBC-B3CF-2064CE41054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8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F819FFB4-3786-4DCD-8DEC-E364DC66C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3"/>
              <a:ext cx="288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pic>
        <p:nvPicPr>
          <p:cNvPr id="1029" name="图片 8">
            <a:extLst>
              <a:ext uri="{FF2B5EF4-FFF2-40B4-BE49-F238E27FC236}">
                <a16:creationId xmlns:a16="http://schemas.microsoft.com/office/drawing/2014/main" id="{7E3BF42A-B858-4665-86DA-F580C174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标题占位符 1">
            <a:extLst>
              <a:ext uri="{FF2B5EF4-FFF2-40B4-BE49-F238E27FC236}">
                <a16:creationId xmlns:a16="http://schemas.microsoft.com/office/drawing/2014/main" id="{712A0AB7-CB3F-4557-AD27-896495A066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1" name="文本占位符 2">
            <a:extLst>
              <a:ext uri="{FF2B5EF4-FFF2-40B4-BE49-F238E27FC236}">
                <a16:creationId xmlns:a16="http://schemas.microsoft.com/office/drawing/2014/main" id="{41285A60-AE57-4453-9BA9-CC223218C2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6" name="日期占位符 3">
            <a:extLst>
              <a:ext uri="{FF2B5EF4-FFF2-40B4-BE49-F238E27FC236}">
                <a16:creationId xmlns:a16="http://schemas.microsoft.com/office/drawing/2014/main" id="{6DB09E19-233E-4A5D-A81E-BD87E24757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2" name="页脚占位符 4">
            <a:extLst>
              <a:ext uri="{FF2B5EF4-FFF2-40B4-BE49-F238E27FC236}">
                <a16:creationId xmlns:a16="http://schemas.microsoft.com/office/drawing/2014/main" id="{9F7642C0-0E80-46B8-98BA-C66C595611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38" name="灯片编号占位符 5">
            <a:extLst>
              <a:ext uri="{FF2B5EF4-FFF2-40B4-BE49-F238E27FC236}">
                <a16:creationId xmlns:a16="http://schemas.microsoft.com/office/drawing/2014/main" id="{5EF83D85-0505-47A4-822C-260D085DEF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E1FA66-E26E-4E7A-A7C9-DCF25387F4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>
            <a:extLst>
              <a:ext uri="{FF2B5EF4-FFF2-40B4-BE49-F238E27FC236}">
                <a16:creationId xmlns:a16="http://schemas.microsoft.com/office/drawing/2014/main" id="{BF2B0419-E8E9-4E38-8A77-CE1823419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oup 3">
            <a:extLst>
              <a:ext uri="{FF2B5EF4-FFF2-40B4-BE49-F238E27FC236}">
                <a16:creationId xmlns:a16="http://schemas.microsoft.com/office/drawing/2014/main" id="{6F07BE26-8871-4834-9B85-8F3A42A9873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3175"/>
            <a:ext cx="9153525" cy="82550"/>
            <a:chOff x="0" y="0"/>
            <a:chExt cx="5768" cy="54"/>
          </a:xfrm>
        </p:grpSpPr>
        <p:pic>
          <p:nvPicPr>
            <p:cNvPr id="2059" name="矩形 9">
              <a:extLst>
                <a:ext uri="{FF2B5EF4-FFF2-40B4-BE49-F238E27FC236}">
                  <a16:creationId xmlns:a16="http://schemas.microsoft.com/office/drawing/2014/main" id="{63EDD573-60D6-4274-867C-47ABC78D3C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0F032533-57A3-40F3-83F3-0CDAD9364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grpSp>
        <p:nvGrpSpPr>
          <p:cNvPr id="2052" name="Group 6">
            <a:extLst>
              <a:ext uri="{FF2B5EF4-FFF2-40B4-BE49-F238E27FC236}">
                <a16:creationId xmlns:a16="http://schemas.microsoft.com/office/drawing/2014/main" id="{2A8DC722-C23E-4711-9B4D-D4BA41C052B4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36513"/>
            <a:ext cx="4581525" cy="79375"/>
            <a:chOff x="0" y="0"/>
            <a:chExt cx="2888" cy="50"/>
          </a:xfrm>
        </p:grpSpPr>
        <p:pic>
          <p:nvPicPr>
            <p:cNvPr id="2057" name="矩形 10">
              <a:extLst>
                <a:ext uri="{FF2B5EF4-FFF2-40B4-BE49-F238E27FC236}">
                  <a16:creationId xmlns:a16="http://schemas.microsoft.com/office/drawing/2014/main" id="{A3985D40-DE45-4168-BEC6-A2C26657EC9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8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D8837AC5-665B-40DB-AEB3-4B081DDE0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3"/>
              <a:ext cx="288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pic>
        <p:nvPicPr>
          <p:cNvPr id="2053" name="图片 8">
            <a:extLst>
              <a:ext uri="{FF2B5EF4-FFF2-40B4-BE49-F238E27FC236}">
                <a16:creationId xmlns:a16="http://schemas.microsoft.com/office/drawing/2014/main" id="{96DAAB0E-AC77-45D0-A1BF-3ACDFF5BC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标题占位符 1">
            <a:extLst>
              <a:ext uri="{FF2B5EF4-FFF2-40B4-BE49-F238E27FC236}">
                <a16:creationId xmlns:a16="http://schemas.microsoft.com/office/drawing/2014/main" id="{B032A47C-7A01-4C48-A7BF-256E4FDAA0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5" name="文本占位符 2">
            <a:extLst>
              <a:ext uri="{FF2B5EF4-FFF2-40B4-BE49-F238E27FC236}">
                <a16:creationId xmlns:a16="http://schemas.microsoft.com/office/drawing/2014/main" id="{029DE07C-6A61-4CE5-B5E6-E8A6A2FDE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84" name="Rectangle 2">
            <a:extLst>
              <a:ext uri="{FF2B5EF4-FFF2-40B4-BE49-F238E27FC236}">
                <a16:creationId xmlns:a16="http://schemas.microsoft.com/office/drawing/2014/main" id="{E9367311-9BD7-4CAE-920D-27F94F491F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>
            <a:extLst>
              <a:ext uri="{FF2B5EF4-FFF2-40B4-BE49-F238E27FC236}">
                <a16:creationId xmlns:a16="http://schemas.microsoft.com/office/drawing/2014/main" id="{3BE7F9A7-11CE-4845-9ABE-B018A6F9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Group 3">
            <a:extLst>
              <a:ext uri="{FF2B5EF4-FFF2-40B4-BE49-F238E27FC236}">
                <a16:creationId xmlns:a16="http://schemas.microsoft.com/office/drawing/2014/main" id="{4A1A9E67-111C-4D74-A3EB-DBC81C3B984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3175"/>
            <a:ext cx="9153525" cy="82550"/>
            <a:chOff x="0" y="0"/>
            <a:chExt cx="5768" cy="54"/>
          </a:xfrm>
        </p:grpSpPr>
        <p:pic>
          <p:nvPicPr>
            <p:cNvPr id="3083" name="矩形 9">
              <a:extLst>
                <a:ext uri="{FF2B5EF4-FFF2-40B4-BE49-F238E27FC236}">
                  <a16:creationId xmlns:a16="http://schemas.microsoft.com/office/drawing/2014/main" id="{6C2DFB28-8F1E-4712-A91F-2BA41FC50D2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94DFEB89-47E1-44B7-A547-FFEC27DA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grpSp>
        <p:nvGrpSpPr>
          <p:cNvPr id="3076" name="Group 6">
            <a:extLst>
              <a:ext uri="{FF2B5EF4-FFF2-40B4-BE49-F238E27FC236}">
                <a16:creationId xmlns:a16="http://schemas.microsoft.com/office/drawing/2014/main" id="{86BBF4ED-5F8D-4CCF-9ECA-7439F843B01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36513"/>
            <a:ext cx="4581525" cy="79375"/>
            <a:chOff x="0" y="0"/>
            <a:chExt cx="2888" cy="50"/>
          </a:xfrm>
        </p:grpSpPr>
        <p:pic>
          <p:nvPicPr>
            <p:cNvPr id="3081" name="矩形 10">
              <a:extLst>
                <a:ext uri="{FF2B5EF4-FFF2-40B4-BE49-F238E27FC236}">
                  <a16:creationId xmlns:a16="http://schemas.microsoft.com/office/drawing/2014/main" id="{C1ED9472-89C1-4586-A601-2F430DB6CD4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8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4B329A5C-FD18-48A0-A686-9C726342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3"/>
              <a:ext cx="288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pic>
        <p:nvPicPr>
          <p:cNvPr id="3077" name="图片 8">
            <a:extLst>
              <a:ext uri="{FF2B5EF4-FFF2-40B4-BE49-F238E27FC236}">
                <a16:creationId xmlns:a16="http://schemas.microsoft.com/office/drawing/2014/main" id="{9DEA29BE-FE0A-4C0B-8AD3-07FF2DEE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标题占位符 1">
            <a:extLst>
              <a:ext uri="{FF2B5EF4-FFF2-40B4-BE49-F238E27FC236}">
                <a16:creationId xmlns:a16="http://schemas.microsoft.com/office/drawing/2014/main" id="{51B87723-A696-467D-85B2-54EF1B045A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9" name="文本占位符 2">
            <a:extLst>
              <a:ext uri="{FF2B5EF4-FFF2-40B4-BE49-F238E27FC236}">
                <a16:creationId xmlns:a16="http://schemas.microsoft.com/office/drawing/2014/main" id="{99DB953F-70BC-4330-A107-DF184147C4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8" name="Rectangle 2">
            <a:extLst>
              <a:ext uri="{FF2B5EF4-FFF2-40B4-BE49-F238E27FC236}">
                <a16:creationId xmlns:a16="http://schemas.microsoft.com/office/drawing/2014/main" id="{B8816CC3-26F3-46A3-8565-43A4538104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图片2">
            <a:extLst>
              <a:ext uri="{FF2B5EF4-FFF2-40B4-BE49-F238E27FC236}">
                <a16:creationId xmlns:a16="http://schemas.microsoft.com/office/drawing/2014/main" id="{3B850D3C-D1BB-4C7E-B4D2-9E7AA0D13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917416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9C0841EC-788C-4BAB-AD45-57DC6ED395E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39788" y="1022350"/>
            <a:ext cx="7464425" cy="2406650"/>
          </a:xfrm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6000" dirty="0"/>
              <a:t>信息隐藏实验一</a:t>
            </a:r>
            <a:br>
              <a:rPr lang="en-US" altLang="zh-CN" sz="6000" dirty="0"/>
            </a:br>
            <a:r>
              <a:rPr lang="zh-CN" altLang="en-US" sz="3600" dirty="0"/>
              <a:t>基本图像信息</a:t>
            </a:r>
            <a:r>
              <a:rPr lang="zh-CN" altLang="en-US" sz="3600"/>
              <a:t>隐藏方法实践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1E5FD57E-46C5-4B7B-A824-3C430A66CB6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/>
              <a:t>熟悉图像的导入操作，完成实验</a:t>
            </a:r>
            <a:r>
              <a:rPr lang="en-US" altLang="zh-CN"/>
              <a:t>1.5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6600"/>
                </a:solidFill>
              </a:rPr>
              <a:t>     </a:t>
            </a:r>
            <a:r>
              <a:rPr lang="en-US" altLang="zh-CN" sz="2400"/>
              <a:t>   </a:t>
            </a:r>
            <a:r>
              <a:rPr lang="zh-CN" altLang="en-US" sz="2400"/>
              <a:t>  </a:t>
            </a:r>
            <a:r>
              <a:rPr lang="en-US" altLang="zh-CN" sz="2400"/>
              <a:t> </a:t>
            </a:r>
            <a:r>
              <a:rPr lang="zh-CN" altLang="en-US" sz="2400"/>
              <a:t>imread</a:t>
            </a:r>
            <a:r>
              <a:rPr lang="en-US" altLang="zh-CN" sz="2400"/>
              <a:t>(</a:t>
            </a:r>
            <a:r>
              <a:rPr lang="zh-CN" altLang="en-US" sz="2400"/>
              <a:t>filename</a:t>
            </a:r>
            <a:r>
              <a:rPr lang="en-US" altLang="zh-CN" sz="2400"/>
              <a:t>,</a:t>
            </a:r>
            <a:r>
              <a:rPr lang="zh-CN" altLang="en-US" sz="2400"/>
              <a:t>fmt</a:t>
            </a:r>
            <a:r>
              <a:rPr lang="en-US" altLang="zh-CN" sz="2400"/>
              <a:t>)</a:t>
            </a:r>
            <a:r>
              <a:rPr lang="zh-CN" altLang="en-US" sz="2400"/>
              <a:t>；%读取图片数据，参数fmt指示图片格式，如‘bmp’，‘jpg’等，缺省的话系统自动识别图像文件格式。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6600"/>
                </a:solidFill>
              </a:rPr>
              <a:t>    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1.5 </a:t>
            </a:r>
            <a:r>
              <a:rPr lang="zh-CN" altLang="en-US" sz="280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r>
              <a:rPr lang="en-US" altLang="zh-CN" sz="2400"/>
              <a:t>&gt;&gt;data1=imread('c:\woman.bmp');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&gt;&gt;data2=imread(‘.\Lenna.jpg');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A42C04-C900-40E2-BB07-7F1F2F437F7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5A809448-F67B-43BA-B9C8-6197FE29A17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熟悉图像</a:t>
            </a:r>
            <a:r>
              <a:rPr lang="en-US" altLang="zh-CN" dirty="0"/>
              <a:t>RGB</a:t>
            </a:r>
            <a:r>
              <a:rPr lang="zh-CN" altLang="en-US" dirty="0"/>
              <a:t>模型下的色彩操作，完成实验</a:t>
            </a:r>
            <a:r>
              <a:rPr lang="en-US" altLang="zh-CN" dirty="0"/>
              <a:t>1.6-1.7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6600"/>
                </a:solidFill>
              </a:rPr>
              <a:t>        实验</a:t>
            </a:r>
            <a:r>
              <a:rPr lang="en-US" altLang="zh-CN" sz="2800" dirty="0">
                <a:solidFill>
                  <a:srgbClr val="FF6600"/>
                </a:solidFill>
              </a:rPr>
              <a:t>1.6 </a:t>
            </a:r>
            <a:r>
              <a:rPr lang="zh-CN" altLang="en-US" sz="2800" dirty="0"/>
              <a:t>：</a:t>
            </a:r>
            <a:r>
              <a:rPr lang="en-US" altLang="zh-CN" sz="2800" dirty="0"/>
              <a:t>RGB</a:t>
            </a:r>
            <a:r>
              <a:rPr lang="zh-CN" altLang="en-US" sz="2800" dirty="0"/>
              <a:t>图像分层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&gt;&gt; </a:t>
            </a:r>
            <a:r>
              <a:rPr lang="en-US" altLang="zh-CN" sz="2400" dirty="0" err="1"/>
              <a:t>imageR</a:t>
            </a:r>
            <a:r>
              <a:rPr lang="en-US" altLang="zh-CN" sz="2400" dirty="0"/>
              <a:t>=data2(:,:,1);%</a:t>
            </a:r>
            <a:r>
              <a:rPr lang="zh-CN" altLang="en-US" sz="2400" dirty="0"/>
              <a:t>提取红色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6600"/>
                </a:solidFill>
              </a:rPr>
              <a:t>        实验</a:t>
            </a:r>
            <a:r>
              <a:rPr lang="en-US" altLang="zh-CN" sz="2800" dirty="0">
                <a:solidFill>
                  <a:srgbClr val="FF6600"/>
                </a:solidFill>
              </a:rPr>
              <a:t>1.7 </a:t>
            </a:r>
            <a:r>
              <a:rPr lang="zh-CN" altLang="en-US" sz="2800" dirty="0"/>
              <a:t>：</a:t>
            </a:r>
            <a:r>
              <a:rPr lang="en-US" altLang="zh-CN" sz="2800" dirty="0"/>
              <a:t>RGB</a:t>
            </a:r>
            <a:r>
              <a:rPr lang="zh-CN" altLang="en-US" sz="2800" dirty="0"/>
              <a:t>图像合并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&gt;&gt;%</a:t>
            </a:r>
            <a:r>
              <a:rPr lang="zh-CN" altLang="en-US" sz="2400" dirty="0"/>
              <a:t>对</a:t>
            </a:r>
            <a:r>
              <a:rPr lang="en-US" altLang="zh-CN" sz="2400" dirty="0"/>
              <a:t>R</a:t>
            </a:r>
            <a:r>
              <a:rPr lang="zh-CN" altLang="en-US" sz="2400" dirty="0"/>
              <a:t>层进行处理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&gt;&gt; Mix=cat(3,imageR,imageG,imageB);%</a:t>
            </a:r>
            <a:r>
              <a:rPr lang="zh-CN" altLang="en-US" sz="2400" dirty="0"/>
              <a:t>色彩合成</a:t>
            </a:r>
            <a:endParaRPr lang="en-US" altLang="zh-CN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BB7DD4-F329-4EE1-98E1-FF2E2683147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6CB7171C-4151-42C8-A1D9-BAFEF8278D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500188"/>
            <a:ext cx="8472488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熟悉显示图像实验结果操作，完成完成实验</a:t>
            </a:r>
            <a:r>
              <a:rPr lang="en-US" altLang="zh-CN"/>
              <a:t>1.8-1.9</a:t>
            </a:r>
            <a:r>
              <a:rPr lang="zh-CN" altLang="en-US"/>
              <a:t> </a:t>
            </a:r>
            <a:r>
              <a:rPr lang="zh-CN" altLang="en-US" sz="2800"/>
              <a:t>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subplot(mnp):前两个参数表示将画面分为m*n个子图像，p表示子图像序号，排序顺序为从左至右，从上至下。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         </a:t>
            </a:r>
            <a:r>
              <a:rPr lang="zh-CN" altLang="en-US" sz="2400"/>
              <a:t>imshow(x) :显示图像函数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1.8 </a:t>
            </a:r>
            <a:r>
              <a:rPr lang="zh-CN" altLang="en-US" sz="280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   </a:t>
            </a:r>
            <a:r>
              <a:rPr lang="en-US" altLang="zh-CN" sz="2400"/>
              <a:t>&gt;&gt;subplot(121),imshow(data1);title('woman'),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     </a:t>
            </a:r>
            <a:r>
              <a:rPr lang="en-US" altLang="zh-CN" sz="2400"/>
              <a:t>subplot(122),imshow(data2);title('lena');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6600"/>
                </a:solidFill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</a:t>
            </a:r>
            <a:endParaRPr lang="zh-CN" altLang="en-US" sz="2800" i="1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900"/>
              <a:t>         </a:t>
            </a:r>
            <a:endParaRPr lang="zh-CN" altLang="en-US" sz="1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957F438-6691-4474-B2EF-44B5C57B4DB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424BE08A-940F-404D-A125-82C028FB5B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500188"/>
            <a:ext cx="8472488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熟悉显示图像实验结果操作，完成完成实验</a:t>
            </a:r>
            <a:r>
              <a:rPr lang="en-US" altLang="zh-CN" dirty="0"/>
              <a:t>1.8-1.9</a:t>
            </a:r>
            <a:r>
              <a:rPr lang="zh-CN" altLang="en-US" dirty="0"/>
              <a:t> </a:t>
            </a:r>
            <a:r>
              <a:rPr lang="zh-CN" altLang="en-US" sz="2800" dirty="0"/>
              <a:t>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subplot(mnp):前两个参数表示将画面分为m*n个子图像，p表示子图像序号，排序顺序为从左至右，从上至下。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rgbClr val="FF6600"/>
                </a:solidFill>
              </a:rPr>
              <a:t>              </a:t>
            </a:r>
            <a:r>
              <a:rPr lang="zh-CN" altLang="en-US" sz="2400" dirty="0"/>
              <a:t>imshow(x) :显示图像函数 </a:t>
            </a:r>
            <a:r>
              <a:rPr lang="en-US" altLang="zh-CN" sz="2400" dirty="0">
                <a:solidFill>
                  <a:srgbClr val="FF6600"/>
                </a:solidFill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6600"/>
                </a:solidFill>
              </a:rPr>
              <a:t>    </a:t>
            </a:r>
            <a:r>
              <a:rPr lang="zh-CN" altLang="en-US" sz="2800" dirty="0">
                <a:solidFill>
                  <a:srgbClr val="FF6600"/>
                </a:solidFill>
              </a:rPr>
              <a:t>实验</a:t>
            </a:r>
            <a:r>
              <a:rPr lang="en-US" altLang="zh-CN" sz="2800" dirty="0">
                <a:solidFill>
                  <a:srgbClr val="FF6600"/>
                </a:solidFill>
              </a:rPr>
              <a:t>1.9 </a:t>
            </a:r>
            <a:r>
              <a:rPr lang="zh-CN" altLang="en-US" sz="2800" dirty="0"/>
              <a:t>：读取图像库任意一幅图像，转换为灰度图像和二值图像显示。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800" dirty="0"/>
              <a:t>        </a:t>
            </a:r>
            <a:r>
              <a:rPr lang="zh-CN" altLang="en-US" sz="2400" dirty="0"/>
              <a:t>转换为灰度图像：</a:t>
            </a:r>
            <a:r>
              <a:rPr lang="en-US" altLang="zh-CN" sz="2400" dirty="0"/>
              <a:t>X=rgb2gray(image)</a:t>
            </a:r>
            <a:endParaRPr lang="zh-CN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/>
              <a:t>        转换为二值图像： </a:t>
            </a:r>
            <a:r>
              <a:rPr lang="en-US" altLang="zh-CN" sz="2400" dirty="0" err="1"/>
              <a:t>img_b</a:t>
            </a:r>
            <a:r>
              <a:rPr lang="en-US" altLang="zh-CN" sz="2400" dirty="0"/>
              <a:t>=im2bw(img,0.3)</a:t>
            </a:r>
            <a:r>
              <a:rPr lang="zh-CN" altLang="en-US" sz="2400" dirty="0"/>
              <a:t>，</a:t>
            </a:r>
            <a:r>
              <a:rPr lang="en-US" altLang="zh-CN" sz="2400" dirty="0"/>
              <a:t>0.3</a:t>
            </a:r>
            <a:r>
              <a:rPr lang="zh-CN" altLang="en-US" sz="2400" dirty="0"/>
              <a:t>为阈值，阈值不同转换的图像也不尽相同。</a:t>
            </a:r>
            <a:r>
              <a:rPr lang="zh-CN" altLang="en-US" sz="2400" i="1" dirty="0">
                <a:solidFill>
                  <a:schemeClr val="folHlink"/>
                </a:solidFill>
              </a:rPr>
              <a:t>（参考</a:t>
            </a:r>
            <a:r>
              <a:rPr lang="en-US" altLang="zh-CN" sz="2400" i="1" dirty="0">
                <a:solidFill>
                  <a:schemeClr val="folHlink"/>
                </a:solidFill>
              </a:rPr>
              <a:t>《</a:t>
            </a:r>
            <a:r>
              <a:rPr lang="zh-CN" altLang="en-US" sz="2400" i="1" dirty="0">
                <a:solidFill>
                  <a:schemeClr val="folHlink"/>
                </a:solidFill>
              </a:rPr>
              <a:t>实验教程</a:t>
            </a:r>
            <a:r>
              <a:rPr lang="en-US" altLang="zh-CN" sz="2400" i="1" dirty="0">
                <a:solidFill>
                  <a:schemeClr val="folHlink"/>
                </a:solidFill>
              </a:rPr>
              <a:t>》P7-8</a:t>
            </a:r>
            <a:r>
              <a:rPr lang="zh-CN" altLang="en-US" sz="2400" i="1" dirty="0">
                <a:solidFill>
                  <a:schemeClr val="folHlink"/>
                </a:solidFill>
              </a:rPr>
              <a:t>实验）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i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900" dirty="0"/>
              <a:t>         </a:t>
            </a:r>
            <a:endParaRPr lang="zh-CN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29B6F8-748A-41AB-ADF5-FEAB1694A6E5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D81B36CD-B405-4931-84F3-0B8DDA21460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557338"/>
            <a:ext cx="8567737" cy="4525962"/>
          </a:xfrm>
        </p:spPr>
        <p:txBody>
          <a:bodyPr/>
          <a:lstStyle/>
          <a:p>
            <a:pPr eaLnBrk="1" hangingPunct="1"/>
            <a:r>
              <a:rPr lang="zh-CN" altLang="en-US"/>
              <a:t>熟悉取图像大小的操作，完成实验</a:t>
            </a:r>
            <a:r>
              <a:rPr lang="en-US" altLang="zh-CN"/>
              <a:t>1.1</a:t>
            </a:r>
            <a:r>
              <a:rPr lang="zh-CN" altLang="en-US"/>
              <a:t>0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 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>
                <a:solidFill>
                  <a:srgbClr val="FF6600"/>
                </a:solidFill>
              </a:rPr>
              <a:t>0</a:t>
            </a:r>
            <a:r>
              <a:rPr lang="zh-CN" altLang="en-US" sz="2400"/>
              <a:t>：</a:t>
            </a:r>
            <a:r>
              <a:rPr lang="zh-CN" altLang="en-US" sz="2400" i="1"/>
              <a:t> </a:t>
            </a:r>
            <a:r>
              <a:rPr lang="en-US" altLang="zh-CN" sz="2400"/>
              <a:t>&gt;&gt;[row,col]=size(data1);</a:t>
            </a:r>
          </a:p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基本绘图操作，完成实验</a:t>
            </a:r>
            <a:r>
              <a:rPr lang="en-US" altLang="zh-CN"/>
              <a:t>1.1</a:t>
            </a:r>
            <a:r>
              <a:rPr lang="zh-CN" altLang="en-US"/>
              <a:t>1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plot(x,y[,'属性值'])以x、y为轴绘制曲线,可以设置绘制属性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在同一幅图上绘制多幅图像：plot(x1,y1,x2,y2,……)       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	 </a:t>
            </a:r>
            <a:r>
              <a:rPr lang="en-US" altLang="zh-CN" sz="2400"/>
              <a:t>或者使用hold on即：plot(x1,y1);                                                           </a:t>
            </a:r>
            <a:r>
              <a:rPr lang="zh-CN" altLang="en-US" sz="2400"/>
              <a:t>         			       </a:t>
            </a:r>
            <a:r>
              <a:rPr lang="en-US" altLang="zh-CN" sz="2400"/>
              <a:t>hold on;                                                                </a:t>
            </a:r>
            <a:r>
              <a:rPr lang="zh-CN" altLang="en-US" sz="2400"/>
              <a:t> 			       </a:t>
            </a:r>
            <a:r>
              <a:rPr lang="en-US" altLang="zh-CN" sz="2400"/>
              <a:t>plot(x2,y2);                                                           </a:t>
            </a:r>
            <a:r>
              <a:rPr lang="zh-CN" altLang="en-US" sz="2400"/>
              <a:t>  		                     </a:t>
            </a:r>
            <a:r>
              <a:rPr lang="en-US" altLang="zh-CN" sz="2400"/>
              <a:t>hold off ;  </a:t>
            </a:r>
            <a:endParaRPr lang="en-US" altLang="zh-CN" sz="2400" i="1">
              <a:solidFill>
                <a:schemeClr val="folHlink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9067C5-4608-4037-858E-7AC3B98083B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8CED7E92-2E82-4A88-89E1-6C60CB28A48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624013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>
                <a:solidFill>
                  <a:srgbClr val="FF6600"/>
                </a:solidFill>
              </a:rPr>
              <a:t>1</a:t>
            </a:r>
            <a:r>
              <a:rPr lang="en-US" altLang="zh-CN" sz="2800">
                <a:solidFill>
                  <a:srgbClr val="FF6600"/>
                </a:solidFill>
              </a:rPr>
              <a:t> </a:t>
            </a:r>
            <a:r>
              <a:rPr lang="zh-CN" altLang="en-US" sz="2800"/>
              <a:t>：</a:t>
            </a:r>
            <a:r>
              <a:rPr lang="en-US" altLang="zh-CN" sz="2400" i="1">
                <a:solidFill>
                  <a:schemeClr val="folHlink"/>
                </a:solidFill>
              </a:rPr>
              <a:t>《</a:t>
            </a:r>
            <a:r>
              <a:rPr lang="zh-CN" altLang="en-US" sz="2400" i="1">
                <a:solidFill>
                  <a:schemeClr val="folHlink"/>
                </a:solidFill>
              </a:rPr>
              <a:t>实验教程</a:t>
            </a:r>
            <a:r>
              <a:rPr lang="en-US" altLang="zh-CN" sz="2400" i="1">
                <a:solidFill>
                  <a:schemeClr val="folHlink"/>
                </a:solidFill>
              </a:rPr>
              <a:t>》P348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&gt;&gt;t=0:0.01*pi:2*pi;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&gt;&gt;plot(t,sin(t));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&gt;&gt;title('0</a:t>
            </a:r>
            <a:r>
              <a:rPr lang="zh-CN" altLang="en-US" sz="2400"/>
              <a:t>到</a:t>
            </a:r>
            <a:r>
              <a:rPr lang="en-US" altLang="zh-CN" sz="2400"/>
              <a:t>2∏</a:t>
            </a:r>
            <a:r>
              <a:rPr lang="zh-CN" altLang="en-US" sz="2400"/>
              <a:t>的正弦曲线</a:t>
            </a:r>
            <a:r>
              <a:rPr lang="en-US" altLang="zh-CN" sz="2400"/>
              <a:t>','FontSize',16);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&gt;&gt;xlabel('t=0</a:t>
            </a:r>
            <a:r>
              <a:rPr lang="zh-CN" altLang="en-US" sz="2400"/>
              <a:t>到</a:t>
            </a:r>
            <a:r>
              <a:rPr lang="en-US" altLang="zh-CN" sz="2400"/>
              <a:t>2 ∏');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&gt;&gt;ylabel('sin(t)');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&gt;&gt;text(pi,sin(pi),'\leftarrow sin(t)=0');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并将对应的余弦曲线画在同一幅图中</a:t>
            </a:r>
            <a:endParaRPr lang="en-US" altLang="zh-CN" sz="2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FE8775-8193-43A0-8C6A-5A976079EAA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6CC99E5A-1028-4EB2-BC60-9B14B0BABE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5573713"/>
          </a:xfrm>
        </p:spPr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的信号变换操作，完成实验  </a:t>
            </a:r>
            <a:r>
              <a:rPr lang="en-US" altLang="zh-CN"/>
              <a:t>1.1</a:t>
            </a:r>
            <a:r>
              <a:rPr lang="zh-CN" altLang="en-US"/>
              <a:t>2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6600"/>
                </a:solidFill>
              </a:rPr>
              <a:t>		</a:t>
            </a:r>
            <a:r>
              <a:rPr lang="zh-CN" altLang="en-US" sz="2400"/>
              <a:t>离散傅里叶</a:t>
            </a:r>
            <a:r>
              <a:rPr lang="en-US" altLang="zh-CN" sz="2400"/>
              <a:t>(DFT)</a:t>
            </a:r>
            <a:r>
              <a:rPr lang="zh-CN" altLang="en-US" sz="2400"/>
              <a:t>、离散余弦</a:t>
            </a:r>
            <a:r>
              <a:rPr lang="en-US" altLang="zh-CN" sz="2400"/>
              <a:t>(DCT)</a:t>
            </a:r>
            <a:r>
              <a:rPr lang="zh-CN" altLang="en-US" sz="2400"/>
              <a:t>、离散小波变换</a:t>
            </a:r>
            <a:r>
              <a:rPr lang="en-US" altLang="zh-CN" sz="2400"/>
              <a:t>(DWT)</a:t>
            </a:r>
            <a:r>
              <a:rPr lang="zh-CN" altLang="en-US" sz="2400"/>
              <a:t>是图像、音频信号常用基础操作，时域信号转换到不同的变换域后会导致不同程度的能量集中。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>
                <a:solidFill>
                  <a:srgbClr val="FF6600"/>
                </a:solidFill>
              </a:rPr>
              <a:t>2</a:t>
            </a:r>
            <a:r>
              <a:rPr lang="en-US" altLang="zh-CN" sz="2800">
                <a:solidFill>
                  <a:srgbClr val="FF6600"/>
                </a:solidFill>
              </a:rPr>
              <a:t> </a:t>
            </a:r>
            <a:r>
              <a:rPr lang="zh-CN" altLang="en-US" sz="2800"/>
              <a:t>：用离散余弦变换分析合成图像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     </a:t>
            </a:r>
            <a:r>
              <a:rPr lang="en-US" altLang="zh-CN" sz="2800">
                <a:latin typeface="华文楷体" panose="02010600040101010101" pitchFamily="2" charset="-122"/>
              </a:rPr>
              <a:t> 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>
                <a:latin typeface="华文楷体" panose="02010600040101010101" pitchFamily="2" charset="-122"/>
              </a:rPr>
              <a:t>读取一幅图像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华文楷体" panose="02010600040101010101" pitchFamily="2" charset="-122"/>
              </a:rPr>
              <a:t>             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zh-CN" altLang="en-US" sz="2800">
                <a:latin typeface="华文楷体" panose="02010600040101010101" pitchFamily="2" charset="-122"/>
              </a:rPr>
              <a:t>二维离散余弦变换和逆变换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华文楷体" panose="02010600040101010101" pitchFamily="2" charset="-122"/>
              </a:rPr>
              <a:t>             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zh-CN" altLang="en-US" sz="2800">
                <a:latin typeface="华文楷体" panose="02010600040101010101" pitchFamily="2" charset="-122"/>
              </a:rPr>
              <a:t>显示图像</a:t>
            </a:r>
            <a:r>
              <a:rPr lang="en-US" altLang="zh-CN" sz="2800">
                <a:latin typeface="华文楷体" panose="02010600040101010101" pitchFamily="2" charset="-122"/>
              </a:rPr>
              <a:t>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/>
              <a:t>     </a:t>
            </a:r>
            <a:r>
              <a:rPr lang="zh-CN" altLang="en-US" sz="2400"/>
              <a:t>其中正变换为</a:t>
            </a:r>
            <a:r>
              <a:rPr lang="en-US" altLang="zh-CN" sz="2400"/>
              <a:t>dct2(data1)</a:t>
            </a:r>
            <a:r>
              <a:rPr lang="zh-CN" altLang="en-US" sz="2400"/>
              <a:t>；逆变换为i</a:t>
            </a:r>
            <a:r>
              <a:rPr lang="en-US" altLang="zh-CN" sz="2400"/>
              <a:t>dct2(data1)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9AE70C-D1C3-4534-B096-8CC37BE93A5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870FEC48-2BFB-4AD6-A71B-720D1A6DBA4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的图像分块操作。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B=blkproc(A,[m,n],fun,P1,P2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其中</a:t>
            </a:r>
            <a:r>
              <a:rPr lang="en-US" altLang="zh-CN" sz="2400"/>
              <a:t>A</a:t>
            </a:r>
            <a:r>
              <a:rPr lang="zh-CN" altLang="en-US" sz="2400"/>
              <a:t>为原始信号矩阵，</a:t>
            </a:r>
            <a:r>
              <a:rPr lang="en-US" altLang="zh-CN" sz="2400"/>
              <a:t>[m,n]</a:t>
            </a:r>
            <a:r>
              <a:rPr lang="zh-CN" altLang="en-US" sz="2400"/>
              <a:t>为分块大小，</a:t>
            </a:r>
            <a:r>
              <a:rPr lang="en-US" altLang="zh-CN" sz="2400"/>
              <a:t>fun</a:t>
            </a:r>
            <a:r>
              <a:rPr lang="zh-CN" altLang="en-US" sz="2400"/>
              <a:t>为对每一分块</a:t>
            </a:r>
            <a:r>
              <a:rPr lang="en-US" altLang="zh-CN" sz="2400"/>
              <a:t>x</a:t>
            </a:r>
            <a:r>
              <a:rPr lang="zh-CN" altLang="en-US" sz="2400"/>
              <a:t>的操作规则，</a:t>
            </a:r>
            <a:r>
              <a:rPr lang="en-US" altLang="zh-CN" sz="2400"/>
              <a:t>Pi</a:t>
            </a:r>
            <a:r>
              <a:rPr lang="zh-CN" altLang="en-US" sz="2400"/>
              <a:t>是</a:t>
            </a:r>
            <a:r>
              <a:rPr lang="en-US" altLang="zh-CN" sz="2400"/>
              <a:t>fun</a:t>
            </a:r>
            <a:r>
              <a:rPr lang="zh-CN" altLang="en-US" sz="2400"/>
              <a:t>中调用的参数。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hlink"/>
                </a:solidFill>
              </a:rPr>
              <a:t>	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>
                <a:solidFill>
                  <a:srgbClr val="FF6600"/>
                </a:solidFill>
              </a:rPr>
              <a:t>3</a:t>
            </a:r>
            <a:r>
              <a:rPr lang="en-US" altLang="zh-CN" sz="2800">
                <a:solidFill>
                  <a:srgbClr val="FF6600"/>
                </a:solidFill>
              </a:rPr>
              <a:t> </a:t>
            </a:r>
            <a:r>
              <a:rPr lang="zh-CN" altLang="en-US" sz="2800"/>
              <a:t>：</a:t>
            </a:r>
            <a:r>
              <a:rPr lang="zh-CN" altLang="en-US" sz="2800" i="1"/>
              <a:t> </a:t>
            </a:r>
            <a:r>
              <a:rPr lang="en-US" altLang="zh-CN" sz="2400"/>
              <a:t>&gt;&gt;T=dctmtx(8);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&gt;&gt; result=blkproc(data1,[8 8],'P1*x*P2',T,T');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FB10F-E82A-4403-A34B-B8DC435E27E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158C1A0A-3C8C-4D43-9A2F-44256D1D429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412875"/>
            <a:ext cx="8229600" cy="4741863"/>
          </a:xfrm>
        </p:spPr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脚本编程的基本语法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/>
              <a:t>一般形式为：   </a:t>
            </a:r>
            <a:r>
              <a:rPr lang="en-US" altLang="zh-CN" sz="2400"/>
              <a:t>&lt;M</a:t>
            </a:r>
            <a:r>
              <a:rPr lang="zh-CN" altLang="en-US" sz="2400"/>
              <a:t>文件名</a:t>
            </a:r>
            <a:r>
              <a:rPr lang="en-US" altLang="zh-CN" sz="2400"/>
              <a:t>&gt;.m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运行方式：在命令窗口直接输入文件名，按</a:t>
            </a:r>
            <a:r>
              <a:rPr lang="en-US" altLang="zh-CN" sz="2400"/>
              <a:t>enter</a:t>
            </a:r>
            <a:r>
              <a:rPr lang="zh-CN" altLang="en-US" sz="2400"/>
              <a:t>结束；      在编辑窗口打开菜单</a:t>
            </a:r>
            <a:r>
              <a:rPr lang="en-US" altLang="zh-CN" sz="2400"/>
              <a:t>debug</a:t>
            </a:r>
            <a:r>
              <a:rPr lang="zh-CN" altLang="en-US" sz="2400"/>
              <a:t>，单击</a:t>
            </a:r>
            <a:r>
              <a:rPr lang="en-US" altLang="zh-CN" sz="2400"/>
              <a:t>run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例：绘制图像</a:t>
            </a:r>
            <a:r>
              <a:rPr lang="en-US" altLang="zh-CN" sz="2800"/>
              <a:t>lena.bmp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clc;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 clear;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[x,map]=imread(strcat(pn,fn),‘bmp’);%x</a:t>
            </a:r>
            <a:r>
              <a:rPr lang="zh-CN" altLang="en-US" sz="2400"/>
              <a:t>代表像素值，</a:t>
            </a:r>
            <a:r>
              <a:rPr lang="en-US" altLang="zh-CN" sz="2400"/>
              <a:t>map</a:t>
            </a:r>
            <a:r>
              <a:rPr lang="zh-CN" altLang="en-US" sz="2400"/>
              <a:t>代表色谱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imshow(x);</a:t>
            </a:r>
            <a:r>
              <a:rPr lang="zh-CN" altLang="en-US" sz="2400" i="1">
                <a:solidFill>
                  <a:schemeClr val="folHlink"/>
                </a:solidFill>
              </a:rPr>
              <a:t>                                 详见</a:t>
            </a:r>
            <a:r>
              <a:rPr lang="en-US" altLang="zh-CN" sz="2400" i="1">
                <a:solidFill>
                  <a:schemeClr val="folHlink"/>
                </a:solidFill>
              </a:rPr>
              <a:t>《</a:t>
            </a:r>
            <a:r>
              <a:rPr lang="zh-CN" altLang="en-US" sz="2400" i="1">
                <a:solidFill>
                  <a:schemeClr val="folHlink"/>
                </a:solidFill>
              </a:rPr>
              <a:t>实验教程</a:t>
            </a:r>
            <a:r>
              <a:rPr lang="en-US" altLang="zh-CN" sz="2400" i="1">
                <a:solidFill>
                  <a:schemeClr val="folHlink"/>
                </a:solidFill>
              </a:rPr>
              <a:t>》</a:t>
            </a:r>
            <a:r>
              <a:rPr lang="zh-CN" altLang="en-US" sz="2400" i="1">
                <a:solidFill>
                  <a:schemeClr val="folHlink"/>
                </a:solidFill>
              </a:rPr>
              <a:t>附录一</a:t>
            </a:r>
            <a:endParaRPr lang="zh-CN" altLang="en-US" sz="2400"/>
          </a:p>
        </p:txBody>
      </p:sp>
      <p:sp>
        <p:nvSpPr>
          <p:cNvPr id="30723" name="日期占位符 3">
            <a:extLst>
              <a:ext uri="{FF2B5EF4-FFF2-40B4-BE49-F238E27FC236}">
                <a16:creationId xmlns:a16="http://schemas.microsoft.com/office/drawing/2014/main" id="{4700BF75-A3F2-4F93-A483-455DEDE838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A5BB35-6C77-46DC-94B7-DD51111C3B8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B85B43C4-E6A2-4E47-A007-FE1A87F76C1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的函数编写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	  一般形式：</a:t>
            </a:r>
            <a:r>
              <a:rPr lang="en-US" altLang="zh-CN" sz="2400"/>
              <a:t>function&lt;</a:t>
            </a:r>
            <a:r>
              <a:rPr lang="zh-CN" altLang="en-US" sz="2400"/>
              <a:t>因变量</a:t>
            </a:r>
            <a:r>
              <a:rPr lang="en-US" altLang="zh-CN" sz="2400"/>
              <a:t>&gt;=&lt;</a:t>
            </a:r>
            <a:r>
              <a:rPr lang="zh-CN" altLang="en-US" sz="2400"/>
              <a:t>函数名</a:t>
            </a:r>
            <a:r>
              <a:rPr lang="en-US" altLang="zh-CN" sz="2400"/>
              <a:t>&gt;(&lt;</a:t>
            </a:r>
            <a:r>
              <a:rPr lang="zh-CN" altLang="en-US" sz="2400"/>
              <a:t>自变量</a:t>
            </a:r>
            <a:r>
              <a:rPr lang="en-US" altLang="zh-CN" sz="2400"/>
              <a:t>&gt;)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/>
              <a:t>      例：读入并绘制图像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/>
              <a:t>             </a:t>
            </a:r>
            <a:r>
              <a:rPr lang="en-US" altLang="zh-CN" sz="2400"/>
              <a:t>function  y=a(resource)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x=imread(resource);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imshow(x);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</a:t>
            </a:r>
            <a:r>
              <a:rPr lang="zh-CN" altLang="en-US" sz="2400"/>
              <a:t>在命令窗口输入</a:t>
            </a:r>
            <a:r>
              <a:rPr lang="en-US" altLang="zh-CN" sz="2400"/>
              <a:t>a(‘lena.bmp’);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   </a:t>
            </a:r>
          </a:p>
        </p:txBody>
      </p:sp>
      <p:sp>
        <p:nvSpPr>
          <p:cNvPr id="31747" name="日期占位符 3">
            <a:extLst>
              <a:ext uri="{FF2B5EF4-FFF2-40B4-BE49-F238E27FC236}">
                <a16:creationId xmlns:a16="http://schemas.microsoft.com/office/drawing/2014/main" id="{4277A63F-EFCB-4071-8207-86A2B8B3CDB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BC72DE-932B-4BC9-9D56-DBF9562782C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一、MATLAB基本操作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F99A515-75FB-49A4-9FBA-AEAB636D76B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00063" y="357188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/>
              <a:t>实验</a:t>
            </a:r>
            <a:r>
              <a:rPr lang="en-US" altLang="zh-CN"/>
              <a:t>1-1</a:t>
            </a:r>
            <a:r>
              <a:rPr lang="zh-CN" altLang="en-US"/>
              <a:t>内容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2A1FFDD-5126-40FA-A4E9-183ED93C0A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46088" y="1654175"/>
            <a:ext cx="8229600" cy="4367213"/>
          </a:xfrm>
        </p:spPr>
        <p:txBody>
          <a:bodyPr/>
          <a:lstStyle/>
          <a:p>
            <a:pPr eaLnBrk="1" hangingPunct="1">
              <a:lnSpc>
                <a:spcPts val="46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一、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基本操作（提前自学实践）</a:t>
            </a:r>
          </a:p>
          <a:p>
            <a:pPr eaLnBrk="1" hangingPunct="1">
              <a:lnSpc>
                <a:spcPts val="4600"/>
              </a:lnSpc>
            </a:pPr>
            <a:r>
              <a:rPr lang="zh-CN" altLang="en-US" dirty="0">
                <a:solidFill>
                  <a:srgbClr val="FF0000"/>
                </a:solidFill>
              </a:rPr>
              <a:t>二、图像变换及翻转实验（提前自学实践）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ts val="4600"/>
              </a:lnSpc>
            </a:pPr>
            <a:r>
              <a:rPr lang="zh-CN" altLang="en-US" dirty="0"/>
              <a:t>三、</a:t>
            </a:r>
            <a:r>
              <a:rPr lang="en-US" altLang="zh-CN" dirty="0"/>
              <a:t>LSB</a:t>
            </a:r>
            <a:r>
              <a:rPr lang="zh-CN" altLang="en-US" dirty="0"/>
              <a:t>隐写</a:t>
            </a:r>
            <a:endParaRPr lang="en-US" altLang="zh-CN" dirty="0"/>
          </a:p>
          <a:p>
            <a:pPr eaLnBrk="1" hangingPunct="1">
              <a:lnSpc>
                <a:spcPts val="4600"/>
              </a:lnSpc>
            </a:pPr>
            <a:r>
              <a:rPr lang="zh-CN" altLang="en-US" dirty="0"/>
              <a:t>四、</a:t>
            </a:r>
            <a:r>
              <a:rPr lang="en-US" altLang="zh-CN" dirty="0"/>
              <a:t>DCT</a:t>
            </a:r>
            <a:r>
              <a:rPr lang="zh-CN" altLang="en-US" dirty="0"/>
              <a:t>域隐写</a:t>
            </a:r>
            <a:endParaRPr lang="en-US" altLang="zh-CN" dirty="0"/>
          </a:p>
          <a:p>
            <a:pPr eaLnBrk="1" hangingPunct="1">
              <a:lnSpc>
                <a:spcPts val="4600"/>
              </a:lnSpc>
            </a:pPr>
            <a:r>
              <a:rPr lang="zh-CN" altLang="en-US" dirty="0"/>
              <a:t>五、二</a:t>
            </a:r>
            <a:r>
              <a:rPr lang="zh-CN" altLang="en-US"/>
              <a:t>值图隐写（</a:t>
            </a:r>
            <a:r>
              <a:rPr lang="zh-CN" altLang="en-US" dirty="0"/>
              <a:t>扩展实验）</a:t>
            </a:r>
            <a:endParaRPr lang="en-US" altLang="zh-CN" dirty="0"/>
          </a:p>
          <a:p>
            <a:pPr eaLnBrk="1" hangingPunct="1">
              <a:lnSpc>
                <a:spcPts val="4600"/>
              </a:lnSpc>
            </a:pPr>
            <a:endParaRPr lang="en-US" altLang="zh-CN" dirty="0"/>
          </a:p>
          <a:p>
            <a:pPr marL="0" indent="0" eaLnBrk="1" hangingPunct="1">
              <a:lnSpc>
                <a:spcPts val="46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2B810957-6051-4754-98A0-EDCC62C5A9E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85775" y="1319213"/>
            <a:ext cx="8229600" cy="530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dirty="0"/>
              <a:t>关于符号：</a:t>
            </a:r>
            <a:endParaRPr lang="en-US" altLang="zh-CN" dirty="0"/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命令中的符号一定要是英文输入法中的符号。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dirty="0"/>
              <a:t>关于类型</a:t>
            </a:r>
            <a:endParaRPr lang="en-US" altLang="zh-CN" dirty="0"/>
          </a:p>
          <a:p>
            <a:pPr marL="400050" lvl="1" indent="0" eaLnBrk="1" hangingPunct="1">
              <a:lnSpc>
                <a:spcPct val="11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400" dirty="0"/>
              <a:t>一般为</a:t>
            </a:r>
            <a:r>
              <a:rPr lang="en-US" altLang="zh-CN" sz="2400" dirty="0"/>
              <a:t>uint8</a:t>
            </a:r>
            <a:r>
              <a:rPr lang="zh-CN" altLang="en-US" sz="2400" dirty="0"/>
              <a:t>和</a:t>
            </a:r>
            <a:r>
              <a:rPr lang="en-US" altLang="zh-CN" sz="2400" dirty="0"/>
              <a:t>double</a:t>
            </a:r>
            <a:r>
              <a:rPr lang="zh-CN" altLang="en-US" sz="2400" dirty="0"/>
              <a:t>，用</a:t>
            </a:r>
            <a:r>
              <a:rPr lang="en-US" altLang="zh-CN" sz="2400" dirty="0" err="1"/>
              <a:t>imread</a:t>
            </a:r>
            <a:r>
              <a:rPr lang="zh-CN" altLang="en-US" sz="2400" dirty="0"/>
              <a:t>读入的是</a:t>
            </a:r>
            <a:r>
              <a:rPr lang="en-US" altLang="zh-CN" sz="2400" dirty="0"/>
              <a:t>uint8</a:t>
            </a:r>
            <a:r>
              <a:rPr lang="zh-CN" altLang="en-US" sz="2400" dirty="0"/>
              <a:t>类型，进行数值计算时要转化为</a:t>
            </a:r>
            <a:r>
              <a:rPr lang="en-US" altLang="zh-CN" sz="2400" dirty="0"/>
              <a:t>double</a:t>
            </a:r>
            <a:r>
              <a:rPr lang="zh-CN" altLang="en-US" sz="2400" dirty="0"/>
              <a:t>。</a:t>
            </a:r>
            <a:r>
              <a:rPr lang="en-US" altLang="zh-CN" sz="2400" dirty="0"/>
              <a:t>uint8</a:t>
            </a:r>
            <a:r>
              <a:rPr lang="zh-CN" altLang="en-US" sz="2400" dirty="0"/>
              <a:t>的范围是</a:t>
            </a:r>
            <a:r>
              <a:rPr lang="en-US" altLang="zh-CN" sz="2400" dirty="0"/>
              <a:t>[0 255],double</a:t>
            </a:r>
            <a:r>
              <a:rPr lang="zh-CN" altLang="en-US" sz="2400" dirty="0"/>
              <a:t>的范围是</a:t>
            </a:r>
            <a:r>
              <a:rPr lang="en-US" altLang="zh-CN" sz="2400" dirty="0"/>
              <a:t>[0 1];  </a:t>
            </a:r>
          </a:p>
          <a:p>
            <a:pPr lvl="1" eaLnBrk="1" hangingPunct="1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a=</a:t>
            </a:r>
            <a:r>
              <a:rPr lang="en-US" altLang="zh-CN" sz="2400" dirty="0" err="1"/>
              <a:t>imread</a:t>
            </a:r>
            <a:r>
              <a:rPr lang="en-US" altLang="zh-CN" sz="2400" dirty="0"/>
              <a:t>('c:\woman.bmp'); </a:t>
            </a:r>
            <a:r>
              <a:rPr lang="en-US" altLang="zh-CN" sz="2400" dirty="0">
                <a:solidFill>
                  <a:srgbClr val="00FF00"/>
                </a:solidFill>
              </a:rPr>
              <a:t>%</a:t>
            </a:r>
            <a:r>
              <a:rPr lang="zh-CN" altLang="en-US" sz="2400" dirty="0">
                <a:solidFill>
                  <a:srgbClr val="00FF00"/>
                </a:solidFill>
              </a:rPr>
              <a:t>读入图像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imshow</a:t>
            </a:r>
            <a:r>
              <a:rPr lang="en-US" altLang="zh-CN" sz="2400" dirty="0"/>
              <a:t>(a);  </a:t>
            </a:r>
            <a:r>
              <a:rPr lang="en-US" altLang="zh-CN" sz="2400" dirty="0">
                <a:solidFill>
                  <a:srgbClr val="00FF00"/>
                </a:solidFill>
              </a:rPr>
              <a:t>%</a:t>
            </a:r>
            <a:r>
              <a:rPr lang="zh-CN" altLang="en-US" sz="2400" dirty="0">
                <a:solidFill>
                  <a:srgbClr val="00FF00"/>
                </a:solidFill>
              </a:rPr>
              <a:t>正常显示图像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double_a</a:t>
            </a:r>
            <a:r>
              <a:rPr lang="en-US" altLang="zh-CN" sz="2400" dirty="0"/>
              <a:t>=double(a); </a:t>
            </a:r>
            <a:r>
              <a:rPr lang="en-US" altLang="zh-CN" sz="2400" dirty="0">
                <a:solidFill>
                  <a:srgbClr val="00FF00"/>
                </a:solidFill>
              </a:rPr>
              <a:t>%</a:t>
            </a:r>
            <a:r>
              <a:rPr lang="zh-CN" altLang="en-US" sz="2400" dirty="0">
                <a:solidFill>
                  <a:srgbClr val="00FF00"/>
                </a:solidFill>
              </a:rPr>
              <a:t>转化为</a:t>
            </a:r>
            <a:r>
              <a:rPr lang="en-US" altLang="zh-CN" sz="2400" dirty="0">
                <a:solidFill>
                  <a:srgbClr val="00FF00"/>
                </a:solidFill>
              </a:rPr>
              <a:t>double</a:t>
            </a:r>
            <a:r>
              <a:rPr lang="zh-CN" altLang="en-US" sz="2400" dirty="0">
                <a:solidFill>
                  <a:srgbClr val="00FF00"/>
                </a:solidFill>
              </a:rPr>
              <a:t>类型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imshow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double_a</a:t>
            </a:r>
            <a:r>
              <a:rPr lang="en-US" altLang="zh-CN" sz="2400" dirty="0"/>
              <a:t>);  </a:t>
            </a:r>
            <a:r>
              <a:rPr lang="en-US" altLang="zh-CN" sz="2400" dirty="0">
                <a:solidFill>
                  <a:srgbClr val="00FF00"/>
                </a:solidFill>
              </a:rPr>
              <a:t>%</a:t>
            </a:r>
            <a:r>
              <a:rPr lang="zh-CN" altLang="en-US" sz="2400" dirty="0">
                <a:solidFill>
                  <a:srgbClr val="00FF00"/>
                </a:solidFill>
              </a:rPr>
              <a:t>显示白屏</a:t>
            </a:r>
          </a:p>
        </p:txBody>
      </p:sp>
      <p:sp>
        <p:nvSpPr>
          <p:cNvPr id="32771" name="日期占位符 3">
            <a:extLst>
              <a:ext uri="{FF2B5EF4-FFF2-40B4-BE49-F238E27FC236}">
                <a16:creationId xmlns:a16="http://schemas.microsoft.com/office/drawing/2014/main" id="{BEA6E4AE-95CD-4133-A56C-BEE4628F1EF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28625" y="63579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596B4-1075-475A-B393-74037A4643CC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一、MATLAB基本操作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E03A130D-2B61-46C2-9E09-B5AB685ED74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2276475"/>
            <a:ext cx="8229600" cy="21097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/>
              <a:t>命令的末尾输入分号可以使命令的输出不显示在命令窗口，用</a:t>
            </a:r>
            <a:r>
              <a:rPr lang="en-US" altLang="zh-CN" sz="2400"/>
              <a:t>clc</a:t>
            </a:r>
            <a:r>
              <a:rPr lang="zh-CN" altLang="en-US" sz="2400"/>
              <a:t>命令清理命令窗口，</a:t>
            </a:r>
            <a:r>
              <a:rPr lang="en-US" altLang="zh-CN" sz="2400"/>
              <a:t>clear</a:t>
            </a:r>
            <a:r>
              <a:rPr lang="zh-CN" altLang="en-US" sz="2400"/>
              <a:t>命令清理变量。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/>
              <a:t>不懂函数用法时用 </a:t>
            </a:r>
            <a:r>
              <a:rPr lang="en-US" altLang="zh-CN" sz="2400"/>
              <a:t>help</a:t>
            </a:r>
            <a:r>
              <a:rPr lang="zh-CN" altLang="en-US" sz="2400"/>
              <a:t>命令获得相关说明文档。</a:t>
            </a:r>
            <a:r>
              <a:rPr lang="en-US" altLang="zh-CN" sz="2400"/>
              <a:t>help ***</a:t>
            </a:r>
            <a:r>
              <a:rPr lang="zh-CN" altLang="en-US" sz="2400"/>
              <a:t>（***代表函数名）</a:t>
            </a:r>
          </a:p>
        </p:txBody>
      </p:sp>
      <p:sp>
        <p:nvSpPr>
          <p:cNvPr id="33795" name="日期占位符 3">
            <a:extLst>
              <a:ext uri="{FF2B5EF4-FFF2-40B4-BE49-F238E27FC236}">
                <a16:creationId xmlns:a16="http://schemas.microsoft.com/office/drawing/2014/main" id="{14207C2B-9AAE-44A1-95E9-4DF268B327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28625" y="63579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63FFDDA-F0BC-48E4-8720-C9D941A9586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一、MATLAB基本操作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EFB6CA6-BAC8-424C-9615-6D8F4EF92F1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二、图像变换及翻转实验</a:t>
            </a:r>
          </a:p>
        </p:txBody>
      </p:sp>
      <p:sp>
        <p:nvSpPr>
          <p:cNvPr id="34819" name="Rectangle 9">
            <a:extLst>
              <a:ext uri="{FF2B5EF4-FFF2-40B4-BE49-F238E27FC236}">
                <a16:creationId xmlns:a16="http://schemas.microsoft.com/office/drawing/2014/main" id="{7A454658-7880-4869-9073-58EDC2F6E92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</a:t>
            </a:r>
            <a:endParaRPr lang="en-US" altLang="zh-CN" dirty="0"/>
          </a:p>
          <a:p>
            <a:pPr marL="400050" lvl="1" indent="0" eaLnBrk="1" hangingPunct="1">
              <a:buNone/>
            </a:pPr>
            <a:r>
              <a:rPr lang="zh-CN" altLang="en-US" sz="2400" dirty="0"/>
              <a:t>编写一个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函数，将输入的图像进行变换或者翻转，并将结果显示在屏幕上。</a:t>
            </a:r>
          </a:p>
          <a:p>
            <a:pPr eaLnBrk="1" hangingPunct="1"/>
            <a:r>
              <a:rPr lang="zh-CN" altLang="en-US" dirty="0"/>
              <a:t>实验目的</a:t>
            </a:r>
            <a:endParaRPr lang="en-US" altLang="zh-CN" dirty="0"/>
          </a:p>
          <a:p>
            <a:pPr marL="400050" lvl="1" indent="0" eaLnBrk="1" hangingPunct="1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）熟悉</a:t>
            </a:r>
            <a:r>
              <a:rPr lang="en-US" altLang="zh-CN" sz="2400" dirty="0"/>
              <a:t>MATLAB</a:t>
            </a:r>
            <a:r>
              <a:rPr lang="zh-CN" altLang="en-US" sz="2400" dirty="0"/>
              <a:t>里的基本矩阵操作</a:t>
            </a:r>
            <a:endParaRPr lang="en-US" altLang="zh-CN" sz="2400" dirty="0"/>
          </a:p>
          <a:p>
            <a:pPr marL="400050" lvl="1" indent="0" eaLnBrk="1" hangingPunct="1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）掌握</a:t>
            </a:r>
            <a:r>
              <a:rPr lang="en-US" altLang="zh-CN" sz="2400" dirty="0"/>
              <a:t>MATLAB</a:t>
            </a:r>
            <a:r>
              <a:rPr lang="zh-CN" altLang="en-US" sz="2400" dirty="0"/>
              <a:t>函数编写</a:t>
            </a:r>
          </a:p>
          <a:p>
            <a:pPr eaLnBrk="1" hangingPunct="1"/>
            <a:r>
              <a:rPr lang="zh-CN" altLang="en-US" dirty="0"/>
              <a:t>实验要求</a:t>
            </a:r>
            <a:endParaRPr lang="en-US" altLang="zh-CN" dirty="0"/>
          </a:p>
          <a:p>
            <a:pPr marL="400050" lvl="1" indent="0" eaLnBrk="1" hangingPunct="1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）能处理灰度图像</a:t>
            </a:r>
            <a:endParaRPr lang="en-US" altLang="zh-CN" sz="2400" dirty="0"/>
          </a:p>
          <a:p>
            <a:pPr marL="400050" lvl="1" indent="0" eaLnBrk="1" hangingPunct="1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）能处理</a:t>
            </a:r>
            <a:r>
              <a:rPr lang="en-US" altLang="zh-CN" sz="2400" dirty="0"/>
              <a:t>RGB</a:t>
            </a:r>
            <a:r>
              <a:rPr lang="zh-CN" altLang="en-US" sz="2400" dirty="0"/>
              <a:t>图像 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</a:p>
        </p:txBody>
      </p:sp>
      <p:sp>
        <p:nvSpPr>
          <p:cNvPr id="34820" name="日期占位符 3">
            <a:extLst>
              <a:ext uri="{FF2B5EF4-FFF2-40B4-BE49-F238E27FC236}">
                <a16:creationId xmlns:a16="http://schemas.microsoft.com/office/drawing/2014/main" id="{7DC05595-CDEC-489F-B3D5-4AEAE2E214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Rectangle 8">
            <a:extLst>
              <a:ext uri="{FF2B5EF4-FFF2-40B4-BE49-F238E27FC236}">
                <a16:creationId xmlns:a16="http://schemas.microsoft.com/office/drawing/2014/main" id="{0606222C-468F-45B9-84B4-2F40FFE5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2">
            <a:extLst>
              <a:ext uri="{FF2B5EF4-FFF2-40B4-BE49-F238E27FC236}">
                <a16:creationId xmlns:a16="http://schemas.microsoft.com/office/drawing/2014/main" id="{CEC876CB-AEE3-4818-B806-5FE15CB4251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id="{AB78D18E-D5C1-4B16-8737-FFD812A2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752725"/>
            <a:ext cx="3446463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1">
            <a:extLst>
              <a:ext uri="{FF2B5EF4-FFF2-40B4-BE49-F238E27FC236}">
                <a16:creationId xmlns:a16="http://schemas.microsoft.com/office/drawing/2014/main" id="{9C63F5AD-A080-4DFB-86CE-4F50AE62A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BA6CC3-55EF-440D-8E11-256DE636EE1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二、图像变换及翻转实验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273C7D6-EF47-475A-BD00-0021510F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10366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效果图</a:t>
            </a:r>
            <a:endParaRPr lang="en-US" altLang="zh-CN" kern="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pt-BR" altLang="zh-CN" sz="2400" kern="0" dirty="0"/>
              <a:t>      rot90(A,K);   flipud(A);   fliplr(A);  lipdim(X,DIM); tril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602ADF8-D88E-40A1-B69F-2D4731E7E0B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一、MATLAB基本操作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0F1F05BA-D9D6-41E5-A257-3131E9B2D82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0913" y="1571625"/>
            <a:ext cx="7242175" cy="4525963"/>
          </a:xfrm>
        </p:spPr>
      </p:pic>
      <p:sp>
        <p:nvSpPr>
          <p:cNvPr id="14340" name="Text Box 4">
            <a:extLst>
              <a:ext uri="{FF2B5EF4-FFF2-40B4-BE49-F238E27FC236}">
                <a16:creationId xmlns:a16="http://schemas.microsoft.com/office/drawing/2014/main" id="{C2E52AE9-9066-4FB5-B782-8D87C820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997200"/>
            <a:ext cx="1871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编辑窗口：编辑函数或者脚本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D494415B-E5FE-45A8-803E-BDA3C46E5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373688"/>
            <a:ext cx="2303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命令窗口：输入命令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8BA99283-9669-45CA-A969-71D50C75D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71875"/>
            <a:ext cx="165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查看变量窗口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995C4521-EA08-4232-B8A7-32EC6CEB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157788"/>
            <a:ext cx="115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历史命令记录窗口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E0F60A7A-990F-4BE1-A70A-1F7C7070B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700213"/>
            <a:ext cx="1150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当前工作目录窗口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4B47938-47AC-4DBC-ADC8-14C646501FC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一、MATLAB基本操作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0B612E6-BE14-48A0-BFBB-B79B0BEBBD3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850" y="1628775"/>
            <a:ext cx="86756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77AB1"/>
              </a:buClr>
            </a:pPr>
            <a:r>
              <a:rPr lang="en-US" altLang="zh-CN"/>
              <a:t>MATLAB</a:t>
            </a:r>
            <a:r>
              <a:rPr lang="zh-CN" altLang="en-US"/>
              <a:t>变量名:</a:t>
            </a: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变量名以字母打头，后面最多跟</a:t>
            </a:r>
            <a:r>
              <a:rPr lang="en-US" altLang="zh-CN" sz="2400"/>
              <a:t>19</a:t>
            </a:r>
            <a:r>
              <a:rPr lang="zh-CN" altLang="en-US" sz="2400"/>
              <a:t>个字母或数字，如</a:t>
            </a:r>
            <a:r>
              <a:rPr lang="en-US" altLang="zh-CN" sz="2400"/>
              <a:t>x</a:t>
            </a:r>
            <a:r>
              <a:rPr lang="zh-CN" altLang="en-US" sz="2400"/>
              <a:t>，</a:t>
            </a:r>
            <a:r>
              <a:rPr lang="en-US" altLang="zh-CN" sz="2400"/>
              <a:t>y</a:t>
            </a:r>
            <a:r>
              <a:rPr lang="zh-CN" altLang="en-US" sz="2400"/>
              <a:t>，</a:t>
            </a:r>
            <a:r>
              <a:rPr lang="en-US" altLang="zh-CN" sz="2400"/>
              <a:t>ae3</a:t>
            </a:r>
            <a:r>
              <a:rPr lang="zh-CN" altLang="en-US" sz="2400"/>
              <a:t>和</a:t>
            </a:r>
            <a:r>
              <a:rPr lang="en-US" altLang="zh-CN" sz="2400"/>
              <a:t>d3er45</a:t>
            </a:r>
            <a:r>
              <a:rPr lang="zh-CN" altLang="en-US" sz="2400"/>
              <a:t>等都是合法的，不能使用内部函数或命令名作为变量名。</a:t>
            </a:r>
            <a:r>
              <a:rPr lang="en-US" altLang="zh-CN" sz="2400"/>
              <a:t>Matlab</a:t>
            </a:r>
            <a:r>
              <a:rPr lang="zh-CN" altLang="en-US" sz="2400"/>
              <a:t>中的变量名区分大小写，</a:t>
            </a:r>
            <a:r>
              <a:rPr lang="en-US" altLang="zh-CN" sz="2400"/>
              <a:t>ab</a:t>
            </a:r>
            <a:r>
              <a:rPr lang="zh-CN" altLang="en-US" sz="2400"/>
              <a:t>与</a:t>
            </a:r>
            <a:r>
              <a:rPr lang="en-US" altLang="zh-CN" sz="2400"/>
              <a:t>AB</a:t>
            </a:r>
            <a:r>
              <a:rPr lang="zh-CN" altLang="en-US" sz="2400"/>
              <a:t>表示两个不同的变量。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          Matlab</a:t>
            </a:r>
            <a:r>
              <a:rPr lang="zh-CN" altLang="en-US" sz="2400"/>
              <a:t>中可以直接使用变量而不必事先声明。</a:t>
            </a:r>
          </a:p>
          <a:p>
            <a:pPr eaLnBrk="1" hangingPunct="1">
              <a:lnSpc>
                <a:spcPct val="90000"/>
              </a:lnSpc>
              <a:buClr>
                <a:srgbClr val="477AB1"/>
              </a:buClr>
            </a:pPr>
            <a:r>
              <a:rPr lang="zh-CN" altLang="en-US"/>
              <a:t>一些常用命令：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</a:t>
            </a:r>
            <a:r>
              <a:rPr lang="zh-CN" altLang="en-US" sz="2800">
                <a:ea typeface="隶书" panose="02010509060101010101" pitchFamily="49" charset="-122"/>
              </a:rPr>
              <a:t>     </a:t>
            </a:r>
            <a:r>
              <a:rPr lang="zh-CN" altLang="en-US" sz="2400"/>
              <a:t>dir：列出当前目录下的所有文件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clc：清除命令窗口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clear all：清除环境变量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help：帮助查询命令，help **（**代表要查询的命令名）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E96317-DBAF-41E6-8216-4E835188ACC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一、MATLAB基本操作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2F56D1D-AF73-46AA-8FA9-941775528CB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628775"/>
            <a:ext cx="832961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，完成实验</a:t>
            </a:r>
            <a:r>
              <a:rPr lang="en-US" altLang="zh-CN"/>
              <a:t>1.1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/>
              <a:t>：用</a:t>
            </a:r>
            <a:r>
              <a:rPr lang="en-US" altLang="zh-CN" sz="2800"/>
              <a:t>MATLAB</a:t>
            </a:r>
            <a:r>
              <a:rPr lang="zh-CN" altLang="en-US" sz="2800"/>
              <a:t>计算</a:t>
            </a:r>
            <a:r>
              <a:rPr lang="en-US" altLang="zh-CN" sz="2800"/>
              <a:t>3+2</a:t>
            </a:r>
            <a:r>
              <a:rPr lang="zh-CN" altLang="en-US" sz="2800"/>
              <a:t>，</a:t>
            </a:r>
            <a:r>
              <a:rPr lang="en-US" altLang="zh-CN" sz="2800"/>
              <a:t>a*b(</a:t>
            </a:r>
            <a:r>
              <a:rPr lang="zh-CN" altLang="en-US" sz="2800"/>
              <a:t>向量</a:t>
            </a:r>
            <a:r>
              <a:rPr lang="en-US" altLang="zh-CN" sz="28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的矩阵操作，完成实验</a:t>
            </a:r>
            <a:r>
              <a:rPr lang="en-US" altLang="zh-CN"/>
              <a:t>1.2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                   </a:t>
            </a:r>
            <a:r>
              <a:rPr lang="zh-CN" altLang="en-US" sz="2000"/>
              <a:t>常用的矩阵函数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6600"/>
                </a:solidFill>
              </a:rPr>
              <a:t>	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1.2</a:t>
            </a:r>
            <a:r>
              <a:rPr lang="zh-CN" altLang="en-US" sz="2800"/>
              <a:t>：</a:t>
            </a:r>
            <a:r>
              <a:rPr lang="en-US" altLang="zh-CN" sz="2400"/>
              <a:t>&gt;&gt;</a:t>
            </a:r>
            <a:r>
              <a:rPr lang="en-US" altLang="zh-CN" sz="2400">
                <a:solidFill>
                  <a:srgbClr val="FF0000"/>
                </a:solidFill>
              </a:rPr>
              <a:t>X=zeros(</a:t>
            </a:r>
            <a:r>
              <a:rPr lang="en-US" altLang="zh-CN" sz="2400" i="1">
                <a:solidFill>
                  <a:srgbClr val="FF0000"/>
                </a:solidFill>
              </a:rPr>
              <a:t>m,n</a:t>
            </a:r>
            <a:r>
              <a:rPr lang="en-US" altLang="zh-CN" sz="2400">
                <a:solidFill>
                  <a:srgbClr val="FF0000"/>
                </a:solidFill>
              </a:rPr>
              <a:t>) ; %</a:t>
            </a:r>
            <a:r>
              <a:rPr lang="en-US" altLang="zh-CN" sz="2400" i="1">
                <a:solidFill>
                  <a:srgbClr val="FF0000"/>
                </a:solidFill>
              </a:rPr>
              <a:t>m,n</a:t>
            </a:r>
            <a:r>
              <a:rPr lang="zh-CN" altLang="en-US" sz="2400" i="1"/>
              <a:t>为矩阵行列</a:t>
            </a: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graphicFrame>
        <p:nvGraphicFramePr>
          <p:cNvPr id="13317" name="Group 5">
            <a:extLst>
              <a:ext uri="{FF2B5EF4-FFF2-40B4-BE49-F238E27FC236}">
                <a16:creationId xmlns:a16="http://schemas.microsoft.com/office/drawing/2014/main" id="{A02BA35D-E7C5-4792-A350-6202BEF2A221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3873500"/>
          <a:ext cx="4967287" cy="1589088"/>
        </p:xfrm>
        <a:graphic>
          <a:graphicData uri="http://schemas.openxmlformats.org/drawingml/2006/table">
            <a:tbl>
              <a:tblPr/>
              <a:tblGrid>
                <a:gridCol w="248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函数名称</a:t>
                      </a:r>
                    </a:p>
                  </a:txBody>
                  <a:tcPr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函数功能</a:t>
                      </a:r>
                    </a:p>
                  </a:txBody>
                  <a:tcPr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zeros(m,n)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华文楷体" pitchFamily="2" charset="-122"/>
                      </a:endParaRPr>
                    </a:p>
                  </a:txBody>
                  <a:tcPr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m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行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列零矩阵</a:t>
                      </a:r>
                    </a:p>
                  </a:txBody>
                  <a:tcPr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eye(n)</a:t>
                      </a:r>
                    </a:p>
                  </a:txBody>
                  <a:tcPr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阶方阵</a:t>
                      </a:r>
                    </a:p>
                  </a:txBody>
                  <a:tcPr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ones(m,n)</a:t>
                      </a:r>
                    </a:p>
                  </a:txBody>
                  <a:tcPr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m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行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列全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矩阵</a:t>
                      </a:r>
                    </a:p>
                  </a:txBody>
                  <a:tcPr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0BA1750-5E54-4385-AFCA-B35A4C47FD1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一、MATLAB基本操作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70352E6-AD12-4720-8169-274B8E02D30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628775"/>
            <a:ext cx="832961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77AB1"/>
              </a:buClr>
            </a:pPr>
            <a:r>
              <a:rPr lang="zh-CN" altLang="en-US"/>
              <a:t>矩阵取值：</a:t>
            </a:r>
            <a:endParaRPr lang="en-US" altLang="zh-CN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>
                <a:solidFill>
                  <a:schemeClr val="hlink"/>
                </a:solidFill>
              </a:rPr>
              <a:t>	</a:t>
            </a:r>
            <a:r>
              <a:rPr lang="zh-CN" altLang="en-US" sz="2400"/>
              <a:t>索引：   </a:t>
            </a:r>
            <a:r>
              <a:rPr lang="en-US" altLang="zh-CN" sz="2400"/>
              <a:t>Z(1,2)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序号：   </a:t>
            </a:r>
            <a:r>
              <a:rPr lang="en-US" altLang="zh-CN" sz="2400"/>
              <a:t>Z(4)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     冒号表达式： </a:t>
            </a:r>
            <a:r>
              <a:rPr lang="en-US" altLang="zh-CN" sz="2400"/>
              <a:t>1:10  1:2:10  Z(1:2,3:4)  Z(:,end-1:end)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逻辑，关系运算：</a:t>
            </a:r>
            <a:endParaRPr lang="en-US" altLang="zh-CN" sz="24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		     &gt;&gt; a= rand(3,4)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		     &gt;&gt; I= a&gt;0.5 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		     &gt;&gt; b=a(I)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BBF19137-BCB7-44DC-9DC1-F10E6D75B2D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500188"/>
            <a:ext cx="8607425" cy="4929187"/>
          </a:xfrm>
        </p:spPr>
        <p:txBody>
          <a:bodyPr/>
          <a:lstStyle/>
          <a:p>
            <a:pPr eaLnBrk="1" hangingPunct="1"/>
            <a:r>
              <a:rPr lang="zh-CN" altLang="en-US"/>
              <a:t>熟悉随机数操作，完成实验</a:t>
            </a:r>
            <a:r>
              <a:rPr lang="en-US" altLang="zh-CN"/>
              <a:t>1.3</a:t>
            </a:r>
            <a:endParaRPr lang="zh-CN" altLang="en-US" sz="2400">
              <a:solidFill>
                <a:srgbClr val="FF66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 </a:t>
            </a:r>
            <a:r>
              <a:rPr lang="zh-CN" altLang="en-US" sz="2400">
                <a:solidFill>
                  <a:srgbClr val="FF6600"/>
                </a:solidFill>
              </a:rPr>
              <a:t>rand：均匀分布随机矩阵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 rand    %无变量输入时只产生一个随机数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 y=rand(n)     %生成n*n随机矩阵，其元素在（0,1）内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 y=rand(m,n)   %生成m*n的随机矩阵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 randn：正态分布随机矩阵</a:t>
            </a:r>
            <a:endParaRPr lang="en-US" altLang="zh-CN" sz="2400">
              <a:solidFill>
                <a:srgbClr val="FF66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 randint：整数随机分布矩阵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        </a:t>
            </a:r>
            <a:r>
              <a:rPr lang="zh-CN" altLang="en-US" sz="2400"/>
              <a:t>randint(m,n,rg)%第三个参数可缺省</a:t>
            </a:r>
            <a:r>
              <a:rPr lang="en-US" altLang="zh-CN" sz="2400"/>
              <a:t>,</a:t>
            </a:r>
            <a:r>
              <a:rPr lang="zh-CN" altLang="en-US" sz="2400"/>
              <a:t>生成一个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列的元素，元素值在</a:t>
            </a:r>
            <a:r>
              <a:rPr lang="en-US" altLang="zh-CN" sz="2400"/>
              <a:t>[0,rg-1]</a:t>
            </a:r>
            <a:r>
              <a:rPr lang="zh-CN" altLang="en-US" sz="2400"/>
              <a:t>之间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C3208B-26B3-4BD1-A1C4-60D7ED71041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3F5462FB-78BC-4A23-9BB1-1137B13E686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500188"/>
            <a:ext cx="8607425" cy="4929187"/>
          </a:xfrm>
        </p:spPr>
        <p:txBody>
          <a:bodyPr/>
          <a:lstStyle/>
          <a:p>
            <a:pPr eaLnBrk="1" hangingPunct="1"/>
            <a:r>
              <a:rPr lang="zh-CN" altLang="en-US"/>
              <a:t>熟悉随机数操作，完成实验</a:t>
            </a:r>
            <a:r>
              <a:rPr lang="en-US" altLang="zh-CN"/>
              <a:t>1.3</a:t>
            </a:r>
            <a:r>
              <a:rPr lang="zh-CN" altLang="en-US" sz="2400"/>
              <a:t>     </a:t>
            </a:r>
            <a:endParaRPr lang="zh-CN" altLang="en-US" sz="2400">
              <a:solidFill>
                <a:srgbClr val="FF66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1.3</a:t>
            </a:r>
            <a:r>
              <a:rPr lang="zh-CN" altLang="en-US" sz="2800"/>
              <a:t>：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&gt;&gt; rand(‘seed’, num); %rng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      &gt;&gt;rand(‘seed’,1032);%</a:t>
            </a:r>
            <a:r>
              <a:rPr lang="zh-CN" altLang="en-US" sz="2400"/>
              <a:t>设置一个种子， 设置后下面的随机数是一定的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&gt;&gt;rand(</a:t>
            </a:r>
            <a:r>
              <a:rPr lang="en-US" altLang="zh-CN" sz="2400" i="1"/>
              <a:t>n,m</a:t>
            </a:r>
            <a:r>
              <a:rPr lang="en-US" altLang="zh-CN" sz="2400"/>
              <a:t>); %</a:t>
            </a:r>
            <a:r>
              <a:rPr lang="zh-CN" altLang="en-US" sz="2400"/>
              <a:t>生成</a:t>
            </a:r>
            <a:r>
              <a:rPr lang="en-US" altLang="zh-CN" sz="2400"/>
              <a:t>m*n</a:t>
            </a:r>
            <a:r>
              <a:rPr lang="zh-CN" altLang="en-US" sz="2400"/>
              <a:t>随机矩阵，其元素在</a:t>
            </a:r>
            <a:r>
              <a:rPr lang="en-US" altLang="zh-CN" sz="2400"/>
              <a:t>(0,1)</a:t>
            </a:r>
            <a:r>
              <a:rPr lang="zh-CN" altLang="en-US" sz="2400"/>
              <a:t>内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       &gt;&gt;rand(5,4);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&gt;&gt;randint(</a:t>
            </a:r>
            <a:r>
              <a:rPr lang="en-US" altLang="zh-CN" sz="2400" i="1"/>
              <a:t>n,m,rg</a:t>
            </a:r>
            <a:r>
              <a:rPr lang="en-US" altLang="zh-CN" sz="2400"/>
              <a:t>);</a:t>
            </a:r>
            <a:r>
              <a:rPr lang="zh-CN" altLang="en-US" sz="2400"/>
              <a:t> </a:t>
            </a:r>
            <a:r>
              <a:rPr lang="en-US" altLang="zh-CN" sz="2400"/>
              <a:t>%</a:t>
            </a:r>
            <a:r>
              <a:rPr lang="zh-CN" altLang="en-US" sz="2400"/>
              <a:t>元素在</a:t>
            </a:r>
            <a:r>
              <a:rPr lang="en-US" altLang="zh-CN" sz="2400"/>
              <a:t>[0,rg-1]</a:t>
            </a:r>
            <a:r>
              <a:rPr lang="zh-CN" altLang="en-US" sz="2400"/>
              <a:t>内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       &gt;&gt;randint(5,4,4);</a:t>
            </a:r>
            <a:endParaRPr lang="zh-CN" altLang="en-US" sz="2400"/>
          </a:p>
        </p:txBody>
      </p:sp>
      <p:sp>
        <p:nvSpPr>
          <p:cNvPr id="19459" name="日期占位符 4">
            <a:extLst>
              <a:ext uri="{FF2B5EF4-FFF2-40B4-BE49-F238E27FC236}">
                <a16:creationId xmlns:a16="http://schemas.microsoft.com/office/drawing/2014/main" id="{F8A5F9C8-FA6C-48DB-BBDC-F150E3CF69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A1567C-81BA-45EC-92AF-3355A41EFEF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0D6DC97-39D8-4218-8A2D-B12A7EDAD18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eaLnBrk="1" hangingPunct="1"/>
            <a:r>
              <a:rPr lang="zh-CN" altLang="en-US"/>
              <a:t>熟悉一般文件的导入操作，完成实验</a:t>
            </a:r>
            <a:r>
              <a:rPr lang="en-US" altLang="zh-CN"/>
              <a:t>1.4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6600"/>
                </a:solidFill>
              </a:rPr>
              <a:t>    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1.4 </a:t>
            </a:r>
            <a:r>
              <a:rPr lang="zh-CN" altLang="en-US" sz="2800"/>
              <a:t>：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</a:t>
            </a:r>
            <a:r>
              <a:rPr lang="en-US" altLang="zh-CN" sz="2400"/>
              <a:t>&gt;&gt; fid=fopen(filepath,'r’);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            &gt;&gt; fid=fopen('C:\1.txt','r');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		r , w , a , r+ ……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i="1"/>
              <a:t>                </a:t>
            </a:r>
            <a:r>
              <a:rPr lang="en-US" altLang="zh-CN" sz="2400"/>
              <a:t>&gt;&gt;[msg,msg_len]=fread (fid,</a:t>
            </a:r>
            <a:r>
              <a:rPr lang="zh-CN" altLang="en-US" sz="2400"/>
              <a:t>len,</a:t>
            </a:r>
            <a:r>
              <a:rPr lang="en-US" altLang="zh-CN" sz="2400"/>
              <a:t>'ubit1');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	help fopen  ;help fread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19B7C5-CDEA-4CF5-B51F-75EAA6583071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龙腾四海">
  <a:themeElements>
    <a:clrScheme name="龙腾四海 1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隶书"/>
        <a:cs typeface=""/>
      </a:majorFont>
      <a:minorFont>
        <a:latin typeface="Cambria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龙腾四海 1">
        <a:dk1>
          <a:srgbClr val="000000"/>
        </a:dk1>
        <a:lt1>
          <a:srgbClr val="FFFFFF"/>
        </a:lt1>
        <a:dk2>
          <a:srgbClr val="001B36"/>
        </a:dk2>
        <a:lt2>
          <a:srgbClr val="EDF8FE"/>
        </a:lt2>
        <a:accent1>
          <a:srgbClr val="477AB1"/>
        </a:accent1>
        <a:accent2>
          <a:srgbClr val="51848E"/>
        </a:accent2>
        <a:accent3>
          <a:srgbClr val="FFFFFF"/>
        </a:accent3>
        <a:accent4>
          <a:srgbClr val="000000"/>
        </a:accent4>
        <a:accent5>
          <a:srgbClr val="B1BED5"/>
        </a:accent5>
        <a:accent6>
          <a:srgbClr val="497780"/>
        </a:accent6>
        <a:hlink>
          <a:srgbClr val="008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龙腾四海">
  <a:themeElements>
    <a:clrScheme name="3_龙腾四海 1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3_龙腾四海">
      <a:majorFont>
        <a:latin typeface="Maiandra GD"/>
        <a:ea typeface="隶书"/>
        <a:cs typeface=""/>
      </a:majorFont>
      <a:minorFont>
        <a:latin typeface="Cambria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龙腾四海 1">
        <a:dk1>
          <a:srgbClr val="000000"/>
        </a:dk1>
        <a:lt1>
          <a:srgbClr val="FFFFFF"/>
        </a:lt1>
        <a:dk2>
          <a:srgbClr val="001B36"/>
        </a:dk2>
        <a:lt2>
          <a:srgbClr val="EDF8FE"/>
        </a:lt2>
        <a:accent1>
          <a:srgbClr val="477AB1"/>
        </a:accent1>
        <a:accent2>
          <a:srgbClr val="51848E"/>
        </a:accent2>
        <a:accent3>
          <a:srgbClr val="FFFFFF"/>
        </a:accent3>
        <a:accent4>
          <a:srgbClr val="000000"/>
        </a:accent4>
        <a:accent5>
          <a:srgbClr val="B1BED5"/>
        </a:accent5>
        <a:accent6>
          <a:srgbClr val="497780"/>
        </a:accent6>
        <a:hlink>
          <a:srgbClr val="008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龙腾四海">
  <a:themeElements>
    <a:clrScheme name="4_龙腾四海 1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4_龙腾四海">
      <a:majorFont>
        <a:latin typeface="Maiandra GD"/>
        <a:ea typeface="隶书"/>
        <a:cs typeface=""/>
      </a:majorFont>
      <a:minorFont>
        <a:latin typeface="Cambria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龙腾四海 1">
        <a:dk1>
          <a:srgbClr val="000000"/>
        </a:dk1>
        <a:lt1>
          <a:srgbClr val="FFFFFF"/>
        </a:lt1>
        <a:dk2>
          <a:srgbClr val="001B36"/>
        </a:dk2>
        <a:lt2>
          <a:srgbClr val="EDF8FE"/>
        </a:lt2>
        <a:accent1>
          <a:srgbClr val="477AB1"/>
        </a:accent1>
        <a:accent2>
          <a:srgbClr val="51848E"/>
        </a:accent2>
        <a:accent3>
          <a:srgbClr val="FFFFFF"/>
        </a:accent3>
        <a:accent4>
          <a:srgbClr val="000000"/>
        </a:accent4>
        <a:accent5>
          <a:srgbClr val="B1BED5"/>
        </a:accent5>
        <a:accent6>
          <a:srgbClr val="497780"/>
        </a:accent6>
        <a:hlink>
          <a:srgbClr val="008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180</TotalTime>
  <Pages>0</Pages>
  <Words>1882</Words>
  <Characters>0</Characters>
  <Application>Microsoft Office PowerPoint</Application>
  <PresentationFormat>全屏显示(4:3)</PresentationFormat>
  <Lines>0</Lines>
  <Paragraphs>185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华文楷体</vt:lpstr>
      <vt:lpstr>Arial</vt:lpstr>
      <vt:lpstr>Cambria</vt:lpstr>
      <vt:lpstr>Maiandra GD</vt:lpstr>
      <vt:lpstr>Wingdings</vt:lpstr>
      <vt:lpstr>Wingdings 2</vt:lpstr>
      <vt:lpstr>龙腾四海</vt:lpstr>
      <vt:lpstr>3_龙腾四海</vt:lpstr>
      <vt:lpstr>4_龙腾四海</vt:lpstr>
      <vt:lpstr>信息隐藏实验一 基本图像信息隐藏方法实践</vt:lpstr>
      <vt:lpstr>实验1-1内容</vt:lpstr>
      <vt:lpstr>一、MATLAB基本操作</vt:lpstr>
      <vt:lpstr>一、MATLAB基本操作</vt:lpstr>
      <vt:lpstr>一、MATLAB基本操作</vt:lpstr>
      <vt:lpstr>一、MATLAB基本操作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二、图像变换及翻转实验</vt:lpstr>
      <vt:lpstr>PowerPoint 演示文稿</vt:lpstr>
    </vt:vector>
  </TitlesOfParts>
  <Manager/>
  <Company>WuHan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实验一:LSB实验</dc:title>
  <dc:subject/>
  <dc:creator>jruan</dc:creator>
  <cp:keywords/>
  <dc:description/>
  <cp:lastModifiedBy>xuewen liang</cp:lastModifiedBy>
  <cp:revision>341</cp:revision>
  <dcterms:created xsi:type="dcterms:W3CDTF">2006-09-03T08:31:48Z</dcterms:created>
  <dcterms:modified xsi:type="dcterms:W3CDTF">2023-10-09T08:11:20Z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