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sldIdLst>
    <p:sldId id="348" r:id="rId4"/>
    <p:sldId id="350" r:id="rId5"/>
    <p:sldId id="345" r:id="rId6"/>
    <p:sldId id="316" r:id="rId7"/>
    <p:sldId id="317" r:id="rId8"/>
    <p:sldId id="318" r:id="rId9"/>
    <p:sldId id="319" r:id="rId10"/>
    <p:sldId id="320" r:id="rId11"/>
    <p:sldId id="347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6" r:id="rId32"/>
    <p:sldId id="342" r:id="rId33"/>
    <p:sldId id="343" r:id="rId34"/>
    <p:sldId id="344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8000"/>
    <a:srgbClr val="00CC00"/>
    <a:srgbClr val="FCF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1"/>
  </p:normalViewPr>
  <p:slideViewPr>
    <p:cSldViewPr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2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492875"/>
            <a:ext cx="1676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50CAFC-4640-488E-B65C-30AD52F7823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2286000" y="6492875"/>
            <a:ext cx="26431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491A76F-70F8-41F5-8417-295CE77B4674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238596-A0CC-4154-91E5-47BD7D70E57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FE91B5-B8E1-4B4C-B98B-5BD11D30CB4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7D4046-7DC4-4B1D-AB0B-06A5BD14CF6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6B1CC7-39C0-4E1A-A823-F15DF27067AC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428604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E95ED-0BB4-4064-AC48-B398B7188F1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ECB71E-EB2A-4D43-AE20-F8C42530D648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200C0D-91D6-4A62-B0B0-E69016190F8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"/>
          <p:cNvSpPr/>
          <p:nvPr/>
        </p:nvSpPr>
        <p:spPr>
          <a:xfrm>
            <a:off x="0" y="0"/>
            <a:ext cx="655199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9"/>
          <p:cNvSpPr/>
          <p:nvPr/>
        </p:nvSpPr>
        <p:spPr>
          <a:xfrm>
            <a:off x="0" y="0"/>
            <a:ext cx="640799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B55A03-5CEC-4BBE-B1A5-F967F6A86DD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04F4E4-9F5E-4462-9689-E01C4C188E8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60D1A1-D442-406C-AC06-79BC11B6DB72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CD97A5-F767-49FD-B108-EEAC6504C7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B32549-2F4B-429F-A550-8C16A35836D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F738EA-F1B5-4651-88B3-C35D6DC3E26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02CDC8-8D98-4201-9CD9-82D9B04F4EE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2021/9/7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3F0ABE-F43D-4EC8-B374-F920007A80A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28" name="TextBox 7"/>
          <p:cNvSpPr txBox="1"/>
          <p:nvPr/>
        </p:nvSpPr>
        <p:spPr>
          <a:xfrm>
            <a:off x="214313" y="0"/>
            <a:ext cx="21431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buNone/>
            </a:pPr>
            <a:r>
              <a:rPr lang="en-US" altLang="zh-CN" b="1" dirty="0">
                <a:solidFill>
                  <a:srgbClr val="FFC000"/>
                </a:solidFill>
                <a:latin typeface="楷体_GB2312"/>
                <a:ea typeface="楷体_GB2312"/>
              </a:rPr>
              <a:t>1.3 </a:t>
            </a:r>
            <a:r>
              <a:rPr lang="zh-CN" altLang="en-US" b="1" dirty="0">
                <a:solidFill>
                  <a:srgbClr val="FFC000"/>
                </a:solidFill>
                <a:latin typeface="楷体_GB2312"/>
                <a:ea typeface="楷体_GB2312"/>
              </a:rPr>
              <a:t>微型机结构</a:t>
            </a:r>
          </a:p>
        </p:txBody>
      </p:sp>
      <p:sp>
        <p:nvSpPr>
          <p:cNvPr id="1029" name="TextBox 8"/>
          <p:cNvSpPr txBox="1"/>
          <p:nvPr/>
        </p:nvSpPr>
        <p:spPr>
          <a:xfrm>
            <a:off x="7643813" y="0"/>
            <a:ext cx="15001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第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章  基础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6488113"/>
            <a:ext cx="2286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‹#›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2" cy="16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5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428604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zh-CN" altLang="en-US" sz="3600" b="1" kern="1200" spc="50" dirty="0">
          <a:ln w="12700">
            <a:noFill/>
            <a:prstDash val="solid"/>
          </a:ln>
          <a:solidFill>
            <a:schemeClr val="tx1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5000"/>
        <a:buFont typeface="Wingdings" panose="05000000000000000000" pitchFamily="2" charset="2"/>
        <a:buChar char="u"/>
        <a:defRPr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00"/>
        </a:buClr>
        <a:buSzPct val="85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华文中宋" pitchFamily="2" charset="-122"/>
          <a:ea typeface="华文中宋" pitchFamily="2" charset="-122"/>
          <a:cs typeface="华文中宋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97D55-8B7D-4C89-8331-7B650D5C9C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AAE0A-06AC-4871-8C68-5A043C905F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2021/9/7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268FBB-54A5-46D9-A401-E24A1C28F2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304800" y="764704"/>
            <a:ext cx="8534400" cy="532859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版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华文隶书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</a:t>
            </a:r>
            <a:endParaRPr kumimoji="0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微型计算机的基本知识</a:t>
            </a:r>
            <a:endParaRPr kumimoji="0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和发展概况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</p:spPr>
        <p:txBody>
          <a:bodyPr vert="horz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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数据以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Word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为单位，用两个字节单元存放一个字，并规定：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低字节在前，高字节在后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极少数系统中，字数据也会按高字节在前、低字节在后的规则存放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位机中，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位数应以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字节或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双字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来表示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85000"/>
              <a:buFont typeface="Wingdings" panose="05000000000000000000" pitchFamily="2" charset="2"/>
              <a:buChar char="l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存储器的地址和内容，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进制数表示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为简单起见，本书作图时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省略。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进制数后面的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不能省略，否则机器会把它当成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进制数。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85000"/>
              <a:buFont typeface="Wingdings" panose="05000000000000000000" pitchFamily="2" charset="2"/>
              <a:buChar char="l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00"/>
              </a:buClr>
              <a:buSzPct val="85000"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2.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存储器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8" y="1714500"/>
            <a:ext cx="4786313" cy="407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地址与内容的关系</a:t>
            </a:r>
            <a:r>
              <a:rPr kumimoji="0" lang="en-US" altLang="zh-CN" sz="28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R="0" defTabSz="9144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kern="1200" cap="none" spc="0" normalizeH="0" baseline="0" noProof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0000H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单元开始存放的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个字节数据依次为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B8H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02H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00H</a:t>
            </a:r>
          </a:p>
          <a:p>
            <a:pPr marR="0" defTabSz="9144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kern="1200" cap="none" spc="0" normalizeH="0" baseline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开始存放字数据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A28FH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1" kern="1200" cap="none" spc="0" normalizeH="0" baseline="-2500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=A28FH</a:t>
            </a: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400" b="1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1202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开始存放的字数据为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1234H</a:t>
            </a: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endParaRPr kumimoji="0" lang="en-US" altLang="zh-CN" sz="2400" b="1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1202H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1" kern="1200" cap="none" spc="0" normalizeH="0" baseline="-2500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=1234H</a:t>
            </a:r>
          </a:p>
          <a:p>
            <a:pPr marR="0" defTabSz="9144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kern="1200" cap="none" spc="0" normalizeH="0" baseline="0" noProof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如果是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位机，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单元开始存放的双字数据为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1234  A28FH</a:t>
            </a:r>
            <a:endParaRPr kumimoji="0" lang="zh-CN" altLang="en-US" b="1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868" name="Group 5"/>
          <p:cNvGrpSpPr/>
          <p:nvPr/>
        </p:nvGrpSpPr>
        <p:grpSpPr>
          <a:xfrm>
            <a:off x="833438" y="1289050"/>
            <a:ext cx="2443162" cy="4876800"/>
            <a:chOff x="2850" y="288"/>
            <a:chExt cx="1539" cy="3072"/>
          </a:xfrm>
        </p:grpSpPr>
        <p:sp>
          <p:nvSpPr>
            <p:cNvPr id="36869" name="Rectangle 6"/>
            <p:cNvSpPr/>
            <p:nvPr/>
          </p:nvSpPr>
          <p:spPr>
            <a:xfrm>
              <a:off x="3360" y="2688"/>
              <a:ext cx="952" cy="432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6870" name="Rectangle 7"/>
            <p:cNvSpPr/>
            <p:nvPr/>
          </p:nvSpPr>
          <p:spPr>
            <a:xfrm>
              <a:off x="3360" y="1405"/>
              <a:ext cx="952" cy="46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6871" name="Rectangle 8"/>
            <p:cNvSpPr/>
            <p:nvPr/>
          </p:nvSpPr>
          <p:spPr>
            <a:xfrm>
              <a:off x="3360" y="546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B8</a:t>
              </a:r>
            </a:p>
          </p:txBody>
        </p:sp>
        <p:sp>
          <p:nvSpPr>
            <p:cNvPr id="36872" name="Rectangle 9"/>
            <p:cNvSpPr/>
            <p:nvPr/>
          </p:nvSpPr>
          <p:spPr>
            <a:xfrm>
              <a:off x="3360" y="768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02</a:t>
              </a:r>
            </a:p>
          </p:txBody>
        </p:sp>
        <p:sp>
          <p:nvSpPr>
            <p:cNvPr id="36873" name="Rectangle 10"/>
            <p:cNvSpPr/>
            <p:nvPr/>
          </p:nvSpPr>
          <p:spPr>
            <a:xfrm>
              <a:off x="3360" y="973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00</a:t>
              </a:r>
            </a:p>
          </p:txBody>
        </p:sp>
        <p:sp>
          <p:nvSpPr>
            <p:cNvPr id="36874" name="Rectangle 11"/>
            <p:cNvSpPr/>
            <p:nvPr/>
          </p:nvSpPr>
          <p:spPr>
            <a:xfrm>
              <a:off x="3360" y="1200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3C</a:t>
              </a:r>
            </a:p>
          </p:txBody>
        </p:sp>
        <p:sp>
          <p:nvSpPr>
            <p:cNvPr id="36875" name="Rectangle 12"/>
            <p:cNvSpPr/>
            <p:nvPr/>
          </p:nvSpPr>
          <p:spPr>
            <a:xfrm>
              <a:off x="3360" y="1855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8F</a:t>
              </a:r>
            </a:p>
          </p:txBody>
        </p:sp>
        <p:sp>
          <p:nvSpPr>
            <p:cNvPr id="36876" name="Rectangle 13"/>
            <p:cNvSpPr/>
            <p:nvPr/>
          </p:nvSpPr>
          <p:spPr>
            <a:xfrm>
              <a:off x="3360" y="2077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A2</a:t>
              </a:r>
            </a:p>
          </p:txBody>
        </p:sp>
        <p:sp>
          <p:nvSpPr>
            <p:cNvPr id="36877" name="Rectangle 14"/>
            <p:cNvSpPr/>
            <p:nvPr/>
          </p:nvSpPr>
          <p:spPr>
            <a:xfrm>
              <a:off x="3360" y="2282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34</a:t>
              </a:r>
            </a:p>
          </p:txBody>
        </p:sp>
        <p:sp>
          <p:nvSpPr>
            <p:cNvPr id="36878" name="Rectangle 15"/>
            <p:cNvSpPr/>
            <p:nvPr/>
          </p:nvSpPr>
          <p:spPr>
            <a:xfrm>
              <a:off x="3360" y="2496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12</a:t>
              </a:r>
            </a:p>
          </p:txBody>
        </p:sp>
        <p:sp>
          <p:nvSpPr>
            <p:cNvPr id="36879" name="Rectangle 16"/>
            <p:cNvSpPr/>
            <p:nvPr/>
          </p:nvSpPr>
          <p:spPr>
            <a:xfrm>
              <a:off x="3360" y="3120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C9</a:t>
              </a:r>
            </a:p>
          </p:txBody>
        </p:sp>
        <p:sp>
          <p:nvSpPr>
            <p:cNvPr id="36880" name="Freeform 17"/>
            <p:cNvSpPr/>
            <p:nvPr/>
          </p:nvSpPr>
          <p:spPr>
            <a:xfrm>
              <a:off x="3291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Freeform 18"/>
            <p:cNvSpPr/>
            <p:nvPr/>
          </p:nvSpPr>
          <p:spPr>
            <a:xfrm>
              <a:off x="3294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19"/>
            <p:cNvSpPr/>
            <p:nvPr/>
          </p:nvSpPr>
          <p:spPr>
            <a:xfrm>
              <a:off x="3360" y="139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3" name="Line 20"/>
            <p:cNvSpPr/>
            <p:nvPr/>
          </p:nvSpPr>
          <p:spPr>
            <a:xfrm flipV="1">
              <a:off x="3360" y="168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4" name="Freeform 21"/>
            <p:cNvSpPr/>
            <p:nvPr/>
          </p:nvSpPr>
          <p:spPr>
            <a:xfrm>
              <a:off x="4242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Freeform 22"/>
            <p:cNvSpPr/>
            <p:nvPr/>
          </p:nvSpPr>
          <p:spPr>
            <a:xfrm>
              <a:off x="4245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3"/>
            <p:cNvSpPr/>
            <p:nvPr/>
          </p:nvSpPr>
          <p:spPr>
            <a:xfrm>
              <a:off x="4311" y="139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7" name="Line 24"/>
            <p:cNvSpPr/>
            <p:nvPr/>
          </p:nvSpPr>
          <p:spPr>
            <a:xfrm flipV="1">
              <a:off x="4311" y="168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8" name="Freeform 25"/>
            <p:cNvSpPr/>
            <p:nvPr/>
          </p:nvSpPr>
          <p:spPr>
            <a:xfrm>
              <a:off x="3291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Freeform 26"/>
            <p:cNvSpPr/>
            <p:nvPr/>
          </p:nvSpPr>
          <p:spPr>
            <a:xfrm>
              <a:off x="3294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27"/>
            <p:cNvSpPr/>
            <p:nvPr/>
          </p:nvSpPr>
          <p:spPr>
            <a:xfrm>
              <a:off x="3360" y="273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1" name="Line 28"/>
            <p:cNvSpPr/>
            <p:nvPr/>
          </p:nvSpPr>
          <p:spPr>
            <a:xfrm flipV="1">
              <a:off x="3360" y="30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2" name="Freeform 29"/>
            <p:cNvSpPr/>
            <p:nvPr/>
          </p:nvSpPr>
          <p:spPr>
            <a:xfrm>
              <a:off x="4242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Freeform 30"/>
            <p:cNvSpPr/>
            <p:nvPr/>
          </p:nvSpPr>
          <p:spPr>
            <a:xfrm>
              <a:off x="4245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31"/>
            <p:cNvSpPr/>
            <p:nvPr/>
          </p:nvSpPr>
          <p:spPr>
            <a:xfrm>
              <a:off x="4311" y="273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5" name="Line 32"/>
            <p:cNvSpPr/>
            <p:nvPr/>
          </p:nvSpPr>
          <p:spPr>
            <a:xfrm flipV="1">
              <a:off x="4311" y="30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6" name="Text Box 33"/>
            <p:cNvSpPr txBox="1"/>
            <p:nvPr/>
          </p:nvSpPr>
          <p:spPr>
            <a:xfrm>
              <a:off x="3600" y="288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微软雅黑" panose="020B0503020204020204" charset="-122"/>
                </a:rPr>
                <a:t>内容</a:t>
              </a:r>
            </a:p>
          </p:txBody>
        </p:sp>
        <p:sp>
          <p:nvSpPr>
            <p:cNvPr id="36897" name="Text Box 34"/>
            <p:cNvSpPr txBox="1"/>
            <p:nvPr/>
          </p:nvSpPr>
          <p:spPr>
            <a:xfrm>
              <a:off x="2880" y="288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微软雅黑" panose="020B0503020204020204" charset="-122"/>
                </a:rPr>
                <a:t>地址</a:t>
              </a:r>
            </a:p>
          </p:txBody>
        </p:sp>
        <p:sp>
          <p:nvSpPr>
            <p:cNvPr id="36898" name="Text Box 35"/>
            <p:cNvSpPr txBox="1"/>
            <p:nvPr/>
          </p:nvSpPr>
          <p:spPr>
            <a:xfrm>
              <a:off x="2853" y="567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36899" name="Text Box 36"/>
            <p:cNvSpPr txBox="1"/>
            <p:nvPr/>
          </p:nvSpPr>
          <p:spPr>
            <a:xfrm>
              <a:off x="2853" y="777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36900" name="Text Box 37"/>
            <p:cNvSpPr txBox="1"/>
            <p:nvPr/>
          </p:nvSpPr>
          <p:spPr>
            <a:xfrm>
              <a:off x="2853" y="1017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36901" name="Text Box 38"/>
            <p:cNvSpPr txBox="1"/>
            <p:nvPr/>
          </p:nvSpPr>
          <p:spPr>
            <a:xfrm>
              <a:off x="2853" y="1209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36902" name="Text Box 39"/>
            <p:cNvSpPr txBox="1"/>
            <p:nvPr/>
          </p:nvSpPr>
          <p:spPr>
            <a:xfrm>
              <a:off x="2850" y="1872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1200</a:t>
              </a:r>
            </a:p>
          </p:txBody>
        </p:sp>
        <p:sp>
          <p:nvSpPr>
            <p:cNvPr id="36903" name="Text Box 40"/>
            <p:cNvSpPr txBox="1"/>
            <p:nvPr/>
          </p:nvSpPr>
          <p:spPr>
            <a:xfrm>
              <a:off x="2850" y="2082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1201</a:t>
              </a:r>
            </a:p>
          </p:txBody>
        </p:sp>
        <p:sp>
          <p:nvSpPr>
            <p:cNvPr id="36904" name="Text Box 41"/>
            <p:cNvSpPr txBox="1"/>
            <p:nvPr/>
          </p:nvSpPr>
          <p:spPr>
            <a:xfrm>
              <a:off x="2850" y="2322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1202</a:t>
              </a:r>
            </a:p>
          </p:txBody>
        </p:sp>
        <p:sp>
          <p:nvSpPr>
            <p:cNvPr id="36905" name="Text Box 42"/>
            <p:cNvSpPr txBox="1"/>
            <p:nvPr/>
          </p:nvSpPr>
          <p:spPr>
            <a:xfrm>
              <a:off x="2850" y="251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1203</a:t>
              </a:r>
            </a:p>
          </p:txBody>
        </p:sp>
        <p:sp>
          <p:nvSpPr>
            <p:cNvPr id="36906" name="Text Box 43"/>
            <p:cNvSpPr txBox="1"/>
            <p:nvPr/>
          </p:nvSpPr>
          <p:spPr>
            <a:xfrm>
              <a:off x="2850" y="3129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FFFF</a:t>
              </a:r>
            </a:p>
          </p:txBody>
        </p:sp>
      </p:grpSp>
    </p:spTree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2.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存储器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429250"/>
          </a:xfrm>
        </p:spPr>
        <p:txBody>
          <a:bodyPr vert="horz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存储器的</a:t>
            </a:r>
            <a:r>
              <a:rPr kumimoji="0" lang="zh-CN" altLang="zh-CN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读</a:t>
            </a:r>
            <a:r>
              <a:rPr kumimoji="0" lang="zh-CN" alt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操作</a:t>
            </a:r>
            <a:endParaRPr kumimoji="0" lang="en-US" altLang="zh-CN" sz="33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先给出地址，如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，这由地址总线给出；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从控制总线向存储器发“读”控制命令；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选中单元（如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）的内容（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8FH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）出现在数据总线上，经数据总线送到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的数据寄存器中。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存储器的</a:t>
            </a:r>
            <a:r>
              <a:rPr kumimoji="0" lang="zh-CN" alt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写操作</a:t>
            </a:r>
            <a:endParaRPr kumimoji="0" lang="en-US" altLang="zh-CN" sz="33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向存储器发地址信号，选中一个存储单元；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向存储器发“写”控制命令；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的数据寄存器中的内容经数据总线传送到所选中的存储单元中。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注意：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存储单元内容读出后，原来内容不会破坏，只有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新内容写入该单元后，才会覆盖原内容。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输入输出设备和接口电路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设备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将原始数据和程序传送到计算机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输入设备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键盘、鼠标、扫描仪、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CD-ROM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、数码相机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将计算机处理好的数据以各种形式（数字、字母、文字、图形、图像和声音等）送到外部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输出设备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激光打印机、显示终端、七段发光二极管显示器、液晶显示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屏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、扬声器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磁盘和磁带，既可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看成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存储设备，也可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输入输出设备和接口电路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6900863" cy="4525963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）接口电路（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Interface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种类繁多，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速度、信号电平与主机不一致，要通过接口电路连到计算机。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接口电路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主机和外设间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桥梁，提供数据缓冲驱动、信号电平转换、信息转换、地址译码、定时控制等各种功能。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输入输出设备和接口电路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厂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商都有与自己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配套的外设接口芯片，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例如，后面将分别学习的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可编程接口芯片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通用并行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8253/8254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计数器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定时器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中断控制器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8251A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串行通信接口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  DMA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目前，它们已被集成到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的配套芯片中，其功能、控制方法和地址等均向前兼容。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总线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143000"/>
            <a:ext cx="7643813" cy="4668838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接口芯片的内部各功能电路的连接，到计算机系统内部的各部件间的数据传送和通信，乃至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计算机主板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适配器卡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的连接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以及计算机与外部设备间的连接，都要通过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Bus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来实现。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总线标准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，是设计计算机部件、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设备甚至计算机软件的依据。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按总线中传送的信息分为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地址总线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控制总线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，还有电源和地。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地址总线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Address Bus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FCFC9E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357313"/>
            <a:ext cx="7472363" cy="5072063"/>
          </a:xfrm>
        </p:spPr>
        <p:txBody>
          <a:bodyPr vert="horz" rtlCol="0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用于传送地址信息，是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单向总线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，总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指向存储器或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通过地址总线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存储器或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端口寻址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地址总线数目决定了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直接寻址的范围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，可直接寻址的范围为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=65536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字节单元，即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64KB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8086/8088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，最大可寻址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=1048576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字节单元，即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80286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根地址线，可直接寻址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=16MB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根地址线，可寻址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=4GB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根地址线，寻址范围高达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=64GB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数据总线（</a:t>
            </a: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 Bus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FCFC9E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vert="horz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用于传送数据信号的总线，是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双向总线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既可以通过它从存储单元或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端口读取数据，也可将数据传送到存储单元或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端口。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数据总线的多少决定了一台计算机的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字长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一次可并行传送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位数据，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可传送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位数据。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8088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8088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根数据线，外部只有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80386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80486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Pentium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的微型计算机都是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现在的主流微型机是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控制总线（</a:t>
            </a: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Control Bus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CFC9E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）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FCFC9E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428750"/>
            <a:ext cx="7686675" cy="4525963"/>
          </a:xfrm>
        </p:spPr>
        <p:txBody>
          <a:bodyPr vert="horz" rtlCol="0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控制总线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对存储器、外围芯片和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接口的控制以及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它们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的应答、请求等信号组成的总线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要从存储器或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端口读出数据时，就要向外部发读（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）信号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想向外部写入数据，则要发写（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）信号。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控制存储器和外设的信号         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，访问存储器时该信号为高电平，访问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端口时则为低电平。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4643438" y="4857750"/>
          <a:ext cx="10715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419100" imgH="215900" progId="">
                  <p:embed/>
                </p:oleObj>
              </mc:Choice>
              <mc:Fallback>
                <p:oleObj r:id="rId3" imgW="419100" imgH="2159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4857750"/>
                        <a:ext cx="1071562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/>
          <p:cNvGraphicFramePr>
            <a:graphicFrameLocks noChangeAspect="1"/>
          </p:cNvGraphicFramePr>
          <p:nvPr/>
        </p:nvGraphicFramePr>
        <p:xfrm>
          <a:off x="2428875" y="3714750"/>
          <a:ext cx="571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266700" imgH="203200" progId="">
                  <p:embed/>
                </p:oleObj>
              </mc:Choice>
              <mc:Fallback>
                <p:oleObj r:id="rId5" imgW="266700" imgH="2032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875" y="3714750"/>
                        <a:ext cx="5715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4"/>
          <p:cNvGraphicFramePr>
            <a:graphicFrameLocks noChangeAspect="1"/>
          </p:cNvGraphicFramePr>
          <p:nvPr/>
        </p:nvGraphicFramePr>
        <p:xfrm>
          <a:off x="6357938" y="4357688"/>
          <a:ext cx="6429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7" imgW="316865" imgH="215900" progId="">
                  <p:embed/>
                </p:oleObj>
              </mc:Choice>
              <mc:Fallback>
                <p:oleObj r:id="rId7" imgW="316865" imgH="2159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7938" y="4357688"/>
                        <a:ext cx="642937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1071546"/>
            <a:ext cx="8229600" cy="4714908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9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本章主要内容</a:t>
            </a:r>
            <a:r>
              <a:rPr kumimoji="0" lang="en-US" altLang="zh-CN" sz="49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:</a:t>
            </a:r>
            <a:r>
              <a:rPr kumimoji="0" lang="en-US" altLang="zh-CN" sz="48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/>
            </a:r>
            <a:br>
              <a:rPr kumimoji="0" lang="en-US" altLang="zh-CN" sz="48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</a:b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§1.1  </a:t>
            </a:r>
            <a:r>
              <a:rPr kumimoji="0" lang="zh-CN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计算机中数的表示方法</a:t>
            </a: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 </a:t>
            </a:r>
            <a:r>
              <a:rPr kumimoji="0" lang="zh-CN" altLang="zh-CN" sz="4000" b="1" i="0" u="none" strike="noStrike" kern="1200" cap="none" spc="50" normalizeH="0" baseline="0" noProof="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计算机的基本结构</a:t>
            </a:r>
            <a:r>
              <a:rPr kumimoji="0" lang="zh-CN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和软件</a:t>
            </a: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§1.3  </a:t>
            </a:r>
            <a:r>
              <a:rPr kumimoji="0" lang="zh-CN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微型计算机结构和系统</a:t>
            </a: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§1.4  </a:t>
            </a:r>
            <a:r>
              <a:rPr kumimoji="0" lang="zh-CN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微型计算机的发展概况</a:t>
            </a:r>
            <a:endParaRPr kumimoji="0" lang="zh-CN" altLang="en-US" sz="40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华文楷体" pitchFamily="2" charset="-122"/>
              <a:ea typeface="华文楷体" pitchFamily="2" charset="-122"/>
              <a:cs typeface="+mj-cs"/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微处理器的组装形式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和应用状况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）台式计算机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最早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台式计算机（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Desktop Computer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也称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桌面型系统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在一个配有电源和风扇的主机箱内安装一块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板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，在上面插上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和内存条，连接上软盘、硬盘和光盘驱动器，再配上键盘、鼠标，并在主板的总线扩展槽内插入显示卡，接上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CRT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（或液晶）显示器，就构成了一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台式计算机。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微处理器的组装形式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和应用状况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可根据需要选配激光打印机、扫描仪、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高保真音响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等外设，主机上有相应插口。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还可在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扩展槽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里插入其它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功能卡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来扩展功能，例如配置网卡、数据采集卡、声霸卡、视频采集卡和游戏用的高档显卡等。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现代的台式机还提供多个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USB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，除了可连接键盘和鼠标外，还可连接数码相机、数字摄像机、移动硬盘、手机、打印机、扫描仪等许多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USB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接口的外设。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微处理器的组装形式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和应用状况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428750"/>
            <a:ext cx="7829550" cy="4697413"/>
          </a:xfr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）工作站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和服务器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工作站（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Workstation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是一种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高档的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，通常配有高分辨率的大屏幕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显示器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及容量很大的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个人计算机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和分布式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网络计算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为基础，具备强大的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数据运算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与图形、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图像处理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能力以及联网功能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为满足工程设计、动画制作、科学研究、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软件开发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、金融管理、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信息服务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、模拟仿真等专业领域而设计开发的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高性能计算机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微处理器的组装形式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和应用状况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4840288"/>
          </a:xfrm>
        </p:spPr>
        <p:txBody>
          <a:bodyPr vert="horz" rtlCol="0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Server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是一种运行局域网管理软件以控制对网络或网络资源（磁盘驱动器、打印机等）进行访问的计算机，能为网络上的计算机提供资源管理，分为文件、数据库和应用程序服务器。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小型、大型和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UNIX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，采用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RISC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（精简指令集）或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EPIC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（并行指令代码）处理器以及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Unix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或专用操作系统，价格昂贵、稳定性好、性能优越。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的体系结构与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机相同，使用兼容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X86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的处理器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、磁盘、网络等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硬件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配置比台式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机高，价格便宜、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兼容性好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，主要用在中小企业和非关键业务中。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微处理器的组装形式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和应用状况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829175"/>
          </a:xfrm>
        </p:spPr>
        <p:txBody>
          <a:bodyPr vert="horz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）便携式计算机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手提式计算机（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Portable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膝上型电脑（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Laptop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笔记本电脑（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Notebook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便携式计算机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笔记本电脑与台式机有类似结构与功能，将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键盘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硬盘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、显示屏和电源等组装一起，重量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仅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公斤，体积小、重量轻、省电和携带方便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AMD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等针对笔记本电脑，专门推出了一系列功能强大的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芯片，微型机领域的先进技术几乎都应用在笔记本电脑上，超轻、超薄是当前笔记本电脑的主要发展方向。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微处理器的组装形式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和应用状况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）单片机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单片机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单片微型计算机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的简称，是典型的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微控制器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Microcontroller Unit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、存储器和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接口电路、定时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计数器、中断控制器等都集成在一块芯片上，甚至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调制解调器、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A/D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D/A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转换器集成其中。这样，一块芯片配上必要外设，就构成了一台具有特定功能的计算机。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它体积小、重量轻、价格便宜，不仅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便于开发和应用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便于我们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学习和掌握微型机的原理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微处理器的组装形式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和应用状况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311775"/>
          </a:xfrm>
        </p:spPr>
        <p:txBody>
          <a:bodyPr vert="horz" rtlCol="0">
            <a:normAutofit fontScale="85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单片机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最早用于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工业控制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。它们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存储器容量不大，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接口不多，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需要扩充，但可安装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仪器仪表、智能电器、汽车等设备中。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现代电子产品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，如手机、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电话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、家用电器、电子玩具、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掌上电脑、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鼠标等，几乎都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个单片机。一辆现代化轿车上使用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多个单片机，复杂的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工业控制系统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上可能有数百个单片机在同时工作！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常用单片机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MCS-51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位单片机（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8031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8051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8751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89C51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MCS-96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位单片机（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8096/8098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8796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Motorola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位单片机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MC6805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Zilog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Z-8  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微处理器的组装形式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和应用状况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 vert="horz" rtlCol="0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）单板机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单板机（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Single-board Computer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将计算机各部分组装在一块印制电路板上，包括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、存储器、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接口，还有小键盘、七段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LED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显示器、插座等简单的外设，一般在板上留有可扩展功能（如增加存储容量或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接口数量）的空间。管理单板机的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监控程序（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Monitor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安装在只读存储器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EPROM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单板机功能比单片机强，可用来构成简易的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生产过程控制系统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用户可以键入程序代码，并在上面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动态排错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和逐条运行，因此特别适用于教学实验，是学习微型机原理的极好平台。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l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微处理器的组装形式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和应用状况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428750"/>
            <a:ext cx="7829550" cy="4357688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早期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单板机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TP-801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Z80 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ET-3400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M6800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）及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KD86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）等，广泛用于工业控制和计算机教学。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随后出现了尺寸较小，并装有软盘和操作系统的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嵌入式单板机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后来又推出了与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机兼容的单板机，如基于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IBM PC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ISA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总线）插件卡的单板机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PC/104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单板机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等，有的至今还在工业控制领域应用。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35729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§1.3  </a:t>
            </a:r>
            <a:r>
              <a:rPr kumimoji="0" lang="zh-CN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微型计算机结构和系统</a:t>
            </a:r>
            <a:endParaRPr kumimoji="0" lang="zh-CN" altLang="en-US" sz="40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3071813"/>
            <a:ext cx="7115175" cy="28400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1.3.1  </a:t>
            </a:r>
            <a:r>
              <a:rPr kumimoji="0" lang="zh-CN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微型计算机基本结构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1.3.2  </a:t>
            </a:r>
            <a:r>
              <a:rPr kumimoji="0" lang="zh-CN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微型计算机系统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35729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§1.3  </a:t>
            </a:r>
            <a:r>
              <a:rPr kumimoji="0" lang="zh-CN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微型计算机结构和系统</a:t>
            </a:r>
            <a:endParaRPr kumimoji="0" lang="zh-CN" altLang="en-US" sz="40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3071813"/>
            <a:ext cx="7115175" cy="28400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1.3.1  </a:t>
            </a:r>
            <a:r>
              <a:rPr kumimoji="0" lang="zh-CN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微型计算机基本结构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1.3.2  </a:t>
            </a:r>
            <a:r>
              <a:rPr kumimoji="0" lang="zh-CN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微型计算机系统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3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7776000" cy="109494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1.3.2  </a:t>
            </a:r>
            <a:r>
              <a:rPr kumimoji="0" lang="zh-CN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微型计算机系统</a:t>
            </a:r>
            <a:endParaRPr kumimoji="0" lang="zh-CN" altLang="en-US" sz="40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75"/>
          </a:xfrm>
        </p:spPr>
        <p:txBody>
          <a:bodyPr vert="horz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微型计算机的硬件和软件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构成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微型计算机系统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(Microcomputer System)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6324" name="图片 3" descr="插图1.4 微型计算机系统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420938"/>
            <a:ext cx="5553075" cy="4076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mb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939785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1.3.2  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微型计算机系统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214938"/>
          </a:xfrm>
        </p:spPr>
        <p:txBody>
          <a:bodyPr vert="horz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计算机工作的物质基础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，但须有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软件配合才能工作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系统软件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0" lang="zh-CN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使用和管理计算机的各种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r>
              <a:rPr kumimoji="0" lang="zh-CN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，通常由厂商提供，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为用户方便使用计算机提供的必要手段。</a:t>
            </a:r>
            <a:endParaRPr kumimoji="0" lang="en-US" altLang="zh-CN" sz="31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操作系统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kumimoji="0" lang="en-US" altLang="zh-CN" sz="31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marR="0" lvl="0" indent="-174625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在这些操作系统下运行的基本工具软件，如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 Internet Explorer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、多媒体播放器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 Media Player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kumimoji="0" lang="en-US" altLang="zh-CN" sz="31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marR="0" lvl="0" indent="-174625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</a:t>
            </a:r>
            <a:r>
              <a:rPr kumimoji="0" lang="zh-CN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汇编语言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程序的基本软件，包括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MASM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汇编程序，连接程序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LINK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，动态排错程序</a:t>
            </a:r>
            <a:r>
              <a:rPr kumimoji="0" lang="en-US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DEBUG</a:t>
            </a: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kumimoji="0" lang="zh-CN" altLang="zh-CN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1.3.2  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微型计算机系统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68850"/>
          </a:xfrm>
        </p:spPr>
        <p:txBody>
          <a:bodyPr vert="horz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应用软件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应用目的而编制的程序，用来解决各种实际问题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网络浏览器、搜索引擎、办公自动化、企业管理、交通管理、工程设计、教育娱乐、金融软件等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从事微型机应用人员的主要任务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在掌握了必要的计算机硬件和接口设计以及编程技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基础上，进行各类应用软件的开发，以充分发挥微型计算机的作用。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1.3.1 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</a:t>
            </a:r>
            <a:r>
              <a:rPr kumimoji="0" lang="zh-CN" altLang="zh-CN" sz="3600" b="1" i="0" u="none" strike="noStrike" kern="1200" cap="none" spc="50" normalizeH="0" baseline="0" noProof="0" dirty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结构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571500"/>
          </a:xfr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微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型计算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机基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本结构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框图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" y="5286375"/>
            <a:ext cx="796131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微型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</a:t>
            </a: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冯·诺依曼结构计算机</a:t>
            </a: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本质区别。</a:t>
            </a:r>
            <a:endParaRPr kumimoji="0" lang="en-US" altLang="zh-CN" sz="2400" b="1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</a:t>
            </a: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不同：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集成化的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微处理器，各部件通过总线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相连，所有外设都</a:t>
            </a:r>
            <a:r>
              <a:rPr kumimoji="0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接口电路才能连到</a:t>
            </a:r>
            <a:r>
              <a:rPr kumimoji="0" lang="en-US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1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701" name="Group 6"/>
          <p:cNvGrpSpPr/>
          <p:nvPr/>
        </p:nvGrpSpPr>
        <p:grpSpPr>
          <a:xfrm>
            <a:off x="539750" y="2417763"/>
            <a:ext cx="7848600" cy="2667000"/>
            <a:chOff x="384" y="2352"/>
            <a:chExt cx="4944" cy="1680"/>
          </a:xfrm>
        </p:grpSpPr>
        <p:sp>
          <p:nvSpPr>
            <p:cNvPr id="29702" name="Rectangle 7"/>
            <p:cNvSpPr/>
            <p:nvPr/>
          </p:nvSpPr>
          <p:spPr>
            <a:xfrm>
              <a:off x="4272" y="2400"/>
              <a:ext cx="6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地址总线</a:t>
              </a:r>
            </a:p>
          </p:txBody>
        </p:sp>
        <p:sp>
          <p:nvSpPr>
            <p:cNvPr id="29703" name="AutoShape 8"/>
            <p:cNvSpPr/>
            <p:nvPr/>
          </p:nvSpPr>
          <p:spPr>
            <a:xfrm>
              <a:off x="3312" y="2544"/>
              <a:ext cx="125" cy="288"/>
            </a:xfrm>
            <a:prstGeom prst="downArrow">
              <a:avLst>
                <a:gd name="adj1" fmla="val 50000"/>
                <a:gd name="adj2" fmla="val 576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04" name="AutoShape 9"/>
            <p:cNvSpPr/>
            <p:nvPr/>
          </p:nvSpPr>
          <p:spPr>
            <a:xfrm>
              <a:off x="2118" y="2544"/>
              <a:ext cx="125" cy="288"/>
            </a:xfrm>
            <a:prstGeom prst="downArrow">
              <a:avLst>
                <a:gd name="adj1" fmla="val 50000"/>
                <a:gd name="adj2" fmla="val 576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05" name="Rectangle 10"/>
            <p:cNvSpPr/>
            <p:nvPr/>
          </p:nvSpPr>
          <p:spPr>
            <a:xfrm>
              <a:off x="3852" y="2841"/>
              <a:ext cx="6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I/O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总线</a:t>
              </a:r>
            </a:p>
          </p:txBody>
        </p:sp>
        <p:sp>
          <p:nvSpPr>
            <p:cNvPr id="29706" name="AutoShape 11"/>
            <p:cNvSpPr/>
            <p:nvPr/>
          </p:nvSpPr>
          <p:spPr>
            <a:xfrm>
              <a:off x="1296" y="2448"/>
              <a:ext cx="3024" cy="125"/>
            </a:xfrm>
            <a:prstGeom prst="rightArrow">
              <a:avLst>
                <a:gd name="adj1" fmla="val 54166"/>
                <a:gd name="adj2" fmla="val 76832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07" name="Rectangle 12"/>
            <p:cNvSpPr/>
            <p:nvPr/>
          </p:nvSpPr>
          <p:spPr>
            <a:xfrm>
              <a:off x="384" y="2352"/>
              <a:ext cx="912" cy="1680"/>
            </a:xfrm>
            <a:prstGeom prst="rect">
              <a:avLst/>
            </a:prstGeom>
            <a:solidFill>
              <a:srgbClr val="33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微处理器</a:t>
              </a:r>
            </a:p>
            <a:p>
              <a:pPr algn="ctr" eaLnBrk="1" hangingPunct="1"/>
              <a:endParaRPr lang="zh-CN" altLang="en-US" b="1" dirty="0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ctr" eaLnBrk="1" hangingPunct="1"/>
              <a:endParaRPr lang="zh-CN" altLang="en-US" b="1" dirty="0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CPU</a:t>
              </a:r>
            </a:p>
            <a:p>
              <a:pPr algn="ctr" eaLnBrk="1" hangingPunct="1"/>
              <a:endParaRPr lang="en-US" altLang="zh-CN" b="1" dirty="0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ctr" eaLnBrk="1" hangingPunct="1"/>
              <a:endParaRPr lang="en-US" altLang="zh-CN" b="1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9708" name="Rectangle 13"/>
            <p:cNvSpPr/>
            <p:nvPr/>
          </p:nvSpPr>
          <p:spPr>
            <a:xfrm>
              <a:off x="1776" y="2832"/>
              <a:ext cx="768" cy="432"/>
            </a:xfrm>
            <a:prstGeom prst="rect">
              <a:avLst/>
            </a:prstGeom>
            <a:solidFill>
              <a:srgbClr val="33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存储器</a:t>
              </a:r>
            </a:p>
          </p:txBody>
        </p:sp>
        <p:sp>
          <p:nvSpPr>
            <p:cNvPr id="29709" name="Rectangle 14"/>
            <p:cNvSpPr/>
            <p:nvPr/>
          </p:nvSpPr>
          <p:spPr>
            <a:xfrm>
              <a:off x="2976" y="2832"/>
              <a:ext cx="768" cy="432"/>
            </a:xfrm>
            <a:prstGeom prst="rect">
              <a:avLst/>
            </a:prstGeom>
            <a:solidFill>
              <a:srgbClr val="33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I/O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接口</a:t>
              </a:r>
            </a:p>
          </p:txBody>
        </p:sp>
        <p:sp>
          <p:nvSpPr>
            <p:cNvPr id="29710" name="Rectangle 15"/>
            <p:cNvSpPr/>
            <p:nvPr/>
          </p:nvSpPr>
          <p:spPr>
            <a:xfrm>
              <a:off x="4560" y="2832"/>
              <a:ext cx="768" cy="432"/>
            </a:xfrm>
            <a:prstGeom prst="rect">
              <a:avLst/>
            </a:prstGeom>
            <a:solidFill>
              <a:srgbClr val="33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I/O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设备</a:t>
              </a:r>
            </a:p>
          </p:txBody>
        </p:sp>
        <p:sp>
          <p:nvSpPr>
            <p:cNvPr id="29711" name="AutoShape 16"/>
            <p:cNvSpPr/>
            <p:nvPr/>
          </p:nvSpPr>
          <p:spPr>
            <a:xfrm>
              <a:off x="1296" y="3573"/>
              <a:ext cx="3024" cy="125"/>
            </a:xfrm>
            <a:prstGeom prst="leftRightArrow">
              <a:avLst>
                <a:gd name="adj1" fmla="val 47916"/>
                <a:gd name="adj2" fmla="val 952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2" name="AutoShape 17"/>
            <p:cNvSpPr/>
            <p:nvPr/>
          </p:nvSpPr>
          <p:spPr>
            <a:xfrm>
              <a:off x="3744" y="3024"/>
              <a:ext cx="816" cy="125"/>
            </a:xfrm>
            <a:prstGeom prst="leftRightArrow">
              <a:avLst>
                <a:gd name="adj1" fmla="val 57287"/>
                <a:gd name="adj2" fmla="val 790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3" name="AutoShape 18"/>
            <p:cNvSpPr/>
            <p:nvPr/>
          </p:nvSpPr>
          <p:spPr>
            <a:xfrm rot="5400000">
              <a:off x="1827" y="3366"/>
              <a:ext cx="329" cy="125"/>
            </a:xfrm>
            <a:prstGeom prst="leftRightArrow">
              <a:avLst>
                <a:gd name="adj1" fmla="val 46879"/>
                <a:gd name="adj2" fmla="val 5825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4" name="AutoShape 19"/>
            <p:cNvSpPr/>
            <p:nvPr/>
          </p:nvSpPr>
          <p:spPr>
            <a:xfrm rot="5400000">
              <a:off x="3036" y="3366"/>
              <a:ext cx="329" cy="125"/>
            </a:xfrm>
            <a:prstGeom prst="leftRightArrow">
              <a:avLst>
                <a:gd name="adj1" fmla="val 46879"/>
                <a:gd name="adj2" fmla="val 5825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5" name="AutoShape 20"/>
            <p:cNvSpPr/>
            <p:nvPr/>
          </p:nvSpPr>
          <p:spPr>
            <a:xfrm>
              <a:off x="1296" y="3792"/>
              <a:ext cx="3024" cy="125"/>
            </a:xfrm>
            <a:prstGeom prst="leftRightArrow">
              <a:avLst>
                <a:gd name="adj1" fmla="val 47916"/>
                <a:gd name="adj2" fmla="val 952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6" name="AutoShape 21"/>
            <p:cNvSpPr/>
            <p:nvPr/>
          </p:nvSpPr>
          <p:spPr>
            <a:xfrm>
              <a:off x="2304" y="3264"/>
              <a:ext cx="125" cy="576"/>
            </a:xfrm>
            <a:prstGeom prst="upArrow">
              <a:avLst>
                <a:gd name="adj1" fmla="val 42500"/>
                <a:gd name="adj2" fmla="val 7921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7" name="AutoShape 22"/>
            <p:cNvSpPr/>
            <p:nvPr/>
          </p:nvSpPr>
          <p:spPr>
            <a:xfrm>
              <a:off x="3504" y="3264"/>
              <a:ext cx="125" cy="576"/>
            </a:xfrm>
            <a:prstGeom prst="upArrow">
              <a:avLst>
                <a:gd name="adj1" fmla="val 42500"/>
                <a:gd name="adj2" fmla="val 7921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8" name="Rectangle 23"/>
            <p:cNvSpPr/>
            <p:nvPr/>
          </p:nvSpPr>
          <p:spPr>
            <a:xfrm>
              <a:off x="2304" y="3838"/>
              <a:ext cx="96" cy="41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9" name="Rectangle 24"/>
            <p:cNvSpPr/>
            <p:nvPr/>
          </p:nvSpPr>
          <p:spPr>
            <a:xfrm>
              <a:off x="3513" y="3831"/>
              <a:ext cx="96" cy="41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20" name="Rectangle 25"/>
            <p:cNvSpPr/>
            <p:nvPr/>
          </p:nvSpPr>
          <p:spPr>
            <a:xfrm>
              <a:off x="4300" y="3513"/>
              <a:ext cx="6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数据总线</a:t>
              </a:r>
            </a:p>
          </p:txBody>
        </p:sp>
        <p:sp>
          <p:nvSpPr>
            <p:cNvPr id="29721" name="Rectangle 26"/>
            <p:cNvSpPr/>
            <p:nvPr/>
          </p:nvSpPr>
          <p:spPr>
            <a:xfrm>
              <a:off x="4300" y="3753"/>
              <a:ext cx="6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charset="-122"/>
                </a:rPr>
                <a:t>控制总线</a:t>
              </a:r>
            </a:p>
          </p:txBody>
        </p:sp>
      </p:grpSp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微处理器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 vert="horz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是微型机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中央处理单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(CPU)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，内含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算术逻辑单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(ALU)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通用寄存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(Register)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时序和控制部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部总线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处理器通过一组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(Bus)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相连，根据指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令的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制，选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中并控制它们。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作：控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备间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交换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进行算术和逻辑运算等操作；判定和控制程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序流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虽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然这些操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作很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简单，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秒能执行几百万条指令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令组成的程序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可解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决非常复杂的问题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机功能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十分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强大。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2.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存储器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用来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放数据和指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内容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进制表示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。每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个单元可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进制信息。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为了正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存取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存单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元，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每个单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器地址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(Memory Address)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带符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号整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数，从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始，顺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，到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最大值后又回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CPU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根地址线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表示的地址范围为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=65536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个单元，地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址编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号为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65535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FFFFH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776000" cy="939785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2.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存储器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常以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为单位来计量存储器的容量，并使用更大的单位：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=1024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=1KB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Kilobyte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，千字节）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2</a:t>
            </a:r>
            <a:r>
              <a:rPr kumimoji="0" lang="en-US" altLang="zh-CN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=1024KB=1MB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Megabyte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，兆字节）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2</a:t>
            </a:r>
            <a:r>
              <a:rPr kumimoji="0" lang="en-US" altLang="zh-CN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=1024MB=1GB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Gigabyte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，吉字节）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随着存储器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单位面积存储单元数的急剧增加，更大的容量单位开始频繁出现。如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TeraByte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，太字节）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PB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TB, PetaByte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，拍字节）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EB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PB, ExaByte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，艾字节）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ZB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EB, ZettaByte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，泽字节）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YB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ZB, YottaByte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，尧字节）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BB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YB, BrontoByte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，布朗多字节）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2.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存储器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习惯上用中文计量单位称呼存储器容量，如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1KB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为千（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Thousand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1MB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为百万（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Million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1GB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为十亿（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Billion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1TB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为万亿（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Trillion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其实只是约数，它们的精确数量是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4"/>
          <p:cNvSpPr txBox="1"/>
          <p:nvPr/>
        </p:nvSpPr>
        <p:spPr>
          <a:xfrm>
            <a:off x="4357688" y="1714500"/>
            <a:ext cx="4572000" cy="409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个存储单元中存放的 信息称为该存储单元的</a:t>
            </a:r>
            <a:r>
              <a:rPr lang="zh-CN" altLang="en-US" sz="26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</a:rPr>
              <a:t>内容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/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/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例如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, 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图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1.3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中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,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/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地址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0003H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单元中存放内容为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3CH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，记作：</a:t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（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0003H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）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= 3CH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/>
            </a:r>
            <a:b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同理</a:t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（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1200H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）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= 8FH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/>
              </a:rPr>
              <a:t/>
            </a:r>
            <a:br>
              <a:rPr lang="en-US" altLang="zh-CN" sz="2600" b="1" dirty="0">
                <a:latin typeface="Times New Roman" panose="02020603050405020304" pitchFamily="18" charset="0"/>
                <a:ea typeface="楷体_GB2312"/>
              </a:rPr>
            </a:br>
            <a:endParaRPr lang="zh-CN" altLang="en-US" sz="26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2.</a:t>
            </a:r>
            <a:r>
              <a:rPr kumimoji="0" lang="zh-CN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存储器</a:t>
            </a:r>
            <a:endParaRPr kumimoji="0" lang="zh-CN" altLang="en-US" sz="36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grpSp>
        <p:nvGrpSpPr>
          <p:cNvPr id="34820" name="Group 5"/>
          <p:cNvGrpSpPr/>
          <p:nvPr/>
        </p:nvGrpSpPr>
        <p:grpSpPr>
          <a:xfrm>
            <a:off x="1258888" y="1360488"/>
            <a:ext cx="2443162" cy="4876800"/>
            <a:chOff x="2850" y="288"/>
            <a:chExt cx="1539" cy="3072"/>
          </a:xfrm>
        </p:grpSpPr>
        <p:sp>
          <p:nvSpPr>
            <p:cNvPr id="34821" name="Rectangle 6"/>
            <p:cNvSpPr/>
            <p:nvPr/>
          </p:nvSpPr>
          <p:spPr>
            <a:xfrm>
              <a:off x="3360" y="2688"/>
              <a:ext cx="952" cy="432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4822" name="Rectangle 7"/>
            <p:cNvSpPr/>
            <p:nvPr/>
          </p:nvSpPr>
          <p:spPr>
            <a:xfrm>
              <a:off x="3360" y="1405"/>
              <a:ext cx="952" cy="46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4823" name="Rectangle 8"/>
            <p:cNvSpPr/>
            <p:nvPr/>
          </p:nvSpPr>
          <p:spPr>
            <a:xfrm>
              <a:off x="3360" y="546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B8</a:t>
              </a:r>
            </a:p>
          </p:txBody>
        </p:sp>
        <p:sp>
          <p:nvSpPr>
            <p:cNvPr id="34824" name="Rectangle 9"/>
            <p:cNvSpPr/>
            <p:nvPr/>
          </p:nvSpPr>
          <p:spPr>
            <a:xfrm>
              <a:off x="3360" y="768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02</a:t>
              </a:r>
            </a:p>
          </p:txBody>
        </p:sp>
        <p:sp>
          <p:nvSpPr>
            <p:cNvPr id="34825" name="Rectangle 10"/>
            <p:cNvSpPr/>
            <p:nvPr/>
          </p:nvSpPr>
          <p:spPr>
            <a:xfrm>
              <a:off x="3360" y="973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00</a:t>
              </a:r>
            </a:p>
          </p:txBody>
        </p:sp>
        <p:sp>
          <p:nvSpPr>
            <p:cNvPr id="34826" name="Rectangle 11"/>
            <p:cNvSpPr/>
            <p:nvPr/>
          </p:nvSpPr>
          <p:spPr>
            <a:xfrm>
              <a:off x="3360" y="1200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3C</a:t>
              </a:r>
            </a:p>
          </p:txBody>
        </p:sp>
        <p:sp>
          <p:nvSpPr>
            <p:cNvPr id="34827" name="Rectangle 12"/>
            <p:cNvSpPr/>
            <p:nvPr/>
          </p:nvSpPr>
          <p:spPr>
            <a:xfrm>
              <a:off x="3360" y="1855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8F</a:t>
              </a:r>
            </a:p>
          </p:txBody>
        </p:sp>
        <p:sp>
          <p:nvSpPr>
            <p:cNvPr id="34828" name="Rectangle 13"/>
            <p:cNvSpPr/>
            <p:nvPr/>
          </p:nvSpPr>
          <p:spPr>
            <a:xfrm>
              <a:off x="3360" y="2077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A2</a:t>
              </a:r>
            </a:p>
          </p:txBody>
        </p:sp>
        <p:sp>
          <p:nvSpPr>
            <p:cNvPr id="34829" name="Rectangle 14"/>
            <p:cNvSpPr/>
            <p:nvPr/>
          </p:nvSpPr>
          <p:spPr>
            <a:xfrm>
              <a:off x="3360" y="2282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34</a:t>
              </a:r>
            </a:p>
          </p:txBody>
        </p:sp>
        <p:sp>
          <p:nvSpPr>
            <p:cNvPr id="34830" name="Rectangle 15"/>
            <p:cNvSpPr/>
            <p:nvPr/>
          </p:nvSpPr>
          <p:spPr>
            <a:xfrm>
              <a:off x="3360" y="2496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12</a:t>
              </a:r>
            </a:p>
          </p:txBody>
        </p:sp>
        <p:sp>
          <p:nvSpPr>
            <p:cNvPr id="34831" name="Rectangle 16"/>
            <p:cNvSpPr/>
            <p:nvPr/>
          </p:nvSpPr>
          <p:spPr>
            <a:xfrm>
              <a:off x="3360" y="3120"/>
              <a:ext cx="952" cy="227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charset="-122"/>
                </a:rPr>
                <a:t>C9</a:t>
              </a:r>
            </a:p>
          </p:txBody>
        </p:sp>
        <p:sp>
          <p:nvSpPr>
            <p:cNvPr id="34832" name="Freeform 17"/>
            <p:cNvSpPr/>
            <p:nvPr/>
          </p:nvSpPr>
          <p:spPr>
            <a:xfrm>
              <a:off x="3291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Freeform 18"/>
            <p:cNvSpPr/>
            <p:nvPr/>
          </p:nvSpPr>
          <p:spPr>
            <a:xfrm>
              <a:off x="3294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9"/>
            <p:cNvSpPr/>
            <p:nvPr/>
          </p:nvSpPr>
          <p:spPr>
            <a:xfrm>
              <a:off x="3360" y="139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5" name="Line 20"/>
            <p:cNvSpPr/>
            <p:nvPr/>
          </p:nvSpPr>
          <p:spPr>
            <a:xfrm flipV="1">
              <a:off x="3360" y="168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6" name="Freeform 21"/>
            <p:cNvSpPr/>
            <p:nvPr/>
          </p:nvSpPr>
          <p:spPr>
            <a:xfrm>
              <a:off x="4242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22"/>
            <p:cNvSpPr/>
            <p:nvPr/>
          </p:nvSpPr>
          <p:spPr>
            <a:xfrm>
              <a:off x="4245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3"/>
            <p:cNvSpPr/>
            <p:nvPr/>
          </p:nvSpPr>
          <p:spPr>
            <a:xfrm>
              <a:off x="4311" y="139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9" name="Line 24"/>
            <p:cNvSpPr/>
            <p:nvPr/>
          </p:nvSpPr>
          <p:spPr>
            <a:xfrm flipV="1">
              <a:off x="4311" y="168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0" name="Freeform 25"/>
            <p:cNvSpPr/>
            <p:nvPr/>
          </p:nvSpPr>
          <p:spPr>
            <a:xfrm>
              <a:off x="3291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Freeform 26"/>
            <p:cNvSpPr/>
            <p:nvPr/>
          </p:nvSpPr>
          <p:spPr>
            <a:xfrm>
              <a:off x="3294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27"/>
            <p:cNvSpPr/>
            <p:nvPr/>
          </p:nvSpPr>
          <p:spPr>
            <a:xfrm>
              <a:off x="3360" y="273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3" name="Line 28"/>
            <p:cNvSpPr/>
            <p:nvPr/>
          </p:nvSpPr>
          <p:spPr>
            <a:xfrm flipV="1">
              <a:off x="3360" y="30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4" name="Freeform 29"/>
            <p:cNvSpPr/>
            <p:nvPr/>
          </p:nvSpPr>
          <p:spPr>
            <a:xfrm>
              <a:off x="4242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Freeform 30"/>
            <p:cNvSpPr/>
            <p:nvPr/>
          </p:nvSpPr>
          <p:spPr>
            <a:xfrm>
              <a:off x="4245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0" b="0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31"/>
            <p:cNvSpPr/>
            <p:nvPr/>
          </p:nvSpPr>
          <p:spPr>
            <a:xfrm>
              <a:off x="4311" y="273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7" name="Line 32"/>
            <p:cNvSpPr/>
            <p:nvPr/>
          </p:nvSpPr>
          <p:spPr>
            <a:xfrm flipV="1">
              <a:off x="4311" y="30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8" name="Text Box 33"/>
            <p:cNvSpPr txBox="1"/>
            <p:nvPr/>
          </p:nvSpPr>
          <p:spPr>
            <a:xfrm>
              <a:off x="3600" y="288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微软雅黑" panose="020B0503020204020204" charset="-122"/>
                </a:rPr>
                <a:t>内容</a:t>
              </a:r>
            </a:p>
          </p:txBody>
        </p:sp>
        <p:sp>
          <p:nvSpPr>
            <p:cNvPr id="34849" name="Text Box 34"/>
            <p:cNvSpPr txBox="1"/>
            <p:nvPr/>
          </p:nvSpPr>
          <p:spPr>
            <a:xfrm>
              <a:off x="2880" y="288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微软雅黑" panose="020B0503020204020204" charset="-122"/>
                </a:rPr>
                <a:t>地址</a:t>
              </a:r>
            </a:p>
          </p:txBody>
        </p:sp>
        <p:sp>
          <p:nvSpPr>
            <p:cNvPr id="34850" name="Text Box 35"/>
            <p:cNvSpPr txBox="1"/>
            <p:nvPr/>
          </p:nvSpPr>
          <p:spPr>
            <a:xfrm>
              <a:off x="2853" y="567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34851" name="Text Box 36"/>
            <p:cNvSpPr txBox="1"/>
            <p:nvPr/>
          </p:nvSpPr>
          <p:spPr>
            <a:xfrm>
              <a:off x="2853" y="777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34852" name="Text Box 37"/>
            <p:cNvSpPr txBox="1"/>
            <p:nvPr/>
          </p:nvSpPr>
          <p:spPr>
            <a:xfrm>
              <a:off x="2853" y="1017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34853" name="Text Box 38"/>
            <p:cNvSpPr txBox="1"/>
            <p:nvPr/>
          </p:nvSpPr>
          <p:spPr>
            <a:xfrm>
              <a:off x="2853" y="1209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34854" name="Text Box 39"/>
            <p:cNvSpPr txBox="1"/>
            <p:nvPr/>
          </p:nvSpPr>
          <p:spPr>
            <a:xfrm>
              <a:off x="2850" y="1872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1200</a:t>
              </a:r>
            </a:p>
          </p:txBody>
        </p:sp>
        <p:sp>
          <p:nvSpPr>
            <p:cNvPr id="34855" name="Text Box 40"/>
            <p:cNvSpPr txBox="1"/>
            <p:nvPr/>
          </p:nvSpPr>
          <p:spPr>
            <a:xfrm>
              <a:off x="2850" y="2082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1201</a:t>
              </a:r>
            </a:p>
          </p:txBody>
        </p:sp>
        <p:sp>
          <p:nvSpPr>
            <p:cNvPr id="34856" name="Text Box 41"/>
            <p:cNvSpPr txBox="1"/>
            <p:nvPr/>
          </p:nvSpPr>
          <p:spPr>
            <a:xfrm>
              <a:off x="2850" y="2322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1202</a:t>
              </a:r>
            </a:p>
          </p:txBody>
        </p:sp>
        <p:sp>
          <p:nvSpPr>
            <p:cNvPr id="34857" name="Text Box 42"/>
            <p:cNvSpPr txBox="1"/>
            <p:nvPr/>
          </p:nvSpPr>
          <p:spPr>
            <a:xfrm>
              <a:off x="2850" y="251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1203</a:t>
              </a:r>
            </a:p>
          </p:txBody>
        </p:sp>
        <p:sp>
          <p:nvSpPr>
            <p:cNvPr id="34858" name="Text Box 43"/>
            <p:cNvSpPr txBox="1"/>
            <p:nvPr/>
          </p:nvSpPr>
          <p:spPr>
            <a:xfrm>
              <a:off x="2850" y="3129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FFFF</a:t>
              </a:r>
            </a:p>
          </p:txBody>
        </p:sp>
      </p:grpSp>
    </p:spTree>
  </p:cSld>
  <p:clrMapOvr>
    <a:masterClrMapping/>
  </p:clrMapOvr>
  <p:transition spd="slow">
    <p:wheel spokes="2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2931</Words>
  <Application>Microsoft Office PowerPoint</Application>
  <PresentationFormat>全屏显示(4:3)</PresentationFormat>
  <Paragraphs>230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等线</vt:lpstr>
      <vt:lpstr>等线 Light</vt:lpstr>
      <vt:lpstr>仿宋_GB2312</vt:lpstr>
      <vt:lpstr>黑体</vt:lpstr>
      <vt:lpstr>华文楷体</vt:lpstr>
      <vt:lpstr>华文隶书</vt:lpstr>
      <vt:lpstr>华文新魏</vt:lpstr>
      <vt:lpstr>华文中宋</vt:lpstr>
      <vt:lpstr>楷体_GB2312</vt:lpstr>
      <vt:lpstr>宋体</vt:lpstr>
      <vt:lpstr>微软雅黑</vt:lpstr>
      <vt:lpstr>Arial</vt:lpstr>
      <vt:lpstr>Footlight MT Light</vt:lpstr>
      <vt:lpstr>Goudy Old Style</vt:lpstr>
      <vt:lpstr>Times New Roman</vt:lpstr>
      <vt:lpstr>Wingdings</vt:lpstr>
      <vt:lpstr>Wingdings 2</vt:lpstr>
      <vt:lpstr>凤舞九天</vt:lpstr>
      <vt:lpstr>1_自定义设计方案</vt:lpstr>
      <vt:lpstr>自定义设计方案</vt:lpstr>
      <vt:lpstr>PowerPoint 演示文稿</vt:lpstr>
      <vt:lpstr>本章主要内容: §1.1  计算机中数的表示方法    §1.2  计算机的基本结构和软件 §1.3  微型计算机结构和系统 §1.4  微型计算机的发展概况</vt:lpstr>
      <vt:lpstr>§1.3  微型计算机结构和系统</vt:lpstr>
      <vt:lpstr>1.3.1 微型计算机基本结构</vt:lpstr>
      <vt:lpstr>1.微处理器</vt:lpstr>
      <vt:lpstr>2.存储器</vt:lpstr>
      <vt:lpstr>2.存储器</vt:lpstr>
      <vt:lpstr>2.存储器</vt:lpstr>
      <vt:lpstr>2.存储器</vt:lpstr>
      <vt:lpstr>PowerPoint 演示文稿</vt:lpstr>
      <vt:lpstr>2.存储器</vt:lpstr>
      <vt:lpstr>2.存储器</vt:lpstr>
      <vt:lpstr>3.输入输出设备和接口电路</vt:lpstr>
      <vt:lpstr>3.输入输出设备和接口电路</vt:lpstr>
      <vt:lpstr>3.输入输出设备和接口电路</vt:lpstr>
      <vt:lpstr>4.总线</vt:lpstr>
      <vt:lpstr>地址总线（Address Bus）</vt:lpstr>
      <vt:lpstr>数据总线（Data Bus）</vt:lpstr>
      <vt:lpstr>控制总线（Control Bus）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5.微处理器的组装形式和应用状况</vt:lpstr>
      <vt:lpstr>§1.3  微型计算机结构和系统</vt:lpstr>
      <vt:lpstr>1.3.2  微型计算机系统</vt:lpstr>
      <vt:lpstr>1.3.2  微型计算机系统</vt:lpstr>
      <vt:lpstr>1.3.2  微型计算机系统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冯周</dc:creator>
  <cp:lastModifiedBy>Windows 用户</cp:lastModifiedBy>
  <cp:revision>200</cp:revision>
  <dcterms:created xsi:type="dcterms:W3CDTF">2013-01-17T01:49:00Z</dcterms:created>
  <dcterms:modified xsi:type="dcterms:W3CDTF">2021-09-07T00:03:43Z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