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74" r:id="rId3"/>
    <p:sldId id="773" r:id="rId4"/>
    <p:sldId id="598" r:id="rId5"/>
    <p:sldId id="776" r:id="rId6"/>
    <p:sldId id="745" r:id="rId7"/>
    <p:sldId id="749" r:id="rId8"/>
    <p:sldId id="770" r:id="rId9"/>
    <p:sldId id="750" r:id="rId10"/>
    <p:sldId id="751" r:id="rId11"/>
    <p:sldId id="769" r:id="rId12"/>
    <p:sldId id="756" r:id="rId13"/>
    <p:sldId id="755" r:id="rId14"/>
    <p:sldId id="754" r:id="rId15"/>
    <p:sldId id="753" r:id="rId16"/>
    <p:sldId id="771" r:id="rId17"/>
    <p:sldId id="774" r:id="rId18"/>
    <p:sldId id="747" r:id="rId19"/>
    <p:sldId id="759" r:id="rId20"/>
    <p:sldId id="748" r:id="rId21"/>
    <p:sldId id="768" r:id="rId22"/>
    <p:sldId id="772" r:id="rId23"/>
    <p:sldId id="777" r:id="rId24"/>
    <p:sldId id="778" r:id="rId25"/>
    <p:sldId id="781" r:id="rId26"/>
    <p:sldId id="779" r:id="rId27"/>
    <p:sldId id="780" r:id="rId28"/>
    <p:sldId id="767" r:id="rId29"/>
    <p:sldId id="766" r:id="rId3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66FF99"/>
    <a:srgbClr val="FFFF00"/>
    <a:srgbClr val="FF9933"/>
    <a:srgbClr val="33CCFF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 varScale="1">
        <p:scale>
          <a:sx n="60" d="100"/>
          <a:sy n="60" d="100"/>
        </p:scale>
        <p:origin x="-46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12.2</a:t>
            </a:r>
            <a:r>
              <a:rPr lang="en-US" altLang="zh-CN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PCI</a:t>
            </a:r>
            <a:r>
              <a:rPr lang="zh-CN" altLang="en-US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27850" y="6488668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zh-CN" altLang="en-US" sz="1800" b="0" dirty="0" smtClean="0">
                <a:solidFill>
                  <a:srgbClr val="66FF99"/>
                </a:solidFill>
                <a:latin typeface="华文隶书" pitchFamily="2" charset="-122"/>
                <a:ea typeface="华文隶书" pitchFamily="2" charset="-122"/>
                <a:cs typeface="Times New Roman" panose="02020603050405020304" pitchFamily="18" charset="0"/>
              </a:rPr>
            </a:fld>
            <a:endParaRPr lang="zh-CN" altLang="en-US" sz="1800" b="0" dirty="0" smtClean="0">
              <a:solidFill>
                <a:srgbClr val="66FF99"/>
              </a:solidFill>
              <a:latin typeface="华文隶书" pitchFamily="2" charset="-122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itchFamily="2" charset="-122"/>
                <a:ea typeface="华文中宋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950" y="5029200"/>
            <a:ext cx="413385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紫红色的为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AGP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显卡插槽，右侧白色的为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插槽，左上角黑色的为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插槽。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AGP插槽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4800" y="1028700"/>
            <a:ext cx="4562841" cy="36893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图片 4" descr="AGP显卡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1634" y="673100"/>
            <a:ext cx="3728511" cy="2622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AGP显卡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9850" y="4051300"/>
            <a:ext cx="3762375" cy="23558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标题 1"/>
          <p:cNvSpPr txBox="1"/>
          <p:nvPr/>
        </p:nvSpPr>
        <p:spPr>
          <a:xfrm>
            <a:off x="6261100" y="3073400"/>
            <a:ext cx="1511300" cy="11430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AGP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显卡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2.AGP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96951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接口是在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PCI2.1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规范基础上扩充修改而成，增加的特点：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数据读写的流水线操作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Pipelining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），减少内存等待时间，提高了数据传输速度。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双时钟技术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，在时钟脉冲上升沿和下降沿都传输数据，能在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66MHz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时达到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133MHz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地址信号与数据信号分离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，提高了随机内存访问的速度。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并行操作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访问系统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同时，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显卡能访问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内存。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显示带宽不与其它设备共享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，进一步提高了系统性能。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0223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3.PCI-X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585" y="1517650"/>
            <a:ext cx="7469215" cy="457581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总线是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的扩展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年提出，在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基础上增加了不少新特点，并增加了插槽引脚数。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总线频率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133MHz@32/64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位，最大带宽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1.066GB/s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倍，主要用于服务器。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593685"/>
            <a:ext cx="8229600" cy="608429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总线主要技术特点：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）支持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66/100/133MHz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三种总线频率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，且能随不同设备而改变。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特征段技术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，总线事务都附带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位特征域，指示事务开始位置、插入顺序、事务长度和是否需要缓冲检测，从而能追踪穿过总线的数据，需要时将它在队列中向前移动，增强并行穿越总线的能力。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分离事务（多任务）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，在目标设备准备好发送的数据前，请求数据的设备可处理来临的其它事情。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允许目标设备仅与单个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设备交换数据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，若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设备没有任何数据传送，总线会自动将它移除，以减少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设备间的等待周期。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1223755"/>
            <a:ext cx="8229600" cy="207023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下表是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能比较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在相同总线频率下，</a:t>
            </a:r>
            <a:r>
              <a:rPr 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的性能比</a:t>
            </a:r>
            <a:r>
              <a:rPr 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对于光纤接口、千兆以太网卡和磁盘阵列控制卡等，</a:t>
            </a:r>
            <a:r>
              <a:rPr 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PCI-X 133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能较好发挥优势。</a:t>
            </a:r>
            <a:endParaRPr lang="zh-CN" altLang="en-US" sz="2600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PCI-X性能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6545" y="3203975"/>
            <a:ext cx="8324408" cy="287178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77179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3.PCI-X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84750"/>
            <a:ext cx="4578350" cy="15621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中间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个白色的为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PCI-X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</a:t>
            </a:r>
            <a:r>
              <a:rPr lang="zh-CN" altLang="en-US" sz="240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槽，最下部白色的是</a:t>
            </a:r>
            <a:r>
              <a:rPr lang="en-US" altLang="zh-CN" sz="240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插槽，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个蓝色的是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PCI-E x16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插槽，左上短白色的是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PCI-E x1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插槽。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 descr="PCI-X接口的ATI显卡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64608" y="450850"/>
            <a:ext cx="3679392" cy="2489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PCI-X+PCI-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515" y="1088740"/>
            <a:ext cx="5022850" cy="375996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图片 8" descr="PCI-X接口的Geforce显卡GTS 45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9626" y="3606800"/>
            <a:ext cx="3664373" cy="2844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标题 1"/>
          <p:cNvSpPr txBox="1"/>
          <p:nvPr/>
        </p:nvSpPr>
        <p:spPr>
          <a:xfrm>
            <a:off x="5727700" y="2717800"/>
            <a:ext cx="3956050" cy="11430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64</a:t>
            </a:r>
            <a:r>
              <a:rPr kumimoji="0" lang="zh-CN" altLang="en-US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位</a:t>
            </a:r>
            <a:r>
              <a:rPr kumimoji="0" lang="en-US" altLang="zh-CN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PCI-X</a:t>
            </a:r>
            <a:r>
              <a:rPr kumimoji="0" lang="zh-CN" altLang="en-US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接口的显卡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31540" y="188640"/>
            <a:ext cx="4989500" cy="10223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rgbClr val="FF9933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3.PCI-X</a:t>
            </a:r>
            <a:r>
              <a:rPr kumimoji="0" lang="zh-CN" alt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rgbClr val="FF9933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kumimoji="0" lang="zh-CN" alt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FF9933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6725" y="2303875"/>
            <a:ext cx="6477995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.2.1  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局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部总线</a:t>
            </a:r>
            <a:endParaRPr lang="zh-CN" altLang="en-US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线简介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12.2.3   </a:t>
            </a: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49"/>
            <a:ext cx="8229600" cy="10868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12.2.2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线简介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2123855"/>
            <a:ext cx="8229600" cy="4394085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主设备与目标设备交换数据称</a:t>
            </a: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数据传输操作都是主设备启动传输，而目标设备接收数据。主设备可请求控制总线，成为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总线主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，目标设备则不能。因此，主设备比目标设备要多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个用于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总线仲裁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主设备的总线信号如图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所示，左边是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个符合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主设备的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必选信号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，除仲裁信号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REQ#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GNT#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外，其余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个信号也符合目标设备。右边为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可选信号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。各信号线上均标出了传输方向，信号后的</a:t>
            </a:r>
            <a:r>
              <a:rPr lang="zh-CN" altLang="en-US" sz="26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6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6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”表示低电平有效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，与名称上加横杠含义相同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6555" y="1403775"/>
            <a:ext cx="3465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1. PCI 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线信号</a:t>
            </a:r>
            <a:endParaRPr lang="zh-CN" altLang="en-US" sz="3200" b="1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278650"/>
            <a:ext cx="8229600" cy="844550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图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12.3  </a:t>
            </a: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总线信号</a:t>
            </a: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93800" y="1028700"/>
            <a:ext cx="6525763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包括频率为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33/66MHz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CLK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复位信号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RST#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数据和命令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数据多路复用信号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AD[31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0]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总线命令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字节使能复用信号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C/BE[3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0]#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奇偶校验信号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口控制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交易控制信号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个或多个数据传送，包括周期帧信号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FRAME#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、目标设备准备好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TRDY#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、启动方准备好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IRDY#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、停止数据传送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STOP#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、初始化设备选择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IDSEL#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、设备选择信号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DEVSEL#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等控制信号。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6535" y="863715"/>
            <a:ext cx="3465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1. PCI 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线信号</a:t>
            </a:r>
            <a:endParaRPr lang="zh-CN" altLang="en-US" sz="3200" b="1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1151620" y="953725"/>
            <a:ext cx="6223000" cy="4730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§12.1  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总线概述</a:t>
            </a:r>
            <a:r>
              <a:rPr 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	</a:t>
            </a:r>
            <a:r>
              <a:rPr lang="zh-CN" altLang="zh-CN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12.2  PCI</a:t>
            </a:r>
            <a:r>
              <a:rPr lang="zh-CN" altLang="en-US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b="1" dirty="0" smtClean="0">
              <a:solidFill>
                <a:srgbClr val="FFC0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12.3  PCI Express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12.4  USB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aseline="300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aseline="300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12.5  IEEE 1394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aseline="300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aseline="300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20065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仲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裁信号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主设备通过总线占用请求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REQ#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和总线允许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GNT#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这对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仲裁信号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仲裁器上。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误报告信号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含数据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奇偶校验错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PERR#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系统错误报告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SERR#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两个信号。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位扩展信号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用来实现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位的扩展，包括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AD[63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32]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高位总线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C/BE[7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4]#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高位双字奇偶校验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PAR64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位传送请求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REQ64#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位传送响应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ACK64#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等信号。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他信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还包含用于便携式设备的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时钟控制信号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LCKRUN#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中断请求线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INTA#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INTD#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电源管理信号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PME#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3.3Vaux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辅助电源信号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，可由厂家定义、用于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设备的在电路测试的一组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边界扫描信号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JIAT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1540" y="638690"/>
            <a:ext cx="3465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1. PCI 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线信号</a:t>
            </a:r>
            <a:endParaRPr lang="zh-CN" altLang="en-US" sz="3200" b="1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CI的三种连接器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749300" y="806450"/>
            <a:ext cx="7750650" cy="3644900"/>
          </a:xfrm>
        </p:spPr>
      </p:pic>
      <p:sp>
        <p:nvSpPr>
          <p:cNvPr id="5" name="内容占位符 2"/>
          <p:cNvSpPr txBox="1"/>
          <p:nvPr/>
        </p:nvSpPr>
        <p:spPr>
          <a:xfrm>
            <a:off x="660400" y="4718050"/>
            <a:ext cx="7867650" cy="182245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规范定义了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5V/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3.3V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两种信号环境的扩展板，定义了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种扩展板电气类型，即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5V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板、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3.3V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板和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5V/3.3V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通用板，后者可插入前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种插槽。在连接器和板上都有定位键，防止插错。每种板又分为短、长两种，适用于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32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位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/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64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位数据宽度。短</a:t>
            </a:r>
            <a:r>
              <a:rPr lang="en-US" altLang="zh-CN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长板各为</a:t>
            </a:r>
            <a:r>
              <a:rPr 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120/184</a:t>
            </a:r>
            <a:r>
              <a:rPr lang="zh-CN" altLang="en-US" sz="44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引脚。</a:t>
            </a:r>
            <a:endParaRPr lang="zh-CN" altLang="en-US" sz="44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marL="365125" marR="0" lvl="0" indent="-365125" algn="just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8070850" cy="5245100"/>
          </a:xfrm>
        </p:spPr>
        <p:txBody>
          <a:bodyPr>
            <a:normAutofit fontScale="92500" lnSpcReduction="10000"/>
          </a:bodyPr>
          <a:lstStyle/>
          <a:p>
            <a:pPr marL="262255" indent="-262255" algn="just">
              <a:buNone/>
            </a:pPr>
            <a:r>
              <a:rPr lang="en-US" dirty="0" smtClean="0"/>
              <a:t>(1)</a:t>
            </a:r>
            <a:r>
              <a:rPr lang="zh-CN" altLang="en-US" dirty="0" smtClean="0">
                <a:solidFill>
                  <a:srgbClr val="FF66FF"/>
                </a:solidFill>
              </a:rPr>
              <a:t>数</a:t>
            </a:r>
            <a:r>
              <a:rPr lang="zh-CN" altLang="en-US" dirty="0" smtClean="0">
                <a:solidFill>
                  <a:srgbClr val="FF66FF"/>
                </a:solidFill>
              </a:rPr>
              <a:t>据传输速率高</a:t>
            </a:r>
            <a:r>
              <a:rPr lang="en-US" dirty="0" smtClean="0">
                <a:solidFill>
                  <a:srgbClr val="FF66FF"/>
                </a:solidFill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能实现高速数据传输，还支持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线性突发传送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Burst Transfer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）：传送内存中的连续数据块时，只在传送第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个数据时才给出地址，后续数据的地址会自动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。因此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能以接近自身总线的速度全速访问适配卡，适用于高清晰度电视与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/>
              <a:t>(2)</a:t>
            </a:r>
            <a:r>
              <a:rPr lang="zh-CN" altLang="en-US" dirty="0" smtClean="0">
                <a:solidFill>
                  <a:srgbClr val="FF66FF"/>
                </a:solidFill>
              </a:rPr>
              <a:t>减</a:t>
            </a:r>
            <a:r>
              <a:rPr lang="zh-CN" altLang="en-US" dirty="0" smtClean="0">
                <a:solidFill>
                  <a:srgbClr val="FF66FF"/>
                </a:solidFill>
              </a:rPr>
              <a:t>少存取延迟</a:t>
            </a:r>
            <a:r>
              <a:rPr lang="en-US" dirty="0" smtClean="0">
                <a:solidFill>
                  <a:srgbClr val="FF66FF"/>
                </a:solidFill>
              </a:rPr>
              <a:t>  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能减小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总线设备的存取延迟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，从而缩短外设取得总线控制权所需的时间，保证数据传输的畅通。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/>
              <a:t>(3)</a:t>
            </a:r>
            <a:r>
              <a:rPr lang="zh-CN" altLang="en-US" dirty="0" smtClean="0">
                <a:solidFill>
                  <a:srgbClr val="FF66FF"/>
                </a:solidFill>
              </a:rPr>
              <a:t>独</a:t>
            </a:r>
            <a:r>
              <a:rPr lang="zh-CN" altLang="en-US" dirty="0" smtClean="0">
                <a:solidFill>
                  <a:srgbClr val="FF66FF"/>
                </a:solidFill>
              </a:rPr>
              <a:t>立于处理器</a:t>
            </a:r>
            <a:r>
              <a:rPr lang="en-US" dirty="0" smtClean="0">
                <a:solidFill>
                  <a:srgbClr val="FF66FF"/>
                </a:solidFill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总线通过桥接器与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总线连接，是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与外设间的缓冲器，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不需要去直接控制外设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。这样，任何类型的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都可接到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总线上，外设驱动程序与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的类型无关，用户可随意增添外设。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535" y="593685"/>
            <a:ext cx="5220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. PCI 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总线的特点</a:t>
            </a:r>
            <a:endParaRPr lang="zh-CN" altLang="en-US" sz="3200" b="1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49"/>
            <a:ext cx="8229600" cy="5105595"/>
          </a:xfrm>
        </p:spPr>
        <p:txBody>
          <a:bodyPr>
            <a:normAutofit fontScale="92500" lnSpcReduction="10000"/>
          </a:bodyPr>
          <a:lstStyle/>
          <a:p>
            <a:pPr marL="262255" indent="-26225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有并行总</a:t>
            </a:r>
            <a:r>
              <a:rPr lang="zh-CN" altLang="en-US" dirty="0" smtClean="0">
                <a:solidFill>
                  <a:srgbClr val="FF66FF"/>
                </a:solidFill>
                <a:cs typeface="Times New Roman" panose="02020603050405020304" pitchFamily="18" charset="0"/>
              </a:rPr>
              <a:t>线操作能力</a:t>
            </a:r>
            <a:r>
              <a:rPr lang="en-US" dirty="0" smtClean="0">
                <a:solidFill>
                  <a:srgbClr val="FF66FF"/>
                </a:solidFill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桥接器支持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完全总线并行操作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，与处理器总线、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总线和扩展总线同步使用。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插即用</a:t>
            </a: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安装扩展卡时，不需要调整跳线开关或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DIP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配置开关，系统嵌入自动配置软件，在加电时根据配置寄存器的内容，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自动配置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扩展卡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，为板卡分配存储地址、端口地址、中断等信息，保证系统协调工作，不发生资源冲突。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兼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容性好易于扩展</a:t>
            </a: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总线信号少，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32/64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位插槽引脚数为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124/188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，但必选信号较少，主设备只要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49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个，目标设备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47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个。有不少保留脚可用于扩充，每隔几个脚就有一根地线，抗干扰能力强。允许主板上使用多种扩展卡，可以是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3.3/5V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卡和长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短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变高卡，十分灵活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535" y="593685"/>
            <a:ext cx="5220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. PCI </a:t>
            </a:r>
            <a:r>
              <a:rPr lang="zh-CN" altLang="en-US" sz="32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总线的特点</a:t>
            </a:r>
            <a:endParaRPr lang="zh-CN" altLang="en-US" sz="3200" b="1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6725" y="2303875"/>
            <a:ext cx="6477995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.2.1  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局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部总线</a:t>
            </a:r>
            <a:endParaRPr lang="zh-CN" altLang="en-US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总</a:t>
            </a: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  <a:cs typeface="Times New Roman" panose="02020603050405020304" pitchFamily="18" charset="0"/>
              </a:rPr>
              <a:t>线简介</a:t>
            </a:r>
            <a:endParaRPr lang="en-US" altLang="zh-CN" sz="3600" b="1" dirty="0" smtClean="0">
              <a:solidFill>
                <a:schemeClr val="tx2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12.2.3 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12.2.3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95400"/>
            <a:ext cx="8229600" cy="14668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总线经北桥连到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外设板卡直接挂接在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总线上；南桥将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总线连到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总线，用来挂接基本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外设。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和高速外设间架起桥梁，缩短外设取得总线控制权时间，提高数据吞吐量。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6695" y="2708920"/>
            <a:ext cx="55435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9779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12.2.3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1448780"/>
            <a:ext cx="8229600" cy="5175575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北桥芯片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主要决定主板的规格、对硬件的支持以及系统的性能，它连接着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、内存、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总线。主板支持怎样的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显卡和内存，都由北桥决定。北桥芯片工作频率较高，发热量高，应加散热器。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南桥芯片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主要决定主板的功能，主板上的各种接口（如串口、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总线（接驳电视卡、声卡等）、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接口（接硬盘、光驱）以及扩展卡（声卡、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卡、网卡）等，都归南桥芯片控制。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桥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的方式将两类不同结构的总线“粘合”在一起的技术，特别适应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系统升级换代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更新时，只需改变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总线和更换北桥芯片，原有外设及适配卡仍可继续使用。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12.2.3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总线的应用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7472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总线能对设备进行自动检测和配置，实现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即插即用功能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功能卡上有一组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配置寄存器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，上电时操作系统配置软件扫描配置寄存器，了解总线上有哪些设备及其厂商标识、设备标识、版本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号等信息，并确定存储空间和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空间。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设备存在后，进一步访问其它配置寄存器，提供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配置空间结构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，用来支持该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设备的硬件配置。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根据配置寄存器的内容，就可以编写一个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枚举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当前机器上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设备的程序，把各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设备的具体配置情况列举出来。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12.2.3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机对高速外设的支持能力极大提高。但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的规范十分复杂，直接对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接口进行开发设计难度较大。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开发方法主要有两种：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通用的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接口方案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，可采用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CPLD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FPGA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可编程逻辑器件来实现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接口功能。为达到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指标的苛刻要求，需要大量的逻辑验证和时序分析。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采用专门的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接口芯片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，来实现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协议的转换，用户只要学习专用接口芯片的规范，就可完成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总线应用的设计，简便快捷。常用的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总线控制芯片有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AMCC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5933x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PLX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9052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9080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系列等。</a:t>
            </a:r>
            <a:endParaRPr lang="zh-CN" altLang="en-US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.2  PCI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6725" y="2303875"/>
            <a:ext cx="6477995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.2.1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局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部总线</a:t>
            </a:r>
            <a:endParaRPr lang="zh-CN" altLang="en-US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.2.2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线简介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12.2.3 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总线的应用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8779"/>
            <a:ext cx="8229600" cy="5085565"/>
          </a:xfrm>
        </p:spPr>
        <p:txBody>
          <a:bodyPr>
            <a:normAutofit/>
          </a:bodyPr>
          <a:lstStyle/>
          <a:p>
            <a:pPr algn="just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局部总线（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Bus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）是指在少数模块之间交换数据的总线。例如，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到北桥的总线，内存到北桥的总线，本质上属于处理器总线的延伸，与处理器同步操作，协议十分简练，实用和高效。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面介绍：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是一种典型的局部总线，在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和高速外设间交换数据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是图形卡和北桥之间的局部总线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总线的扩展版本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422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.2.1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部总线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PCI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673805"/>
            <a:ext cx="8229600" cy="4997505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技术的飞速发展，使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的速度超过了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总线的极限，导致硬盘、图形加速卡、高速网卡、视频系统和数据采集设备等高速外设，只能通过慢速而狭窄的路径与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交换数据。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在发布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80486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处理器同时，提出了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总线，其含义为周边部件互连（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Com-ponent Interconnect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），是一种高性能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在结构上，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之间，在两者间起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缓冲隔绝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作用。一些高速外设（如图形卡、网络适配器和硬盘控制器等）可从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总线上卸下，直接通过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总线挂到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总线上，使之与高速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总线相匹配。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PCI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1493785"/>
            <a:ext cx="8229600" cy="48806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PCI1.0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工作在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33MHz@32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位，传输带宽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132MB/s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（即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33MHz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32bit/8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），支持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位数据传送，带宽可扩展到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264MB/s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为达到更高的性能，又提出了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66MHz@64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位的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规范，带宽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528MB/S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还支持多总线主控模块、线性突发读写和并发工作方式，具有处理器独立性、缓冲隔绝、插即即用、兼容性强和成本较低等特点。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总线相比，性能极大改善，基本上能适应当时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的发展现状。不久，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基本统一了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VESA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MCA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等总线的规格，成为个人机总线插槽的主流。</a:t>
            </a:r>
            <a:endParaRPr lang="zh-CN" altLang="en-US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384800"/>
            <a:ext cx="3911600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具有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插槽和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ISA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插槽的主板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图片 4" descr="PCI+ISA插槽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295400"/>
            <a:ext cx="5467350" cy="40927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PCI卡-千兆服务器网卡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700" y="3429000"/>
            <a:ext cx="4098492" cy="297253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图片 6" descr="PCI卡-多串口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83250" y="628650"/>
            <a:ext cx="3200400" cy="22860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标题 1"/>
          <p:cNvSpPr txBox="1"/>
          <p:nvPr/>
        </p:nvSpPr>
        <p:spPr>
          <a:xfrm>
            <a:off x="6572250" y="2628900"/>
            <a:ext cx="288925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PCI</a:t>
            </a:r>
            <a:r>
              <a:rPr kumimoji="0" lang="zh-CN" altLang="en-US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功能卡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482600" y="361950"/>
            <a:ext cx="4629460" cy="86180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rgbClr val="FF9933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PCI</a:t>
            </a:r>
            <a:r>
              <a:rPr kumimoji="0" lang="zh-CN" altLang="en-US" sz="3200" b="1" i="0" u="none" strike="noStrike" kern="1200" cap="none" spc="0" normalizeH="0" baseline="0" noProof="0" smtClean="0">
                <a:ln w="6350">
                  <a:noFill/>
                </a:ln>
                <a:solidFill>
                  <a:srgbClr val="FF9933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</a:t>
            </a:r>
            <a:endParaRPr kumimoji="0" lang="zh-CN" altLang="en-US" sz="3200" b="1" i="0" u="none" strike="noStrike" kern="1200" cap="none" spc="0" normalizeH="0" baseline="0" noProof="0" dirty="0">
              <a:ln w="6350">
                <a:noFill/>
              </a:ln>
              <a:solidFill>
                <a:srgbClr val="00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2.AGP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17650"/>
            <a:ext cx="8229600" cy="461391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132MB/s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带宽，依然不能满足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显卡的要求。例如，显示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1024×768×16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位真彩色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图形，要求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以上的纹理数据传输速度。若增加显卡的显存又会增加成本，可将图形数据从显存移入主存。不过处理后仍要经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总线送回显卡去显示，数据传输量之大，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总线也难以胜任。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推出了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加速图形接口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Graphics Port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），作为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的补充，是显卡专用的</a:t>
            </a: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8445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2.AGP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62050"/>
            <a:ext cx="8229600" cy="19113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显卡的显存经北桥芯片与系统主存相连，主存中的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图形数据绕开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总线，直接送进显卡以提高带宽。在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位总线时，有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66/133MHz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两种总线频率，带宽达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266/ 533MB/s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。此后，又推出了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 2X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以及传输速度高达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2.1GB/s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  8X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49450" y="2940050"/>
            <a:ext cx="537845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4712</Words>
  <Application>WPS 演示</Application>
  <PresentationFormat>全屏显示(4:3)</PresentationFormat>
  <Paragraphs>175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华文隶书</vt:lpstr>
      <vt:lpstr>微软雅黑</vt:lpstr>
      <vt:lpstr>楷体_GB2312</vt:lpstr>
      <vt:lpstr>新宋体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Symbol</vt:lpstr>
      <vt:lpstr>Arial Unicode MS</vt:lpstr>
      <vt:lpstr>Lucida Sans</vt:lpstr>
      <vt:lpstr>Book Antiqua</vt:lpstr>
      <vt:lpstr>顶峰</vt:lpstr>
      <vt:lpstr>第12章 总线技术</vt:lpstr>
      <vt:lpstr>PowerPoint 演示文稿</vt:lpstr>
      <vt:lpstr>§12.2  PCI总线</vt:lpstr>
      <vt:lpstr>12.2.1  局部总线</vt:lpstr>
      <vt:lpstr>12.2.1  局部总线 1. PCI总线</vt:lpstr>
      <vt:lpstr>1. PCI总线</vt:lpstr>
      <vt:lpstr>具有4个PCI插槽和1个ISA 插槽的主板</vt:lpstr>
      <vt:lpstr>2.AGP接口规范</vt:lpstr>
      <vt:lpstr>2.AGP接口规范</vt:lpstr>
      <vt:lpstr>紫红色的为AGP显卡插槽，右侧白色的为PCI插槽，左上角黑色的为ISA插槽。</vt:lpstr>
      <vt:lpstr>2.AGP接口规范</vt:lpstr>
      <vt:lpstr>3.PCI-X总线</vt:lpstr>
      <vt:lpstr>PowerPoint 演示文稿</vt:lpstr>
      <vt:lpstr>3.PCI-X总线</vt:lpstr>
      <vt:lpstr>中间2个白色的为64位PCI-X插槽，最下部白色的是PCI插槽，2个蓝色的是PCI-E x16插槽，左上短白色的是PCI-E x1插槽。</vt:lpstr>
      <vt:lpstr>§12.2  PCI总线</vt:lpstr>
      <vt:lpstr>12.2.2   PCI总线简介</vt:lpstr>
      <vt:lpstr>图12.3  PCI总线信号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§12.2  PCI总线</vt:lpstr>
      <vt:lpstr>12.2.3  PCI总线的应用</vt:lpstr>
      <vt:lpstr>12.2.3  PCI总线的应用</vt:lpstr>
      <vt:lpstr>12.2.3   PCI总线的应用</vt:lpstr>
      <vt:lpstr>12.2.3   PCI总线的应用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424</cp:revision>
  <dcterms:created xsi:type="dcterms:W3CDTF">2003-06-02T09:23:00Z</dcterms:created>
  <dcterms:modified xsi:type="dcterms:W3CDTF">2020-05-06T02:12:51Z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