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6"/>
  </p:notesMasterIdLst>
  <p:handoutMasterIdLst>
    <p:handoutMasterId r:id="rId68"/>
  </p:handoutMasterIdLst>
  <p:sldIdLst>
    <p:sldId id="574" r:id="rId4"/>
    <p:sldId id="661" r:id="rId5"/>
    <p:sldId id="702" r:id="rId6"/>
    <p:sldId id="703" r:id="rId7"/>
    <p:sldId id="636" r:id="rId8"/>
    <p:sldId id="588" r:id="rId9"/>
    <p:sldId id="635" r:id="rId10"/>
    <p:sldId id="647" r:id="rId11"/>
    <p:sldId id="645" r:id="rId12"/>
    <p:sldId id="644" r:id="rId13"/>
    <p:sldId id="643" r:id="rId14"/>
    <p:sldId id="642" r:id="rId15"/>
    <p:sldId id="677" r:id="rId16"/>
    <p:sldId id="641" r:id="rId17"/>
    <p:sldId id="640" r:id="rId18"/>
    <p:sldId id="639" r:id="rId19"/>
    <p:sldId id="638" r:id="rId20"/>
    <p:sldId id="637" r:id="rId21"/>
    <p:sldId id="633" r:id="rId22"/>
    <p:sldId id="651" r:id="rId23"/>
    <p:sldId id="650" r:id="rId24"/>
    <p:sldId id="649" r:id="rId25"/>
    <p:sldId id="652" r:id="rId26"/>
    <p:sldId id="658" r:id="rId27"/>
    <p:sldId id="657" r:id="rId28"/>
    <p:sldId id="656" r:id="rId29"/>
    <p:sldId id="655" r:id="rId30"/>
    <p:sldId id="654" r:id="rId31"/>
    <p:sldId id="653" r:id="rId32"/>
    <p:sldId id="659" r:id="rId33"/>
    <p:sldId id="678" r:id="rId34"/>
    <p:sldId id="664" r:id="rId35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701" r:id="rId49"/>
    <p:sldId id="681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0" r:id="rId58"/>
    <p:sldId id="691" r:id="rId59"/>
    <p:sldId id="692" r:id="rId60"/>
    <p:sldId id="693" r:id="rId61"/>
    <p:sldId id="695" r:id="rId62"/>
    <p:sldId id="696" r:id="rId63"/>
    <p:sldId id="697" r:id="rId64"/>
    <p:sldId id="698" r:id="rId65"/>
    <p:sldId id="699" r:id="rId66"/>
    <p:sldId id="700" r:id="rId6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00"/>
    <a:srgbClr val="00FF00"/>
    <a:srgbClr val="66FF99"/>
    <a:srgbClr val="00CC00"/>
    <a:srgbClr val="FF9933"/>
    <a:srgbClr val="B4B9BE"/>
    <a:srgbClr val="23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117"/>
    <p:restoredTop sz="94643"/>
  </p:normalViewPr>
  <p:slideViewPr>
    <p:cSldViewPr>
      <p:cViewPr varScale="1">
        <p:scale>
          <a:sx n="69" d="100"/>
          <a:sy n="69" d="100"/>
        </p:scale>
        <p:origin x="-138" y="-102"/>
      </p:cViewPr>
      <p:guideLst/>
    </p:cSldViewPr>
  </p:slid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566480-087B-4B20-8CCE-C8E40CACD8B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BD8278-9B0A-47F7-8E21-A5234346997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lrTx/>
              <a:buFontTx/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6589713"/>
            <a:ext cx="1922463" cy="26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7938"/>
            <a:ext cx="9140825" cy="6850062"/>
            <a:chOff x="0" y="0"/>
            <a:chExt cx="5758" cy="4315"/>
          </a:xfrm>
        </p:grpSpPr>
        <p:grpSp>
          <p:nvGrpSpPr>
            <p:cNvPr id="1032" name="Group 3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1029" name="Text Box 13"/>
          <p:cNvSpPr txBox="1"/>
          <p:nvPr/>
        </p:nvSpPr>
        <p:spPr>
          <a:xfrm>
            <a:off x="6146800" y="0"/>
            <a:ext cx="2997200" cy="3698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第</a:t>
            </a:r>
            <a:r>
              <a:rPr lang="en-US" altLang="zh-CN" sz="1800" b="1" dirty="0">
                <a:latin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</a:rPr>
              <a:t>章 </a:t>
            </a:r>
            <a:r>
              <a:rPr lang="en-US" altLang="zh-CN" sz="1800" b="1" dirty="0">
                <a:latin typeface="Times New Roman" panose="02020603050405020304" pitchFamily="18" charset="0"/>
              </a:rPr>
              <a:t>CPU</a:t>
            </a:r>
            <a:r>
              <a:rPr lang="zh-CN" altLang="en-US" sz="1800" b="1" dirty="0">
                <a:latin typeface="Times New Roman" panose="02020603050405020304" pitchFamily="18" charset="0"/>
              </a:rPr>
              <a:t>结构与工作模式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9720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2.1  8086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结构和存储器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黑体" panose="02010609060101010101" pitchFamily="49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FD479B14-26BC-41BC-907A-A380496C9BF1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1BCA9286-58F9-4B28-BBE8-7C268802319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6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9.jpeg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8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5.jpeg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Clr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6148" name="Rectangle 10"/>
          <p:cNvSpPr/>
          <p:nvPr/>
        </p:nvSpPr>
        <p:spPr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>
              <a:buClrTx/>
              <a:buFontTx/>
            </a:pPr>
            <a:r>
              <a:rPr lang="zh-CN" altLang="zh-CN" sz="1100" dirty="0">
                <a:latin typeface="Arial" panose="020B0604020202020204" pitchFamily="34" charset="0"/>
              </a:rPr>
              <a:t> 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04800" y="1117600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kumimoji="1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章</a:t>
            </a:r>
            <a:endParaRPr kumimoji="1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微处理器的结构和工作模式</a:t>
            </a:r>
            <a:endParaRPr kumimoji="1" lang="en-US" altLang="zh-CN" sz="5400" b="1" i="0" u="none" strike="noStrike" kern="5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工作过程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097838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当指令队列已满，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在执行指令，未向总线接口单元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申请读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写内存或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操作时，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处于空闲状态。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）指令执行过程中，若需对存储器或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端口存取数据，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就要求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去完成相应的总线周期。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例如，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执行从内存读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个数据的指令时，就经内部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位数据总线将操作数偏移地址送到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，与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中的段地址一起，由地址加法器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  <a:sym typeface="Symbol" panose="05050102010706020507"/>
              </a:rPr>
              <a:t>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形成存储单元的物理地址，再从指定单元取出数据送到控制器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根据指令要求，发控制命令，完成存储器读总线周期。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工作过程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如遇到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JMP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指令，则指令队列中的内容作废，按新的转移地址取指令。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）算术逻辑部件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完成算术运算、逻辑运算或移位等操作。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参加运算的操作数可从外存、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端口或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内部的寄存器等获取。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运算结果送到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的寄存器中，也可由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写入存储器或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端口。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本次操作的状态反映在标志寄存器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FLAGS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中，如进位和溢出等。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工作过程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 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是分开的，取指令和执行指令可重叠进行（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JMP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指令除外），这种重叠的操作技术称为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流水线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Pipeline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），能用来提高程序的运行速度。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在高档微处理器中有多条流水线。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908050"/>
            <a:ext cx="8534400" cy="14668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2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.1 8086 CPU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的内部结构</a:t>
            </a:r>
            <a:b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和存储器组织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125" y="2573338"/>
            <a:ext cx="7823200" cy="364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.1.1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内部结构及工作过程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.1.2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内部寄存器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2.1.3  8086/8088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的引脚功能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2.1.4 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的存储器组织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2.1.2  8086 CPU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内部寄存器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39800"/>
            <a:ext cx="8372475" cy="133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2425" marR="0" lvl="0" indent="-35242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>
                <a:tab pos="273050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内部寄存器存放运算中的操作数、操作数地址、中间结果及最后结果。存取速度比存储器快许多。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编程时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须了解各寄存器的功能和用法。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内部寄存器完全相同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0" name="图片 4" descr="LF_t2.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2139950"/>
            <a:ext cx="7250113" cy="4405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数据寄存器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位数据寄存器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，存放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位数据信息或地址信息。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每个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位寄存器也可分成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位寄存器来使用：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。只能存放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位数据，不能存放地址。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238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数据寄存器也可有专门用途（详见第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章）例如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Accumulator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累加器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，在编程中用得最多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在乘、除法中有专门用途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Base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基地址指针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，可存放偏移地址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计数寄存器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，在循环操作时作计数器用，用于控制循环程序的执行次数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Data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数据寄存器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，在乘、除法及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端口操作时有专门用途。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地址指针和变址寄存器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地址指针和变址寄存器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以及基址寄存器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，可与段寄存器配合使用，一起构成内存的物理地址。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这些寄存器存放段内地址的偏移量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Offset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，与段寄存器配合后，可实现灵活的寻址。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主要在堆栈操作、字符串操作和访问存储器时使用。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75638" cy="4692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堆栈指针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Stack Pointer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）和基址指针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Base Pointer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）可与堆栈段寄存器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Stack Segment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）联合使用，用于设置或访问堆栈段。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源变址寄存器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Source Index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）和目的变址寄存器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Destination Index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）具有通用寄存器的功能，通过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以及基址寄存器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，可在内存中灵活寻找存储器操作数。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在字符串运算中，可由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指向源串数据，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指向目的串，实现串数据传送等操作。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645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段寄存器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8086/8088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分段技术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寻址，用一组段寄存器将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空间分成若干逻辑段，每段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64KB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，段内设偏移地址。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8086/8088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内部设置了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位的段寄存器：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	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代码段寄存器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Code Segment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	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数据段寄存器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Data Segment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	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堆栈段寄存器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Stack Segment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	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附加段寄存器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Extra Segment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段寄存器存放各段始址的高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位，称为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段基地址或段基址。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段基址与段内偏址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Offset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(SP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BX)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组合可形成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位物理地址。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ver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31540" y="953725"/>
            <a:ext cx="8223250" cy="55752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66CCFF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本章主要内容：</a:t>
            </a:r>
            <a:br>
              <a:rPr kumimoji="0" lang="en-US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§2.1  8086 CPU</a:t>
            </a: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的内部结构</a:t>
            </a:r>
            <a:endParaRPr kumimoji="0" lang="en-US" altLang="en-US" sz="40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和存储器组织</a:t>
            </a:r>
            <a:b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§2.2  8086</a:t>
            </a: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的工作模式和总线操作</a:t>
            </a:r>
            <a:endParaRPr kumimoji="0" lang="en-US" altLang="en-US" sz="40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§</a:t>
            </a:r>
            <a:r>
              <a:rPr kumimoji="0" lang="en-US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.3  32</a:t>
            </a: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位微处理器的结构</a:t>
            </a:r>
            <a:endParaRPr kumimoji="0" lang="en-US" altLang="zh-CN" sz="40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zh-CN" altLang="en-US" sz="40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与工作模式</a:t>
            </a:r>
            <a:endParaRPr kumimoji="0" lang="en-US" altLang="en-US" sz="40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F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39850"/>
            <a:ext cx="7964488" cy="3892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指令指针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Instruction Pointer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指向将要执行的下条指令的偏移地址。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下条将要执行指令的地址由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决定。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程序运行时，每当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从代码段中取出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字节指令代码后，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就自动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用户程序不能对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进行存取，只能由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自动修改。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647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5.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标志寄存器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标志寄存器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FLAGS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设置了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个标志位，格式：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38150" y="3746500"/>
            <a:ext cx="8372475" cy="212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buClr>
                <a:srgbClr val="FF0000"/>
              </a:buClr>
              <a:buSzTx/>
              <a:buChar char="l"/>
              <a:defRPr/>
            </a:pP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ZF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为状态标志，用来表示指令执行后的结果或状态特征，转移指令根据它们来控制程序走向；</a:t>
            </a:r>
            <a:endParaRPr kumimoji="1" lang="zh-CN" altLang="en-US" sz="2800" b="1" kern="120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FF0000"/>
              </a:buClr>
              <a:buSzTx/>
              <a:buChar char="l"/>
              <a:defRPr/>
            </a:pP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1" 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DF</a:t>
            </a:r>
            <a:r>
              <a:rPr kumimoji="1" lang="zh-CN" altLang="en-US" sz="2800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为控制标志，由程序设置或清除。</a:t>
            </a:r>
            <a:endParaRPr kumimoji="1" lang="zh-CN" altLang="en-US" sz="2800" b="1" kern="120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endParaRPr kumimoji="0" lang="zh-CN" altLang="en-US" sz="2600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66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495550"/>
            <a:ext cx="8056563" cy="97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进位标志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Carry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最高位向前一位产生进位或借位时，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，否则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。只有在两个无符号数进行加减运算时，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标志才有意义；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移位操作将影响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标志；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执行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STC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指令可使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CLC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清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CMC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标志取反。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 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奇偶校验标志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PF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Parity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标志也称为偶标志。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若本次运算结果低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位有偶数个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01101010B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），则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，否则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606550"/>
            <a:ext cx="8372475" cy="4883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 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辅助进位标志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Auxiliary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标志也称为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半进位标志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位加减运算中，低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位向高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位有进位或借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位，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AF=1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，否则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AF=0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只有在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BCD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数运算时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才有意义。利用调整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指令可对运算结果进行调整。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comb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372475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2.1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AL=BCD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BL=BCD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，用减法指令求两数之差。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27050" y="4495800"/>
            <a:ext cx="8372475" cy="1866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spcBef>
                <a:spcPts val="2400"/>
              </a:spcBef>
              <a:buClr>
                <a:srgbClr val="00CC00"/>
              </a:buClr>
              <a:buSzTx/>
              <a:buChar char="Ø"/>
              <a:defRPr/>
            </a:pP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低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4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位向高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4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位有借位，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AF=1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，需用减法调整指令  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DAS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进行“减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6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”调整。</a:t>
            </a:r>
            <a:endParaRPr kumimoji="1" lang="zh-CN" altLang="en-US" sz="2800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buClr>
                <a:srgbClr val="00CC00"/>
              </a:buClr>
              <a:buSzTx/>
              <a:buChar char="Ø"/>
              <a:defRPr/>
            </a:pP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BCD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数进行加法运算时，用加法调整指令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DAA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，自动进行“加</a:t>
            </a:r>
            <a:r>
              <a:rPr kumimoji="1" 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6</a:t>
            </a:r>
            <a:r>
              <a:rPr kumimoji="1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”调整运算。</a:t>
            </a:r>
            <a:endParaRPr kumimoji="0" lang="zh-CN" altLang="en-US" sz="2800" b="1" kern="0" cap="none" spc="0" normalizeH="0" baseline="0" noProof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FF00"/>
              </a:buClr>
              <a:buSzTx/>
              <a:defRPr/>
            </a:pPr>
            <a:endParaRPr kumimoji="0" lang="zh-CN" altLang="en-US" sz="26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095500"/>
            <a:ext cx="6445250" cy="230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wheel spokes="4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零标志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ZF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Zero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运算结果为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ZF=1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，否则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ZF=0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符号标志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Sign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也称负标志。运算结果最高位为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，表示该数为负数；否则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，表示该数为正数。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溢出标志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OF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Overflow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带符号数运算时，结果超出了机器能表示的范围，称为溢出。产生溢出时，运算结果出错。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溢出时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OF=1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，否则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OF=0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字节数据的范围为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-128~+127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，字数据范围为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-32768 ~ +32767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OF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标志只有在带符号数运算时才有意义。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plu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84200"/>
            <a:ext cx="8372475" cy="91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2.2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两个带符号数（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+105+50=155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）相加，如何影响各标志位？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2940050"/>
            <a:ext cx="8372475" cy="3644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运算后各标志位状态如下：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buClr>
                <a:srgbClr val="B4B9BE"/>
              </a:buClr>
              <a:buSzTx/>
              <a:defRPr/>
            </a:pP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   </a:t>
            </a: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CF=0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，无进位</a:t>
            </a:r>
            <a:r>
              <a:rPr kumimoji="1" lang="en-US" altLang="zh-CN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		</a:t>
            </a: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PF=0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，结果有奇数个</a:t>
            </a: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1</a:t>
            </a:r>
            <a:endParaRPr kumimoji="1" lang="zh-CN" altLang="en-US" b="1" kern="1200" cap="none" spc="0" normalizeH="0" baseline="0" noProof="0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buClr>
                <a:srgbClr val="B4B9BE"/>
              </a:buClr>
              <a:buSzTx/>
              <a:defRPr/>
            </a:pP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   AF=0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，无半进位</a:t>
            </a:r>
            <a:r>
              <a:rPr kumimoji="1" lang="en-US" altLang="zh-CN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		</a:t>
            </a: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ZF=0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，结果非</a:t>
            </a: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0</a:t>
            </a:r>
            <a:endParaRPr kumimoji="1" lang="zh-CN" altLang="en-US" b="1" kern="1200" cap="none" spc="0" normalizeH="0" baseline="0" noProof="0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buClr>
                <a:srgbClr val="B4B9BE"/>
              </a:buClr>
              <a:buSzTx/>
              <a:defRPr/>
            </a:pP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   SF =1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，结果为负数</a:t>
            </a:r>
            <a:endParaRPr kumimoji="1" lang="zh-CN" altLang="en-US" b="1" kern="1200" cap="none" spc="0" normalizeH="0" baseline="0" noProof="0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buClr>
                <a:srgbClr val="B4B9BE"/>
              </a:buClr>
              <a:buSzTx/>
              <a:defRPr/>
            </a:pP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   OF=1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，溢出（两个正数相加，结果变成了负数</a:t>
            </a:r>
            <a:r>
              <a:rPr kumimoji="1" 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-101</a:t>
            </a:r>
            <a:r>
              <a:rPr kumimoji="1" lang="zh-CN" altLang="en-US" b="1" kern="1200" cap="none" spc="0" normalizeH="0" baseline="0" noProof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）</a:t>
            </a:r>
            <a:endParaRPr kumimoji="1" lang="en-US" altLang="zh-CN" b="1" kern="1200" cap="none" spc="0" normalizeH="0" baseline="0" noProof="0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如果把数当成无符号数，则不考虑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SF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和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OF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标志，运算结果为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155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，是正确的。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假如两个无符号数相加后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CF=1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，则进位也应算作结果，不能丢掉。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buClr>
                <a:srgbClr val="B4B9BE"/>
              </a:buClr>
              <a:buSzTx/>
              <a:defRPr/>
            </a:pPr>
            <a:r>
              <a:rPr kumimoji="1" lang="en-US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FF00"/>
              </a:buClr>
              <a:buSzTx/>
              <a:buChar char="u"/>
              <a:defRPr/>
            </a:pPr>
            <a:endParaRPr kumimoji="0" lang="zh-CN" altLang="en-US" sz="2600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0" y="1651000"/>
            <a:ext cx="3778250" cy="1290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heel spokes="2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2.3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溢出与自然丢失之间的区别。求（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-50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）和（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-5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）之和：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3562350"/>
            <a:ext cx="8372475" cy="275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sz="28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运算结果：两数之和为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-55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SF=1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（负数），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OF=0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（无溢出），结果正确。</a:t>
            </a:r>
            <a:endParaRPr kumimoji="1" lang="en-US" altLang="zh-CN" sz="2600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虽然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CF=1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，但它会“自然丢失”，带符号数相加时，  判断 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CF=</a:t>
            </a: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？是没有意义的。</a:t>
            </a:r>
            <a:endParaRPr kumimoji="1" lang="zh-CN" altLang="en-US" sz="2600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 8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位寄存器或存储器位数不够用时，可用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16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itchFamily="2" charset="-122"/>
                <a:cs typeface="+mn-cs"/>
              </a:rPr>
              <a:t>位运算，数字较大时还可采用双字运算。</a:t>
            </a:r>
            <a:endParaRPr kumimoji="0" lang="zh-CN" altLang="en-US" sz="2600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华文中宋" pitchFamily="2" charset="-122"/>
              <a:cs typeface="+mn-cs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7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1784350"/>
            <a:ext cx="4089400" cy="158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trips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73200"/>
            <a:ext cx="8372475" cy="4337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什么数是正数、负数、带符号数、无符号数和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数？实际由编程人员确定；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如果你把参加运算的数当成带符号数，运算后可去查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如果当成无符号数，运算后就去查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如果当成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数，运算后就去查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不管参加运算的数是什么类型，都可查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231188" cy="5219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陷阱标志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Trap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TF=1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处于单步工作方式。每执行完一条指令，自动产生一次单步中断，将寄存器、存储器等内容显示在屏幕上。程序员可查看本条指令执行后的结果，以便逐条检查指令执行结果。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TF=0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，则程序正常运行。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中断标志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Interrupt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时，允许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响应可屏蔽中断，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时，禁止响应该中断。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执行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STI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指令可使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CLI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IF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清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63" y="1223963"/>
            <a:ext cx="8370888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微处理器从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发展到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80x86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，再到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Pentinm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系列，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无根本变化，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指令系统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指令集扩展到了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x86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指令集，之后又增加了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MMX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SSE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等多媒体扩展指令集，从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的角度看，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微处理器的指令系统是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向前兼容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处理器结构简单，工作原理易于理解，所以从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入手，比较详细的讲述其内部结构、工作过程以及外部引脚、存储器组织和工作模式等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然后简要介绍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位微处理器的基本结构和工作模式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的工作原理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很复杂，将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在第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章详细讲述。</a:t>
            </a:r>
            <a:endParaRPr kumimoji="0" lang="zh-CN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方向标志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Direction Flag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控制字符串操作指令中地址指针变化的方向。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若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DF=0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，串操作时地址指针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自动递增；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若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DF=1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自动递减。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CLD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指令使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DF=0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STD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指令使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DF=1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寄存器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908050"/>
            <a:ext cx="8534400" cy="14668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2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.1 8086 CPU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的内部结构</a:t>
            </a:r>
            <a:b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和存储器组织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125" y="2573338"/>
            <a:ext cx="7823200" cy="364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.1.1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内部结构及工作过程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.1.2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内部寄存器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2.1.3  8086/8088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的引脚功能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2.1.4 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的存储器组织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3700" y="6140450"/>
            <a:ext cx="8178800" cy="43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最大模式信号，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Wingdings 3" panose="05040102010807070707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Wingdings 3" panose="05040102010807070707"/>
              </a:rPr>
              <a:t>→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Wingdings 3" panose="05040102010807070707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数据传输方向，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低电平有效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7891" name="对象 8"/>
          <p:cNvGraphicFramePr>
            <a:graphicFrameLocks noChangeAspect="1"/>
          </p:cNvGraphicFramePr>
          <p:nvPr/>
        </p:nvGraphicFramePr>
        <p:xfrm>
          <a:off x="5861050" y="6140450"/>
          <a:ext cx="5159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6700" imgH="203200" progId="">
                  <p:embed/>
                </p:oleObj>
              </mc:Choice>
              <mc:Fallback>
                <p:oleObj name="" r:id="rId1" imgW="266700" imgH="2032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1050" y="6140450"/>
                        <a:ext cx="515938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图片 6" descr="LF_t2.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495300"/>
            <a:ext cx="7689850" cy="5522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heel spokes="3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17600"/>
            <a:ext cx="7920038" cy="5219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1.  AD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15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~AD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Address Data Bus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数据总线，双向、三态、分时复用。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访向内存或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设备时，先在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线上传送地址信号，并锁存起来，再传送数据信号，在时间上把地址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数据信号分开。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只需传送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位数据，只有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~AD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数据线，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上只传送地址信号。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819150"/>
            <a:ext cx="8372475" cy="5453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  A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/S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~A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/S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Address/Status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状态线，先传送高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位地址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，后传送状态信号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周期用作高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位地址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，存储器操作时需锁存；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操作时，高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位无效，仅用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寻址。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~T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周期，用作状态信号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。其中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允许可屏蔽中断，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禁止；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指出当前使用的段寄存器：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S4    S3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状  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当前正在使用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0      1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当前正在使用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1      0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当前正在使用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，或未使用段寄存器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当前正在使用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DS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Read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读信号。当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时，允许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端口读出数据。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4.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Write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写信号。当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时，允许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向存储器或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端口写入数据。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5.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M/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Memory/Input and Output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端口控制信号。它为高电平时访问内存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低电平时访问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该引脚为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IO/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 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访存。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1987" name="Object 1"/>
          <p:cNvGraphicFramePr>
            <a:graphicFrameLocks noChangeAspect="1"/>
          </p:cNvGraphicFramePr>
          <p:nvPr/>
        </p:nvGraphicFramePr>
        <p:xfrm>
          <a:off x="838200" y="660400"/>
          <a:ext cx="674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66700" imgH="203200" progId="">
                  <p:embed/>
                </p:oleObj>
              </mc:Choice>
              <mc:Fallback>
                <p:oleObj name="" r:id="rId1" imgW="266700" imgH="2032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60400"/>
                        <a:ext cx="67468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4"/>
          <p:cNvGraphicFramePr>
            <a:graphicFrameLocks noChangeAspect="1"/>
          </p:cNvGraphicFramePr>
          <p:nvPr/>
        </p:nvGraphicFramePr>
        <p:xfrm>
          <a:off x="912813" y="236220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16865" imgH="215900" progId="">
                  <p:embed/>
                </p:oleObj>
              </mc:Choice>
              <mc:Fallback>
                <p:oleObj name="" r:id="rId3" imgW="316865" imgH="2159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2362200"/>
                        <a:ext cx="7524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5"/>
          <p:cNvGraphicFramePr>
            <a:graphicFrameLocks noChangeAspect="1"/>
          </p:cNvGraphicFramePr>
          <p:nvPr/>
        </p:nvGraphicFramePr>
        <p:xfrm>
          <a:off x="1300163" y="3962400"/>
          <a:ext cx="4968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28600" imgH="215900" progId="">
                  <p:embed/>
                </p:oleObj>
              </mc:Choice>
              <mc:Fallback>
                <p:oleObj name="" r:id="rId5" imgW="228600" imgH="2159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3962400"/>
                        <a:ext cx="496887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6"/>
          <p:cNvGraphicFramePr>
            <a:graphicFrameLocks noChangeAspect="1"/>
          </p:cNvGraphicFramePr>
          <p:nvPr/>
        </p:nvGraphicFramePr>
        <p:xfrm>
          <a:off x="3505200" y="5295900"/>
          <a:ext cx="406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90500" imgH="203200" progId="">
                  <p:embed/>
                </p:oleObj>
              </mc:Choice>
              <mc:Fallback>
                <p:oleObj name="" r:id="rId7" imgW="190500" imgH="2032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5295900"/>
                        <a:ext cx="4064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794000" y="1117600"/>
          <a:ext cx="674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66700" imgH="203200" progId="">
                  <p:embed/>
                </p:oleObj>
              </mc:Choice>
              <mc:Fallback>
                <p:oleObj name="" r:id="rId9" imgW="266700" imgH="2032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4000" y="1117600"/>
                        <a:ext cx="67468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660650" y="280670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316865" imgH="215900" progId="">
                  <p:embed/>
                </p:oleObj>
              </mc:Choice>
              <mc:Fallback>
                <p:oleObj name="" r:id="rId10" imgW="316865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2806700"/>
                        <a:ext cx="7524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6.  CLK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时钟信号，是外部时钟产生器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8284A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提供的基本定时脉冲。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5MHz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8086-1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CLK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10MHz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8086-2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CLK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8MHz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7.  RESET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复位信号，至少要维持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个时钟周期。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复位后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停止所有操作，总线无效；使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FLAGS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清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CS: IP=FFFF: 0000H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；使指令队列变空，禁止中断。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复位结束后，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执行重启动过程。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49275"/>
            <a:ext cx="8372475" cy="6075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与中断有关的信号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  INTR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Interrupt Request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可屏蔽中断请求信号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INTR=1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时，若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FLAGS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响应可屏蔽中断；若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，则不能响应。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  NMI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Non-Maskable Interrupt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不可屏蔽中断请求信号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这类中断不能用软件屏蔽，也不受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标志的影响。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Interrupt Acknowledge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中断响应信号。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响应外部可屏蔽中断请求后，向外设发出的回答信号。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035" name="对象 3"/>
          <p:cNvGraphicFramePr>
            <a:graphicFrameLocks noChangeAspect="1"/>
          </p:cNvGraphicFramePr>
          <p:nvPr/>
        </p:nvGraphicFramePr>
        <p:xfrm>
          <a:off x="1106488" y="4778375"/>
          <a:ext cx="11144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31800" imgH="215900" progId="">
                  <p:embed/>
                </p:oleObj>
              </mc:Choice>
              <mc:Fallback>
                <p:oleObj name="" r:id="rId1" imgW="431800" imgH="2159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6488" y="4778375"/>
                        <a:ext cx="111442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975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11.  HOLD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Hold Request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HLDA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Hold Acknowledge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总线保持请求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总线保持响应信号，这两个信号在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DMA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操作时使用。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12.  ALE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Address Latch Enable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地址锁存允许信号。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13.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DT/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Data Transmit/Receive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数据发送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接收信号，用来控制数据传送的方向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用写操作向外部发送数据；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读取外部传送过来的数据。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5059" name="对象 3"/>
          <p:cNvGraphicFramePr>
            <a:graphicFrameLocks noChangeAspect="1"/>
          </p:cNvGraphicFramePr>
          <p:nvPr/>
        </p:nvGraphicFramePr>
        <p:xfrm>
          <a:off x="1816100" y="4095750"/>
          <a:ext cx="433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65100" imgH="203200" progId="">
                  <p:embed/>
                </p:oleObj>
              </mc:Choice>
              <mc:Fallback>
                <p:oleObj name="" r:id="rId1" imgW="165100" imgH="2032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100" y="4095750"/>
                        <a:ext cx="4333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5"/>
          <p:cNvGraphicFramePr>
            <a:graphicFrameLocks noChangeAspect="1"/>
          </p:cNvGraphicFramePr>
          <p:nvPr/>
        </p:nvGraphicFramePr>
        <p:xfrm>
          <a:off x="971550" y="5207000"/>
          <a:ext cx="1435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583565" imgH="215900" progId="">
                  <p:embed/>
                </p:oleObj>
              </mc:Choice>
              <mc:Fallback>
                <p:oleObj name="" r:id="rId3" imgW="583565" imgH="2159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5207000"/>
                        <a:ext cx="14351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/>
          <p:cNvGraphicFramePr>
            <a:graphicFrameLocks noChangeAspect="1"/>
          </p:cNvGraphicFramePr>
          <p:nvPr/>
        </p:nvGraphicFramePr>
        <p:xfrm>
          <a:off x="971550" y="5695950"/>
          <a:ext cx="14652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596900" imgH="215900" progId="">
                  <p:embed/>
                </p:oleObj>
              </mc:Choice>
              <mc:Fallback>
                <p:oleObj name="" r:id="rId5" imgW="596900" imgH="2159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5695950"/>
                        <a:ext cx="146526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372475" cy="528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14. 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Data Enable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数据允许信号。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才允许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发送或接收数据。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15.  READY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准备就绪信号。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2749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READY=0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，被访问的存储器或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端口还未准备好，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周期结束后自动插入等待周期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Tw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2749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READY=1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，已准备好，则进入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周期，完成数据传送。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2749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16.          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6083" name="对象 3"/>
          <p:cNvGraphicFramePr>
            <a:graphicFrameLocks noChangeAspect="1"/>
          </p:cNvGraphicFramePr>
          <p:nvPr/>
        </p:nvGraphicFramePr>
        <p:xfrm>
          <a:off x="971550" y="762000"/>
          <a:ext cx="9334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68300" imgH="215900" progId="">
                  <p:embed/>
                </p:oleObj>
              </mc:Choice>
              <mc:Fallback>
                <p:oleObj name="" r:id="rId1" imgW="3683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762000"/>
                        <a:ext cx="93345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3105150" y="1206500"/>
          <a:ext cx="833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68300" imgH="215900" progId="">
                  <p:embed/>
                </p:oleObj>
              </mc:Choice>
              <mc:Fallback>
                <p:oleObj name="" r:id="rId3" imgW="368300" imgH="2159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1206500"/>
                        <a:ext cx="83343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4"/>
          <p:cNvGraphicFramePr>
            <a:graphicFrameLocks noChangeAspect="1"/>
          </p:cNvGraphicFramePr>
          <p:nvPr/>
        </p:nvGraphicFramePr>
        <p:xfrm>
          <a:off x="1016000" y="4895850"/>
          <a:ext cx="1155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431800" imgH="215900" progId="">
                  <p:embed/>
                </p:oleObj>
              </mc:Choice>
              <mc:Fallback>
                <p:oleObj name="" r:id="rId5" imgW="4318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4895850"/>
                        <a:ext cx="11557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908050"/>
            <a:ext cx="8534400" cy="14668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2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.1 8086 CPU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的内部结构</a:t>
            </a:r>
            <a:b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和存储器组织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125" y="2573338"/>
            <a:ext cx="7823200" cy="364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.1.1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内部结构及工作过程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.1.2  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部寄存器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2.1.3  8086/8088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的引脚功能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2.1.4 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的存储器组织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493838"/>
            <a:ext cx="8372475" cy="5130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44145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24~31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引脚为最小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最大模式复用信号，下面介绍最大模式信号，即（）中的那些信号。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17. QS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QS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Instruction Queue Status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指令队列状态信号。指示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中指令队列的当前状态组合功能：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QS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QS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指令队列的状态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   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—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无操作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    1   —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从指令队列中去除第一个字节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  0   —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队列已空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  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—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从指令队列中取出后续字节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288" y="503238"/>
            <a:ext cx="8145463" cy="95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最小模式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最大模式复用信号有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QS</a:t>
            </a:r>
            <a:r>
              <a:rPr kumimoji="1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QS</a:t>
            </a:r>
            <a:r>
              <a:rPr kumimoji="1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、      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～     、                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         和             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            。        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6958013" y="458788"/>
          <a:ext cx="466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90500" imgH="254000" progId="">
                  <p:embed/>
                </p:oleObj>
              </mc:Choice>
              <mc:Fallback>
                <p:oleObj name="" r:id="rId1" imgW="190500" imgH="2540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8013" y="458788"/>
                        <a:ext cx="46672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7721600" y="458788"/>
          <a:ext cx="5857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90500" imgH="254000" progId="">
                  <p:embed/>
                </p:oleObj>
              </mc:Choice>
              <mc:Fallback>
                <p:oleObj name="" r:id="rId3" imgW="190500" imgH="2540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1600" y="458788"/>
                        <a:ext cx="585788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611188" y="908050"/>
          <a:ext cx="12398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508000" imgH="215900" progId="">
                  <p:embed/>
                </p:oleObj>
              </mc:Choice>
              <mc:Fallback>
                <p:oleObj name="" r:id="rId5" imgW="508000" imgH="2159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908050"/>
                        <a:ext cx="123983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/>
          <p:cNvGraphicFramePr>
            <a:graphicFrameLocks noChangeAspect="1"/>
          </p:cNvGraphicFramePr>
          <p:nvPr/>
        </p:nvGraphicFramePr>
        <p:xfrm>
          <a:off x="2366963" y="90805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596900" imgH="254000" progId="">
                  <p:embed/>
                </p:oleObj>
              </mc:Choice>
              <mc:Fallback>
                <p:oleObj name="" r:id="rId7" imgW="596900" imgH="2540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6963" y="908050"/>
                        <a:ext cx="12223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7"/>
          <p:cNvGraphicFramePr>
            <a:graphicFrameLocks noChangeAspect="1"/>
          </p:cNvGraphicFramePr>
          <p:nvPr/>
        </p:nvGraphicFramePr>
        <p:xfrm>
          <a:off x="3762375" y="90805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596900" imgH="254000" progId="">
                  <p:embed/>
                </p:oleObj>
              </mc:Choice>
              <mc:Fallback>
                <p:oleObj name="" r:id="rId9" imgW="596900" imgH="2540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2375" y="908050"/>
                        <a:ext cx="12223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mb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1511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18.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/>
              </a:rPr>
              <a:t>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Bus Cycle Status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Pct val="91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总线周期状态信号。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将它们传送给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总线控制器，经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译码后产生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的总线周期类型信号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52400" imgH="190500" progId="">
                  <p:embed/>
                </p:oleObj>
              </mc:Choice>
              <mc:Fallback>
                <p:oleObj name="" r:id="rId1" imgW="152400" imgH="1905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52400" imgH="190500" progId="">
                  <p:embed/>
                </p:oleObj>
              </mc:Choice>
              <mc:Fallback>
                <p:oleObj name="" r:id="rId3" imgW="152400" imgH="1905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52400" imgH="190500" progId="">
                  <p:embed/>
                </p:oleObj>
              </mc:Choice>
              <mc:Fallback>
                <p:oleObj name="" r:id="rId5" imgW="152400" imgH="1905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6"/>
          <p:cNvGraphicFramePr>
            <a:graphicFrameLocks noChangeAspect="1"/>
          </p:cNvGraphicFramePr>
          <p:nvPr/>
        </p:nvGraphicFramePr>
        <p:xfrm>
          <a:off x="971550" y="895350"/>
          <a:ext cx="466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90500" imgH="254000" progId="">
                  <p:embed/>
                </p:oleObj>
              </mc:Choice>
              <mc:Fallback>
                <p:oleObj name="" r:id="rId7" imgW="190500" imgH="2540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895350"/>
                        <a:ext cx="46672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7"/>
          <p:cNvGraphicFramePr>
            <a:graphicFrameLocks noChangeAspect="1"/>
          </p:cNvGraphicFramePr>
          <p:nvPr/>
        </p:nvGraphicFramePr>
        <p:xfrm>
          <a:off x="1593850" y="895350"/>
          <a:ext cx="577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190500" imgH="254000" progId="">
                  <p:embed/>
                </p:oleObj>
              </mc:Choice>
              <mc:Fallback>
                <p:oleObj name="" r:id="rId9" imgW="190500" imgH="2540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3850" y="895350"/>
                        <a:ext cx="57785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6" name="图片 8" descr="表2.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7338" y="2438400"/>
            <a:ext cx="5310187" cy="4271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l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14450"/>
            <a:ext cx="8097838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19.               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总线封锁信号。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它低电平时，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不允许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DMA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等其他主控者获得控制权。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20.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        、            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Request/Grant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总线请求信号输入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总线请求允许信号输出。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双向、低电平。可供其他处理器向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发送总线请求，或送回回答信号。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9156" name="对象 3"/>
          <p:cNvGraphicFramePr>
            <a:graphicFrameLocks noChangeAspect="1"/>
          </p:cNvGraphicFramePr>
          <p:nvPr/>
        </p:nvGraphicFramePr>
        <p:xfrm>
          <a:off x="1241425" y="1268413"/>
          <a:ext cx="1239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508000" imgH="215900" progId="">
                  <p:embed/>
                </p:oleObj>
              </mc:Choice>
              <mc:Fallback>
                <p:oleObj name="" r:id="rId1" imgW="508000" imgH="2159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1425" y="1268413"/>
                        <a:ext cx="123983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4"/>
          <p:cNvGraphicFramePr>
            <a:graphicFrameLocks noChangeAspect="1"/>
          </p:cNvGraphicFramePr>
          <p:nvPr/>
        </p:nvGraphicFramePr>
        <p:xfrm>
          <a:off x="2546350" y="3249613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596900" imgH="254000" progId="">
                  <p:embed/>
                </p:oleObj>
              </mc:Choice>
              <mc:Fallback>
                <p:oleObj name="" r:id="rId3" imgW="596900" imgH="2540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350" y="3249613"/>
                        <a:ext cx="12223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1150938" y="3249613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596900" imgH="254000" progId="">
                  <p:embed/>
                </p:oleObj>
              </mc:Choice>
              <mc:Fallback>
                <p:oleObj name="" r:id="rId5" imgW="596900" imgH="254000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938" y="3249613"/>
                        <a:ext cx="12223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354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21.         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/S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Bus High Enable/Status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位总线允许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状态信号，它用在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低电平时，高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位数据总线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有效。状态位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始终为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22.  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HIGH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最小模式信号，相当于最大模式下的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信号，即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组合产生的总线类型与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组合产生的信号一样，见表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最大模式时，它始终为高电平。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0180" name="对象 3"/>
          <p:cNvGraphicFramePr>
            <a:graphicFrameLocks noChangeAspect="1"/>
          </p:cNvGraphicFramePr>
          <p:nvPr/>
        </p:nvGraphicFramePr>
        <p:xfrm>
          <a:off x="1060450" y="1295400"/>
          <a:ext cx="9890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368300" imgH="203200" progId="">
                  <p:embed/>
                </p:oleObj>
              </mc:Choice>
              <mc:Fallback>
                <p:oleObj name="" r:id="rId1" imgW="368300" imgH="2032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1295400"/>
                        <a:ext cx="989013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4"/>
          <p:cNvGraphicFramePr>
            <a:graphicFrameLocks noChangeAspect="1"/>
          </p:cNvGraphicFramePr>
          <p:nvPr/>
        </p:nvGraphicFramePr>
        <p:xfrm>
          <a:off x="1060450" y="3829050"/>
          <a:ext cx="8509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79400" imgH="254000" progId="">
                  <p:embed/>
                </p:oleObj>
              </mc:Choice>
              <mc:Fallback>
                <p:oleObj name="" r:id="rId3" imgW="279400" imgH="2540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3829050"/>
                        <a:ext cx="850900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5"/>
          <p:cNvGraphicFramePr>
            <a:graphicFrameLocks noChangeAspect="1"/>
          </p:cNvGraphicFramePr>
          <p:nvPr/>
        </p:nvGraphicFramePr>
        <p:xfrm>
          <a:off x="1060450" y="5029200"/>
          <a:ext cx="906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431800" imgH="215900" progId="">
                  <p:embed/>
                </p:oleObj>
              </mc:Choice>
              <mc:Fallback>
                <p:oleObj name="" r:id="rId5" imgW="431800" imgH="2159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0450" y="5029200"/>
                        <a:ext cx="90646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6"/>
          <p:cNvGraphicFramePr>
            <a:graphicFrameLocks noChangeAspect="1"/>
          </p:cNvGraphicFramePr>
          <p:nvPr/>
        </p:nvGraphicFramePr>
        <p:xfrm>
          <a:off x="2171700" y="4984750"/>
          <a:ext cx="1025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431800" imgH="215900" progId="">
                  <p:embed/>
                </p:oleObj>
              </mc:Choice>
              <mc:Fallback>
                <p:oleObj name="" r:id="rId7" imgW="431800" imgH="2159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1700" y="4984750"/>
                        <a:ext cx="10255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/>
        </p:nvGraphicFramePr>
        <p:xfrm>
          <a:off x="3416300" y="4984750"/>
          <a:ext cx="6762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79400" imgH="254000" progId="">
                  <p:embed/>
                </p:oleObj>
              </mc:Choice>
              <mc:Fallback>
                <p:oleObj name="" r:id="rId9" imgW="279400" imgH="2540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6300" y="4984750"/>
                        <a:ext cx="67627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8"/>
          <p:cNvGraphicFramePr>
            <a:graphicFrameLocks noChangeAspect="1"/>
          </p:cNvGraphicFramePr>
          <p:nvPr/>
        </p:nvGraphicFramePr>
        <p:xfrm>
          <a:off x="7416800" y="4895850"/>
          <a:ext cx="12144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494665" imgH="254000" progId="">
                  <p:embed/>
                </p:oleObj>
              </mc:Choice>
              <mc:Fallback>
                <p:oleObj name="" r:id="rId11" imgW="494665" imgH="2540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6800" y="4895850"/>
                        <a:ext cx="1214438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23. 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MN/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Minimum/Maximum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最小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最大模式选择信号。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MN/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+5V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工作于最小模式，组成单处理器系统。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MN/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接地，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工作于最大模式，支持构成多处理器系统。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24.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V</a:t>
            </a:r>
            <a:r>
              <a:rPr kumimoji="0" lang="en-US" sz="32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cc</a:t>
            </a:r>
            <a:r>
              <a:rPr kumimoji="0" lang="en-US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和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GND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电源输入，为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提供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+5V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电源。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GND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是接地引脚。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1204" name="对象 3"/>
          <p:cNvGraphicFramePr>
            <a:graphicFrameLocks noChangeAspect="1"/>
          </p:cNvGraphicFramePr>
          <p:nvPr/>
        </p:nvGraphicFramePr>
        <p:xfrm>
          <a:off x="1905000" y="1295400"/>
          <a:ext cx="752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304800" imgH="203200" progId="">
                  <p:embed/>
                </p:oleObj>
              </mc:Choice>
              <mc:Fallback>
                <p:oleObj name="" r:id="rId1" imgW="304800" imgH="2032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295400"/>
                        <a:ext cx="7524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1638300" y="24511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304800" imgH="203200" progId="">
                  <p:embed/>
                </p:oleObj>
              </mc:Choice>
              <mc:Fallback>
                <p:oleObj name="" r:id="rId3" imgW="304800" imgH="2032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2451100"/>
                        <a:ext cx="685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4"/>
          <p:cNvGraphicFramePr>
            <a:graphicFrameLocks noChangeAspect="1"/>
          </p:cNvGraphicFramePr>
          <p:nvPr/>
        </p:nvGraphicFramePr>
        <p:xfrm>
          <a:off x="1638300" y="33401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04800" imgH="203200" progId="">
                  <p:embed/>
                </p:oleObj>
              </mc:Choice>
              <mc:Fallback>
                <p:oleObj name="" r:id="rId5" imgW="304800" imgH="20320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3340100"/>
                        <a:ext cx="685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908050"/>
            <a:ext cx="8534400" cy="14668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2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.1 8086 CPU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的内部结构</a:t>
            </a:r>
            <a:b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和存储器组织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125" y="2573338"/>
            <a:ext cx="7823200" cy="364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.1.1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内部结构及工作过程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.1.2  8086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内部寄存器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2.1.3  8086/8088 CPU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的引脚功能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2.1.4  8086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的存储器组织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5397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CPU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的工作方式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473200"/>
            <a:ext cx="74676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8086/8088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只能工作于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实模式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，仅能访问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 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存储器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80286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及以上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可工作于实模式和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保护模式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。在保护模式下，寻址范围为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80286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：寻址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24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 16MB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内存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80386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：寻址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32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 4GB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内存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1.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段地址和偏移地址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段地址和偏移地址组合成物理地址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8086/8088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根地址线，寻址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单元，地址范围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00000~FFFFFH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每个单元有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个绝对地址，即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物理地址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应先确定物理地址，才能存取该单元。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内存空间分成多个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逻辑段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，每段最大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64KB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，段内地址连续。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各段相互独立，可连续排列，也可部分重叠或完全重叠。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5270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22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用两个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位寄存器来形成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位地址，形式为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段地址：偏移量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这也称为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逻辑地址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段地址也称为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段基地址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段基地址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定义任何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64KB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存储器的起始地址，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偏移量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64KB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存储器中选择任一单元。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由逻辑地址转换为物理地址的公式：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位物理地址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段基地址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/>
              </a:rPr>
              <a:t>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16+16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位偏移量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即：段寄存器中的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位数自动左移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+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位偏移量就形成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位物理地址。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地址加法器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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计算物理地址。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022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设段地址：偏移地址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=1234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0025H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，形成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位物理地址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12365H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的过程：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6323" name="图片 3" descr="LF_t2.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2362200"/>
            <a:ext cx="8534400" cy="3157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23963"/>
            <a:ext cx="8401050" cy="5310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 CPU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的特点：</a:t>
            </a:r>
            <a:endParaRPr kumimoji="0" lang="en-US" altLang="zh-CN" sz="3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根数据总线，可并行传送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根地址总线，能寻址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的内存空间；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用低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位地址线访问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端口，可访问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=64K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8088 </a:t>
            </a:r>
            <a:r>
              <a:rPr kumimoji="0" lang="en-US" altLang="zh-CN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的特点：</a:t>
            </a:r>
            <a:endParaRPr kumimoji="0" lang="en-US" sz="3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内部结构与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8086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基本相同；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8086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的指令队列为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字节，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字节；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8086 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的外部数据总线为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位，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位。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5763" y="503238"/>
            <a:ext cx="8229600" cy="5778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2.1.1  8086 CPU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内部结构及工作过程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73100"/>
            <a:ext cx="8372475" cy="933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如何用段基地址和偏移地址形成一个段，由偏移地址来选择段中的一个存储单元。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238750" y="1606550"/>
            <a:ext cx="3733800" cy="440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spcBef>
                <a:spcPts val="600"/>
              </a:spcBef>
              <a:buClr>
                <a:srgbClr val="FF0000"/>
              </a:buClr>
              <a:buSzTx/>
              <a:buChar char="n"/>
              <a:defRPr/>
            </a:pP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段基址</a:t>
            </a: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1000H</a:t>
            </a: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，该段始址</a:t>
            </a: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1000H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  <a:sym typeface="Symbol" panose="05050102010706020507"/>
              </a:rPr>
              <a:t>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16=10000H</a:t>
            </a:r>
            <a:endParaRPr kumimoji="1" lang="en-US" altLang="zh-CN" sz="2600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FF0000"/>
              </a:buClr>
              <a:buSzTx/>
              <a:buChar char="n"/>
              <a:defRPr/>
            </a:pP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段内偏址范围为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0000~ FFFFH</a:t>
            </a:r>
            <a:r>
              <a:rPr kumimoji="1" lang="zh-CN" alt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即段开始到所选单元的距离</a:t>
            </a:r>
            <a:endParaRPr kumimoji="1" lang="en-US" altLang="zh-CN" sz="2600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FF0000"/>
              </a:buClr>
              <a:buSzTx/>
              <a:buChar char="n"/>
              <a:defRPr/>
            </a:pP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段长</a:t>
            </a: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64KB, </a:t>
            </a: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该段末址</a:t>
            </a: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1000H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  <a:sym typeface="Symbol" panose="05050102010706020507"/>
              </a:rPr>
              <a:t>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16+FFFFH =1FFFFH</a:t>
            </a:r>
            <a:endParaRPr kumimoji="1" lang="en-US" altLang="zh-CN" sz="2600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FF0000"/>
              </a:buClr>
              <a:buSzTx/>
              <a:defRPr/>
            </a:pP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即段始址</a:t>
            </a:r>
            <a:r>
              <a:rPr kumimoji="1" lang="en-US" altLang="zh-CN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sz="2600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FFFFH=</a:t>
            </a:r>
            <a:r>
              <a:rPr kumimoji="1" lang="zh-CN" altLang="en-US" sz="2600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该段的结束地址。</a:t>
            </a:r>
            <a:endParaRPr kumimoji="1" lang="zh-CN" altLang="en-US" sz="2600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7348" name="图片 5" descr="LF_t2.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7700"/>
            <a:ext cx="5195888" cy="375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2.4 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 3" panose="05040102010807070707" pitchFamily="18" charset="2"/>
              <a:buChar char="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设某个段寄存器的内容为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3000H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，则该段的起始地址和末地址各是什么？如果偏移地址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OFFSET = 500H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，则该单元的物理地址是多少？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根据物理地址的形成方法可知：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段起始地址为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3000H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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16=30000H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段结束地址为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3000H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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16+FFFFH=3FFFFH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偏移地址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OFFSET=500H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时，该单元的物理地址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=3000H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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16+500H=30500H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模式下，只能从能被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整除的那些单元开始分段。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一个物理地址可以由不同的逻辑地址来形成。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+mn-cs"/>
              </a:rPr>
              <a:t>例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+mn-cs"/>
              </a:rPr>
              <a:t>2.5 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j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 3" panose="05040102010807070707" pitchFamily="18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一个存储单元的物理地址为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12345H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，它可以由哪些逻辑地址形成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解答：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1200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0345H     	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1234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0005H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1232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0025H    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…  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62255" marR="0" lvl="0" indent="-2622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 这说明从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12000H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单元偏移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345H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单元和从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12340H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偏移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个单元等，均指向同一个内存单元。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453438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默认段寄存器和偏移地址寄存器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组合寻址下一条要执行指令的字节单元；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组合寻址存储器堆栈段中的数据；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组合寻址数据段中的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组合寻址目的串地址。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通过段超越前缀可以对某些隐含规则进行修改。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堆栈的设置和操作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什么是堆栈？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堆栈是在内存中开辟的一个特定数据区域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堆栈存放需暂时保存的数据，如调用子程序时的返回地址、中断处理时的断点及现场信息等。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如何设置堆栈？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堆栈位置和长度由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来设定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可设置的堆栈最大容量为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64KB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2266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堆栈设置和操作举例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）设置堆栈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令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SS=2000H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SP=1300H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。堆栈范围为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2000: 0000H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  <a:sym typeface="Symbol" panose="05050102010706020507"/>
              </a:rPr>
              <a:t>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2000: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1300H-1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即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20000H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  <a:sym typeface="Symbol" panose="05050102010706020507"/>
              </a:rPr>
              <a:t>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212FFH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SS=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堆栈的段基址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SP=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栈顶地址，见图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(a)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2467" name="图片 4" descr="LF_t2.6-m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117850"/>
            <a:ext cx="9144000" cy="3001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PUSH/POP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指令进行堆栈操作，遵循先进后出的原则。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PUSH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操作将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个字压入栈，并使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SP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←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SP-2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AX=1234H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BX=5678H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执行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PUSH  AX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PUSH  BX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 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字节先后压入堆栈，并使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SP=12FCH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，如图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(b)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执行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POP  DX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指令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从栈里取出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字节，送入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DX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DX=5678H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SP= 12FEH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，如图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(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c)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指针也可从堆栈中获取数据，或向堆栈存入数据。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4.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段加偏移量寻址机制允许重定位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可重定位程序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，是指一个可以存放在存储器的任何区域，不加修改就可以执行的程序。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可重定位数据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，是指可以存放在存储器的任何区域，不用修改就可以被程序引用的数据。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由于存储器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采用偏移地址在段内寻址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，因此一个程序段或数据块，在内存中搬移时，可以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保持其偏移地址不变，只改变段寄存器的内容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，因此搬到哪里都只要修改段寄存器内容后就可以执行，即它们具有了重定位的特点。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042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2.  8086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存储器的分体结构</a:t>
            </a:r>
            <a:b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</a:b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(1)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的奇偶存储体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0" y="1784350"/>
            <a:ext cx="4000500" cy="4311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存储空间分成两个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位的存储体：偶地址体和奇地址体，各占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512K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字节。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偶地址体包含所有地址偶数的存储单元，奇地址体包含所有地址奇数的存储单元。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 3" panose="05040102010807070707"/>
              </a:rPr>
              <a:t> 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结构如图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5540" name="图片 4" descr="LF_t2.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8038"/>
            <a:ext cx="5149850" cy="359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977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 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引脚信号和地址线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来选择一个或两个存储体进行数据传送，组合功能如表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6563" name="Object 1"/>
          <p:cNvGraphicFramePr>
            <a:graphicFrameLocks noChangeAspect="1"/>
          </p:cNvGraphicFramePr>
          <p:nvPr/>
        </p:nvGraphicFramePr>
        <p:xfrm>
          <a:off x="0" y="0"/>
          <a:ext cx="2762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79400" imgH="165100" progId="">
                  <p:embed/>
                </p:oleObj>
              </mc:Choice>
              <mc:Fallback>
                <p:oleObj name="" r:id="rId1" imgW="279400" imgH="1651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76225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4"/>
          <p:cNvSpPr txBox="1"/>
          <p:nvPr/>
        </p:nvSpPr>
        <p:spPr bwMode="auto">
          <a:xfrm>
            <a:off x="393700" y="4406900"/>
            <a:ext cx="8372475" cy="2222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</a:t>
            </a:r>
            <a:r>
              <a:rPr kumimoji="1" lang="en-US" b="1" kern="1200" cap="none" spc="0" normalizeH="0" baseline="-250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0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=0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访问偶地址体，偶体数据线与数据总线低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位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</a:t>
            </a:r>
            <a:r>
              <a:rPr kumimoji="1" lang="en-US" b="1" kern="1200" cap="none" spc="0" normalizeH="0" baseline="-250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7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~D</a:t>
            </a:r>
            <a:r>
              <a:rPr kumimoji="1" lang="en-US" b="1" kern="1200" cap="none" spc="0" normalizeH="0" baseline="-250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连，传送低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位数据；</a:t>
            </a:r>
            <a:endParaRPr kumimoji="1" lang="zh-CN" altLang="en-US" b="1" kern="120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altLang="zh-CN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          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=0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访奇地址体，奇体数据线与数据总线高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位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</a:t>
            </a:r>
            <a:r>
              <a:rPr kumimoji="1" lang="en-US" b="1" kern="1200" cap="none" spc="0" normalizeH="0" baseline="-250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15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~D</a:t>
            </a:r>
            <a:r>
              <a:rPr kumimoji="1" lang="en-US" b="1" kern="1200" cap="none" spc="0" normalizeH="0" baseline="-250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连，传送高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位数据；</a:t>
            </a:r>
            <a:endParaRPr kumimoji="1" lang="zh-CN" altLang="en-US" b="1" kern="120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altLang="zh-CN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</a:t>
            </a:r>
            <a:r>
              <a:rPr kumimoji="1" lang="en-US" b="1" kern="1200" cap="none" spc="0" normalizeH="0" baseline="-2500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都为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，同时选中两个存储体，可传送</a:t>
            </a:r>
            <a:r>
              <a:rPr kumimoji="1" 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16</a:t>
            </a:r>
            <a:r>
              <a:rPr kumimoji="1" lang="zh-CN" altLang="en-US" b="1" kern="120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位数据。</a:t>
            </a:r>
            <a:endParaRPr kumimoji="1" lang="zh-CN" altLang="en-US" b="1" kern="120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endParaRPr kumimoji="0" lang="zh-CN" altLang="en-US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FF00"/>
              </a:buClr>
              <a:buSzTx/>
              <a:buChar char="u"/>
              <a:defRPr/>
            </a:pPr>
            <a:endParaRPr kumimoji="0" lang="zh-CN" altLang="en-US" sz="2600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6565" name="对象 6"/>
          <p:cNvGraphicFramePr>
            <a:graphicFrameLocks noChangeAspect="1"/>
          </p:cNvGraphicFramePr>
          <p:nvPr/>
        </p:nvGraphicFramePr>
        <p:xfrm>
          <a:off x="704850" y="5159375"/>
          <a:ext cx="844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68300" imgH="203200" progId="">
                  <p:embed/>
                </p:oleObj>
              </mc:Choice>
              <mc:Fallback>
                <p:oleObj name="" r:id="rId3" imgW="368300" imgH="2032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" y="5159375"/>
                        <a:ext cx="8445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3"/>
          <p:cNvGraphicFramePr>
            <a:graphicFrameLocks noChangeAspect="1"/>
          </p:cNvGraphicFramePr>
          <p:nvPr/>
        </p:nvGraphicFramePr>
        <p:xfrm>
          <a:off x="749300" y="5962650"/>
          <a:ext cx="844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368300" imgH="203200" progId="">
                  <p:embed/>
                </p:oleObj>
              </mc:Choice>
              <mc:Fallback>
                <p:oleObj name="" r:id="rId5" imgW="368300" imgH="2032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300" y="5962650"/>
                        <a:ext cx="8445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7" name="图片 7" descr="表2.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063" y="1584325"/>
            <a:ext cx="7404100" cy="2646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317500"/>
            <a:ext cx="8229600" cy="5778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2.1.1  8086 CPU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内部结构及工作过程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8" name="图片 4" descr="LF_t2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73150"/>
            <a:ext cx="7672388" cy="5440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(2)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8086 CPU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对存储器的存取操作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073150"/>
            <a:ext cx="8623300" cy="933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存取都从偶体开始。从偶地址单元开始存取一个字只要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次操作，从奇地址开始要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次操作。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758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0" y="2362200"/>
            <a:ext cx="2533650" cy="254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0" y="2184400"/>
            <a:ext cx="6216650" cy="293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indent="-533400" algn="just" defTabSz="914400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从偶地址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1000H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开始，一次操作就可读取字数据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5D7FH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algn="just" defTabSz="914400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若要读取奇地址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1001H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开始的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个字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345DH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，要先从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1000H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开始读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个字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5D7FH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，取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5DH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为结果低字节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舍弃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7FH, 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再从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1002H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单元读取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1234H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，取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34H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作结果高字节，舍弃</a:t>
            </a:r>
            <a:r>
              <a:rPr kumimoji="0" 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12H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FF00"/>
              </a:buClr>
              <a:buSzTx/>
              <a:buChar char="u"/>
              <a:defRPr/>
            </a:pPr>
            <a:endParaRPr kumimoji="0" lang="zh-CN" altLang="en-US" sz="2600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15900" y="5295900"/>
            <a:ext cx="8623300" cy="933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indent="-533400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r>
              <a:rPr kumimoji="0" lang="zh-CN" altLang="en-US" sz="28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因此，存放字数据时，应放在偶地址开始单元中。</a:t>
            </a:r>
            <a:r>
              <a:rPr kumimoji="0" lang="zh-CN" altLang="en-US" sz="2800" b="1" kern="0" cap="none" spc="0" normalizeH="0" baseline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对准伪指令</a:t>
            </a:r>
            <a:r>
              <a:rPr kumimoji="0" lang="en-US" sz="2800" b="1" kern="0" cap="none" spc="0" normalizeH="0" baseline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EVEN</a:t>
            </a:r>
            <a:r>
              <a:rPr kumimoji="0" lang="zh-CN" altLang="en-US" sz="28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能自动完成这种操作。</a:t>
            </a:r>
            <a:endParaRPr kumimoji="0" lang="zh-CN" altLang="en-US" sz="28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endParaRPr kumimoji="0" lang="zh-CN" altLang="en-US" sz="28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spli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(3)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8088 CPU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对存储器的存取操作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62100"/>
            <a:ext cx="7956550" cy="2203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8088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的外部数据总线为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位，它每次访问存储器只读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写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个字节，读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写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个字要分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次完成。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存储器被看作一个存储体，由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~A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直接寻址，系统运行速度要慢些。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(4)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8086/8088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系统中存储器与总线的连接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372475" cy="469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连线如图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2.9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，左侧的系统总线是连到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的总线信号。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9636" name="图片 4" descr="LF_t2.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430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(4)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8086/8088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系统中存储器与总线的连接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图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是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系统存储器，分奇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偶地址体。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选择信号       与        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相连，选中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个存储体或两个都选中。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奇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偶地址体的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位数据线，分别与数据总线的高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位相连，传送高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根地址线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与地址总线的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相连，用来选择存储体内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512KB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单元中的某一个单元。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图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b)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是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系统的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1MB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存储体。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位数据线直接与低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位数据总线相连，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位地址线直接与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根地址总线相连。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0660" name="对象 3"/>
          <p:cNvGraphicFramePr>
            <a:graphicFrameLocks noChangeAspect="1"/>
          </p:cNvGraphicFramePr>
          <p:nvPr/>
        </p:nvGraphicFramePr>
        <p:xfrm>
          <a:off x="2349500" y="1828800"/>
          <a:ext cx="70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16865" imgH="215900" progId="">
                  <p:embed/>
                </p:oleObj>
              </mc:Choice>
              <mc:Fallback>
                <p:oleObj name="" r:id="rId1" imgW="316865" imgH="215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828800"/>
                        <a:ext cx="7096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对象 4"/>
          <p:cNvGraphicFramePr>
            <a:graphicFrameLocks noChangeAspect="1"/>
          </p:cNvGraphicFramePr>
          <p:nvPr/>
        </p:nvGraphicFramePr>
        <p:xfrm>
          <a:off x="3416300" y="1873250"/>
          <a:ext cx="755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355600" imgH="203200" progId="">
                  <p:embed/>
                </p:oleObj>
              </mc:Choice>
              <mc:Fallback>
                <p:oleObj name="" r:id="rId3" imgW="355600" imgH="2032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0" y="1873250"/>
                        <a:ext cx="7556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458788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1. 8086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的内部结构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403350"/>
            <a:ext cx="8097838" cy="508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 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由两部分组成：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总线接口单元（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Bus Interface Unit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负责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与内存和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端口间的数据交换：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先从指定内存单元中取出指令，送到指令队列中排队，等待执行。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执行指令时所需的操作数，也可由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从指定的内存单元或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端口中获取，再送到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去执行。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执行完指令后，可通过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将数据传送到内存或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端口中。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397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8086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内部结构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517650"/>
            <a:ext cx="8372475" cy="429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指令执行单元（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Execution Unit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负责执行指令：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58775" marR="0" lvl="0" indent="-3587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它先从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的指令队列中取出指令，送到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控制器，经译码分析后执行指令。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的算术逻辑单元（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Arithmetic Logic Unit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）完成各种运算。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comb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2. 8086 CPU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的工作过程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003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大致分以下几步：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先执行读存操作，从给定地址单元中取出指令，送到先进先出的指令队列中等待执行。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存储器的物理地址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=CS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  <a:sym typeface="Symbol" panose="05050102010706020507"/>
              </a:rPr>
              <a:t>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16+IP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，在地址加法器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  <a:sym typeface="Symbol" panose="05050102010706020507"/>
              </a:rPr>
              <a:t>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中形成。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）执行单元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从指令队列中取走指令，经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控制器译码分析后，向各部件发控制命令，以完成执行指令的操作。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此时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EU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不需要使用外部总线，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BIU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可将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itchFamily="2" charset="-122"/>
                <a:cs typeface="+mn-cs"/>
              </a:rPr>
              <a:t>字节的后续指令送到指令队列，将指令队列填满。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heel spokes="4"/>
  </p:transition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10171</Words>
  <Application>WPS 演示</Application>
  <PresentationFormat>全屏显示(4:3)</PresentationFormat>
  <Paragraphs>537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华文隶书</vt:lpstr>
      <vt:lpstr>微软雅黑</vt:lpstr>
      <vt:lpstr>黑体</vt:lpstr>
      <vt:lpstr>楷体_GB2312</vt:lpstr>
      <vt:lpstr>新宋体</vt:lpstr>
      <vt:lpstr>华文琥珀</vt:lpstr>
      <vt:lpstr>Times New Roman</vt:lpstr>
      <vt:lpstr>华文中宋</vt:lpstr>
      <vt:lpstr>Symbol</vt:lpstr>
      <vt:lpstr>Arial Unicode MS</vt:lpstr>
      <vt:lpstr>Wingdings 3</vt:lpstr>
      <vt:lpstr>Wingdings 3</vt:lpstr>
      <vt:lpstr>Calibri</vt:lpstr>
      <vt:lpstr>微机模板</vt:lpstr>
      <vt:lpstr>自定义设计方案</vt:lpstr>
      <vt:lpstr>PowerPoint 演示文稿</vt:lpstr>
      <vt:lpstr>PowerPoint 演示文稿</vt:lpstr>
      <vt:lpstr>PowerPoint 演示文稿</vt:lpstr>
      <vt:lpstr>§2.1 8086 CPU的内部结构 和存储器组织</vt:lpstr>
      <vt:lpstr>2.1.1  8086 CPU内部结构及工作过程</vt:lpstr>
      <vt:lpstr>2.1.1  8086 CPU内部结构及工作过程</vt:lpstr>
      <vt:lpstr>1. 8086的内部结构</vt:lpstr>
      <vt:lpstr>8086内部结构</vt:lpstr>
      <vt:lpstr>2. 8086 CPU的工作过程</vt:lpstr>
      <vt:lpstr>8086工作过程</vt:lpstr>
      <vt:lpstr>8086工作过程</vt:lpstr>
      <vt:lpstr>8086工作过程</vt:lpstr>
      <vt:lpstr>§2.1 8086 CPU的内部结构 和存储器组织</vt:lpstr>
      <vt:lpstr>2.1.2  8086 CPU内部寄存器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8086寄存器</vt:lpstr>
      <vt:lpstr>PowerPoint 演示文稿</vt:lpstr>
      <vt:lpstr>PowerPoint 演示文稿</vt:lpstr>
      <vt:lpstr>8086寄存器</vt:lpstr>
      <vt:lpstr>8086寄存器</vt:lpstr>
      <vt:lpstr>8086寄存器</vt:lpstr>
      <vt:lpstr>§2.1 8086 CPU的内部结构 和存储器组织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§2.1 8086 CPU的内部结构 和存储器组织</vt:lpstr>
      <vt:lpstr>CPU的工作方式</vt:lpstr>
      <vt:lpstr>1.  段地址和偏移地址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8086存储器的分体结构 (1) 8086的奇偶存储体</vt:lpstr>
      <vt:lpstr>PowerPoint 演示文稿</vt:lpstr>
      <vt:lpstr>(2) 8086 CPU对存储器的存取操作</vt:lpstr>
      <vt:lpstr>(3) 8088 CPU对存储器的存取操作</vt:lpstr>
      <vt:lpstr>(4) 8086/8088系统中存储器与总线的连接</vt:lpstr>
      <vt:lpstr>(4) 8086/8088系统中存储器与总线的连接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426</cp:revision>
  <dcterms:created xsi:type="dcterms:W3CDTF">2003-06-02T09:23:00Z</dcterms:created>
  <dcterms:modified xsi:type="dcterms:W3CDTF">2020-05-06T02:36:38Z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