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34"/>
  </p:notesMasterIdLst>
  <p:handoutMasterIdLst>
    <p:handoutMasterId r:id="rId35"/>
  </p:handoutMasterIdLst>
  <p:sldIdLst>
    <p:sldId id="541" r:id="rId4"/>
    <p:sldId id="542" r:id="rId5"/>
    <p:sldId id="518" r:id="rId6"/>
    <p:sldId id="515" r:id="rId7"/>
    <p:sldId id="516" r:id="rId8"/>
    <p:sldId id="533" r:id="rId9"/>
    <p:sldId id="441" r:id="rId10"/>
    <p:sldId id="520" r:id="rId11"/>
    <p:sldId id="521" r:id="rId12"/>
    <p:sldId id="478" r:id="rId13"/>
    <p:sldId id="523" r:id="rId14"/>
    <p:sldId id="524" r:id="rId15"/>
    <p:sldId id="479" r:id="rId16"/>
    <p:sldId id="527" r:id="rId17"/>
    <p:sldId id="480" r:id="rId18"/>
    <p:sldId id="529" r:id="rId19"/>
    <p:sldId id="531" r:id="rId20"/>
    <p:sldId id="543" r:id="rId21"/>
    <p:sldId id="532" r:id="rId22"/>
    <p:sldId id="481" r:id="rId23"/>
    <p:sldId id="482" r:id="rId24"/>
    <p:sldId id="535" r:id="rId25"/>
    <p:sldId id="536" r:id="rId26"/>
    <p:sldId id="483" r:id="rId27"/>
    <p:sldId id="537" r:id="rId28"/>
    <p:sldId id="538" r:id="rId29"/>
    <p:sldId id="484" r:id="rId30"/>
    <p:sldId id="539" r:id="rId31"/>
    <p:sldId id="485" r:id="rId32"/>
    <p:sldId id="540" r:id="rId33"/>
  </p:sldIdLst>
  <p:sldSz cx="9144000" cy="6858000" type="screen4x3"/>
  <p:notesSz cx="6797675" cy="9926955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00"/>
    <a:srgbClr val="02EE02"/>
    <a:srgbClr val="1408FE"/>
    <a:srgbClr val="99CCFF"/>
    <a:srgbClr val="FF33CC"/>
    <a:srgbClr val="FF00FF"/>
    <a:srgbClr val="660066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5332"/>
  </p:normalViewPr>
  <p:slideViewPr>
    <p:cSldViewPr snapToGrid="0">
      <p:cViewPr varScale="1">
        <p:scale>
          <a:sx n="69" d="100"/>
          <a:sy n="69" d="100"/>
        </p:scale>
        <p:origin x="-138" y="-102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79488" y="785813"/>
            <a:ext cx="4900612" cy="367506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3B2F30-8738-4F23-9AC1-82B4D23BFC66}" type="slidenum">
              <a:rPr kumimoji="0" lang="zh-CN" alt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5FBCCA-3CD9-4099-8A02-73F5ED29056A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8E4305-B662-4701-BB2F-754481518D65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B4795D-6716-41FB-A0A0-A09D817B40D1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170EEF-0A1C-4D8E-842A-A0FF0D69F343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8CBF88-73E3-42F3-964C-3B0FAF00F8DC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2A804-1A49-4D32-8556-B0B00A428621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E88C89-DBDD-479A-9408-AA85108790B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058B3A-546B-4012-95A9-27FC7AAA057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60AAF2-6B86-4362-98AE-D91189DC553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CC5384-B89A-4551-8912-593E37B19B9E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8D6259-3198-4F81-85A1-1957B1479956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2BF1E7-69A8-42F4-85AD-06C65D76BB28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1DF3E6-D76D-46DE-8834-9F803EA201E1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53CB37-3D99-4B89-AA09-7EE97C3F77D8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B520B2-D37A-4126-867A-690D1E8805A7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768464-FCF8-4E37-B786-7500517EE028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D95528-7A1B-4923-845F-29E3ED0740E7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vert="horz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625432-E8CA-4598-84A8-30EC968D6E35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3EC93B-A925-465F-A92C-139E0E463E9D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tretch>
            <a:fillRect/>
          </a:stretch>
        </p:blipFill>
        <p:spPr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032" name="Text Box 10"/>
          <p:cNvSpPr txBox="1"/>
          <p:nvPr/>
        </p:nvSpPr>
        <p:spPr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/>
                <a:ea typeface="仿宋_GB2312"/>
              </a:rPr>
            </a:fld>
            <a:endParaRPr lang="zh-CN" altLang="en-US" sz="1600" b="1" dirty="0">
              <a:solidFill>
                <a:srgbClr val="02EE02"/>
              </a:solidFill>
              <a:latin typeface="仿宋_GB2312"/>
              <a:ea typeface="仿宋_GB2312"/>
            </a:endParaRPr>
          </a:p>
        </p:txBody>
      </p:sp>
      <p:sp>
        <p:nvSpPr>
          <p:cNvPr id="1033" name="TextBox 13"/>
          <p:cNvSpPr txBox="1"/>
          <p:nvPr/>
        </p:nvSpPr>
        <p:spPr>
          <a:xfrm>
            <a:off x="0" y="0"/>
            <a:ext cx="2032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2.3  32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34" name="TextBox 14"/>
          <p:cNvSpPr txBox="1"/>
          <p:nvPr/>
        </p:nvSpPr>
        <p:spPr>
          <a:xfrm>
            <a:off x="6075363" y="0"/>
            <a:ext cx="30686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None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</a:rPr>
              <a:t>章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</a:rPr>
              <a:t>CPU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</a:rPr>
              <a:t>结构与工作模式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2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1408F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2EE02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449580" indent="-27495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74625" indent="36195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SzPct val="90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12B5B-ED96-45AF-9166-6BFCA89EF33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ACD5D-EA29-40E9-88A8-9010F8184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1638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M/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10"/>
          <p:cNvSpPr/>
          <p:nvPr/>
        </p:nvSpPr>
        <p:spPr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zh-CN" sz="11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04800" y="1117600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章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微处理器的结构和工作模式</a:t>
            </a:r>
            <a:endParaRPr kumimoji="0" lang="en-US" altLang="zh-CN" sz="5400" b="1" i="0" u="none" strike="noStrike" kern="5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5"/>
          <p:cNvSpPr/>
          <p:nvPr/>
        </p:nvSpPr>
        <p:spPr>
          <a:xfrm>
            <a:off x="1177925" y="1157288"/>
            <a:ext cx="7966075" cy="5540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algn="ctr" eaLnBrk="1" hangingPunct="1">
              <a:buFont typeface="Wingdings" panose="05000000000000000000" pitchFamily="2" charset="2"/>
            </a:pPr>
            <a:endParaRPr lang="en-US" altLang="zh-CN" sz="28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6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25604" name="Rectangle 10"/>
          <p:cNvSpPr/>
          <p:nvPr/>
        </p:nvSpPr>
        <p:spPr>
          <a:xfrm>
            <a:off x="363538" y="3602038"/>
            <a:ext cx="7966075" cy="1993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lnSpc>
                <a:spcPct val="125000"/>
              </a:lnSpc>
              <a:buChar char="•"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38175" y="261938"/>
            <a:ext cx="8229600" cy="900113"/>
          </a:xfr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80486 CPU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55650" y="1131888"/>
            <a:ext cx="7750175" cy="4848225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位微处理器，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基本沿用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片内增加了增强型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80387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协处理器，即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浮点部件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(Floating Point Unit)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，拥有局部专用总线，其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内部数据总线加宽至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，速度比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80387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3~5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倍。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片内高速缓存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L1 Cache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为频繁访问的数据和指令提供快速的局部存储。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整数处理部件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精简指令集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结构，提高了指令执行速度，每个时钟可执行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Tx/>
              <a:buChar char="•"/>
              <a:defRPr/>
            </a:pP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5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Pentium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 bwMode="auto">
          <a:xfrm>
            <a:off x="457200" y="1160463"/>
            <a:ext cx="8229600" cy="52832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和通用寄存器是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位，外部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位。结构上比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80486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有很大改进：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）超标量流水线结构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起执行指令采用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流水线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Pipeline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）技术，每条指令被分解成多步执行，各步可重叠，能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准并行处理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几条指令。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整数流水线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级流水结构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，即指令预取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地址生成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结果写回。每个时钟周期可执行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超标量流水线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Superscaler Pipeline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）技术，有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两条流水线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，各自都有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、地址生成逻辑及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接口电路，每个时钟可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执行两条整数指令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，速度明显提高。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Pentium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 bwMode="auto">
          <a:xfrm>
            <a:off x="439738" y="1163638"/>
            <a:ext cx="8229600" cy="54006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）重新设计的浮点部件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浮点运算采用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级流水结构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，每周期能完成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个浮点操作，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FPU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对常用指令如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MUL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等采用新算法，速度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）独立的指令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和数据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使数据和指令的存取分开，减少冲突，提高了性能。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）指令固化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常用指令如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PUSH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JMP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等改用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硬件实现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，提高执行速度。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）分支预测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内设分支目标缓存（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BTB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），是个小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动态预测程序分支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，保证流水线的指令预取步骤不会空置。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5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1682750" y="1330325"/>
            <a:ext cx="7966075" cy="476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7"/>
          <p:cNvSpPr/>
          <p:nvPr/>
        </p:nvSpPr>
        <p:spPr>
          <a:xfrm>
            <a:off x="128588" y="3017838"/>
            <a:ext cx="7966075" cy="774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buFont typeface="Wingdings" panose="05000000000000000000" pitchFamily="2" charset="2"/>
            </a:pPr>
            <a:endParaRPr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709613"/>
          </a:xfr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Pentium Pro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8463" y="1139825"/>
            <a:ext cx="8229600" cy="5348288"/>
          </a:xfrm>
        </p:spPr>
        <p:txBody>
          <a:bodyPr vert="horz" rtlCol="0">
            <a:normAutofit fontScale="70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高能奔腾，采用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P6</a:t>
            </a: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微架构，比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增加的特点：</a:t>
            </a:r>
            <a:endParaRPr kumimoji="1" lang="en-US" altLang="zh-CN" sz="37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）一个封装内安装两个芯片</a:t>
            </a:r>
            <a:endParaRPr kumimoji="1" lang="en-US" altLang="zh-CN" sz="3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CPU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内核与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256KB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二级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封装在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个芯片内。</a:t>
            </a:r>
            <a:endParaRPr kumimoji="1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乱序执行和分支预测技术</a:t>
            </a:r>
            <a:endParaRPr kumimoji="1" lang="en-US" altLang="zh-CN" sz="3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38455" marR="0" lvl="0" indent="-338455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若</a:t>
            </a:r>
            <a:r>
              <a:rPr kumimoji="1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条指令因等待未执行完，会找出其它指令来执行，并与分支预测技术结合，</a:t>
            </a: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动态“乱序”执行</a:t>
            </a: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，提高效率。</a:t>
            </a:r>
            <a:endParaRPr kumimoji="1" lang="en-US" altLang="zh-CN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超流水线和超标量技术</a:t>
            </a:r>
            <a:endParaRPr kumimoji="1" lang="en-US" altLang="zh-CN" sz="3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3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路超标量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结构，并行执行指令能力强。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级超长流水线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结构，将指令执行过程分成一连串的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，进一步提高并行处理能力。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4) 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物理地址扩展</a:t>
            </a:r>
            <a:endParaRPr kumimoji="0" lang="en-US" altLang="zh-CN" sz="3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36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总线，寻址空间扩展到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以上，支持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64GB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内存，但每次操作的线性地址分段范围仍在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以内。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Pentium II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81088"/>
            <a:ext cx="8229600" cy="5635625"/>
          </a:xfrm>
        </p:spPr>
        <p:txBody>
          <a:bodyPr vert="horz" rtlCol="0">
            <a:normAutofit fontScale="85000" lnSpcReduction="2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融合了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多媒体扩展（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MMX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技术，在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Pentium Pro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基础上增强了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图形、图像和多媒体可视化计算能力与交互功能。采用的先进技术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zh-CN" altLang="en-US" sz="31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MMX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引入新数据类型和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位寄存器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mm0,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单指令多数据（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条指令能并行对多个定点数作相同操作。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）动态执行技术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动态执行技术，结合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种处理技巧有效处理多重数据：多分支预测判断数据流向，数据流分析决定指令最佳执行顺序，推测执行技术同时处理多条指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）双独立总线结构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条连主存，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同时使用它们，吞吐量和二级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速度均提高一倍。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4"/>
          <p:cNvSpPr/>
          <p:nvPr/>
        </p:nvSpPr>
        <p:spPr>
          <a:xfrm>
            <a:off x="1582738" y="1462088"/>
            <a:ext cx="7966075" cy="774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buFont typeface="Wingdings" panose="05000000000000000000" pitchFamily="2" charset="2"/>
            </a:pPr>
            <a:endParaRPr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5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30724" name="Rectangle 7"/>
          <p:cNvSpPr/>
          <p:nvPr/>
        </p:nvSpPr>
        <p:spPr>
          <a:xfrm>
            <a:off x="128588" y="3017838"/>
            <a:ext cx="7966075" cy="774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buFont typeface="Wingdings" panose="05000000000000000000" pitchFamily="2" charset="2"/>
            </a:pPr>
            <a:endParaRPr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Rectangle 8"/>
          <p:cNvSpPr/>
          <p:nvPr/>
        </p:nvSpPr>
        <p:spPr>
          <a:xfrm>
            <a:off x="363538" y="3602038"/>
            <a:ext cx="7966075" cy="1993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lnSpc>
                <a:spcPct val="125000"/>
              </a:lnSpc>
              <a:buChar char="•"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 Pentium III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3" name="内容占位符 10"/>
          <p:cNvSpPr>
            <a:spLocks noGrp="1"/>
          </p:cNvSpPr>
          <p:nvPr>
            <p:ph idx="1"/>
          </p:nvPr>
        </p:nvSpPr>
        <p:spPr bwMode="auto">
          <a:xfrm>
            <a:off x="804863" y="1377950"/>
            <a:ext cx="7802563" cy="39481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主要特点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新的单精度浮点寄存器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xmm0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xmm7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增加了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数据流单指令多数据扩展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(SSE)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能同时处理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单精度浮点数。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每秒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亿次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的浮点运算速度。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 Pentium 4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5240338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的主要技术特点：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）更快的系统总线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50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改变了原来前端总线（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）与内存时钟同步的设计，能在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100MHz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下提供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400MHz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数据传送速度。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）高级转移缓存（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ATC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38455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具有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256KB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嵌入核心全速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缓存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，速度与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时钟同步。例如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的速度也是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，数据宽度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位，传送速度达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32bit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 = 44.8GB/s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）先进的动态执行技术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508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执行引擎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的暂存容错能力非常大，能有效减轻因等待修复错误太多而延缓执行的问题；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执行追踪缓存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能暂存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个微结构指令；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分支预测缓存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增大到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4KB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，改善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33%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的分支预测能力。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3888"/>
            <a:ext cx="8229600" cy="5414963"/>
          </a:xfrm>
        </p:spPr>
        <p:txBody>
          <a:bodyPr vert="horz" rtlCol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）超长流水线技术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508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条流水线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，指令流水线深度达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级，时钟频率和效能均显著提升。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）快速执行引擎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508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每个时钟执行两次算术逻辑运算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运算速度与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2.8GHz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的相当，提升了运算速度。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）高级浮点和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SSE2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508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增加了双精度浮点数操作、寄存器数据交叉操作以及数据高速缓存操作，适用于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图形渲染、语音识别、视频编解码和数据加密等。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在不改变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NetBurst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微架构前提下，将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升级到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位，推出了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8" y="660400"/>
            <a:ext cx="8229600" cy="1727200"/>
          </a:xfr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2.3  32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位微处理器的结构</a:t>
            </a:r>
            <a:b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与工作模式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58863" y="3090863"/>
            <a:ext cx="7199312" cy="2743200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ts val="4200"/>
              </a:spcBef>
              <a:buNone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2.3.1  32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位微处理器结构简介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spcBef>
                <a:spcPts val="420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2.3.2  32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位微处理器的工作模式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550" y="450850"/>
            <a:ext cx="8229600" cy="900113"/>
          </a:xfr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2.3.2  32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位微处理器的工作模式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408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 bwMode="auto">
          <a:xfrm>
            <a:off x="1162050" y="1670050"/>
            <a:ext cx="6897688" cy="48672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种工作模式，分别是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虚拟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种工模式可相互转换。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 80386 SL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处理器开始增加了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系统管理模式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23866" y="799816"/>
            <a:ext cx="7803764" cy="55752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本章主要内容：</a:t>
            </a:r>
            <a:endParaRPr kumimoji="0" lang="en-US" altLang="zh-CN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§2.1  8086 CPU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的内部结构</a:t>
            </a:r>
            <a:endParaRPr kumimoji="0" lang="en-US" altLang="en-US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和存储器组织</a:t>
            </a:r>
            <a:b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§2.2  8086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的工作模式和总线操作</a:t>
            </a:r>
            <a:endParaRPr kumimoji="0" lang="en-US" altLang="en-US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</a:t>
            </a:r>
            <a:r>
              <a:rPr kumimoji="0" lang="en-US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.3  32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位微处理器的结构</a:t>
            </a:r>
            <a:endParaRPr kumimoji="0" lang="en-US" altLang="zh-CN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与工作模式</a:t>
            </a:r>
            <a:endParaRPr kumimoji="0" lang="en-US" altLang="en-US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F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/>
          <p:nvPr/>
        </p:nvSpPr>
        <p:spPr>
          <a:xfrm>
            <a:off x="0" y="296863"/>
            <a:ext cx="7966075" cy="774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buFont typeface="Wingdings" panose="05000000000000000000" pitchFamily="2" charset="2"/>
            </a:pPr>
            <a:endParaRPr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6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35844" name="Rectangle 8"/>
          <p:cNvSpPr/>
          <p:nvPr/>
        </p:nvSpPr>
        <p:spPr>
          <a:xfrm>
            <a:off x="-203200" y="4614863"/>
            <a:ext cx="8429625" cy="5080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lnSpc>
                <a:spcPct val="125000"/>
              </a:lnSpc>
              <a:buChar char="•"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4338" y="479425"/>
            <a:ext cx="8229600" cy="996950"/>
          </a:xfrm>
        </p:spPr>
        <p:txBody>
          <a:bodyPr vert="horz" rtlCol="0" anchor="ctr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实模式</a:t>
            </a:r>
            <a:b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Real Addressed Mode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2" name="内容占位符 6"/>
          <p:cNvSpPr>
            <a:spLocks noGrp="1"/>
          </p:cNvSpPr>
          <p:nvPr>
            <p:ph idx="1"/>
          </p:nvPr>
        </p:nvSpPr>
        <p:spPr bwMode="auto">
          <a:xfrm>
            <a:off x="384175" y="1651000"/>
            <a:ext cx="8229600" cy="42957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在实模式下，80386相当于一个</a:t>
            </a:r>
            <a:r>
              <a:rPr kumimoji="1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快速的808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只有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1MB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的内存寻址能力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位地址线中仅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位地址有效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只支持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单任务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工作方式，不支持多任务方式。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设置了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个优先级或特权级：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级，其中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级为最高级。在实模式下，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只能在优先级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下工作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6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36867" name="Rectangle 8"/>
          <p:cNvSpPr/>
          <p:nvPr/>
        </p:nvSpPr>
        <p:spPr>
          <a:xfrm>
            <a:off x="-812800" y="3903663"/>
            <a:ext cx="8507413" cy="52117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Arial" panose="020B0604020202020204" pitchFamily="34" charset="0"/>
              <a:ea typeface="华文楷体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 vert="horz" rtlCol="0" anchor="ctr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保护模式</a:t>
            </a:r>
            <a:b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Protected Mode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15950" y="1512888"/>
            <a:ext cx="7894638" cy="5064125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）保护模式的特点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38455" marR="0" lvl="0" indent="-338455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采用全新的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分页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内存管理技术，直接寻址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4GB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，允许使用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虚拟存储器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，使用户感觉的内存容量达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64TB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38455" marR="0" lvl="0" indent="-338455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多任务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工作方式。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38455" marR="0" lvl="0" indent="-338455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可使用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级（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优先级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）保护功能，实现程序与程序之间、用户与操作系统之间的保护与隔离，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为多任务操作系统提供优化支持。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73113" y="696913"/>
            <a:ext cx="7632700" cy="5703888"/>
          </a:xfrm>
        </p:spPr>
        <p:txBody>
          <a:bodyPr vert="horz" rtlCol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）多任务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一台计算机可同时干几件事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例如在进行文字处理的同时，在后台打印表格等。它们属于不同的任务（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Task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支持多任务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但不是并发的多任务，并非单个处理器在同时处理两个任务，通常采用划分时间片（分时）的策略同时运行多个进程。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只支持单任务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4525"/>
            <a:ext cx="8229600" cy="5703888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）优先级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因多任务需求，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386/486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引入了优先级（或特权级）概念。存放程序和数据的存储器段都被赋予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级的优先级，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级最高。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15925" y="2466975"/>
            <a:ext cx="4983163" cy="40211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indent="-342900" algn="just" defTabSz="914400" eaLnBrk="1" hangingPunct="1">
              <a:spcBef>
                <a:spcPct val="20000"/>
              </a:spcBef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级任务可使用整个处理器的资源。操作系统的核心，如存储器管理、保护和访问控制等的程序被赋予</a:t>
            </a:r>
            <a:r>
              <a:rPr kumimoji="0" 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级特权。</a:t>
            </a:r>
            <a:endParaRPr kumimoji="0" lang="en-US" altLang="zh-CN" sz="2400" b="1" kern="1200" cap="none" spc="0" normalizeH="0" baseline="0" noProof="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indent="-342900" algn="just" defTabSz="914400" eaLnBrk="1" hangingPunct="1">
              <a:spcBef>
                <a:spcPct val="20000"/>
              </a:spcBef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级为可能改变的</a:t>
            </a: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OS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程序，如外设驱动、系统服务程序等。</a:t>
            </a:r>
            <a:endParaRPr kumimoji="0" lang="en-US" altLang="zh-CN" sz="2400" b="1" kern="1200" cap="none" spc="0" normalizeH="0" baseline="0" noProof="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indent="-342900" algn="just" defTabSz="914400" eaLnBrk="1" hangingPunct="1">
              <a:spcBef>
                <a:spcPct val="20000"/>
              </a:spcBef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级用来保护数据库管理系统、办公自动化系统等子系统。</a:t>
            </a:r>
            <a:endParaRPr kumimoji="0" lang="en-US" altLang="zh-CN" sz="2400" b="1" kern="1200" cap="none" spc="0" normalizeH="0" baseline="0" noProof="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indent="-342900" algn="just" defTabSz="914400" eaLnBrk="1" hangingPunct="1">
              <a:spcBef>
                <a:spcPct val="20000"/>
              </a:spcBef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级为用户级权利，即一般用户的应用程序等。</a:t>
            </a:r>
            <a:endParaRPr kumimoji="0" lang="en-US" altLang="zh-CN" sz="2400" b="1" kern="1200" cap="none" spc="0" normalizeH="0" baseline="0" noProof="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8916" name="图片 5" descr="图2.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2341563"/>
            <a:ext cx="3213100" cy="3559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85813" y="1300163"/>
            <a:ext cx="7567613" cy="4802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52425" marR="0" lvl="0" indent="-352425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级也称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保护环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，它能较好解决多任务环境下各任务间的干扰和冲突。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marR="0" lvl="0" indent="-352425" algn="just" defTabSz="914400" rtl="0" eaLnBrk="1" fontAlgn="base" latinLnBrk="0" hangingPunct="1">
              <a:lnSpc>
                <a:spcPct val="130000"/>
              </a:lnSpc>
              <a:spcBef>
                <a:spcPts val="2400"/>
              </a:spcBef>
              <a:spcAft>
                <a:spcPct val="0"/>
              </a:spcAft>
              <a:buClr>
                <a:srgbClr val="02EE02"/>
              </a:buClr>
              <a:buSzPct val="9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的核心部分优先级最高，它可访问其它段内的程序和数据，其它级别的程序不能访问它，其安全得到保障。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39" name="Rectangle 5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39940" name="Rectangle 9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5240338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）门（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Gate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有了保护机制，优先级低的程序就不能调用高的，否则会产生异常。结果，会禁止用户从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得到必要的服务。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为此，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专门设置了一些合法入口点，允许低级程序从操作系统得到服务，使用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通过重定位，来访问这些入口点。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门分为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陷井门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任务门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它们的功能比较复杂。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5240338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）中断和异常（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中断：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处理器外部事件产生的硬件中断，含可屏蔽和不可屏蔽中断两类。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异常：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执行某条指令期间，检测到的一种错误，或者无法解决的问题所产生的软件中断调用。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向量号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来标识不同的中断和异常，可根据它们从中断描述符表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中找到相应的处理程序。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623888" y="855663"/>
            <a:ext cx="7837488" cy="538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虚拟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Virtual  86  Mode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V86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2EE0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V86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模式下，支持保护机制，也支持内存的分页管理，并可进行任务切换，又与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兼容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存寻址空间仍为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，段地址的计算方法与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一样。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5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43012" name="Rectangle 7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43013" name="Rectangle 9"/>
          <p:cNvSpPr/>
          <p:nvPr/>
        </p:nvSpPr>
        <p:spPr>
          <a:xfrm>
            <a:off x="228600" y="3500438"/>
            <a:ext cx="8429625" cy="5857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lnSpc>
                <a:spcPct val="125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4663" y="844550"/>
            <a:ext cx="8229600" cy="5133975"/>
          </a:xfrm>
        </p:spPr>
        <p:txBody>
          <a:bodyPr vert="horz" rtlCol="0">
            <a:normAutofit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系统管理模式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System Management Mode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SMM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2EE0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也是一种存储器管理模式，从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 SL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起成为标准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IA-32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结构的特点。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此模式能让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位机实现电源管理和系统安全等方面的高级管理功能。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进入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SMM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：触发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外部系统管理中断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SMI#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引脚，或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高级可编程中断控制器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APIC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接收到一个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SMI#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处理器保存当前程序和任务状态后，切换到一段独立的地址空间，执行指定代码。返回时回到响应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SMI#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之前的状态。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4"/>
          <p:cNvSpPr/>
          <p:nvPr/>
        </p:nvSpPr>
        <p:spPr>
          <a:xfrm>
            <a:off x="755650" y="708025"/>
            <a:ext cx="7312025" cy="774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algn="ctr" eaLnBrk="1" hangingPunct="1"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四种模式之间的关系</a:t>
            </a:r>
            <a:endParaRPr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59" name="Rectangle 5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45060" name="Rectangle 7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sp>
        <p:nvSpPr>
          <p:cNvPr id="45061" name="Rectangle 11"/>
          <p:cNvSpPr/>
          <p:nvPr/>
        </p:nvSpPr>
        <p:spPr>
          <a:xfrm>
            <a:off x="0" y="22193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pic>
        <p:nvPicPr>
          <p:cNvPr id="45062" name="图片 6" descr="图2.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613" y="1611313"/>
            <a:ext cx="7175500" cy="430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9588" y="788988"/>
            <a:ext cx="8229600" cy="5081588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微处理器采用基本相同的体系架构，包括向前兼容的指令集架构，工作模式和支持的数据类型。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将体系架构称为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。于是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80186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80286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被称为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86-16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；而后来的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80486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等则称为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86-32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起不再以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命名，统一称为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体系架构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 Architecture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IA-32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位处理器，意思与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86-32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架构一样。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方式切换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2125" y="1160463"/>
            <a:ext cx="8229600" cy="5434013"/>
          </a:xfrm>
        </p:spPr>
        <p:txBody>
          <a:bodyPr vert="horz" rtlCol="0">
            <a:normAutofit fontScale="92500" lnSpcReduction="20000"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进入实模式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80386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加电或复位。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实模式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保护模式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置控制寄存器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的保护模式允许位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则回到实模式。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保护模式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V86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52425" marR="0" lvl="0" indent="-35242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执行中断返回指令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IRET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或任务切换，这时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EFLAGS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寄存器中的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VM=1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52425" marR="0" lvl="0" indent="-35242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中断可使保护模式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V86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模式。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任一种方式系统管理模式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SMI#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到来；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执行管理模式返回指令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RSM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，回到此前的模式。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711200"/>
            <a:ext cx="8229600" cy="5937250"/>
          </a:xfrm>
        </p:spPr>
        <p:txBody>
          <a:bodyPr vert="horz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IA-32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基础上对体系架构进行了不少改进，尤其是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NetBurst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微结构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Pro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开始，包括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PⅡ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PⅡ Xeon(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至强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Celeron(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赛扬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PⅢ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PⅢ Xeon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位处理器，制造技术与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同，但基于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三路超标量管道微结构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新技术，引入了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并行处理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机制，增加了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二级高速缓存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 Cache)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，每周期执行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条指令，从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PⅡ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PⅢ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开始又引入了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SSE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NetBurst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微结构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开始采用，并用到了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EE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HT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Celeron 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位处理器中，甚至应用于双核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。增加了许多新技术，整体性能更高。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8175"/>
            <a:ext cx="8229600" cy="5762625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IA-32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架构被最普遍采用。原因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230505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2EE02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这类处理器上运行的软件兼容性好；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230505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2EE02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新发布的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IA-32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架构处理器性能均优于前一代。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，外部数据总线从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位，地址总线从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位，体系结构、工作模式、内存管理等都有非常大的改变。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2EE0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性能比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又有很大提高，但工作模式、内存管理等与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类似，只是扩充了许多功能。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8" y="660400"/>
            <a:ext cx="8229600" cy="1727200"/>
          </a:xfr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2.3  32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位微处理器的结构</a:t>
            </a:r>
            <a:b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与工作模式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058863" y="3090863"/>
            <a:ext cx="7199312" cy="2743200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ts val="420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2.3.1  32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位微处理器结构简介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spcBef>
                <a:spcPts val="4200"/>
              </a:spcBef>
              <a:buNone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2.3.2  32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位微处理器的工作模式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5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900113"/>
          </a:xfrm>
          <a:noFill/>
          <a:ln>
            <a:noFill/>
          </a:ln>
        </p:spPr>
        <p:txBody>
          <a:bodyPr vert="horz" wrap="square" anchor="ctr"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2.3.1  32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位微处理器结构简介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1725"/>
            <a:ext cx="8229600" cy="1670050"/>
          </a:xfrm>
        </p:spPr>
        <p:txBody>
          <a:bodyPr vert="horz" rtlCol="0">
            <a:normAutofit lnSpcReduction="10000"/>
          </a:bodyPr>
          <a:lstStyle/>
          <a:p>
            <a:pPr marL="514350" marR="0" lvl="0" indent="-514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80386 CPU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位，内部寄存器和操作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位；外部地址总线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位，寻址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4GB(2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地址空间，新的分段分页概念；加上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80387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协处理器后可处理浮点数。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32" name="Rectangle 3"/>
          <p:cNvSpPr/>
          <p:nvPr/>
        </p:nvSpPr>
        <p:spPr>
          <a:xfrm>
            <a:off x="361950" y="2706688"/>
            <a:ext cx="8245475" cy="15763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514350" indent="-514350" eaLnBrk="1" hangingPunct="1"/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eaLnBrk="1" hangingPunct="1"/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eaLnBrk="1" hangingPunct="1"/>
            <a:endParaRPr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7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楷体" pitchFamily="2" charset="-122"/>
            </a:endParaRPr>
          </a:p>
        </p:txBody>
      </p:sp>
      <p:pic>
        <p:nvPicPr>
          <p:cNvPr id="22534" name="图片 6" descr="图2.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2738438"/>
            <a:ext cx="5780088" cy="3525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内容占位符 6"/>
          <p:cNvSpPr>
            <a:spLocks noGrp="1"/>
          </p:cNvSpPr>
          <p:nvPr>
            <p:ph idx="1"/>
          </p:nvPr>
        </p:nvSpPr>
        <p:spPr bwMode="auto">
          <a:xfrm>
            <a:off x="457200" y="696913"/>
            <a:ext cx="8229600" cy="5703888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）总线接口部件（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Bus Interface Unit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产生和接受访存和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端口的地址、数据及命令信号，实现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80387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间的协调控制。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）指令预取部件（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Instruction Prefetch Unit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将内存中的指令经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字节预取指令队列中，并向指令译码部件输送指令。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执行当前指令时，译码部件对下条指令译码，预取队列一有空，又会从内存中取出指令，将队列填满。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）指令译码部件（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Instruction Decode Unit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从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IPU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中取出指令译码，然后放入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中的译码指令队列，供执行部件使用。该队列能容纳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条已译码指令，队列一有空，又会从预取队列中取出下条指令进行译码。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809625"/>
            <a:ext cx="8229600" cy="5365750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）执行部件（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Execution Unit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算术逻辑运算单元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位通用寄存器，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位移位加法器，执行数据处理和运算操作；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控制部件，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计算有效地址并提供乘除法加速等；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保护测试部件，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检测执行指令是否符合存储器分段分页规则。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）分段部件（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Segmentation Unit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将逻辑地址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线性地址。每段容量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~4GB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可变。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）分页部件（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Paging Unit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产生的线性地址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物理地址，每页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4KB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。总线接口部件通过物理地址访存和进行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自定义 1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FFC000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5186</Words>
  <Application>WPS 演示</Application>
  <PresentationFormat>全屏显示(4:3)</PresentationFormat>
  <Paragraphs>248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仿宋_GB2312</vt:lpstr>
      <vt:lpstr>仿宋</vt:lpstr>
      <vt:lpstr>Times New Roman</vt:lpstr>
      <vt:lpstr>黑体</vt:lpstr>
      <vt:lpstr>楷体_GB2312</vt:lpstr>
      <vt:lpstr>楷体_GB2312</vt:lpstr>
      <vt:lpstr>新宋体</vt:lpstr>
      <vt:lpstr>Wingdings 2</vt:lpstr>
      <vt:lpstr>Arial</vt:lpstr>
      <vt:lpstr>华文楷体</vt:lpstr>
      <vt:lpstr>Wingdings 3</vt:lpstr>
      <vt:lpstr>Cambria</vt:lpstr>
      <vt:lpstr>微软雅黑</vt:lpstr>
      <vt:lpstr>Arial Unicode MS</vt:lpstr>
      <vt:lpstr>龙腾四海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§2.3  32位微处理器的结构 与工作模式</vt:lpstr>
      <vt:lpstr>2.3.1  32位微处理器结构简介</vt:lpstr>
      <vt:lpstr>PowerPoint 演示文稿</vt:lpstr>
      <vt:lpstr>PowerPoint 演示文稿</vt:lpstr>
      <vt:lpstr>2. 80486 CPU</vt:lpstr>
      <vt:lpstr>3. Pentium微处理器</vt:lpstr>
      <vt:lpstr>3. Pentium微处理器</vt:lpstr>
      <vt:lpstr>4. Pentium Pro处理器</vt:lpstr>
      <vt:lpstr>5. Pentium II 处理器 </vt:lpstr>
      <vt:lpstr>6. Pentium III 处理器</vt:lpstr>
      <vt:lpstr>7. Pentium 4 微处理器</vt:lpstr>
      <vt:lpstr>PowerPoint 演示文稿</vt:lpstr>
      <vt:lpstr>§2.3  32位微处理器的结构 与工作模式</vt:lpstr>
      <vt:lpstr>2.3.2  32位微处理器的工作模式</vt:lpstr>
      <vt:lpstr>1. 实模式 （Real Addressed Mode）</vt:lpstr>
      <vt:lpstr>2. 保护模式 （Protected Mode）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方式切换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Guoqing</cp:lastModifiedBy>
  <cp:revision>420</cp:revision>
  <cp:lastPrinted>2002-10-24T04:46:00Z</cp:lastPrinted>
  <dcterms:created xsi:type="dcterms:W3CDTF">2002-05-13T07:48:00Z</dcterms:created>
  <dcterms:modified xsi:type="dcterms:W3CDTF">2020-05-06T02:38:47Z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