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8" r:id="rId3"/>
    <p:sldId id="519" r:id="rId4"/>
    <p:sldId id="525" r:id="rId5"/>
    <p:sldId id="524" r:id="rId6"/>
    <p:sldId id="529" r:id="rId7"/>
    <p:sldId id="543" r:id="rId8"/>
    <p:sldId id="527" r:id="rId9"/>
    <p:sldId id="534" r:id="rId10"/>
    <p:sldId id="533" r:id="rId11"/>
    <p:sldId id="532" r:id="rId12"/>
    <p:sldId id="531" r:id="rId13"/>
    <p:sldId id="536" r:id="rId14"/>
    <p:sldId id="544" r:id="rId15"/>
    <p:sldId id="545" r:id="rId16"/>
    <p:sldId id="546" r:id="rId17"/>
    <p:sldId id="552" r:id="rId18"/>
    <p:sldId id="551" r:id="rId19"/>
    <p:sldId id="549" r:id="rId20"/>
    <p:sldId id="558" r:id="rId21"/>
    <p:sldId id="556" r:id="rId22"/>
    <p:sldId id="559" r:id="rId23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80"/>
    <a:srgbClr val="00FFFF"/>
    <a:srgbClr val="1408FE"/>
    <a:srgbClr val="FF99CC"/>
    <a:srgbClr val="CCCC00"/>
    <a:srgbClr val="02EE02"/>
    <a:srgbClr val="FFFF00"/>
    <a:srgbClr val="FF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332" autoAdjust="0"/>
  </p:normalViewPr>
  <p:slideViewPr>
    <p:cSldViewPr snapToGrid="0">
      <p:cViewPr>
        <p:scale>
          <a:sx n="84" d="100"/>
          <a:sy n="84" d="100"/>
        </p:scale>
        <p:origin x="-1402" y="-77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C5B9B-E9D8-44A6-8EE4-557C2118BA34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1" y="0"/>
            <a:ext cx="3004457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13.3  </a:t>
            </a:r>
            <a:r>
              <a:rPr lang="zh-CN" altLang="en-US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中断和异常</a:t>
            </a:r>
            <a:endParaRPr lang="zh-CN" altLang="en-US" b="0" dirty="0">
              <a:solidFill>
                <a:srgbClr val="1408F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92913" y="0"/>
            <a:ext cx="2351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位微型机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 pitchFamily="49" charset="-122"/>
                <a:ea typeface="仿宋_GB2312" pitchFamily="49" charset="-122"/>
              </a:rPr>
            </a:fld>
            <a:endParaRPr lang="zh-CN" altLang="en-US" sz="1600" b="1" dirty="0">
              <a:solidFill>
                <a:srgbClr val="02EE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9A196-6E78-4CA2-8353-C3E1A2E3B16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1B4-74DE-4716-83FF-3138D3DF5348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2D0E7-D7F3-4125-BC34-6A39B280919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22C1-ADF1-457D-AF75-08480DD13F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2A8651-91B5-4042-A26C-A28486E99D8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8314-CBF4-453A-BFFD-9F667FEA18A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0819-421E-4447-B85D-2D88ABA13E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4F6365-071A-4C58-8A13-D7AE02A6DD2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2EC0-202D-4155-BD2A-4BB144EB455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ACED46-907C-455F-AD77-1E86F75CA5BA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5F6E-E868-461E-A478-BDFCF9F976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C6C1E4-D409-4CB2-ABA0-E48683F78E4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152D-EF30-41CD-84C4-6C09FA77D4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97CD5-64A1-4D3D-A5FC-5E724B6879FF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EE7F-412B-4DB8-8BDA-7C15DA917F5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68DF8-B8E3-4144-B0BA-8678AB24640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F00-2DA2-46AF-8B04-4DA3B04E17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111B4D-794E-4429-9AD8-BB33407CABF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B05D-026B-47A5-98D1-2B18096E116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315200" y="6519863"/>
            <a:ext cx="1828800" cy="337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fld id="{9A0DB2DC-4C9A-4742-B13C-FB6460FD3503}" type="slidenum">
              <a:rPr lang="zh-CN" altLang="en-US" sz="1600" b="1" dirty="0">
                <a:solidFill>
                  <a:srgbClr val="02EE02"/>
                </a:solidFill>
                <a:latin typeface="仿宋_GB2312" pitchFamily="49" charset="-122"/>
                <a:ea typeface="仿宋_GB2312" pitchFamily="49" charset="-122"/>
              </a:rPr>
            </a:fld>
            <a:endParaRPr lang="zh-CN" altLang="en-US" sz="1600" b="1" dirty="0">
              <a:solidFill>
                <a:srgbClr val="02EE0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0"/>
            <a:ext cx="332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13.3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中断和异常</a:t>
            </a:r>
            <a:endParaRPr lang="zh-CN" altLang="en-US" b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2EE0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363855" indent="-363855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2pPr>
      <a:lvl3pPr marL="0" indent="363855" algn="l" rtl="0" eaLnBrk="0" fontAlgn="base" hangingPunct="0">
        <a:spcBef>
          <a:spcPct val="20000"/>
        </a:spcBef>
        <a:spcAft>
          <a:spcPct val="0"/>
        </a:spcAft>
        <a:buClr>
          <a:srgbClr val="02EE02"/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68085" y="972457"/>
            <a:ext cx="7772400" cy="4876801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66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4000" dirty="0" smtClean="0">
                <a:solidFill>
                  <a:srgbClr val="FFC000"/>
                </a:solidFill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zh-CN" altLang="en-US" sz="3200" dirty="0" smtClean="0"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0000"/>
                </a:solidFill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ea typeface="方正姚体" pitchFamily="2" charset="-122"/>
              </a:rPr>
              <a:t>13</a:t>
            </a:r>
            <a:r>
              <a:rPr lang="zh-CN" altLang="en-US" sz="4000" dirty="0" smtClean="0">
                <a:solidFill>
                  <a:srgbClr val="FF0000"/>
                </a:solidFill>
                <a:ea typeface="方正姚体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solidFill>
                  <a:srgbClr val="1408FE"/>
                </a:solidFill>
                <a:ea typeface="华文中宋" pitchFamily="2" charset="-122"/>
              </a:rPr>
              <a:t>32</a:t>
            </a:r>
            <a:r>
              <a:rPr lang="zh-CN" altLang="en-US" sz="5400" dirty="0" smtClean="0">
                <a:solidFill>
                  <a:srgbClr val="1408FE"/>
                </a:solidFill>
                <a:ea typeface="华文中宋" pitchFamily="2" charset="-122"/>
              </a:rPr>
              <a:t>位微型机的基本</a:t>
            </a:r>
            <a:br>
              <a:rPr lang="en-US" altLang="zh-CN" sz="5400" dirty="0" smtClean="0">
                <a:solidFill>
                  <a:srgbClr val="1408FE"/>
                </a:solidFill>
                <a:ea typeface="华文中宋" pitchFamily="2" charset="-122"/>
              </a:rPr>
            </a:br>
            <a:r>
              <a:rPr lang="zh-CN" altLang="en-US" sz="5400" dirty="0" smtClean="0">
                <a:solidFill>
                  <a:srgbClr val="1408FE"/>
                </a:solidFill>
                <a:ea typeface="华文中宋" pitchFamily="2" charset="-122"/>
              </a:rPr>
              <a:t>工作原理</a:t>
            </a:r>
            <a:endParaRPr lang="zh-CN" altLang="en-US" sz="5400" dirty="0">
              <a:solidFill>
                <a:srgbClr val="1408FE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822" y="304800"/>
            <a:ext cx="7794978" cy="90011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．异常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866" y="1161143"/>
            <a:ext cx="631049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）异常    </a:t>
            </a:r>
            <a:endParaRPr lang="en-US" altLang="zh-CN" dirty="0" smtClean="0"/>
          </a:p>
          <a:p>
            <a:r>
              <a:rPr lang="en-US" dirty="0" smtClean="0"/>
              <a:t>3</a:t>
            </a:r>
            <a:r>
              <a:rPr lang="zh-CN" altLang="en-US" dirty="0" smtClean="0"/>
              <a:t>个来源：</a:t>
            </a:r>
            <a:endParaRPr lang="en-US" altLang="zh-CN" dirty="0" smtClean="0"/>
          </a:p>
          <a:p>
            <a:pPr indent="-230505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程序执行错异常；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30505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软件产生的异常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,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INTO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INT 3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BOUND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指令时产生；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30505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机器检查错异常，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为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18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种类型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indent="-227330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故障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27330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陷阱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27330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中止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2800"/>
            <a:ext cx="8229600" cy="60451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）故障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Fault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一种能被修正的异常，故障排除后，程序就可恢复执行。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发现故障后，处理器保存该指令执行前的状态，即把该指令（而非下条指令）的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作为返址存入异常处理程序的返回堆栈。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）陷阱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Trap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执行陷阱指令后产生的异常。单步和断点指令（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 3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）就属于陷阱。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所保存的断点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指向引起陷阱指令的下一条将要执行的指令。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）中止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Abort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系统出现严重情况时产生的一种异常，引起中止的指令的位置无法精确确定。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产生中止时，正在执行的程序不能被恢复执行。处理程序重建各种表格，可能需要重新启动操作系统。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1200"/>
            <a:ext cx="8229600" cy="5690281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中断或异常处理时，要将</a:t>
            </a:r>
            <a:r>
              <a:rPr lang="en-US" sz="2600" dirty="0" smtClean="0"/>
              <a:t>EFLAGS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CS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EIP</a:t>
            </a:r>
            <a:r>
              <a:rPr lang="zh-CN" altLang="en-US" sz="2600" dirty="0" smtClean="0"/>
              <a:t>等值压入堆栈，以便正确返回。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有些异常发生时，会产生错误代码，也要将其压入堆栈，它能帮助异常处理程序确定异常产生的原因。</a:t>
            </a:r>
            <a:endParaRPr lang="en-US" altLang="zh-CN" sz="2600" dirty="0" smtClean="0"/>
          </a:p>
          <a:p>
            <a:pPr>
              <a:spcBef>
                <a:spcPts val="2400"/>
              </a:spcBef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）异常类型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 保护模式下的异常和中断见表</a:t>
            </a:r>
            <a:r>
              <a:rPr lang="en-US" sz="2600" dirty="0" smtClean="0"/>
              <a:t>13.4</a:t>
            </a:r>
            <a:r>
              <a:rPr lang="zh-CN" altLang="en-US" sz="2600" dirty="0" smtClean="0"/>
              <a:t>。</a:t>
            </a:r>
            <a:r>
              <a:rPr lang="en-US" altLang="zh-CN" sz="2600" dirty="0" smtClean="0"/>
              <a:t>n=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255</a:t>
            </a:r>
            <a:r>
              <a:rPr lang="zh-CN" altLang="en-US" sz="2600" dirty="0" smtClean="0"/>
              <a:t>，其中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19</a:t>
            </a:r>
            <a:r>
              <a:rPr lang="zh-CN" altLang="en-US" sz="2600" dirty="0" smtClean="0"/>
              <a:t>为异常，</a:t>
            </a:r>
            <a:r>
              <a:rPr lang="en-US" sz="2600" dirty="0" smtClean="0"/>
              <a:t>32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255</a:t>
            </a:r>
            <a:r>
              <a:rPr lang="zh-CN" altLang="en-US" sz="2600" dirty="0" smtClean="0"/>
              <a:t>中断，</a:t>
            </a:r>
            <a:r>
              <a:rPr lang="en-US" sz="2600" dirty="0" smtClean="0"/>
              <a:t>20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31</a:t>
            </a:r>
            <a:r>
              <a:rPr lang="zh-CN" altLang="en-US" sz="2600" dirty="0" smtClean="0"/>
              <a:t>保留。</a:t>
            </a:r>
            <a:endParaRPr lang="zh-CN" altLang="en-US" sz="2600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386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定义了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14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个异常，</a:t>
            </a:r>
            <a:r>
              <a:rPr lang="en-US" altLang="zh-CN" sz="2400" dirty="0" smtClean="0">
                <a:solidFill>
                  <a:srgbClr val="00FFFF"/>
                </a:solidFill>
                <a:ea typeface="楷体_GB2312" pitchFamily="49" charset="-122"/>
              </a:rPr>
              <a:t>n=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15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除外）；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486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增加了对界检查错异常（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#AC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P6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增加了机器检查错异常（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#MC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P III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增加了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SIMD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浮点异常（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XF</a:t>
            </a:r>
            <a:r>
              <a:rPr lang="en-US" sz="2400" baseline="30000" dirty="0" smtClean="0">
                <a:solidFill>
                  <a:srgbClr val="00FFFF"/>
                </a:solidFill>
                <a:ea typeface="楷体_GB2312" pitchFamily="49" charset="-122"/>
              </a:rPr>
              <a:t>#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）。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§</a:t>
            </a:r>
            <a:r>
              <a:rPr kumimoji="1" lang="en-US" altLang="zh-CN" sz="4000" dirty="0" smtClean="0">
                <a:ea typeface="黑体" panose="02010609060101010101" pitchFamily="2" charset="-122"/>
              </a:rPr>
              <a:t>13.3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中断和异常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5" y="2989490"/>
            <a:ext cx="6792686" cy="21780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中断和异常</a:t>
            </a:r>
            <a:endParaRPr lang="zh-CN" altLang="en-US" sz="3600" dirty="0" smtClean="0">
              <a:solidFill>
                <a:srgbClr val="CC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保护模式下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中断和异常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     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的处理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885" y="1248229"/>
            <a:ext cx="7104744" cy="4702628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zh-CN" altLang="en-US" sz="2600" dirty="0" smtClean="0"/>
              <a:t>在实模式下中断转移方法与</a:t>
            </a:r>
            <a:r>
              <a:rPr lang="en-US" sz="2600" dirty="0" smtClean="0"/>
              <a:t>8086</a:t>
            </a:r>
            <a:r>
              <a:rPr lang="zh-CN" altLang="en-US" sz="2600" dirty="0" smtClean="0"/>
              <a:t>相同：</a:t>
            </a:r>
            <a:endParaRPr lang="en-US" altLang="zh-CN" sz="26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>
                <a:solidFill>
                  <a:srgbClr val="00FFFF"/>
                </a:solidFill>
              </a:rPr>
              <a:t>以中断类型号</a:t>
            </a:r>
            <a:r>
              <a:rPr lang="zh-CN" altLang="en-US" sz="2600" dirty="0" smtClean="0">
                <a:solidFill>
                  <a:srgbClr val="00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00FFFF"/>
                </a:solidFill>
              </a:rPr>
              <a:t>4</a:t>
            </a:r>
            <a:r>
              <a:rPr lang="zh-CN" altLang="en-US" sz="2600" dirty="0" smtClean="0">
                <a:solidFill>
                  <a:srgbClr val="00FFFF"/>
                </a:solidFill>
              </a:rPr>
              <a:t>为偏移量，在中断向量表中找到入口，读取</a:t>
            </a:r>
            <a:r>
              <a:rPr lang="en-US" sz="2600" dirty="0" smtClean="0">
                <a:solidFill>
                  <a:srgbClr val="00FFFF"/>
                </a:solidFill>
              </a:rPr>
              <a:t>CS: IP</a:t>
            </a:r>
            <a:r>
              <a:rPr lang="zh-CN" altLang="en-US" sz="2600" dirty="0" smtClean="0">
                <a:solidFill>
                  <a:srgbClr val="00FFFF"/>
                </a:solidFill>
              </a:rPr>
              <a:t>，转中断处理程序。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pPr algn="just">
              <a:spcBef>
                <a:spcPts val="2400"/>
              </a:spcBef>
            </a:pPr>
            <a:r>
              <a:rPr lang="zh-CN" altLang="en-US" sz="2600" dirty="0" smtClean="0"/>
              <a:t>在保护模式下响应中断和异常时</a:t>
            </a:r>
            <a:endParaRPr lang="en-US" altLang="zh-CN" sz="26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>
                <a:solidFill>
                  <a:srgbClr val="00FFFF"/>
                </a:solidFill>
              </a:rPr>
              <a:t>以中断向量号</a:t>
            </a:r>
            <a:r>
              <a:rPr lang="en-US" sz="2600" dirty="0" smtClean="0">
                <a:solidFill>
                  <a:srgbClr val="00FFFF"/>
                </a:solidFill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</a:rPr>
              <a:t>为索引，在</a:t>
            </a:r>
            <a:r>
              <a:rPr lang="en-US" sz="2600" dirty="0" smtClean="0">
                <a:solidFill>
                  <a:srgbClr val="00FFFF"/>
                </a:solidFill>
              </a:rPr>
              <a:t>IDT</a:t>
            </a:r>
            <a:r>
              <a:rPr lang="zh-CN" altLang="en-US" sz="2600" dirty="0" smtClean="0">
                <a:solidFill>
                  <a:srgbClr val="00FFFF"/>
                </a:solidFill>
              </a:rPr>
              <a:t>表中找出描述符，根据其内容转中断或异常处理程序。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中断描述符表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IDT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和门描述符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2"/>
            <a:ext cx="8229600" cy="54283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）中断描述符表</a:t>
            </a:r>
            <a:r>
              <a:rPr lang="en-US" dirty="0" smtClean="0"/>
              <a:t>IDT</a:t>
            </a:r>
            <a:endParaRPr lang="zh-CN" altLang="en-US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IDT</a:t>
            </a:r>
            <a:r>
              <a:rPr lang="zh-CN" altLang="en-US" sz="2400" dirty="0" smtClean="0"/>
              <a:t>表包含一系列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字节的中断描述符。</a:t>
            </a:r>
            <a:endParaRPr lang="zh-CN" altLang="en-US" sz="2400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将中断向量号</a:t>
            </a:r>
            <a:r>
              <a:rPr lang="en-US" sz="2400" dirty="0" smtClean="0"/>
              <a:t>N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，便可在</a:t>
            </a:r>
            <a:r>
              <a:rPr lang="en-US" sz="2400" dirty="0" smtClean="0"/>
              <a:t>IDT</a:t>
            </a:r>
            <a:r>
              <a:rPr lang="zh-CN" altLang="en-US" sz="2400" dirty="0" smtClean="0"/>
              <a:t>表中找出中断描述符。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例如，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N=2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时，在表中偏移地址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8=16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处，可找到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号中断描述符。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每个描述符为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字节，</a:t>
            </a:r>
            <a:r>
              <a:rPr lang="en-US" sz="2400" dirty="0" smtClean="0"/>
              <a:t>IDT</a:t>
            </a:r>
            <a:r>
              <a:rPr lang="zh-CN" altLang="en-US" sz="2400" dirty="0" smtClean="0"/>
              <a:t>表最大长度为</a:t>
            </a:r>
            <a:r>
              <a:rPr lang="en-US" sz="2400" dirty="0" smtClean="0"/>
              <a:t>256</a:t>
            </a:r>
            <a:r>
              <a:rPr lang="zh-CN" altLang="en-US" sz="2400" dirty="0" smtClean="0"/>
              <a:t>项</a:t>
            </a:r>
            <a:r>
              <a:rPr lang="en-US" altLang="zh-CN" sz="2400" dirty="0" smtClean="0"/>
              <a:t>×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字节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项＝</a:t>
            </a:r>
            <a:r>
              <a:rPr lang="en-US" sz="2400" dirty="0" smtClean="0"/>
              <a:t>2KB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IDT</a:t>
            </a:r>
            <a:r>
              <a:rPr lang="zh-CN" altLang="en-US" sz="2400" dirty="0" smtClean="0"/>
              <a:t>表中只能包含中断门、陷阱门或任务门描述符。</a:t>
            </a:r>
            <a:endParaRPr lang="en-US" altLang="zh-CN" sz="2400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IDT</a:t>
            </a:r>
            <a:r>
              <a:rPr lang="zh-CN" altLang="en-US" sz="2400" dirty="0" smtClean="0"/>
              <a:t>表可位于内存任意位置，中断描述符表寄存器</a:t>
            </a:r>
            <a:r>
              <a:rPr lang="en-US" sz="2400" dirty="0" smtClean="0"/>
              <a:t>IDTR</a:t>
            </a:r>
            <a:r>
              <a:rPr lang="zh-CN" altLang="en-US" sz="2400" dirty="0" smtClean="0"/>
              <a:t>确定其始址和限长。</a:t>
            </a:r>
            <a:endParaRPr lang="en-US" altLang="zh-CN" sz="2400" dirty="0" smtClean="0"/>
          </a:p>
          <a:p>
            <a:pPr>
              <a:spcBef>
                <a:spcPts val="2400"/>
              </a:spcBef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）中断门、陷阱门和任务门描述符</a:t>
            </a:r>
            <a:endParaRPr lang="zh-CN" altLang="en-US" dirty="0" smtClean="0"/>
          </a:p>
          <a:p>
            <a:pPr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这些描述符的含义和格式已在前面介绍过。 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中断响应和异常处理的步骤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2"/>
            <a:ext cx="8229600" cy="56968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100" dirty="0" smtClean="0"/>
              <a:t>由硬件自动实现的中断响应和异常处理，会进行各种检查，如检查通过，则执行下一步。</a:t>
            </a:r>
            <a:endParaRPr lang="zh-CN" altLang="en-US" sz="3100" dirty="0" smtClean="0"/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）超限检查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首先检查中断向量号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所索引的门描述符是否超出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界限，如超出则引起通用保护故障（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#GP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）门描述符检查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从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中取出门描述符，分解出段选择子、偏移量和属性类型，进行相关的检查。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）特权级检查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如果是由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 n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 3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或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INTO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指令引起的中断或异常，还要进行特权检查。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）转入中断或异常处理程序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根据门描述符类型转入中断或异常处理程序。对于异常处理程序，还要根据类型确定返回点；如有错误代码，要在处理之前，将出错码压入堆栈。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657" y="391886"/>
            <a:ext cx="8229600" cy="90011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各种转移方式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372" y="1436914"/>
            <a:ext cx="7714342" cy="3439886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处理中断或异常时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先用向量号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作</a:t>
            </a:r>
            <a:r>
              <a:rPr lang="en-US" altLang="zh-CN" sz="2600" dirty="0" smtClean="0"/>
              <a:t>Index(</a:t>
            </a:r>
            <a:r>
              <a:rPr lang="zh-CN" altLang="en-US" sz="2600" dirty="0" smtClean="0"/>
              <a:t>索引</a:t>
            </a:r>
            <a:r>
              <a:rPr lang="en-US" altLang="zh-CN" sz="2600" dirty="0" smtClean="0"/>
              <a:t>), </a:t>
            </a:r>
            <a:r>
              <a:rPr lang="zh-CN" altLang="en-US" sz="2600" dirty="0" smtClean="0"/>
              <a:t>从</a:t>
            </a:r>
            <a:r>
              <a:rPr lang="en-US" sz="2600" dirty="0" smtClean="0"/>
              <a:t>IDT</a:t>
            </a:r>
            <a:r>
              <a:rPr lang="zh-CN" altLang="en-US" sz="2600" dirty="0" smtClean="0"/>
              <a:t>表中找出相应的描述符。</a:t>
            </a:r>
            <a:endParaRPr lang="en-US" altLang="zh-CN" sz="2600" dirty="0" smtClean="0"/>
          </a:p>
          <a:p>
            <a:pPr algn="just">
              <a:spcBef>
                <a:spcPts val="18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</a:rPr>
              <a:t>若指向中断门或陷阱门</a:t>
            </a:r>
            <a:r>
              <a:rPr lang="en-US" altLang="zh-CN" sz="2600" dirty="0" smtClean="0">
                <a:solidFill>
                  <a:srgbClr val="00FFFF"/>
                </a:solidFill>
              </a:rPr>
              <a:t>,  </a:t>
            </a:r>
            <a:r>
              <a:rPr lang="zh-CN" altLang="en-US" sz="2600" dirty="0" smtClean="0">
                <a:solidFill>
                  <a:srgbClr val="00FFFF"/>
                </a:solidFill>
              </a:rPr>
              <a:t>便调用中断或异常处理程序</a:t>
            </a:r>
            <a:r>
              <a:rPr lang="en-US" altLang="zh-CN" sz="2600" dirty="0" smtClean="0">
                <a:solidFill>
                  <a:srgbClr val="00FFFF"/>
                </a:solidFill>
              </a:rPr>
              <a:t>, </a:t>
            </a:r>
            <a:r>
              <a:rPr lang="zh-CN" altLang="en-US" sz="2600" dirty="0" smtClean="0">
                <a:solidFill>
                  <a:srgbClr val="00FFFF"/>
                </a:solidFill>
              </a:rPr>
              <a:t>类似于用</a:t>
            </a:r>
            <a:r>
              <a:rPr lang="en-US" altLang="zh-CN" sz="2600" dirty="0" smtClean="0">
                <a:solidFill>
                  <a:srgbClr val="00FFFF"/>
                </a:solidFill>
              </a:rPr>
              <a:t>C</a:t>
            </a:r>
            <a:r>
              <a:rPr lang="en-US" sz="2600" dirty="0" smtClean="0">
                <a:solidFill>
                  <a:srgbClr val="00FFFF"/>
                </a:solidFill>
              </a:rPr>
              <a:t>all</a:t>
            </a:r>
            <a:r>
              <a:rPr lang="zh-CN" altLang="en-US" sz="2600" dirty="0" smtClean="0">
                <a:solidFill>
                  <a:srgbClr val="00FFFF"/>
                </a:solidFill>
              </a:rPr>
              <a:t>指令去调用一个调用门；</a:t>
            </a:r>
            <a:endParaRPr lang="en-US" altLang="zh-CN" sz="2600" dirty="0" smtClean="0">
              <a:solidFill>
                <a:srgbClr val="00FFFF"/>
              </a:solidFill>
            </a:endParaRPr>
          </a:p>
          <a:p>
            <a:pPr algn="just">
              <a:spcBef>
                <a:spcPts val="18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</a:rPr>
              <a:t>若指向任务门，便进行任务切换操作，转到中断或异常处理程序，类似于用</a:t>
            </a:r>
            <a:r>
              <a:rPr lang="en-US" sz="2600" dirty="0" smtClean="0">
                <a:solidFill>
                  <a:srgbClr val="00FFFF"/>
                </a:solidFill>
              </a:rPr>
              <a:t>call</a:t>
            </a:r>
            <a:r>
              <a:rPr lang="zh-CN" altLang="en-US" sz="2600" dirty="0" smtClean="0">
                <a:solidFill>
                  <a:srgbClr val="00FFFF"/>
                </a:solidFill>
              </a:rPr>
              <a:t>指令去调用一个任务门。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029"/>
            <a:ext cx="8229600" cy="4644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）通过中断门或陷阱门的转移</a:t>
            </a:r>
            <a:endParaRPr lang="zh-CN" altLang="en-US" sz="2400" dirty="0" smtClean="0"/>
          </a:p>
          <a:p>
            <a:pPr algn="ctr"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19314" y="4296229"/>
            <a:ext cx="8548915" cy="2264227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转移步骤：</a:t>
            </a:r>
            <a:endParaRPr lang="en-US" altLang="zh-CN" sz="26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29083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表中的一个中断门或陷阱门描述符。</a:t>
            </a:r>
            <a:endParaRPr lang="zh-CN" altLang="en-US" sz="2400" b="1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290830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表中取出门描述符并作相关检查。</a:t>
            </a:r>
            <a:endParaRPr lang="en-US" altLang="zh-CN" sz="2400" b="1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290830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把代码段描述符装入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的高速缓存。</a:t>
            </a:r>
            <a:endParaRPr lang="en-US" altLang="zh-CN" sz="2400" b="1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67055" indent="-276225"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压栈操作</a:t>
            </a:r>
            <a:r>
              <a:rPr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保护断点和标志寄存器。转移是否改变特权级，决定压栈步骤。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8669" y="1320234"/>
            <a:ext cx="8271477" cy="276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47885"/>
            <a:ext cx="7990114" cy="2453595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dirty="0" smtClean="0">
                <a:ea typeface="楷体_GB2312" pitchFamily="49" charset="-122"/>
              </a:rPr>
              <a:t>⑤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转入中断处理程序。由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CS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中的基址</a:t>
            </a:r>
            <a:r>
              <a:rPr lang="en-US" altLang="zh-CN" sz="2400" dirty="0" smtClean="0">
                <a:solidFill>
                  <a:srgbClr val="00FFFF"/>
                </a:solidFill>
                <a:ea typeface="楷体_GB2312" pitchFamily="49" charset="-122"/>
              </a:rPr>
              <a:t>+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偏移量（中断门或陷阱门中）转入中断处理程序。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中断门转移中置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IF=0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，禁止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中断。陷阱门不改变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IF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 smtClean="0">
                <a:ea typeface="楷体_GB2312" pitchFamily="49" charset="-122"/>
              </a:rPr>
              <a:t>⑥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指令从中断或异常处理程序返回原程序。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从栈中弹出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EIP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CS,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再弹出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EFLAGS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和错误代码，恢复特权级。若改变了特权级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出栈过程略有不同。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9739" y="1003362"/>
            <a:ext cx="8271477" cy="276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§13.3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保护模式下的中断和异常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5" y="2989490"/>
            <a:ext cx="6792686" cy="21780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中断和异常</a:t>
            </a:r>
            <a:endParaRPr lang="zh-CN" altLang="en-US" sz="3600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3</a:t>
            </a: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zh-CN" alt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保护模式下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中断和异常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          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的处理</a:t>
            </a: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029"/>
            <a:ext cx="8229600" cy="58644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）通过任务门的转移</a:t>
            </a:r>
            <a:endParaRPr lang="zh-CN" altLang="en-US" sz="26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1598" y="1267890"/>
            <a:ext cx="8354049" cy="306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7542" y="4422953"/>
            <a:ext cx="857068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中的一个任务门描述符。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90830" indent="-290830"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将任务门中的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段选择子装入任务寄存器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，由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表中选中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描述符装入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90830" indent="-290830"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高速缓存的内容</a:t>
            </a:r>
            <a:r>
              <a:rPr lang="en-US" altLang="zh-CN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确定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的基址、限长等</a:t>
            </a:r>
            <a:r>
              <a:rPr lang="en-US" altLang="zh-CN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再由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段转入相应的中断或异常处理程序。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943" y="1016000"/>
            <a:ext cx="7496629" cy="5283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）转移方式比较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使用中断门或陷阱门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由当前任务内的一个过程进行转移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比较简单，可很快转移到处理程序。但处理程序要负责保存及恢复处理器的寄存器内容，以便返回。</a:t>
            </a:r>
            <a:endParaRPr lang="zh-CN" altLang="en-US" sz="2600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通过任务门由另一个任务进行转移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优点</a:t>
            </a:r>
            <a:r>
              <a:rPr lang="en-US" altLang="zh-CN" sz="2600" dirty="0" smtClean="0"/>
              <a:t>: </a:t>
            </a:r>
            <a:r>
              <a:rPr lang="zh-CN" altLang="en-US" sz="2600" dirty="0" smtClean="0"/>
              <a:t>寄存器内容都自动保存；允许处理程序使用一个新的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级堆栈，防止系统崩溃；处理程序可与其它任务隔离。但任务切换时必须保存所有机器状态，速度较慢。</a:t>
            </a:r>
            <a:endParaRPr lang="zh-CN" altLang="en-US" sz="2600" dirty="0" smtClean="0"/>
          </a:p>
          <a:p>
            <a:pPr algn="just"/>
            <a:endParaRPr lang="zh-CN" altLang="en-US" sz="2600" dirty="0"/>
          </a:p>
        </p:txBody>
      </p:sp>
    </p:spTree>
  </p:cSld>
  <p:clrMapOvr>
    <a:masterClrMapping/>
  </p:clrMapOvr>
  <p:transition spd="slow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13.3.1  </a:t>
            </a:r>
            <a:r>
              <a:rPr lang="zh-CN" altLang="en-US" dirty="0" smtClean="0">
                <a:solidFill>
                  <a:srgbClr val="FF3300"/>
                </a:solidFill>
              </a:rPr>
              <a:t>中断和异常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1714" y="1248229"/>
            <a:ext cx="8229600" cy="5240338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实模式下，与</a:t>
            </a:r>
            <a:r>
              <a:rPr lang="en-US" sz="2600" dirty="0" smtClean="0"/>
              <a:t>8086</a:t>
            </a:r>
            <a:r>
              <a:rPr lang="zh-CN" altLang="en-US" sz="2600" dirty="0" smtClean="0"/>
              <a:t>那样，中断可由外部事件引起，从</a:t>
            </a:r>
            <a:r>
              <a:rPr lang="en-US" sz="2600" dirty="0" smtClean="0"/>
              <a:t>NMI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INTR</a:t>
            </a:r>
            <a:r>
              <a:rPr lang="zh-CN" altLang="en-US" sz="2600" dirty="0" smtClean="0"/>
              <a:t>脚引入，也可由软中断指令</a:t>
            </a:r>
            <a:r>
              <a:rPr lang="en-US" sz="2600" dirty="0" smtClean="0"/>
              <a:t>INT n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运行中发生的意外情况引起。</a:t>
            </a:r>
            <a:endParaRPr lang="zh-CN" altLang="en-US" sz="2600" dirty="0" smtClean="0"/>
          </a:p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保护模式下，除了可由外部事件和软中断指令</a:t>
            </a:r>
            <a:r>
              <a:rPr lang="en-US" sz="2600" dirty="0" smtClean="0"/>
              <a:t>INT n</a:t>
            </a:r>
            <a:r>
              <a:rPr lang="zh-CN" altLang="en-US" sz="2600" dirty="0" smtClean="0"/>
              <a:t>引起中断外，还会因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执行程序中出现的内部错误引起中断，这种内部中断称为异常（</a:t>
            </a:r>
            <a:r>
              <a:rPr lang="en-US" sz="2600" dirty="0" smtClean="0"/>
              <a:t>Exception</a:t>
            </a:r>
            <a:r>
              <a:rPr lang="zh-CN" altLang="en-US" sz="2600" dirty="0" smtClean="0"/>
              <a:t>）。</a:t>
            </a:r>
            <a:endParaRPr lang="en-US" altLang="zh-CN" sz="2600" dirty="0" smtClean="0"/>
          </a:p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异常向操作系统报告不正常或不合法的各种事件，使</a:t>
            </a:r>
            <a:r>
              <a:rPr lang="en-US" altLang="zh-CN" sz="2600" dirty="0" smtClean="0"/>
              <a:t>OS</a:t>
            </a:r>
            <a:r>
              <a:rPr lang="zh-CN" altLang="en-US" sz="2600" dirty="0" smtClean="0"/>
              <a:t>能对资源进行强制控制。例如，除法指令执行中除数等于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，检查到页异常、段不存在等问题，发现特权级不正常等情况下，指令不能成功执行，就会产生异常。</a:t>
            </a:r>
            <a:endParaRPr lang="en-US" altLang="zh-CN" sz="2600" dirty="0" smtClean="0"/>
          </a:p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软中断指令</a:t>
            </a:r>
            <a:r>
              <a:rPr lang="en-US" sz="2600" dirty="0" smtClean="0"/>
              <a:t>INT 3</a:t>
            </a:r>
            <a:r>
              <a:rPr lang="zh-CN" altLang="en-US" sz="2600" dirty="0" smtClean="0"/>
              <a:t>和溢出中断指令</a:t>
            </a:r>
            <a:r>
              <a:rPr lang="en-US" sz="2600" dirty="0" smtClean="0"/>
              <a:t>INTO</a:t>
            </a:r>
            <a:r>
              <a:rPr lang="zh-CN" altLang="en-US" sz="2600" dirty="0" smtClean="0"/>
              <a:t>也属于异常。</a:t>
            </a:r>
            <a:endParaRPr lang="zh-CN" altLang="en-US" sz="26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en-US" dirty="0" smtClean="0"/>
              <a:t>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接收到一个中断或检测到一个异常时，就挂起当前运行的程序或任务，转去执行中断或异常处理程序。完成后再恢复被中断的程序或任务。只有出现了不可恢复的异常或中断，当前运行程序才被迫中止。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每种中断和异常对应一个中断向量</a:t>
            </a:r>
            <a:r>
              <a:rPr lang="en-US" dirty="0" smtClean="0"/>
              <a:t>n</a:t>
            </a:r>
            <a:r>
              <a:rPr lang="zh-CN" altLang="en-US" dirty="0" smtClean="0"/>
              <a:t>，</a:t>
            </a:r>
            <a:r>
              <a:rPr lang="en-US" dirty="0" smtClean="0"/>
              <a:t>n=0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31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是异常的向量号，其中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20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31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保留。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32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255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是用户可选的中断向量号。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程序以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为索引，在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表中查找出对应的中断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异常描述符，再找出其处理程序入口，转去执行。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中断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异常程序的最后要有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（或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IRETD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）指令，通过它返回被中断的程序。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9001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1. 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中断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914"/>
            <a:ext cx="8229600" cy="17707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中断包括外部中断和软件中断两大类。</a:t>
            </a:r>
            <a:endParaRPr lang="en-US" sz="2400" dirty="0" smtClean="0"/>
          </a:p>
          <a:p>
            <a:pPr>
              <a:buNone/>
            </a:pPr>
            <a:r>
              <a:rPr lang="en-US" altLang="zh-CN" sz="2600" dirty="0" smtClean="0">
                <a:solidFill>
                  <a:srgbClr val="00FFFF"/>
                </a:solidFill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</a:rPr>
              <a:t>）外部中断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pPr algn="just"/>
            <a:r>
              <a:rPr lang="en-US" sz="2400" dirty="0" smtClean="0"/>
              <a:t>IA-32</a:t>
            </a:r>
            <a:r>
              <a:rPr lang="zh-CN" altLang="en-US" sz="2400" dirty="0" smtClean="0"/>
              <a:t>处理器用高级可编程中断控制器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APIC)</a:t>
            </a:r>
            <a:r>
              <a:rPr lang="zh-CN" altLang="en-US" sz="2400" dirty="0" smtClean="0"/>
              <a:t>处理外部中断</a:t>
            </a:r>
            <a:r>
              <a:rPr lang="en-US" altLang="zh-CN" sz="2400" dirty="0" smtClean="0"/>
              <a:t>, </a:t>
            </a:r>
            <a:r>
              <a:rPr lang="en-US" sz="2400" dirty="0" smtClean="0"/>
              <a:t>APIC</a:t>
            </a:r>
            <a:r>
              <a:rPr lang="zh-CN" altLang="en-US" sz="2400" dirty="0" smtClean="0"/>
              <a:t>由</a:t>
            </a:r>
            <a:r>
              <a:rPr lang="en-US" sz="2400" dirty="0" smtClean="0"/>
              <a:t>Local APIC</a:t>
            </a:r>
            <a:r>
              <a:rPr lang="zh-CN" altLang="en-US" sz="2400" dirty="0" smtClean="0"/>
              <a:t>模块、</a:t>
            </a:r>
            <a:r>
              <a:rPr lang="en-US" sz="2400" dirty="0" smtClean="0"/>
              <a:t>I/O APIC</a:t>
            </a:r>
            <a:r>
              <a:rPr lang="zh-CN" altLang="en-US" sz="2400" dirty="0" smtClean="0"/>
              <a:t>模块和总线组成。</a:t>
            </a:r>
            <a:endParaRPr lang="zh-CN" altLang="en-US" sz="2400" dirty="0" smtClean="0"/>
          </a:p>
        </p:txBody>
      </p:sp>
      <p:pic>
        <p:nvPicPr>
          <p:cNvPr id="4" name="图片 3" descr="图13.25a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9424" y="2685143"/>
            <a:ext cx="5243759" cy="4172857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486" y="1015999"/>
            <a:ext cx="7583713" cy="5355772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ym typeface="Wingdings 2" panose="05020102010507070707"/>
              </a:rPr>
              <a:t>(1) </a:t>
            </a:r>
            <a:r>
              <a:rPr lang="en-US" sz="2600" dirty="0" smtClean="0"/>
              <a:t>Local APIC</a:t>
            </a:r>
            <a:r>
              <a:rPr lang="zh-CN" altLang="en-US" sz="2600" dirty="0" smtClean="0"/>
              <a:t>模块</a:t>
            </a:r>
            <a:r>
              <a:rPr lang="en-US" sz="2600" dirty="0" smtClean="0"/>
              <a:t>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集成在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内，它可接收：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338455" indent="-225425" algn="just">
              <a:spcBef>
                <a:spcPts val="1200"/>
              </a:spcBef>
              <a:buSzPct val="14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楷体_GB2312" pitchFamily="49" charset="-122"/>
              </a:rPr>
              <a:t>局部中断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，可从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LINT[1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0]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脚引入，也可从模块内部产生；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338455" indent="-225425" algn="just">
              <a:spcBef>
                <a:spcPts val="600"/>
              </a:spcBef>
              <a:buSzPct val="14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楷体_GB2312" pitchFamily="49" charset="-122"/>
              </a:rPr>
              <a:t>系统中断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，由外部引入，经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模块产生中断。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ym typeface="Wingdings 2" panose="05020102010507070707"/>
              </a:rPr>
              <a:t>(2) </a:t>
            </a:r>
            <a:r>
              <a:rPr lang="en-US" sz="2600" dirty="0" smtClean="0"/>
              <a:t>I/O APIC</a:t>
            </a:r>
            <a:r>
              <a:rPr lang="zh-CN" altLang="en-US" sz="2600" dirty="0" smtClean="0"/>
              <a:t>模块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装在系统板上，经系统总线实现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技术。它可接收外部硬件中断请求，并决定中断向量号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，由系统总线送给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处理。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ea typeface="黑体" panose="02010609060101010101" pitchFamily="2" charset="-122"/>
                <a:sym typeface="Wingdings 2" panose="05020102010507070707"/>
              </a:rPr>
              <a:t>(3) 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26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921657"/>
            <a:ext cx="7874000" cy="507274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外部中断源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（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）局部中断</a:t>
            </a:r>
            <a:endParaRPr lang="zh-CN" altLang="en-US" sz="2600" dirty="0" smtClean="0"/>
          </a:p>
          <a:p>
            <a:pPr marL="465455" indent="-233680">
              <a:buClr>
                <a:srgbClr val="FFFF00"/>
              </a:buClr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直接从</a:t>
            </a:r>
            <a:r>
              <a:rPr 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LINT[1,0]</a:t>
            </a:r>
            <a:r>
              <a:rPr lang="zh-CN" alt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引脚引入。</a:t>
            </a:r>
            <a:endParaRPr lang="en-US" altLang="zh-CN" sz="2600" dirty="0" smtClean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465455" indent="-233680">
              <a:buClr>
                <a:srgbClr val="FFFF00"/>
              </a:buClr>
              <a:buFont typeface="Wingdings 2" panose="05020102010507070707" pitchFamily="18" charset="2"/>
              <a:buChar char=""/>
            </a:pPr>
            <a:r>
              <a:rPr 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模块内部产生，包括</a:t>
            </a:r>
            <a:endParaRPr lang="en-US" altLang="zh-CN" sz="2600" dirty="0" smtClean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定时器中断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性能监控中断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热传感器中断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内部错中断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模块内部设置了局部中断向量表</a:t>
            </a:r>
            <a:r>
              <a:rPr lang="en-US" sz="2600" dirty="0" smtClean="0">
                <a:ea typeface="黑体" panose="02010609060101010101" pitchFamily="2" charset="-122"/>
              </a:rPr>
              <a:t>LVT</a:t>
            </a:r>
            <a:r>
              <a:rPr lang="zh-CN" altLang="en-US" sz="2600" dirty="0" smtClean="0">
                <a:ea typeface="黑体" panose="02010609060101010101" pitchFamily="2" charset="-122"/>
              </a:rPr>
              <a:t>，来管理这</a:t>
            </a:r>
            <a:r>
              <a:rPr lang="en-US" sz="2600" dirty="0" smtClean="0">
                <a:ea typeface="黑体" panose="02010609060101010101" pitchFamily="2" charset="-122"/>
              </a:rPr>
              <a:t>5</a:t>
            </a:r>
            <a:r>
              <a:rPr lang="zh-CN" altLang="en-US" sz="2600" dirty="0" smtClean="0">
                <a:ea typeface="黑体" panose="02010609060101010101" pitchFamily="2" charset="-122"/>
              </a:rPr>
              <a:t>种局部中断源。</a:t>
            </a:r>
            <a:endParaRPr lang="en-US" altLang="zh-CN" sz="26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2962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600" dirty="0" smtClean="0"/>
              <a:t>（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）系统中断</a:t>
            </a:r>
            <a:endParaRPr lang="zh-CN" altLang="en-US" sz="2600" dirty="0" smtClean="0"/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系统中的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PCI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IDE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ISA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等设备，都可将请求送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的引脚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INTIN</a:t>
            </a:r>
            <a:r>
              <a:rPr lang="en-US" sz="2600" baseline="-25000" dirty="0" smtClean="0">
                <a:solidFill>
                  <a:srgbClr val="00FFFF"/>
                </a:solidFill>
                <a:ea typeface="楷体_GB2312" pitchFamily="49" charset="-122"/>
              </a:rPr>
              <a:t>0~15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上，产生系统中断请求。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模块顺序查询这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个引脚，确定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并提交给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处理。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）内部处理器间中断</a:t>
            </a:r>
            <a:r>
              <a:rPr lang="en-US" sz="2600" dirty="0" smtClean="0"/>
              <a:t>IPIs</a:t>
            </a:r>
            <a:endParaRPr lang="zh-CN" altLang="en-US" sz="2600" dirty="0" smtClean="0"/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多处理器系统中，处理器向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模块中的中断命令寄存器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ICR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写入命令字，即启动内部处理器间中断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IPIs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IPIs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也能送到另一个处理器。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454" y="1133727"/>
            <a:ext cx="7175701" cy="3280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</a:rPr>
              <a:t>）软件中断</a:t>
            </a:r>
            <a:endParaRPr lang="zh-CN" altLang="en-US" dirty="0" smtClean="0">
              <a:solidFill>
                <a:srgbClr val="00FFFF"/>
              </a:solidFill>
            </a:endParaRPr>
          </a:p>
          <a:p>
            <a:pPr>
              <a:buNone/>
            </a:pPr>
            <a:r>
              <a:rPr lang="zh-CN" altLang="en-US" dirty="0" smtClean="0"/>
              <a:t>    利用软件中断指令</a:t>
            </a:r>
            <a:r>
              <a:rPr lang="en-US" dirty="0" smtClean="0"/>
              <a:t>INT n</a:t>
            </a:r>
            <a:r>
              <a:rPr lang="zh-CN" altLang="en-US" dirty="0" smtClean="0"/>
              <a:t>产生的中断，</a:t>
            </a:r>
            <a:r>
              <a:rPr lang="en-US" dirty="0" smtClean="0"/>
              <a:t>n</a:t>
            </a:r>
            <a:r>
              <a:rPr lang="zh-CN" altLang="en-US" dirty="0" smtClean="0"/>
              <a:t>可以是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spcBef>
                <a:spcPts val="2400"/>
              </a:spcBef>
              <a:buClr>
                <a:srgbClr val="02EE02"/>
              </a:buClr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用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INT n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指令产生的软件中断，不能用标志寄存器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EFLAGS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中的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IF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标志屏蔽，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IF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标志也不影响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NMI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硬件中断。</a:t>
            </a:r>
            <a:endParaRPr lang="zh-CN" altLang="en-US" sz="2600" dirty="0">
              <a:solidFill>
                <a:srgbClr val="FF99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3284</Words>
  <Application>WPS 演示</Application>
  <PresentationFormat>全屏显示(4:3)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宋体</vt:lpstr>
      <vt:lpstr>Wingdings</vt:lpstr>
      <vt:lpstr>仿宋_GB2312</vt:lpstr>
      <vt:lpstr>仿宋</vt:lpstr>
      <vt:lpstr>Times New Roman</vt:lpstr>
      <vt:lpstr>黑体</vt:lpstr>
      <vt:lpstr>楷体_GB2312</vt:lpstr>
      <vt:lpstr>新宋体</vt:lpstr>
      <vt:lpstr>Wingdings 2</vt:lpstr>
      <vt:lpstr>Arial</vt:lpstr>
      <vt:lpstr>方正姚体</vt:lpstr>
      <vt:lpstr>华文中宋</vt:lpstr>
      <vt:lpstr>Wingdings 2</vt:lpstr>
      <vt:lpstr>Wingdings 3</vt:lpstr>
      <vt:lpstr>微软雅黑</vt:lpstr>
      <vt:lpstr>Arial Unicode MS</vt:lpstr>
      <vt:lpstr>Symbol</vt:lpstr>
      <vt:lpstr>Cambria</vt:lpstr>
      <vt:lpstr>华文楷体</vt:lpstr>
      <vt:lpstr>龙腾四海</vt:lpstr>
      <vt:lpstr>《微型计算机原理与接口技术》 第6版    第13章   32位微型机的基本 工作原理</vt:lpstr>
      <vt:lpstr>§13.3  保护模式下的中断和异常</vt:lpstr>
      <vt:lpstr>13.3.1  中断和异常</vt:lpstr>
      <vt:lpstr>PowerPoint 演示文稿</vt:lpstr>
      <vt:lpstr>1. 中断</vt:lpstr>
      <vt:lpstr>PowerPoint 演示文稿</vt:lpstr>
      <vt:lpstr>PowerPoint 演示文稿</vt:lpstr>
      <vt:lpstr>PowerPoint 演示文稿</vt:lpstr>
      <vt:lpstr>PowerPoint 演示文稿</vt:lpstr>
      <vt:lpstr> 2．异常</vt:lpstr>
      <vt:lpstr>PowerPoint 演示文稿</vt:lpstr>
      <vt:lpstr>PowerPoint 演示文稿</vt:lpstr>
      <vt:lpstr>§13.3  中断和异常</vt:lpstr>
      <vt:lpstr>PowerPoint 演示文稿</vt:lpstr>
      <vt:lpstr>1.中断描述符表IDT和门描述符</vt:lpstr>
      <vt:lpstr> 2.中断响应和异常处理的步骤</vt:lpstr>
      <vt:lpstr> 3. 各种转移方式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Guoqing</cp:lastModifiedBy>
  <cp:revision>400</cp:revision>
  <cp:lastPrinted>2002-10-24T04:46:00Z</cp:lastPrinted>
  <dcterms:created xsi:type="dcterms:W3CDTF">2002-05-13T07:48:00Z</dcterms:created>
  <dcterms:modified xsi:type="dcterms:W3CDTF">2020-05-06T02:16:40Z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