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8"/>
  </p:notesMasterIdLst>
  <p:handoutMasterIdLst>
    <p:handoutMasterId r:id="rId39"/>
  </p:handoutMasterIdLst>
  <p:sldIdLst>
    <p:sldId id="653" r:id="rId4"/>
    <p:sldId id="654" r:id="rId5"/>
    <p:sldId id="598" r:id="rId6"/>
    <p:sldId id="612" r:id="rId7"/>
    <p:sldId id="648" r:id="rId8"/>
    <p:sldId id="613" r:id="rId9"/>
    <p:sldId id="614" r:id="rId10"/>
    <p:sldId id="628" r:id="rId11"/>
    <p:sldId id="626" r:id="rId12"/>
    <p:sldId id="624" r:id="rId13"/>
    <p:sldId id="622" r:id="rId14"/>
    <p:sldId id="621" r:id="rId15"/>
    <p:sldId id="619" r:id="rId16"/>
    <p:sldId id="617" r:id="rId17"/>
    <p:sldId id="629" r:id="rId18"/>
    <p:sldId id="651" r:id="rId19"/>
    <p:sldId id="630" r:id="rId20"/>
    <p:sldId id="631" r:id="rId21"/>
    <p:sldId id="632" r:id="rId22"/>
    <p:sldId id="633" r:id="rId23"/>
    <p:sldId id="652" r:id="rId24"/>
    <p:sldId id="635" r:id="rId25"/>
    <p:sldId id="637" r:id="rId26"/>
    <p:sldId id="638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7" r:id="rId35"/>
    <p:sldId id="656" r:id="rId36"/>
    <p:sldId id="655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  <a:srgbClr val="FFFF99"/>
    <a:srgbClr val="00CC00"/>
    <a:srgbClr val="FF9933"/>
    <a:srgbClr val="FF66FF"/>
    <a:srgbClr val="B4B9BE"/>
    <a:srgbClr val="235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022"/>
    <p:restoredTop sz="94687"/>
  </p:normalViewPr>
  <p:slideViewPr>
    <p:cSldViewPr>
      <p:cViewPr varScale="1">
        <p:scale>
          <a:sx n="69" d="100"/>
          <a:sy n="69" d="100"/>
        </p:scale>
        <p:origin x="-138" y="-102"/>
      </p:cViewPr>
      <p:guideLst/>
    </p:cSldViewPr>
  </p:slide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9" Type="http://schemas.openxmlformats.org/officeDocument/2006/relationships/image" Target="../media/image60.wmf"/><Relationship Id="rId18" Type="http://schemas.openxmlformats.org/officeDocument/2006/relationships/image" Target="../media/image59.wmf"/><Relationship Id="rId17" Type="http://schemas.openxmlformats.org/officeDocument/2006/relationships/image" Target="../media/image58.wmf"/><Relationship Id="rId16" Type="http://schemas.openxmlformats.org/officeDocument/2006/relationships/image" Target="../media/image57.wmf"/><Relationship Id="rId15" Type="http://schemas.openxmlformats.org/officeDocument/2006/relationships/image" Target="../media/image56.wmf"/><Relationship Id="rId14" Type="http://schemas.openxmlformats.org/officeDocument/2006/relationships/image" Target="../media/image55.wmf"/><Relationship Id="rId13" Type="http://schemas.openxmlformats.org/officeDocument/2006/relationships/image" Target="../media/image54.wmf"/><Relationship Id="rId12" Type="http://schemas.openxmlformats.org/officeDocument/2006/relationships/image" Target="../media/image53.wmf"/><Relationship Id="rId11" Type="http://schemas.openxmlformats.org/officeDocument/2006/relationships/image" Target="../media/image52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2" Type="http://schemas.openxmlformats.org/officeDocument/2006/relationships/image" Target="../media/image90.wmf"/><Relationship Id="rId11" Type="http://schemas.openxmlformats.org/officeDocument/2006/relationships/image" Target="../media/image89.wmf"/><Relationship Id="rId10" Type="http://schemas.openxmlformats.org/officeDocument/2006/relationships/image" Target="../media/image88.wmf"/><Relationship Id="rId1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8.wmf"/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1" Type="http://schemas.openxmlformats.org/officeDocument/2006/relationships/image" Target="../media/image101.wmf"/><Relationship Id="rId10" Type="http://schemas.openxmlformats.org/officeDocument/2006/relationships/image" Target="../media/image100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566480-087B-4B20-8CCE-C8E40CACD8B2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BD8278-9B0A-47F7-8E21-A52343469978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7938"/>
            <a:ext cx="9140825" cy="6850062"/>
            <a:chOff x="0" y="0"/>
            <a:chExt cx="5758" cy="4315"/>
          </a:xfrm>
        </p:grpSpPr>
        <p:grpSp>
          <p:nvGrpSpPr>
            <p:cNvPr id="1033" name="Group 3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1029" name="Text Box 13"/>
          <p:cNvSpPr txBox="1"/>
          <p:nvPr/>
        </p:nvSpPr>
        <p:spPr>
          <a:xfrm>
            <a:off x="6146800" y="0"/>
            <a:ext cx="2997200" cy="3698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第</a:t>
            </a:r>
            <a:r>
              <a:rPr lang="en-US" altLang="zh-CN" sz="1800" b="1" dirty="0">
                <a:latin typeface="Times New Roman" panose="02020603050405020304" pitchFamily="18" charset="0"/>
              </a:rPr>
              <a:t>2</a:t>
            </a:r>
            <a:r>
              <a:rPr lang="zh-CN" altLang="en-US" sz="1800" b="1" dirty="0">
                <a:latin typeface="Times New Roman" panose="02020603050405020304" pitchFamily="18" charset="0"/>
              </a:rPr>
              <a:t>章 </a:t>
            </a:r>
            <a:r>
              <a:rPr lang="en-US" altLang="zh-CN" sz="1800" b="1" dirty="0">
                <a:latin typeface="Times New Roman" panose="02020603050405020304" pitchFamily="18" charset="0"/>
              </a:rPr>
              <a:t>CPU</a:t>
            </a:r>
            <a:r>
              <a:rPr lang="zh-CN" altLang="en-US" sz="1800" b="1" dirty="0">
                <a:latin typeface="Times New Roman" panose="02020603050405020304" pitchFamily="18" charset="0"/>
              </a:rPr>
              <a:t>结构与工作模式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030" name="Text Box 16"/>
          <p:cNvSpPr txBox="1"/>
          <p:nvPr/>
        </p:nvSpPr>
        <p:spPr>
          <a:xfrm>
            <a:off x="7226300" y="6608763"/>
            <a:ext cx="1917700" cy="22098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lvl="0" algn="l" eaLnBrk="1" hangingPunct="1">
              <a:lnSpc>
                <a:spcPct val="90000"/>
              </a:lnSpc>
              <a:spcBef>
                <a:spcPct val="50000"/>
              </a:spcBef>
              <a:buClr>
                <a:srgbClr val="B4B9BE"/>
              </a:buClr>
              <a:buNone/>
            </a:pPr>
            <a:fld id="{9A0DB2DC-4C9A-4742-B13C-FB6460FD3503}" type="slidenum">
              <a:rPr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华文隶书" pitchFamily="2" charset="-122"/>
              </a:rPr>
            </a:fld>
            <a:endParaRPr lang="zh-CN" altLang="en-US" sz="1600" dirty="0">
              <a:solidFill>
                <a:srgbClr val="00FF00"/>
              </a:solidFill>
              <a:latin typeface="Times New Roman" panose="02020603050405020304" pitchFamily="18" charset="0"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99720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2.2  8086</a:t>
            </a: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工作模式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3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73" y="5768658"/>
            <a:ext cx="1809750" cy="228600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51EC1252-146C-45A7-82A4-3E75C1E7294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fld id="{D8AA0A7F-B9E9-4159-A8F7-54AA03196CF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oleObject" Target="../embeddings/oleObject15.bin"/><Relationship Id="rId7" Type="http://schemas.openxmlformats.org/officeDocument/2006/relationships/oleObject" Target="../embeddings/oleObject14.bin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jpeg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oleObject" Target="../embeddings/oleObject23.bin"/><Relationship Id="rId7" Type="http://schemas.openxmlformats.org/officeDocument/2006/relationships/oleObject" Target="../embeddings/oleObject22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7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4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34.bin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38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Relationship Id="rId3" Type="http://schemas.openxmlformats.org/officeDocument/2006/relationships/image" Target="../media/image32.wmf"/><Relationship Id="rId2" Type="http://schemas.openxmlformats.org/officeDocument/2006/relationships/oleObject" Target="../embeddings/oleObject35.bin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6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0" Type="http://schemas.openxmlformats.org/officeDocument/2006/relationships/vmlDrawing" Target="../drawings/vmlDrawing11.vml"/><Relationship Id="rId4" Type="http://schemas.openxmlformats.org/officeDocument/2006/relationships/image" Target="../media/image43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60.wmf"/><Relationship Id="rId37" Type="http://schemas.openxmlformats.org/officeDocument/2006/relationships/oleObject" Target="../embeddings/oleObject63.bin"/><Relationship Id="rId36" Type="http://schemas.openxmlformats.org/officeDocument/2006/relationships/image" Target="../media/image59.wmf"/><Relationship Id="rId35" Type="http://schemas.openxmlformats.org/officeDocument/2006/relationships/oleObject" Target="../embeddings/oleObject62.bin"/><Relationship Id="rId34" Type="http://schemas.openxmlformats.org/officeDocument/2006/relationships/image" Target="../media/image58.wmf"/><Relationship Id="rId33" Type="http://schemas.openxmlformats.org/officeDocument/2006/relationships/oleObject" Target="../embeddings/oleObject61.bin"/><Relationship Id="rId32" Type="http://schemas.openxmlformats.org/officeDocument/2006/relationships/image" Target="../media/image57.wmf"/><Relationship Id="rId31" Type="http://schemas.openxmlformats.org/officeDocument/2006/relationships/oleObject" Target="../embeddings/oleObject60.bin"/><Relationship Id="rId30" Type="http://schemas.openxmlformats.org/officeDocument/2006/relationships/image" Target="../media/image56.wmf"/><Relationship Id="rId3" Type="http://schemas.openxmlformats.org/officeDocument/2006/relationships/oleObject" Target="../embeddings/oleObject46.bin"/><Relationship Id="rId29" Type="http://schemas.openxmlformats.org/officeDocument/2006/relationships/oleObject" Target="../embeddings/oleObject59.bin"/><Relationship Id="rId28" Type="http://schemas.openxmlformats.org/officeDocument/2006/relationships/image" Target="../media/image55.wmf"/><Relationship Id="rId27" Type="http://schemas.openxmlformats.org/officeDocument/2006/relationships/oleObject" Target="../embeddings/oleObject58.bin"/><Relationship Id="rId26" Type="http://schemas.openxmlformats.org/officeDocument/2006/relationships/image" Target="../media/image54.wmf"/><Relationship Id="rId25" Type="http://schemas.openxmlformats.org/officeDocument/2006/relationships/oleObject" Target="../embeddings/oleObject57.bin"/><Relationship Id="rId24" Type="http://schemas.openxmlformats.org/officeDocument/2006/relationships/image" Target="../media/image53.wmf"/><Relationship Id="rId23" Type="http://schemas.openxmlformats.org/officeDocument/2006/relationships/oleObject" Target="../embeddings/oleObject56.bin"/><Relationship Id="rId22" Type="http://schemas.openxmlformats.org/officeDocument/2006/relationships/image" Target="../media/image52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1.w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8.bin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2.w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2.xml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7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7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69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8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7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90.wmf"/><Relationship Id="rId23" Type="http://schemas.openxmlformats.org/officeDocument/2006/relationships/oleObject" Target="../embeddings/oleObject97.bin"/><Relationship Id="rId22" Type="http://schemas.openxmlformats.org/officeDocument/2006/relationships/image" Target="../media/image89.wmf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88.wmf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8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9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01.wmf"/><Relationship Id="rId21" Type="http://schemas.openxmlformats.org/officeDocument/2006/relationships/oleObject" Target="../embeddings/oleObject108.bin"/><Relationship Id="rId20" Type="http://schemas.openxmlformats.org/officeDocument/2006/relationships/image" Target="../media/image100.wmf"/><Relationship Id="rId2" Type="http://schemas.openxmlformats.org/officeDocument/2006/relationships/image" Target="../media/image91.wmf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99.w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98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97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0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10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10.wmf"/><Relationship Id="rId17" Type="http://schemas.openxmlformats.org/officeDocument/2006/relationships/oleObject" Target="../embeddings/oleObject117.bin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116.bin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15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14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0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oleObject" Target="../embeddings/oleObject7.bin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304800" y="1228725"/>
            <a:ext cx="8534400" cy="44005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kumimoji="1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章</a:t>
            </a:r>
            <a:endParaRPr kumimoji="1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5400" b="1" i="0" u="none" strike="noStrike" kern="5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微处理器的结构和工作模式</a:t>
            </a:r>
            <a:endParaRPr kumimoji="1" lang="en-US" altLang="zh-CN" sz="5400" b="1" i="0" u="none" strike="noStrike" kern="5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锁存器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74LS373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5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的逻辑功能图和真值表：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340" name="Object 1"/>
          <p:cNvGraphicFramePr>
            <a:graphicFrameLocks noChangeAspect="1"/>
          </p:cNvGraphicFramePr>
          <p:nvPr/>
        </p:nvGraphicFramePr>
        <p:xfrm>
          <a:off x="0" y="0"/>
          <a:ext cx="2000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03200" imgH="165100" progId="">
                  <p:embed/>
                </p:oleObj>
              </mc:Choice>
              <mc:Fallback>
                <p:oleObj name="" r:id="rId1" imgW="203200" imgH="1651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00025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/>
          <p:nvPr/>
        </p:nvSpPr>
        <p:spPr bwMode="auto">
          <a:xfrm>
            <a:off x="3727450" y="3473450"/>
            <a:ext cx="5200650" cy="3155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indent="-533400" defTabSz="914400">
              <a:spcBef>
                <a:spcPct val="30000"/>
              </a:spcBef>
              <a:buClr>
                <a:srgbClr val="FF0000"/>
              </a:buClr>
              <a:buSzTx/>
              <a:buChar char="l"/>
              <a:defRPr/>
            </a:pPr>
            <a:endParaRPr kumimoji="0" lang="zh-CN" altLang="en-US" sz="2200" b="1" kern="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38550" y="3517900"/>
            <a:ext cx="5334000" cy="3246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两个控制端：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输入使能端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允许输出端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G=1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，触发器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端电平打到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端，并记忆住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若置 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=0, Q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端记忆的电平经三态门反相后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传到输出端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，使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端与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端信号一致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如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G=1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     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=0,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输出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随输入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而变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如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G=0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   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=0, O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端为前面锁存的数据，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端变化不影响输出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如果      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=1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，则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控制无效，输出呈高阻态，与总线断开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343" name="对象 8"/>
          <p:cNvGraphicFramePr>
            <a:graphicFrameLocks noChangeAspect="1"/>
          </p:cNvGraphicFramePr>
          <p:nvPr/>
        </p:nvGraphicFramePr>
        <p:xfrm>
          <a:off x="4438650" y="427355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54000" imgH="215900" progId="">
                  <p:embed/>
                </p:oleObj>
              </mc:Choice>
              <mc:Fallback>
                <p:oleObj name="" r:id="rId3" imgW="254000" imgH="2159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8650" y="4273550"/>
                        <a:ext cx="463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3"/>
          <p:cNvGraphicFramePr>
            <a:graphicFrameLocks noChangeAspect="1"/>
          </p:cNvGraphicFramePr>
          <p:nvPr/>
        </p:nvGraphicFramePr>
        <p:xfrm>
          <a:off x="8483600" y="347345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254000" imgH="215900" progId="">
                  <p:embed/>
                </p:oleObj>
              </mc:Choice>
              <mc:Fallback>
                <p:oleObj name="" r:id="rId5" imgW="254000" imgH="2159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3600" y="3473450"/>
                        <a:ext cx="463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4"/>
          <p:cNvGraphicFramePr>
            <a:graphicFrameLocks noChangeAspect="1"/>
          </p:cNvGraphicFramePr>
          <p:nvPr/>
        </p:nvGraphicFramePr>
        <p:xfrm>
          <a:off x="4794250" y="534035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254000" imgH="215900" progId="">
                  <p:embed/>
                </p:oleObj>
              </mc:Choice>
              <mc:Fallback>
                <p:oleObj name="" r:id="rId6" imgW="254000" imgH="2159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5340350"/>
                        <a:ext cx="463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5"/>
          <p:cNvGraphicFramePr>
            <a:graphicFrameLocks noChangeAspect="1"/>
          </p:cNvGraphicFramePr>
          <p:nvPr/>
        </p:nvGraphicFramePr>
        <p:xfrm>
          <a:off x="4794250" y="494030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254000" imgH="215900" progId="">
                  <p:embed/>
                </p:oleObj>
              </mc:Choice>
              <mc:Fallback>
                <p:oleObj name="" r:id="rId7" imgW="254000" imgH="215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4940300"/>
                        <a:ext cx="463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6"/>
          <p:cNvGraphicFramePr>
            <a:graphicFrameLocks noChangeAspect="1"/>
          </p:cNvGraphicFramePr>
          <p:nvPr/>
        </p:nvGraphicFramePr>
        <p:xfrm>
          <a:off x="4438650" y="6007100"/>
          <a:ext cx="463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8" imgW="254000" imgH="215900" progId="">
                  <p:embed/>
                </p:oleObj>
              </mc:Choice>
              <mc:Fallback>
                <p:oleObj name="" r:id="rId8" imgW="254000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8650" y="6007100"/>
                        <a:ext cx="46355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8" name="图片 15" descr="LF_t2.1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828800"/>
            <a:ext cx="3652838" cy="471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9" name="图片 13" descr="表2.3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2375" y="1584325"/>
            <a:ext cx="5235575" cy="180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时钟发生器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8284A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5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设计的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PC/XT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8284A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的连线：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3700" y="5073650"/>
            <a:ext cx="8372475" cy="142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63855" marR="0" indent="-363855" defTabSz="914400">
              <a:spcBef>
                <a:spcPct val="30000"/>
              </a:spcBef>
              <a:buClr>
                <a:srgbClr val="FF0000"/>
              </a:buClr>
              <a:buSzTx/>
              <a:buChar char="l"/>
              <a:defRPr/>
            </a:pPr>
            <a:r>
              <a:rPr kumimoji="0" lang="en-US" altLang="zh-CN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8284A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8086/8088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系统提供：</a:t>
            </a:r>
            <a:endParaRPr kumimoji="0" lang="en-US" altLang="zh-CN" sz="2600" b="1" kern="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363855" marR="0" indent="-363855" algn="just" defTabSz="914400">
              <a:spcBef>
                <a:spcPct val="30000"/>
              </a:spcBef>
              <a:buClr>
                <a:srgbClr val="FF0000"/>
              </a:buClr>
              <a:buSzTx/>
              <a:defRPr/>
            </a:pP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系统时钟信号</a:t>
            </a:r>
            <a:r>
              <a:rPr kumimoji="0" lang="en-US" altLang="zh-CN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CLK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、复位信号</a:t>
            </a:r>
            <a:r>
              <a:rPr kumimoji="0" lang="en-US" altLang="zh-CN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RESET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、准备好信号</a:t>
            </a:r>
            <a:r>
              <a:rPr kumimoji="0" lang="en-US" altLang="zh-CN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READY</a:t>
            </a:r>
            <a:r>
              <a:rPr kumimoji="0" lang="zh-CN" altLang="en-US" sz="2600" b="1" kern="0" cap="none" spc="0" normalizeH="0" baseline="0" noProof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以及供外设用的时钟信号。</a:t>
            </a:r>
            <a:endParaRPr kumimoji="0" lang="en-US" altLang="zh-CN" sz="2600" b="1" kern="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533400" marR="0" indent="-533400" defTabSz="914400">
              <a:spcBef>
                <a:spcPct val="30000"/>
              </a:spcBef>
              <a:buClr>
                <a:srgbClr val="FF0000"/>
              </a:buClr>
              <a:buSzTx/>
              <a:buChar char="l"/>
              <a:defRPr/>
            </a:pPr>
            <a:endParaRPr kumimoji="0" lang="zh-CN" altLang="en-US" sz="2600" b="1" kern="0" cap="none" spc="0" normalizeH="0" baseline="0" noProof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5365" name="图片 5" descr="LF_t2.1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873250"/>
            <a:ext cx="8732838" cy="277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628650"/>
            <a:ext cx="7912100" cy="5956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8284A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的时钟信号来源：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如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F/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接低电平，时钟信号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源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由晶体振荡器提供，频率为f = 14.31818MHz；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如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F/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接高电平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EFI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端接入的外加振荡信号作时钟信号源。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8284A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输出端可产生的信号：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CLK88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－频率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4.77MHz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，输入时钟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分频后得到，可送给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8288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作时钟脉冲。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PCLK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CLK88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经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8284A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内部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分频产生的脉冲信号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频率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2.385MHz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OSC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－从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OSC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脚输出的脉冲信号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频率为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14. 31818 MHz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PCLK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OSC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信号输出到系统外部，供外部电路（如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8253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）使用。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6387" name="对象 3"/>
          <p:cNvGraphicFramePr>
            <a:graphicFrameLocks noChangeAspect="1"/>
          </p:cNvGraphicFramePr>
          <p:nvPr/>
        </p:nvGraphicFramePr>
        <p:xfrm>
          <a:off x="1638300" y="1028700"/>
          <a:ext cx="341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52400" imgH="215900" progId="">
                  <p:embed/>
                </p:oleObj>
              </mc:Choice>
              <mc:Fallback>
                <p:oleObj name="" r:id="rId1" imgW="152400" imgH="215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8300" y="1028700"/>
                        <a:ext cx="3413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1593850" y="1828800"/>
          <a:ext cx="341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52400" imgH="215900" progId="">
                  <p:embed/>
                </p:oleObj>
              </mc:Choice>
              <mc:Fallback>
                <p:oleObj name="" r:id="rId3" imgW="152400" imgH="2159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3850" y="1828800"/>
                        <a:ext cx="3413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8284A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的作用：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系统加电，电源准备好信号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PWR GOOD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8284A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复位端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RES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，经它同步后形成系统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复位信号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RESET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当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与慢速存储器或外设交换数据时，会向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8284A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RDY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输入信号，经它同步后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READY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变低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并送到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READY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端，在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周期后插入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1~n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个等待周期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Tw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，直至外部数据准备就绪，使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READY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变高才进入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周期，完成数据传送。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端接频率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15MHz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24MHz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晶振，则经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8284A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做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分频，在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CLK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端获得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5MHz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CLK86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8MHz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CLK86-2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信号，供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8086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8086-2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作时钟脉冲信号。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1" name="对象 3"/>
          <p:cNvGraphicFramePr>
            <a:graphicFrameLocks noChangeAspect="1"/>
          </p:cNvGraphicFramePr>
          <p:nvPr/>
        </p:nvGraphicFramePr>
        <p:xfrm>
          <a:off x="2171700" y="2628900"/>
          <a:ext cx="949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43865" imgH="215900" progId="">
                  <p:embed/>
                </p:oleObj>
              </mc:Choice>
              <mc:Fallback>
                <p:oleObj name="" r:id="rId1" imgW="443865" imgH="2159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1700" y="2628900"/>
                        <a:ext cx="9493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最小模式系统工作过程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162050"/>
            <a:ext cx="8497888" cy="5416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可从存储器或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接口中读出数据，也可向它们写入数据。以读存操作为例说明最小模式工作过程。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送出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M/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DT/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信号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选中存储器；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连到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DIR,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控制传送方向。           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DIR=0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，数据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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准备接收内存读出的数据。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先送出地址和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信号，再送出地址锁存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ALE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19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片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输入；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这时，地址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状态线和地址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数据线上传送地址信号；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当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ALE=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时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分离出的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19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          打入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当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ALE=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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时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位地址和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被锁存在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6" name="对象 3"/>
          <p:cNvGraphicFramePr>
            <a:graphicFrameLocks noChangeAspect="1"/>
          </p:cNvGraphicFramePr>
          <p:nvPr/>
        </p:nvGraphicFramePr>
        <p:xfrm>
          <a:off x="615950" y="2495550"/>
          <a:ext cx="15208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22300" imgH="215900" progId="">
                  <p:embed/>
                </p:oleObj>
              </mc:Choice>
              <mc:Fallback>
                <p:oleObj name="" r:id="rId1" imgW="622300" imgH="2159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950" y="2495550"/>
                        <a:ext cx="15208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5"/>
          <p:cNvGraphicFramePr>
            <a:graphicFrameLocks noChangeAspect="1"/>
          </p:cNvGraphicFramePr>
          <p:nvPr/>
        </p:nvGraphicFramePr>
        <p:xfrm>
          <a:off x="3505200" y="3917950"/>
          <a:ext cx="852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368300" imgH="203200" progId="">
                  <p:embed/>
                </p:oleObj>
              </mc:Choice>
              <mc:Fallback>
                <p:oleObj name="" r:id="rId3" imgW="368300" imgH="2032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917950"/>
                        <a:ext cx="8524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5149850" y="5340350"/>
          <a:ext cx="852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368300" imgH="203200" progId="">
                  <p:embed/>
                </p:oleObj>
              </mc:Choice>
              <mc:Fallback>
                <p:oleObj name="" r:id="rId5" imgW="368300" imgH="2032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9850" y="5340350"/>
                        <a:ext cx="8524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6"/>
          <p:cNvGraphicFramePr>
            <a:graphicFrameLocks noChangeAspect="1"/>
          </p:cNvGraphicFramePr>
          <p:nvPr/>
        </p:nvGraphicFramePr>
        <p:xfrm>
          <a:off x="4616450" y="4362450"/>
          <a:ext cx="852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368300" imgH="203200" progId="">
                  <p:embed/>
                </p:oleObj>
              </mc:Choice>
              <mc:Fallback>
                <p:oleObj name="" r:id="rId7" imgW="368300" imgH="2032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6450" y="4362450"/>
                        <a:ext cx="8524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/>
          <p:cNvGraphicFramePr>
            <a:graphicFrameLocks noChangeAspect="1"/>
          </p:cNvGraphicFramePr>
          <p:nvPr/>
        </p:nvGraphicFramePr>
        <p:xfrm>
          <a:off x="4305300" y="5784850"/>
          <a:ext cx="852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8" imgW="368300" imgH="203200" progId="">
                  <p:embed/>
                </p:oleObj>
              </mc:Choice>
              <mc:Fallback>
                <p:oleObj name="" r:id="rId8" imgW="368300" imgH="2032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5300" y="5784850"/>
                        <a:ext cx="8524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8"/>
          <p:cNvGraphicFramePr>
            <a:graphicFrameLocks noChangeAspect="1"/>
          </p:cNvGraphicFramePr>
          <p:nvPr/>
        </p:nvGraphicFramePr>
        <p:xfrm>
          <a:off x="2571750" y="2051050"/>
          <a:ext cx="511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228600" imgH="215900" progId="">
                  <p:embed/>
                </p:oleObj>
              </mc:Choice>
              <mc:Fallback>
                <p:oleObj name="" r:id="rId9" imgW="228600" imgH="2159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1750" y="2051050"/>
                        <a:ext cx="5111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9"/>
          <p:cNvGraphicFramePr>
            <a:graphicFrameLocks noChangeAspect="1"/>
          </p:cNvGraphicFramePr>
          <p:nvPr/>
        </p:nvGraphicFramePr>
        <p:xfrm>
          <a:off x="3905250" y="2006600"/>
          <a:ext cx="400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165100" imgH="203200" progId="">
                  <p:embed/>
                </p:oleObj>
              </mc:Choice>
              <mc:Fallback>
                <p:oleObj name="" r:id="rId11" imgW="165100" imgH="2032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5250" y="2006600"/>
                        <a:ext cx="4000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对象 12"/>
          <p:cNvGraphicFramePr>
            <a:graphicFrameLocks noChangeAspect="1"/>
          </p:cNvGraphicFramePr>
          <p:nvPr/>
        </p:nvGraphicFramePr>
        <p:xfrm>
          <a:off x="571500" y="2984500"/>
          <a:ext cx="977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431800" imgH="215900" progId="">
                  <p:embed/>
                </p:oleObj>
              </mc:Choice>
              <mc:Fallback>
                <p:oleObj name="" r:id="rId13" imgW="431800" imgH="2159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500" y="2984500"/>
                        <a:ext cx="9779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3"/>
          <p:cNvGraphicFramePr>
            <a:graphicFrameLocks noChangeAspect="1"/>
          </p:cNvGraphicFramePr>
          <p:nvPr/>
        </p:nvGraphicFramePr>
        <p:xfrm>
          <a:off x="6838950" y="2984500"/>
          <a:ext cx="1497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5" imgW="660400" imgH="215900" progId="">
                  <p:embed/>
                </p:oleObj>
              </mc:Choice>
              <mc:Fallback>
                <p:oleObj name="" r:id="rId15" imgW="660400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38950" y="2984500"/>
                        <a:ext cx="1497013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4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17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的输出允许端        恒接地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锁存的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位地址和        信号直接送到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总线上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也被送到存储器系统，用来选择存储单元。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使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    =0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       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=0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要从指定存储单元读数据；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，表示允许收发数据。   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相连，允许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传送数据。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由于第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）步中已设置缓冲器数据传送方向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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，所以可从存储单元读出数据，经数据总线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端传送到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端，再从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总线送入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的寄存器。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60" name="对象 3"/>
          <p:cNvGraphicFramePr>
            <a:graphicFrameLocks noChangeAspect="1"/>
          </p:cNvGraphicFramePr>
          <p:nvPr/>
        </p:nvGraphicFramePr>
        <p:xfrm>
          <a:off x="4260850" y="1162050"/>
          <a:ext cx="6016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66065" imgH="215900" progId="">
                  <p:embed/>
                </p:oleObj>
              </mc:Choice>
              <mc:Fallback>
                <p:oleObj name="" r:id="rId1" imgW="266065" imgH="2159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0850" y="1162050"/>
                        <a:ext cx="601663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4"/>
          <p:cNvGraphicFramePr>
            <a:graphicFrameLocks noChangeAspect="1"/>
          </p:cNvGraphicFramePr>
          <p:nvPr/>
        </p:nvGraphicFramePr>
        <p:xfrm>
          <a:off x="2171700" y="2540000"/>
          <a:ext cx="666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66700" imgH="203200" progId="">
                  <p:embed/>
                </p:oleObj>
              </mc:Choice>
              <mc:Fallback>
                <p:oleObj name="" r:id="rId3" imgW="266700" imgH="2032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1700" y="2540000"/>
                        <a:ext cx="666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5"/>
          <p:cNvGraphicFramePr>
            <a:graphicFrameLocks noChangeAspect="1"/>
          </p:cNvGraphicFramePr>
          <p:nvPr/>
        </p:nvGraphicFramePr>
        <p:xfrm>
          <a:off x="3416300" y="2540000"/>
          <a:ext cx="898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368300" imgH="215900" progId="">
                  <p:embed/>
                </p:oleObj>
              </mc:Choice>
              <mc:Fallback>
                <p:oleObj name="" r:id="rId5" imgW="368300" imgH="215900" progId="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6300" y="2540000"/>
                        <a:ext cx="8985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1060450" y="3162300"/>
          <a:ext cx="5508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266700" imgH="203200" progId="">
                  <p:embed/>
                </p:oleObj>
              </mc:Choice>
              <mc:Fallback>
                <p:oleObj name="" r:id="rId7" imgW="266700" imgH="203200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0450" y="3162300"/>
                        <a:ext cx="550863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/>
          <p:cNvGraphicFramePr>
            <a:graphicFrameLocks noChangeAspect="1"/>
          </p:cNvGraphicFramePr>
          <p:nvPr/>
        </p:nvGraphicFramePr>
        <p:xfrm>
          <a:off x="6750050" y="3073400"/>
          <a:ext cx="898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368300" imgH="215900" progId="">
                  <p:embed/>
                </p:oleObj>
              </mc:Choice>
              <mc:Fallback>
                <p:oleObj name="" r:id="rId9" imgW="368300" imgH="2159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50050" y="3073400"/>
                        <a:ext cx="8985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7"/>
          <p:cNvGraphicFramePr>
            <a:graphicFrameLocks noChangeAspect="1"/>
          </p:cNvGraphicFramePr>
          <p:nvPr/>
        </p:nvGraphicFramePr>
        <p:xfrm>
          <a:off x="3683000" y="3517900"/>
          <a:ext cx="898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368300" imgH="215900" progId="">
                  <p:embed/>
                </p:oleObj>
              </mc:Choice>
              <mc:Fallback>
                <p:oleObj name="" r:id="rId11" imgW="368300" imgH="215900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3000" y="3517900"/>
                        <a:ext cx="8985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10"/>
          <p:cNvGraphicFramePr>
            <a:graphicFrameLocks noChangeAspect="1"/>
          </p:cNvGraphicFramePr>
          <p:nvPr/>
        </p:nvGraphicFramePr>
        <p:xfrm>
          <a:off x="3683000" y="1695450"/>
          <a:ext cx="771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2" imgW="368300" imgH="203200" progId="">
                  <p:embed/>
                </p:oleObj>
              </mc:Choice>
              <mc:Fallback>
                <p:oleObj name="" r:id="rId12" imgW="368300" imgH="203200" progId="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83000" y="1695450"/>
                        <a:ext cx="77152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2513" y="2168525"/>
            <a:ext cx="5156200" cy="2819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2.2.1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最小模式系统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2.2.2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最大模式系统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2.2.3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总线操作时序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2.2.2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最大模式系统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488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工作于最大模式时，需增加一片总线控制器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8288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473200"/>
            <a:ext cx="7788275" cy="5106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762000"/>
            <a:ext cx="8372475" cy="1022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工作于最大模式时，    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M/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DT/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DEN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等信号，要由总线控制器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产生。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962150"/>
            <a:ext cx="8382000" cy="3714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371600" y="5829300"/>
            <a:ext cx="6623050" cy="46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defTabSz="914400" eaLnBrk="1" hangingPunct="1">
              <a:buClr>
                <a:srgbClr val="FF0000"/>
              </a:buClr>
              <a:buSzTx/>
              <a:defRPr/>
            </a:pPr>
            <a:r>
              <a:rPr kumimoji="1" lang="zh-CN" altLang="en-US" kern="1200" cap="none" spc="0" normalizeH="0" baseline="0" noProof="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图</a:t>
            </a:r>
            <a:r>
              <a:rPr kumimoji="1" lang="en-US" kern="1200" cap="none" spc="0" normalizeH="0" baseline="0" noProof="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2.16  8288</a:t>
            </a:r>
            <a:r>
              <a:rPr kumimoji="1" lang="zh-CN" altLang="en-US" kern="1200" cap="none" spc="0" normalizeH="0" baseline="0" noProof="0" dirty="0" smtClean="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黑体" panose="02010609060101010101" pitchFamily="49" charset="-122"/>
                <a:cs typeface="+mn-cs"/>
              </a:rPr>
              <a:t>总线控制器的引脚及内部结构框图</a:t>
            </a:r>
            <a:endParaRPr kumimoji="1" lang="en-US" altLang="zh-CN" kern="1200" cap="none" spc="0" normalizeH="0" baseline="0" noProof="0" dirty="0" smtClean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2533" name="对象 4"/>
          <p:cNvGraphicFramePr>
            <a:graphicFrameLocks noChangeAspect="1"/>
          </p:cNvGraphicFramePr>
          <p:nvPr/>
        </p:nvGraphicFramePr>
        <p:xfrm>
          <a:off x="4438650" y="762000"/>
          <a:ext cx="709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316865" imgH="215900" progId="">
                  <p:embed/>
                </p:oleObj>
              </mc:Choice>
              <mc:Fallback>
                <p:oleObj name="" r:id="rId2" imgW="316865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38650" y="762000"/>
                        <a:ext cx="7096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5"/>
          <p:cNvGraphicFramePr>
            <a:graphicFrameLocks noChangeAspect="1"/>
          </p:cNvGraphicFramePr>
          <p:nvPr/>
        </p:nvGraphicFramePr>
        <p:xfrm>
          <a:off x="5861050" y="762000"/>
          <a:ext cx="4778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4" imgW="228600" imgH="215900" progId="">
                  <p:embed/>
                </p:oleObj>
              </mc:Choice>
              <mc:Fallback>
                <p:oleObj name="" r:id="rId4" imgW="228600" imgH="2159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1050" y="762000"/>
                        <a:ext cx="477838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6"/>
          <p:cNvGraphicFramePr>
            <a:graphicFrameLocks noChangeAspect="1"/>
          </p:cNvGraphicFramePr>
          <p:nvPr/>
        </p:nvGraphicFramePr>
        <p:xfrm>
          <a:off x="7239000" y="762000"/>
          <a:ext cx="363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6" imgW="165100" imgH="203200" progId="">
                  <p:embed/>
                </p:oleObj>
              </mc:Choice>
              <mc:Fallback>
                <p:oleObj name="" r:id="rId6" imgW="165100" imgH="203200" progId="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9000" y="762000"/>
                        <a:ext cx="36353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7"/>
          <p:cNvGraphicFramePr>
            <a:graphicFrameLocks noChangeAspect="1"/>
          </p:cNvGraphicFramePr>
          <p:nvPr/>
        </p:nvGraphicFramePr>
        <p:xfrm>
          <a:off x="1460500" y="1162050"/>
          <a:ext cx="9271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8" imgW="431800" imgH="215900" progId="">
                  <p:embed/>
                </p:oleObj>
              </mc:Choice>
              <mc:Fallback>
                <p:oleObj name="" r:id="rId8" imgW="431800" imgH="2159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0500" y="1162050"/>
                        <a:ext cx="92710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29600" cy="9715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8288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的输入输出总线信号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其总线信号分成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组，一般信号大致了解即可。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1.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状态输入信号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  <a:sym typeface="Symbol" panose="05050102010706020507"/>
              </a:rPr>
              <a:t>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</a:t>
            </a:r>
            <a:endParaRPr kumimoji="0" lang="en-US" sz="2600" b="1" i="0" u="none" strike="noStrike" kern="0" cap="none" spc="0" normalizeH="0" baseline="-2500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8086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送来，译码后产生总线周期类型信号。</a:t>
            </a:r>
            <a:endParaRPr kumimoji="0" lang="zh-CN" altLang="en-US" sz="2600" b="1" i="0" u="none" strike="noStrike" kern="0" cap="none" spc="0" normalizeH="0" baseline="-2500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由外部输入的控制信号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CLK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时钟输入信号，由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8284A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时钟发生器提供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—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地址允许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CEN—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命令允许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IOB—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总线模式信号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3.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总线控制信号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DT/   ,  DEN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（反相后为          ），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ALE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与最小模式类似，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MCE/    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为主控级联允许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外设数据允许信号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56" name="对象 3"/>
          <p:cNvGraphicFramePr>
            <a:graphicFrameLocks noChangeAspect="1"/>
          </p:cNvGraphicFramePr>
          <p:nvPr/>
        </p:nvGraphicFramePr>
        <p:xfrm>
          <a:off x="2838450" y="1828800"/>
          <a:ext cx="444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90500" imgH="254000" progId="">
                  <p:embed/>
                </p:oleObj>
              </mc:Choice>
              <mc:Fallback>
                <p:oleObj name="" r:id="rId1" imgW="190500" imgH="254000" progId="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8450" y="1828800"/>
                        <a:ext cx="44450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3371850" y="1828800"/>
          <a:ext cx="4445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90500" imgH="254000" progId="">
                  <p:embed/>
                </p:oleObj>
              </mc:Choice>
              <mc:Fallback>
                <p:oleObj name="" r:id="rId3" imgW="190500" imgH="254000" progId="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1850" y="1828800"/>
                        <a:ext cx="444500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5"/>
          <p:cNvGraphicFramePr>
            <a:graphicFrameLocks noChangeAspect="1"/>
          </p:cNvGraphicFramePr>
          <p:nvPr/>
        </p:nvGraphicFramePr>
        <p:xfrm>
          <a:off x="927100" y="3651250"/>
          <a:ext cx="85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381000" imgH="215900" progId="">
                  <p:embed/>
                </p:oleObj>
              </mc:Choice>
              <mc:Fallback>
                <p:oleObj name="" r:id="rId5" imgW="381000" imgH="215900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100" y="3651250"/>
                        <a:ext cx="850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6"/>
          <p:cNvGraphicFramePr>
            <a:graphicFrameLocks noChangeAspect="1"/>
          </p:cNvGraphicFramePr>
          <p:nvPr/>
        </p:nvGraphicFramePr>
        <p:xfrm>
          <a:off x="1549400" y="5518150"/>
          <a:ext cx="266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165100" imgH="203200" progId="">
                  <p:embed/>
                </p:oleObj>
              </mc:Choice>
              <mc:Fallback>
                <p:oleObj name="" r:id="rId7" imgW="165100" imgH="203200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9400" y="5518150"/>
                        <a:ext cx="2667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7"/>
          <p:cNvGraphicFramePr>
            <a:graphicFrameLocks noChangeAspect="1"/>
          </p:cNvGraphicFramePr>
          <p:nvPr/>
        </p:nvGraphicFramePr>
        <p:xfrm>
          <a:off x="4527550" y="5518150"/>
          <a:ext cx="8239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368300" imgH="215900" progId="">
                  <p:embed/>
                </p:oleObj>
              </mc:Choice>
              <mc:Fallback>
                <p:oleObj name="" r:id="rId9" imgW="368300" imgH="2159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5518150"/>
                        <a:ext cx="8239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8"/>
          <p:cNvGraphicFramePr>
            <a:graphicFrameLocks noChangeAspect="1"/>
          </p:cNvGraphicFramePr>
          <p:nvPr/>
        </p:nvGraphicFramePr>
        <p:xfrm>
          <a:off x="2616200" y="5918200"/>
          <a:ext cx="9540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469900" imgH="215900" progId="">
                  <p:embed/>
                </p:oleObj>
              </mc:Choice>
              <mc:Fallback>
                <p:oleObj name="" r:id="rId11" imgW="469900" imgH="2159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16200" y="5918200"/>
                        <a:ext cx="95408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/>
        </p:nvSpPr>
        <p:spPr>
          <a:xfrm>
            <a:off x="823866" y="799816"/>
            <a:ext cx="7803764" cy="5575225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3600" b="1" kern="1200" spc="5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66CCFF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本章主要内容：</a:t>
            </a:r>
            <a:endParaRPr kumimoji="0" lang="en-US" altLang="zh-CN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rgbClr val="66CCFF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§2.1  8086 CPU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的内部结构</a:t>
            </a:r>
            <a:endParaRPr kumimoji="0" lang="en-US" altLang="en-US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和存储器组织</a:t>
            </a:r>
            <a:b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US" altLang="zh-CN" sz="48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§</a:t>
            </a: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2.2  8086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rgbClr val="00FF00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的工作模式和总线操作</a:t>
            </a:r>
            <a:endParaRPr kumimoji="0" lang="en-US" altLang="en-US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rgbClr val="00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§</a:t>
            </a:r>
            <a:r>
              <a:rPr kumimoji="0" lang="en-US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.3  32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位微处理器的结构</a:t>
            </a:r>
            <a:endParaRPr kumimoji="0" lang="en-US" altLang="zh-CN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kumimoji="0" lang="zh-CN" altLang="en-US" sz="3600" b="1" i="0" u="none" strike="noStrike" kern="1200" cap="none" spc="50" normalizeH="0" baseline="0" noProof="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与工作模式</a:t>
            </a:r>
            <a:endParaRPr kumimoji="0" lang="en-US" altLang="en-US" sz="3600" b="1" i="0" u="none" strike="noStrike" kern="1200" cap="none" spc="50" normalizeH="0" baseline="0" noProof="0" dirty="0" smtClean="0">
              <a:ln w="12700">
                <a:noFill/>
                <a:prstDash val="solid"/>
              </a:ln>
              <a:solidFill>
                <a:schemeClr val="tx1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000" b="1" i="0" u="none" strike="noStrike" kern="1200" cap="none" spc="50" normalizeH="0" baseline="0" noProof="0" dirty="0">
              <a:ln w="12700">
                <a:noFill/>
                <a:prstDash val="solid"/>
              </a:ln>
              <a:solidFill>
                <a:srgbClr val="FFFF00"/>
              </a:solidFill>
              <a:effectLst>
                <a:outerShdw blurRad="38100" dist="20320" dir="27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8288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的信号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467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4.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总线命令信号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  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正常的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存储器读信号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。是最小模式下      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    的组合，送到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总线后称为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正常的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存储器写信号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。等于最小模式下        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                  的组合，送到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总线后称为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超前的存储器写信号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有时需给存储器提供一个较早的超前写信号。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正常的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读信号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             和                   的组合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总线中称为           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   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正常的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写信号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等于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                  的组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总线中称为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   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超前的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写信号。在某些情况下需要给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端口提供一个较早的超前写信号。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） 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中断响应信号。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4580" name="对象 3"/>
          <p:cNvGraphicFramePr>
            <a:graphicFrameLocks noChangeAspect="1"/>
          </p:cNvGraphicFramePr>
          <p:nvPr/>
        </p:nvGraphicFramePr>
        <p:xfrm>
          <a:off x="971550" y="1473200"/>
          <a:ext cx="10572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520700" imgH="215900" progId="">
                  <p:embed/>
                </p:oleObj>
              </mc:Choice>
              <mc:Fallback>
                <p:oleObj name="" r:id="rId1" imgW="520700" imgH="21590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473200"/>
                        <a:ext cx="10572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4"/>
          <p:cNvGraphicFramePr>
            <a:graphicFrameLocks noChangeAspect="1"/>
          </p:cNvGraphicFramePr>
          <p:nvPr/>
        </p:nvGraphicFramePr>
        <p:xfrm>
          <a:off x="1016000" y="2228850"/>
          <a:ext cx="11112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558800" imgH="215900" progId="">
                  <p:embed/>
                </p:oleObj>
              </mc:Choice>
              <mc:Fallback>
                <p:oleObj name="" r:id="rId3" imgW="558800" imgH="2159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228850"/>
                        <a:ext cx="1111250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5"/>
          <p:cNvGraphicFramePr>
            <a:graphicFrameLocks noChangeAspect="1"/>
          </p:cNvGraphicFramePr>
          <p:nvPr/>
        </p:nvGraphicFramePr>
        <p:xfrm>
          <a:off x="1016000" y="2984500"/>
          <a:ext cx="10668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571500" imgH="215900" progId="">
                  <p:embed/>
                </p:oleObj>
              </mc:Choice>
              <mc:Fallback>
                <p:oleObj name="" r:id="rId5" imgW="571500" imgH="215900" progId="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2984500"/>
                        <a:ext cx="10668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6"/>
          <p:cNvGraphicFramePr>
            <a:graphicFrameLocks noChangeAspect="1"/>
          </p:cNvGraphicFramePr>
          <p:nvPr/>
        </p:nvGraphicFramePr>
        <p:xfrm>
          <a:off x="971550" y="3651250"/>
          <a:ext cx="901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443865" imgH="215900" progId="">
                  <p:embed/>
                </p:oleObj>
              </mc:Choice>
              <mc:Fallback>
                <p:oleObj name="" r:id="rId7" imgW="443865" imgH="215900" progId="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550" y="3651250"/>
                        <a:ext cx="9017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7"/>
          <p:cNvGraphicFramePr>
            <a:graphicFrameLocks noChangeAspect="1"/>
          </p:cNvGraphicFramePr>
          <p:nvPr/>
        </p:nvGraphicFramePr>
        <p:xfrm>
          <a:off x="971550" y="4406900"/>
          <a:ext cx="1066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481965" imgH="215900" progId="">
                  <p:embed/>
                </p:oleObj>
              </mc:Choice>
              <mc:Fallback>
                <p:oleObj name="" r:id="rId9" imgW="481965" imgH="215900" progId="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4406900"/>
                        <a:ext cx="1066800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8"/>
          <p:cNvGraphicFramePr>
            <a:graphicFrameLocks noChangeAspect="1"/>
          </p:cNvGraphicFramePr>
          <p:nvPr/>
        </p:nvGraphicFramePr>
        <p:xfrm>
          <a:off x="882650" y="516255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647700" imgH="215900" progId="">
                  <p:embed/>
                </p:oleObj>
              </mc:Choice>
              <mc:Fallback>
                <p:oleObj name="" r:id="rId11" imgW="647700" imgH="2159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2650" y="5162550"/>
                        <a:ext cx="1333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9"/>
          <p:cNvGraphicFramePr>
            <a:graphicFrameLocks noChangeAspect="1"/>
          </p:cNvGraphicFramePr>
          <p:nvPr/>
        </p:nvGraphicFramePr>
        <p:xfrm>
          <a:off x="927100" y="58737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431800" imgH="215900" progId="">
                  <p:embed/>
                </p:oleObj>
              </mc:Choice>
              <mc:Fallback>
                <p:oleObj name="" r:id="rId13" imgW="431800" imgH="2159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7100" y="5873750"/>
                        <a:ext cx="88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对象 10"/>
          <p:cNvGraphicFramePr>
            <a:graphicFrameLocks noChangeAspect="1"/>
          </p:cNvGraphicFramePr>
          <p:nvPr/>
        </p:nvGraphicFramePr>
        <p:xfrm>
          <a:off x="6527800" y="2584450"/>
          <a:ext cx="12112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5" imgW="596900" imgH="215900" progId="">
                  <p:embed/>
                </p:oleObj>
              </mc:Choice>
              <mc:Fallback>
                <p:oleObj name="" r:id="rId15" imgW="596900" imgH="215900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527800" y="2584450"/>
                        <a:ext cx="121126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"/>
          <p:cNvGraphicFramePr>
            <a:graphicFrameLocks noChangeAspect="1"/>
          </p:cNvGraphicFramePr>
          <p:nvPr/>
        </p:nvGraphicFramePr>
        <p:xfrm>
          <a:off x="6216650" y="1828800"/>
          <a:ext cx="12303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558800" imgH="203200" progId="">
                  <p:embed/>
                </p:oleObj>
              </mc:Choice>
              <mc:Fallback>
                <p:oleObj name="" r:id="rId17" imgW="558800" imgH="2032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16650" y="1828800"/>
                        <a:ext cx="123031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1"/>
          <p:cNvGraphicFramePr>
            <a:graphicFrameLocks noChangeAspect="1"/>
          </p:cNvGraphicFramePr>
          <p:nvPr/>
        </p:nvGraphicFramePr>
        <p:xfrm>
          <a:off x="3771900" y="4806950"/>
          <a:ext cx="7223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9" imgW="381000" imgH="215900" progId="">
                  <p:embed/>
                </p:oleObj>
              </mc:Choice>
              <mc:Fallback>
                <p:oleObj name="" r:id="rId19" imgW="381000" imgH="215900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71900" y="4806950"/>
                        <a:ext cx="722313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2"/>
          <p:cNvGraphicFramePr>
            <a:graphicFrameLocks noChangeAspect="1"/>
          </p:cNvGraphicFramePr>
          <p:nvPr/>
        </p:nvGraphicFramePr>
        <p:xfrm>
          <a:off x="3327400" y="4006850"/>
          <a:ext cx="766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342900" imgH="215900" progId="">
                  <p:embed/>
                </p:oleObj>
              </mc:Choice>
              <mc:Fallback>
                <p:oleObj name="" r:id="rId21" imgW="342900" imgH="2159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27400" y="4006850"/>
                        <a:ext cx="76676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3"/>
          <p:cNvGraphicFramePr>
            <a:graphicFrameLocks noChangeAspect="1"/>
          </p:cNvGraphicFramePr>
          <p:nvPr/>
        </p:nvGraphicFramePr>
        <p:xfrm>
          <a:off x="7594600" y="2184400"/>
          <a:ext cx="709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3" imgW="316865" imgH="215900" progId="">
                  <p:embed/>
                </p:oleObj>
              </mc:Choice>
              <mc:Fallback>
                <p:oleObj name="" r:id="rId23" imgW="316865" imgH="215900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94600" y="2184400"/>
                        <a:ext cx="7096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4"/>
          <p:cNvGraphicFramePr>
            <a:graphicFrameLocks noChangeAspect="1"/>
          </p:cNvGraphicFramePr>
          <p:nvPr/>
        </p:nvGraphicFramePr>
        <p:xfrm>
          <a:off x="7283450" y="1473200"/>
          <a:ext cx="558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5" imgW="266700" imgH="203200" progId="">
                  <p:embed/>
                </p:oleObj>
              </mc:Choice>
              <mc:Fallback>
                <p:oleObj name="" r:id="rId25" imgW="266700" imgH="2032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83450" y="1473200"/>
                        <a:ext cx="5588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6"/>
          <p:cNvGraphicFramePr>
            <a:graphicFrameLocks noChangeAspect="1"/>
          </p:cNvGraphicFramePr>
          <p:nvPr/>
        </p:nvGraphicFramePr>
        <p:xfrm>
          <a:off x="4927600" y="3651250"/>
          <a:ext cx="930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7" imgW="494665" imgH="215900" progId="">
                  <p:embed/>
                </p:oleObj>
              </mc:Choice>
              <mc:Fallback>
                <p:oleObj name="" r:id="rId27" imgW="494665" imgH="2159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27600" y="3651250"/>
                        <a:ext cx="9302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对象 20"/>
          <p:cNvGraphicFramePr>
            <a:graphicFrameLocks noChangeAspect="1"/>
          </p:cNvGraphicFramePr>
          <p:nvPr/>
        </p:nvGraphicFramePr>
        <p:xfrm>
          <a:off x="6572250" y="436245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9" imgW="647700" imgH="215900" progId="">
                  <p:embed/>
                </p:oleObj>
              </mc:Choice>
              <mc:Fallback>
                <p:oleObj name="" r:id="rId29" imgW="647700" imgH="2159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72250" y="4362450"/>
                        <a:ext cx="1447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对象 21"/>
          <p:cNvGraphicFramePr>
            <a:graphicFrameLocks noChangeAspect="1"/>
          </p:cNvGraphicFramePr>
          <p:nvPr/>
        </p:nvGraphicFramePr>
        <p:xfrm>
          <a:off x="5372100" y="4406900"/>
          <a:ext cx="9794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1" imgW="481965" imgH="215900" progId="">
                  <p:embed/>
                </p:oleObj>
              </mc:Choice>
              <mc:Fallback>
                <p:oleObj name="" r:id="rId31" imgW="481965" imgH="2159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72100" y="4406900"/>
                        <a:ext cx="979488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1"/>
          <p:cNvGraphicFramePr>
            <a:graphicFrameLocks noChangeAspect="1"/>
          </p:cNvGraphicFramePr>
          <p:nvPr/>
        </p:nvGraphicFramePr>
        <p:xfrm>
          <a:off x="6172200" y="365125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3" imgW="647700" imgH="215900" progId="">
                  <p:embed/>
                </p:oleObj>
              </mc:Choice>
              <mc:Fallback>
                <p:oleObj name="" r:id="rId33" imgW="647700" imgH="215900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172200" y="3651250"/>
                        <a:ext cx="14478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2"/>
          <p:cNvGraphicFramePr>
            <a:graphicFrameLocks noChangeAspect="1"/>
          </p:cNvGraphicFramePr>
          <p:nvPr/>
        </p:nvGraphicFramePr>
        <p:xfrm>
          <a:off x="1282700" y="2584450"/>
          <a:ext cx="1390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5" imgW="622300" imgH="215900" progId="">
                  <p:embed/>
                </p:oleObj>
              </mc:Choice>
              <mc:Fallback>
                <p:oleObj name="" r:id="rId35" imgW="622300" imgH="2159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82700" y="2584450"/>
                        <a:ext cx="139065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3"/>
          <p:cNvGraphicFramePr>
            <a:graphicFrameLocks noChangeAspect="1"/>
          </p:cNvGraphicFramePr>
          <p:nvPr/>
        </p:nvGraphicFramePr>
        <p:xfrm>
          <a:off x="971550" y="1828800"/>
          <a:ext cx="1390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7" imgW="622300" imgH="215900" progId="">
                  <p:embed/>
                </p:oleObj>
              </mc:Choice>
              <mc:Fallback>
                <p:oleObj name="" r:id="rId37" imgW="622300" imgH="215900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71550" y="1828800"/>
                        <a:ext cx="139065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6475" y="2259013"/>
            <a:ext cx="5156200" cy="2533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2.2.1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最小模式系统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2.2.2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最大模式系统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2.2.3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总线操作时序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2.2.3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总线操作时序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556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计算机都是在时钟脉冲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控制下，一步步进行工作的，完成每种操作都要一定时间。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写存储器或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端口，是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最基本的操作。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读写一次存储器或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端口的时间叫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总线周期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执行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条指令的时间称为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指令周期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个指令周期可包含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个或几个总线周期。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个总线周期需要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系统时钟周期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），时钟周期也称为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周期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状态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，它为时钟频率的倒数，是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8086 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动作的最小单位。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 3" panose="05040102010807070707" pitchFamily="18" charset="2"/>
              <a:buChar char="u"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8086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工作时钟为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5MHz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，即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周期为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200ns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，总线周期为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800ns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。则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与内存或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接口间传送数据的最大速率可达每秒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125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万次。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8086-1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的频率为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10MHz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，每秒最多可执行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250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万条指令，运算速度达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2.5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MIPS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（百万指令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秒）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wheel spokes="3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5085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1.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最小模式下的读总线周期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1003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读总线周期从存储器或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端口读出一个数据。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Gulim" panose="020B0600000101010101" charset="-127"/>
                <a:cs typeface="+mn-cs"/>
              </a:rPr>
              <a:t>图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Gulim" panose="020B0600000101010101" charset="-127"/>
                <a:cs typeface="+mn-cs"/>
              </a:rPr>
              <a:t>2.17  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Gulim" panose="020B0600000101010101" charset="-127"/>
                <a:cs typeface="+mn-cs"/>
              </a:rPr>
              <a:t>最小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模式下读总线周期时序</a:t>
            </a:r>
            <a:endParaRPr kumimoji="0" lang="zh-CN" altLang="en-US" sz="26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765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139950"/>
            <a:ext cx="6356350" cy="4462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lu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最小模式读总线周期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28700"/>
            <a:ext cx="8372475" cy="5467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状态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首先，由 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确定是读内存或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端口。时序图中，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可能是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。若执行读内存指令 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操作  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其次，给出指定单元地址以便读出。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开始，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位地址及         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19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及 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线输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出到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锁存器。若读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端口，不用传送高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19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同时，从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ALE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输出地址锁存信号。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ALE=1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时，地址和        打入锁存器，在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ALE=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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时锁定。此后复用信号线就用来传送数据和状态信号。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此外，还置  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DIR=0,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设定数据传送方向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←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，允许从内存或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端口读入数据。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676" name="对象 3"/>
          <p:cNvGraphicFramePr>
            <a:graphicFrameLocks noChangeAspect="1"/>
          </p:cNvGraphicFramePr>
          <p:nvPr/>
        </p:nvGraphicFramePr>
        <p:xfrm>
          <a:off x="2438400" y="1428750"/>
          <a:ext cx="796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419100" imgH="215900" progId="">
                  <p:embed/>
                </p:oleObj>
              </mc:Choice>
              <mc:Fallback>
                <p:oleObj name="" r:id="rId1" imgW="419100" imgH="2159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428750"/>
                        <a:ext cx="7969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1060450" y="1828800"/>
          <a:ext cx="796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419100" imgH="215900" progId="">
                  <p:embed/>
                </p:oleObj>
              </mc:Choice>
              <mc:Fallback>
                <p:oleObj name="" r:id="rId3" imgW="419100" imgH="2159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1828800"/>
                        <a:ext cx="7969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1771650" y="2184400"/>
          <a:ext cx="876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419100" imgH="215900" progId="">
                  <p:embed/>
                </p:oleObj>
              </mc:Choice>
              <mc:Fallback>
                <p:oleObj name="" r:id="rId5" imgW="419100" imgH="215900" progId="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650" y="2184400"/>
                        <a:ext cx="8763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5"/>
          <p:cNvGraphicFramePr>
            <a:graphicFrameLocks noChangeAspect="1"/>
          </p:cNvGraphicFramePr>
          <p:nvPr/>
        </p:nvGraphicFramePr>
        <p:xfrm>
          <a:off x="6527800" y="1828800"/>
          <a:ext cx="7969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6" imgW="419100" imgH="215900" progId="">
                  <p:embed/>
                </p:oleObj>
              </mc:Choice>
              <mc:Fallback>
                <p:oleObj name="" r:id="rId6" imgW="419100" imgH="215900" progId="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7800" y="1828800"/>
                        <a:ext cx="79692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7"/>
          <p:cNvGraphicFramePr>
            <a:graphicFrameLocks noChangeAspect="1"/>
          </p:cNvGraphicFramePr>
          <p:nvPr/>
        </p:nvGraphicFramePr>
        <p:xfrm>
          <a:off x="1727200" y="298450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368300" imgH="203200" progId="">
                  <p:embed/>
                </p:oleObj>
              </mc:Choice>
              <mc:Fallback>
                <p:oleObj name="" r:id="rId7" imgW="368300" imgH="203200" progId="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7200" y="2984500"/>
                        <a:ext cx="8048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7"/>
          <p:cNvGraphicFramePr>
            <a:graphicFrameLocks noChangeAspect="1"/>
          </p:cNvGraphicFramePr>
          <p:nvPr/>
        </p:nvGraphicFramePr>
        <p:xfrm>
          <a:off x="6794500" y="302895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368300" imgH="203200" progId="">
                  <p:embed/>
                </p:oleObj>
              </mc:Choice>
              <mc:Fallback>
                <p:oleObj name="" r:id="rId9" imgW="368300" imgH="2032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4500" y="3028950"/>
                        <a:ext cx="8048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9"/>
          <p:cNvGraphicFramePr>
            <a:graphicFrameLocks noChangeAspect="1"/>
          </p:cNvGraphicFramePr>
          <p:nvPr/>
        </p:nvGraphicFramePr>
        <p:xfrm>
          <a:off x="2749550" y="534035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431800" imgH="215900" progId="">
                  <p:embed/>
                </p:oleObj>
              </mc:Choice>
              <mc:Fallback>
                <p:oleObj name="" r:id="rId11" imgW="431800" imgH="2159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9550" y="5340350"/>
                        <a:ext cx="965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9"/>
          <p:cNvGraphicFramePr>
            <a:graphicFrameLocks noChangeAspect="1"/>
          </p:cNvGraphicFramePr>
          <p:nvPr/>
        </p:nvGraphicFramePr>
        <p:xfrm>
          <a:off x="1416050" y="458470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3" imgW="368300" imgH="203200" progId="">
                  <p:embed/>
                </p:oleObj>
              </mc:Choice>
              <mc:Fallback>
                <p:oleObj name="" r:id="rId13" imgW="368300" imgH="203200" progId="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6050" y="4584700"/>
                        <a:ext cx="8048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最小模式读总线周期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5556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状态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19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总线上传送状态信息。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</a:t>
            </a:r>
            <a:r>
              <a:rPr kumimoji="0" lang="en-US" sz="26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~AD</a:t>
            </a:r>
            <a:r>
              <a:rPr kumimoji="0" lang="en-US" sz="2600" b="1" i="0" u="none" strike="noStrike" kern="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呈高阻态，为接收数据作好准备。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状态的后半周期，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，允许从内存或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端口读出数据；数据允许信号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的门控输入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，允许接收数据。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状态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读取数据。数据出现在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上，数据从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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，经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送入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寄存器。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若是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位数据操作，仅用低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位数据线传送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位数据。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与慢速设备交换数据时，需在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状态之间插入等待周期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Tw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4305300" y="2362200"/>
          <a:ext cx="582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266700" imgH="203200" progId="">
                  <p:embed/>
                </p:oleObj>
              </mc:Choice>
              <mc:Fallback>
                <p:oleObj name="" r:id="rId1" imgW="266700" imgH="203200" progId="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5300" y="2362200"/>
                        <a:ext cx="5826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3505200" y="147320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368300" imgH="203200" progId="">
                  <p:embed/>
                </p:oleObj>
              </mc:Choice>
              <mc:Fallback>
                <p:oleObj name="" r:id="rId3" imgW="368300" imgH="203200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1473200"/>
                        <a:ext cx="8048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4660900" y="276225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368300" imgH="215900" progId="">
                  <p:embed/>
                </p:oleObj>
              </mc:Choice>
              <mc:Fallback>
                <p:oleObj name="" r:id="rId5" imgW="368300" imgH="215900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0900" y="2762250"/>
                        <a:ext cx="80486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1727200" y="3162300"/>
          <a:ext cx="3603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165100" imgH="215900" progId="">
                  <p:embed/>
                </p:oleObj>
              </mc:Choice>
              <mc:Fallback>
                <p:oleObj name="" r:id="rId7" imgW="165100" imgH="215900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7200" y="3162300"/>
                        <a:ext cx="36036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最小模式读总线周期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073150"/>
            <a:ext cx="7623175" cy="517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状态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数据、状态信号在总线上维持一段时间。到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后半周期，数据信号撤除，各控制和状态信号无效，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无效，禁止收发数据，读总线周期结束。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2216150" y="240665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368300" imgH="215900" progId="">
                  <p:embed/>
                </p:oleObj>
              </mc:Choice>
              <mc:Fallback>
                <p:oleObj name="" r:id="rId1" imgW="368300" imgH="215900" progId="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6150" y="2406650"/>
                        <a:ext cx="80486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2.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最小模式下的写总线周期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977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把数据写入存储单元或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端口。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C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图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2.18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最小模式下写总线周期的时序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174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2095500"/>
            <a:ext cx="6400800" cy="4451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最小模式写总线周期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72475" cy="517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状态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先使          有效，指出是写内存还是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端口。再在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19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及 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线上，传送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位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地址和          。接着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ALE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宋体" panose="02010600030101010101" pitchFamily="2" charset="-122"/>
                <a:cs typeface="+mn-cs"/>
                <a:sym typeface="Wingdings 3" panose="05040102010807070707"/>
              </a:rPr>
              <a:t>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，锁存地址和           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=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，表示要写数据到内存或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端口。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状态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撤销地址信号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在地址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状态线和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上传送状态信号。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用锁存的地址，从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向缓冲器发送数据，并保持到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状态中间，保证写数据可靠。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还使         和         有效，允许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向外发送数据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经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~D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将数据写入内存或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端口。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2772" name="Object 3"/>
          <p:cNvGraphicFramePr>
            <a:graphicFrameLocks noChangeAspect="1"/>
          </p:cNvGraphicFramePr>
          <p:nvPr/>
        </p:nvGraphicFramePr>
        <p:xfrm>
          <a:off x="2660650" y="511810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368300" imgH="215900" progId="">
                  <p:embed/>
                </p:oleObj>
              </mc:Choice>
              <mc:Fallback>
                <p:oleObj name="" r:id="rId1" imgW="368300" imgH="215900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0" y="5118100"/>
                        <a:ext cx="80486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1682750" y="5118100"/>
          <a:ext cx="6953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" imgW="316865" imgH="215900" progId="">
                  <p:embed/>
                </p:oleObj>
              </mc:Choice>
              <mc:Fallback>
                <p:oleObj name="" r:id="rId3" imgW="316865" imgH="215900" progId="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0" y="5118100"/>
                        <a:ext cx="6953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2082800" y="2362200"/>
          <a:ext cx="8048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368300" imgH="203200" progId="">
                  <p:embed/>
                </p:oleObj>
              </mc:Choice>
              <mc:Fallback>
                <p:oleObj name="" r:id="rId5" imgW="368300" imgH="203200" progId="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800" y="2362200"/>
                        <a:ext cx="804863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7016750" y="236220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368300" imgH="203200" progId="">
                  <p:embed/>
                </p:oleObj>
              </mc:Choice>
              <mc:Fallback>
                <p:oleObj name="" r:id="rId7" imgW="368300" imgH="203200" progId="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6750" y="2362200"/>
                        <a:ext cx="8048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5016500" y="1962150"/>
          <a:ext cx="8048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368300" imgH="203200" progId="">
                  <p:embed/>
                </p:oleObj>
              </mc:Choice>
              <mc:Fallback>
                <p:oleObj name="" r:id="rId9" imgW="368300" imgH="203200" progId="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6500" y="1962150"/>
                        <a:ext cx="804863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8"/>
          <p:cNvGraphicFramePr>
            <a:graphicFrameLocks noChangeAspect="1"/>
          </p:cNvGraphicFramePr>
          <p:nvPr/>
        </p:nvGraphicFramePr>
        <p:xfrm>
          <a:off x="1593850" y="1606550"/>
          <a:ext cx="9159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419100" imgH="215900" progId="">
                  <p:embed/>
                </p:oleObj>
              </mc:Choice>
              <mc:Fallback>
                <p:oleObj name="" r:id="rId11" imgW="419100" imgH="215900" progId="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3850" y="1606550"/>
                        <a:ext cx="915988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1060450" y="2762250"/>
          <a:ext cx="9445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431800" imgH="215900" progId="">
                  <p:embed/>
                </p:oleObj>
              </mc:Choice>
              <mc:Fallback>
                <p:oleObj name="" r:id="rId13" imgW="431800" imgH="215900" progId="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0450" y="2762250"/>
                        <a:ext cx="94456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5505450" y="3784600"/>
          <a:ext cx="804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5" imgW="368300" imgH="203200" progId="">
                  <p:embed/>
                </p:oleObj>
              </mc:Choice>
              <mc:Fallback>
                <p:oleObj name="" r:id="rId15" imgW="368300" imgH="203200" progId="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05450" y="3784600"/>
                        <a:ext cx="80486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最小模式写总线周期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670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状态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采样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REDAY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线，决定是否要插入等待周期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Tw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2.17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中没有画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Tw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周期。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状态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从总线上撤消数据，各控制信号和状态信号无效，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，禁止收发数据，完成一个写总线周期。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1016000" y="365125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" imgW="368300" imgH="215900" progId="">
                  <p:embed/>
                </p:oleObj>
              </mc:Choice>
              <mc:Fallback>
                <p:oleObj name="" r:id="rId1" imgW="368300" imgH="215900" progId="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3651250"/>
                        <a:ext cx="804863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13" y="954088"/>
            <a:ext cx="8534400" cy="18669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§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/>
              </a:rPr>
              <a:t>2</a:t>
            </a: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.2   8086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的工作模式和</a:t>
            </a:r>
            <a:b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总线操作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6713" y="3068638"/>
            <a:ext cx="4545013" cy="2835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.2.1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最小模式系统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2.2.2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最大模式系统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2.2.3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总线操作时序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heel spokes="2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3.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最大模式下的读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/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写总线周期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仅说明与最小模式下读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写总线周期的主要不同点，还应搞清                、           、       和          信号功能。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最大模式读总线周期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在最大模式下无           信号，用             和        来区分是存储器读还是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读周期。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执行的是存储器读指令，则      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，同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时它还表示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进入读存储器总线周期，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这时可以用              信号来代替最小模式下的        信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号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其中还包含了  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的功能。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2349500" y="1739900"/>
          <a:ext cx="13049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596900" imgH="215900" progId="">
                  <p:embed/>
                </p:oleObj>
              </mc:Choice>
              <mc:Fallback>
                <p:oleObj name="" r:id="rId1" imgW="596900" imgH="215900" progId="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1739900"/>
                        <a:ext cx="1304925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5505450" y="3340100"/>
          <a:ext cx="1222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558800" imgH="203200" progId="">
                  <p:embed/>
                </p:oleObj>
              </mc:Choice>
              <mc:Fallback>
                <p:oleObj name="" r:id="rId3" imgW="558800" imgH="203200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5450" y="3340100"/>
                        <a:ext cx="12223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6350000" y="4273550"/>
          <a:ext cx="1220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558800" imgH="203200" progId="">
                  <p:embed/>
                </p:oleObj>
              </mc:Choice>
              <mc:Fallback>
                <p:oleObj name="" r:id="rId5" imgW="558800" imgH="2032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000" y="4273550"/>
                        <a:ext cx="12207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727450" y="1739900"/>
          <a:ext cx="12223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7" imgW="558800" imgH="203200" progId="">
                  <p:embed/>
                </p:oleObj>
              </mc:Choice>
              <mc:Fallback>
                <p:oleObj name="" r:id="rId7" imgW="558800" imgH="203200" progId="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27450" y="1739900"/>
                        <a:ext cx="122237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6972300" y="3340100"/>
          <a:ext cx="750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342900" imgH="215900" progId="">
                  <p:embed/>
                </p:oleObj>
              </mc:Choice>
              <mc:Fallback>
                <p:oleObj name="" r:id="rId9" imgW="342900" imgH="215900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72300" y="3340100"/>
                        <a:ext cx="7508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6127750" y="1739900"/>
          <a:ext cx="750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1" imgW="342900" imgH="215900" progId="">
                  <p:embed/>
                </p:oleObj>
              </mc:Choice>
              <mc:Fallback>
                <p:oleObj name="" r:id="rId11" imgW="342900" imgH="215900" progId="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7750" y="1739900"/>
                        <a:ext cx="7508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5016500" y="1739900"/>
          <a:ext cx="835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3" imgW="381000" imgH="215900" progId="">
                  <p:embed/>
                </p:oleObj>
              </mc:Choice>
              <mc:Fallback>
                <p:oleObj name="" r:id="rId13" imgW="381000" imgH="21590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6500" y="1739900"/>
                        <a:ext cx="8350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7594600" y="50736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5" imgW="266700" imgH="203200" progId="">
                  <p:embed/>
                </p:oleObj>
              </mc:Choice>
              <mc:Fallback>
                <p:oleObj name="" r:id="rId15" imgW="266700" imgH="2032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94600" y="5073650"/>
                        <a:ext cx="5842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3"/>
          <p:cNvGraphicFramePr>
            <a:graphicFrameLocks noChangeAspect="1"/>
          </p:cNvGraphicFramePr>
          <p:nvPr/>
        </p:nvGraphicFramePr>
        <p:xfrm>
          <a:off x="2705100" y="467360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7" imgW="266700" imgH="203200" progId="">
                  <p:embed/>
                </p:oleObj>
              </mc:Choice>
              <mc:Fallback>
                <p:oleObj name="" r:id="rId17" imgW="266700" imgH="203200" progId="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05100" y="4673600"/>
                        <a:ext cx="5842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4"/>
          <p:cNvGraphicFramePr>
            <a:graphicFrameLocks noChangeAspect="1"/>
          </p:cNvGraphicFramePr>
          <p:nvPr/>
        </p:nvGraphicFramePr>
        <p:xfrm>
          <a:off x="2705100" y="5073650"/>
          <a:ext cx="12207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9" imgW="558800" imgH="203200" progId="">
                  <p:embed/>
                </p:oleObj>
              </mc:Choice>
              <mc:Fallback>
                <p:oleObj name="" r:id="rId19" imgW="558800" imgH="2032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05100" y="5073650"/>
                        <a:ext cx="12207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对象 16"/>
          <p:cNvGraphicFramePr>
            <a:graphicFrameLocks noChangeAspect="1"/>
          </p:cNvGraphicFramePr>
          <p:nvPr/>
        </p:nvGraphicFramePr>
        <p:xfrm>
          <a:off x="3594100" y="54737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1" imgW="419100" imgH="215900" progId="">
                  <p:embed/>
                </p:oleObj>
              </mc:Choice>
              <mc:Fallback>
                <p:oleObj name="" r:id="rId21" imgW="419100" imgH="215900" progId="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94100" y="5473700"/>
                        <a:ext cx="8763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6"/>
          <p:cNvGraphicFramePr>
            <a:graphicFrameLocks noChangeAspect="1"/>
          </p:cNvGraphicFramePr>
          <p:nvPr/>
        </p:nvGraphicFramePr>
        <p:xfrm>
          <a:off x="3416300" y="33401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3" imgW="419100" imgH="215900" progId="">
                  <p:embed/>
                </p:oleObj>
              </mc:Choice>
              <mc:Fallback>
                <p:oleObj name="" r:id="rId23" imgW="419100" imgH="215900" progId="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16300" y="3340100"/>
                        <a:ext cx="8763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53975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最大模式读总线周期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73200"/>
            <a:ext cx="8372475" cy="3181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执行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读指令，则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=0,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它也表示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进入读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总线周期，可用         信号代替最小模式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下的       信号，也包含了  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的功能。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最大模式下，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ALE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           和         信号由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产生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  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也由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输出，它代替最小模式下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           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5844" name="Object 2"/>
          <p:cNvGraphicFramePr>
            <a:graphicFrameLocks noChangeAspect="1"/>
          </p:cNvGraphicFramePr>
          <p:nvPr/>
        </p:nvGraphicFramePr>
        <p:xfrm>
          <a:off x="4527550" y="22288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419100" imgH="215900" progId="">
                  <p:embed/>
                </p:oleObj>
              </mc:Choice>
              <mc:Fallback>
                <p:oleObj name="" r:id="rId1" imgW="419100" imgH="215900" progId="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2228850"/>
                        <a:ext cx="8763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2171700" y="35623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419100" imgH="215900" progId="">
                  <p:embed/>
                </p:oleObj>
              </mc:Choice>
              <mc:Fallback>
                <p:oleObj name="" r:id="rId3" imgW="419100" imgH="215900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1700" y="3562350"/>
                        <a:ext cx="8763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7283450" y="14287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266700" imgH="203200" progId="">
                  <p:embed/>
                </p:oleObj>
              </mc:Choice>
              <mc:Fallback>
                <p:oleObj name="" r:id="rId5" imgW="266700" imgH="2032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3450" y="1428750"/>
                        <a:ext cx="5842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/>
        </p:nvGraphicFramePr>
        <p:xfrm>
          <a:off x="1282700" y="35623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266700" imgH="203200" progId="">
                  <p:embed/>
                </p:oleObj>
              </mc:Choice>
              <mc:Fallback>
                <p:oleObj name="" r:id="rId7" imgW="266700" imgH="203200" progId="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2700" y="3562350"/>
                        <a:ext cx="5842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6"/>
          <p:cNvGraphicFramePr>
            <a:graphicFrameLocks noChangeAspect="1"/>
          </p:cNvGraphicFramePr>
          <p:nvPr/>
        </p:nvGraphicFramePr>
        <p:xfrm>
          <a:off x="1638300" y="2228850"/>
          <a:ext cx="584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266700" imgH="203200" progId="">
                  <p:embed/>
                </p:oleObj>
              </mc:Choice>
              <mc:Fallback>
                <p:oleObj name="" r:id="rId9" imgW="266700" imgH="203200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8300" y="2228850"/>
                        <a:ext cx="5842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7"/>
          <p:cNvGraphicFramePr>
            <a:graphicFrameLocks noChangeAspect="1"/>
          </p:cNvGraphicFramePr>
          <p:nvPr/>
        </p:nvGraphicFramePr>
        <p:xfrm>
          <a:off x="4749800" y="1428750"/>
          <a:ext cx="7508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1" imgW="342900" imgH="215900" progId="">
                  <p:embed/>
                </p:oleObj>
              </mc:Choice>
              <mc:Fallback>
                <p:oleObj name="" r:id="rId11" imgW="342900" imgH="2159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49800" y="1428750"/>
                        <a:ext cx="750888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8"/>
          <p:cNvGraphicFramePr>
            <a:graphicFrameLocks noChangeAspect="1"/>
          </p:cNvGraphicFramePr>
          <p:nvPr/>
        </p:nvGraphicFramePr>
        <p:xfrm>
          <a:off x="4838700" y="1828800"/>
          <a:ext cx="7508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3" imgW="342900" imgH="215900" progId="">
                  <p:embed/>
                </p:oleObj>
              </mc:Choice>
              <mc:Fallback>
                <p:oleObj name="" r:id="rId13" imgW="342900" imgH="2159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38700" y="1828800"/>
                        <a:ext cx="750888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9"/>
          <p:cNvGraphicFramePr>
            <a:graphicFrameLocks noChangeAspect="1"/>
          </p:cNvGraphicFramePr>
          <p:nvPr/>
        </p:nvGraphicFramePr>
        <p:xfrm>
          <a:off x="2571750" y="3162300"/>
          <a:ext cx="7508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5" imgW="342900" imgH="215900" progId="">
                  <p:embed/>
                </p:oleObj>
              </mc:Choice>
              <mc:Fallback>
                <p:oleObj name="" r:id="rId15" imgW="342900" imgH="215900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71750" y="3162300"/>
                        <a:ext cx="750888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0"/>
          <p:cNvGraphicFramePr>
            <a:graphicFrameLocks noChangeAspect="1"/>
          </p:cNvGraphicFramePr>
          <p:nvPr/>
        </p:nvGraphicFramePr>
        <p:xfrm>
          <a:off x="1016000" y="3162300"/>
          <a:ext cx="12239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7" imgW="558800" imgH="203200" progId="">
                  <p:embed/>
                </p:oleObj>
              </mc:Choice>
              <mc:Fallback>
                <p:oleObj name="" r:id="rId17" imgW="558800" imgH="203200" progId="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6000" y="3162300"/>
                        <a:ext cx="1223963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11"/>
          <p:cNvGraphicFramePr>
            <a:graphicFrameLocks noChangeAspect="1"/>
          </p:cNvGraphicFramePr>
          <p:nvPr/>
        </p:nvGraphicFramePr>
        <p:xfrm>
          <a:off x="5149850" y="2762250"/>
          <a:ext cx="8064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9" imgW="368300" imgH="215900" progId="">
                  <p:embed/>
                </p:oleObj>
              </mc:Choice>
              <mc:Fallback>
                <p:oleObj name="" r:id="rId19" imgW="368300" imgH="215900" progId="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49850" y="2762250"/>
                        <a:ext cx="80645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2"/>
          <p:cNvGraphicFramePr>
            <a:graphicFrameLocks noChangeAspect="1"/>
          </p:cNvGraphicFramePr>
          <p:nvPr/>
        </p:nvGraphicFramePr>
        <p:xfrm>
          <a:off x="3860800" y="2762250"/>
          <a:ext cx="944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1" imgW="431800" imgH="215900" progId="">
                  <p:embed/>
                </p:oleObj>
              </mc:Choice>
              <mc:Fallback>
                <p:oleObj name="" r:id="rId21" imgW="431800" imgH="215900" progId="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60800" y="2762250"/>
                        <a:ext cx="944563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最大模式写总线周期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与读总线周期一样，最大模式下也无           信号，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              和        区分存储器写和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若执行存储器写指令，则进入存储器写总线周期，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，它用来代替最小模式下的          信号，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并包含了  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的信号。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执行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写指令，则进入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写总线周期，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，它用来代替最小模式下的        信号，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并包含了           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的信号。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6868" name="Object 3"/>
          <p:cNvGraphicFramePr>
            <a:graphicFrameLocks noChangeAspect="1"/>
          </p:cNvGraphicFramePr>
          <p:nvPr/>
        </p:nvGraphicFramePr>
        <p:xfrm>
          <a:off x="1327150" y="1695450"/>
          <a:ext cx="13065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596900" imgH="215900" progId="">
                  <p:embed/>
                </p:oleObj>
              </mc:Choice>
              <mc:Fallback>
                <p:oleObj name="" r:id="rId1" imgW="596900" imgH="215900" progId="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7150" y="1695450"/>
                        <a:ext cx="130651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4"/>
          <p:cNvGraphicFramePr>
            <a:graphicFrameLocks noChangeAspect="1"/>
          </p:cNvGraphicFramePr>
          <p:nvPr/>
        </p:nvGraphicFramePr>
        <p:xfrm>
          <a:off x="1016000" y="2628900"/>
          <a:ext cx="13065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596900" imgH="215900" progId="">
                  <p:embed/>
                </p:oleObj>
              </mc:Choice>
              <mc:Fallback>
                <p:oleObj name="" r:id="rId3" imgW="596900" imgH="215900" progId="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2628900"/>
                        <a:ext cx="130651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1016000" y="3917950"/>
          <a:ext cx="13065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596900" imgH="215900" progId="">
                  <p:embed/>
                </p:oleObj>
              </mc:Choice>
              <mc:Fallback>
                <p:oleObj name="" r:id="rId5" imgW="596900" imgH="215900" progId="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3917950"/>
                        <a:ext cx="130651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6"/>
          <p:cNvGraphicFramePr>
            <a:graphicFrameLocks noChangeAspect="1"/>
          </p:cNvGraphicFramePr>
          <p:nvPr/>
        </p:nvGraphicFramePr>
        <p:xfrm>
          <a:off x="6350000" y="12954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419100" imgH="215900" progId="">
                  <p:embed/>
                </p:oleObj>
              </mc:Choice>
              <mc:Fallback>
                <p:oleObj name="" r:id="rId7" imgW="419100" imgH="215900" progId="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0000" y="1295400"/>
                        <a:ext cx="8763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7"/>
          <p:cNvGraphicFramePr>
            <a:graphicFrameLocks noChangeAspect="1"/>
          </p:cNvGraphicFramePr>
          <p:nvPr/>
        </p:nvGraphicFramePr>
        <p:xfrm>
          <a:off x="2438400" y="30289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19100" imgH="215900" progId="">
                  <p:embed/>
                </p:oleObj>
              </mc:Choice>
              <mc:Fallback>
                <p:oleObj name="" r:id="rId9" imgW="419100" imgH="215900" progId="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3028950"/>
                        <a:ext cx="8763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8"/>
          <p:cNvGraphicFramePr>
            <a:graphicFrameLocks noChangeAspect="1"/>
          </p:cNvGraphicFramePr>
          <p:nvPr/>
        </p:nvGraphicFramePr>
        <p:xfrm>
          <a:off x="2305050" y="431800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1" imgW="419100" imgH="215900" progId="">
                  <p:embed/>
                </p:oleObj>
              </mc:Choice>
              <mc:Fallback>
                <p:oleObj name="" r:id="rId11" imgW="419100" imgH="21590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05050" y="4318000"/>
                        <a:ext cx="8763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9"/>
          <p:cNvGraphicFramePr>
            <a:graphicFrameLocks noChangeAspect="1"/>
          </p:cNvGraphicFramePr>
          <p:nvPr/>
        </p:nvGraphicFramePr>
        <p:xfrm>
          <a:off x="6616700" y="3962400"/>
          <a:ext cx="695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3" imgW="316865" imgH="215900" progId="">
                  <p:embed/>
                </p:oleObj>
              </mc:Choice>
              <mc:Fallback>
                <p:oleObj name="" r:id="rId13" imgW="316865" imgH="215900" progId="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16700" y="3962400"/>
                        <a:ext cx="6953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0"/>
          <p:cNvGraphicFramePr>
            <a:graphicFrameLocks noChangeAspect="1"/>
          </p:cNvGraphicFramePr>
          <p:nvPr/>
        </p:nvGraphicFramePr>
        <p:xfrm>
          <a:off x="6750050" y="2584450"/>
          <a:ext cx="695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5" imgW="316865" imgH="215900" progId="">
                  <p:embed/>
                </p:oleObj>
              </mc:Choice>
              <mc:Fallback>
                <p:oleObj name="" r:id="rId15" imgW="316865" imgH="215900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50050" y="2584450"/>
                        <a:ext cx="6953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1"/>
          <p:cNvGraphicFramePr>
            <a:graphicFrameLocks noChangeAspect="1"/>
          </p:cNvGraphicFramePr>
          <p:nvPr/>
        </p:nvGraphicFramePr>
        <p:xfrm>
          <a:off x="2794000" y="1695450"/>
          <a:ext cx="8350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7" imgW="381000" imgH="215900" progId="">
                  <p:embed/>
                </p:oleObj>
              </mc:Choice>
              <mc:Fallback>
                <p:oleObj name="" r:id="rId17" imgW="381000" imgH="215900" progId="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4000" y="1695450"/>
                        <a:ext cx="8350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12604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PC/XT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计算机上总线信号的形成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1673225"/>
            <a:ext cx="8597900" cy="4860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请参看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P461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的图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15.1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PC/XT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计算机上，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子系统由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8088 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8284A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时钟产生器、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8288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总线控制器、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地址锁存器、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74LS244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数据缓冲器等组成。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8088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工作于最大模式，有些控制信号由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8288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形成后送到控制总线。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地址信号分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路送到地址总线上，形成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19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：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1)A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19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16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经锁存器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锁存后送出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2)A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15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在总线周期内总呈现地址信号，经过缓冲器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74LS244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送出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  3)AD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上的信号需经分离后送出，即先出现地址信号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，经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锁存后送出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101013" cy="5084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上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后出现的是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位数据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，经双向数据缓冲器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驱动后，形成双向的数据信号。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分离后的地总线、数据总线以及控制总线可直接送到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扩展槽上，组成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62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芯的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PC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总线信号，在那里还要经过驱动后才能使用。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组系统总线中，控制总线可直接控制系统板上其他电路的工作。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分离出来的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19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，还要经过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片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74LS244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进一步驱动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形成地址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XA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，供其它电路使用。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位数据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需经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片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驱动后，形成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7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0" lang="zh-CN" alt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XD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，再送到其它电路和存储器去。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PC/XT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计算机上总线信号的形成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63" y="503238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工作模式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6488" y="1403350"/>
            <a:ext cx="7065963" cy="4725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工作于最小模式时，送到存储器和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接口的所有信号都由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产生。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工作于最大模式时，某些控制信号由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8288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总线控制器产生。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最大模式主要用于包含数值协处理器（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Numeric Data Processor, NDP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8087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的系统中。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675" y="1584325"/>
            <a:ext cx="7959725" cy="39497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2.2.1 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最小模式系统</a:t>
            </a:r>
            <a:b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</a:b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j-cs"/>
              </a:rPr>
              <a:t>2.2.2 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j-cs"/>
              </a:rPr>
              <a:t>最大模式系统</a:t>
            </a:r>
            <a:b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j-cs"/>
              </a:rPr>
            </a:b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j-cs"/>
              </a:rPr>
              <a:t>2.2.3  </a:t>
            </a: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j-cs"/>
              </a:rPr>
              <a:t>总线操作时序</a:t>
            </a:r>
            <a:b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j-cs"/>
              </a:rPr>
            </a:b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2.2.1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j-cs"/>
              </a:rPr>
              <a:t>最小模式系统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系统配置图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63855" marR="0" lvl="0" indent="-36385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工作于最小模式时，系统配置图如图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2.10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2228850"/>
            <a:ext cx="8151813" cy="462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704850" y="6096000"/>
            <a:ext cx="8905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图</a:t>
            </a:r>
            <a:r>
              <a:rPr kumimoji="1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2.10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5085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最小模式系统配置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64538" cy="5175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硬件包含：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8086 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、存储器、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接口芯片，还有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位地址锁存器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位双向数据总线缓冲器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和时钟产生器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8284A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片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74LS373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锁存器，分离地址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数据线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15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~AD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、地址状态线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19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~A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16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/S</a:t>
            </a:r>
            <a:r>
              <a:rPr kumimoji="0" 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和       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信号。这些总线上先传地址信号，然后被锁存，再传送数据或状态信号。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系统传送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16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位数据，要用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片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74LS245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驱动。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8088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仅传送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位数据，只要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片缓冲器。缓冲器还可控制数据传送方向。锁存器也具有缓冲功能。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63855" marR="0" lvl="0" indent="-363855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8284A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产生系统所需的时钟信号。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1268" name="对象 3"/>
          <p:cNvGraphicFramePr>
            <a:graphicFrameLocks noChangeAspect="1"/>
          </p:cNvGraphicFramePr>
          <p:nvPr/>
        </p:nvGraphicFramePr>
        <p:xfrm>
          <a:off x="4394200" y="3028950"/>
          <a:ext cx="12811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58800" imgH="254000" progId="">
                  <p:embed/>
                </p:oleObj>
              </mc:Choice>
              <mc:Fallback>
                <p:oleObj name="" r:id="rId1" imgW="558800" imgH="2540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4200" y="3028950"/>
                        <a:ext cx="1281113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2.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数据总线缓冲器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74LS244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和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74LS245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977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 244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单向数据总线缓冲器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图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2.11  74LS 244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的逻辑功能和引脚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305550" y="2139950"/>
            <a:ext cx="2644775" cy="431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algn="just" defTabSz="914400" eaLnBrk="1" hangingPunct="1">
              <a:spcBef>
                <a:spcPts val="6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=0, 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1A</a:t>
            </a:r>
            <a:r>
              <a:rPr kumimoji="1" lang="en-US" b="1" kern="1200" cap="none" spc="0" normalizeH="0" baseline="-25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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1A</a:t>
            </a:r>
            <a:r>
              <a:rPr kumimoji="1" lang="en-US" b="1" kern="1200" cap="none" spc="0" normalizeH="0" baseline="-25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端的信号被传送到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1Y</a:t>
            </a:r>
            <a:r>
              <a:rPr kumimoji="1" lang="en-US" b="1" kern="1200" cap="none" spc="0" normalizeH="0" baseline="-25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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1Y</a:t>
            </a:r>
            <a:r>
              <a:rPr kumimoji="1" lang="en-US" b="1" kern="1200" cap="none" spc="0" normalizeH="0" baseline="-25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=0, 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2A</a:t>
            </a:r>
            <a:r>
              <a:rPr kumimoji="1" lang="en-US" b="1" kern="1200" cap="none" spc="0" normalizeH="0" baseline="-25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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2A</a:t>
            </a:r>
            <a:r>
              <a:rPr kumimoji="1" lang="en-US" b="1" kern="1200" cap="none" spc="0" normalizeH="0" baseline="-25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端的信号被传送到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2Y</a:t>
            </a:r>
            <a:r>
              <a:rPr kumimoji="1" lang="en-US" b="1" kern="1200" cap="none" spc="0" normalizeH="0" baseline="-25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~2Y</a:t>
            </a:r>
            <a:r>
              <a:rPr kumimoji="1" lang="en-US" b="1" kern="1200" cap="none" spc="0" normalizeH="0" baseline="-250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     和  </a:t>
            </a: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=1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时，输出呈高阻态。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6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常把     和   </a:t>
            </a: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连起来，由</a:t>
            </a: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个片选信号控制。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293" name="对象 5"/>
          <p:cNvGraphicFramePr>
            <a:graphicFrameLocks noChangeAspect="1"/>
          </p:cNvGraphicFramePr>
          <p:nvPr/>
        </p:nvGraphicFramePr>
        <p:xfrm>
          <a:off x="6616700" y="213995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41300" imgH="215900" progId="">
                  <p:embed/>
                </p:oleObj>
              </mc:Choice>
              <mc:Fallback>
                <p:oleObj name="" r:id="rId1" imgW="241300" imgH="2159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16700" y="2139950"/>
                        <a:ext cx="4889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6"/>
          <p:cNvGraphicFramePr>
            <a:graphicFrameLocks noChangeAspect="1"/>
          </p:cNvGraphicFramePr>
          <p:nvPr/>
        </p:nvGraphicFramePr>
        <p:xfrm>
          <a:off x="6572250" y="3295650"/>
          <a:ext cx="527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41300" imgH="215900" progId="">
                  <p:embed/>
                </p:oleObj>
              </mc:Choice>
              <mc:Fallback>
                <p:oleObj name="" r:id="rId3" imgW="241300" imgH="2159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2250" y="3295650"/>
                        <a:ext cx="52705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3"/>
          <p:cNvGraphicFramePr>
            <a:graphicFrameLocks noChangeAspect="1"/>
          </p:cNvGraphicFramePr>
          <p:nvPr/>
        </p:nvGraphicFramePr>
        <p:xfrm>
          <a:off x="7727950" y="4451350"/>
          <a:ext cx="527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41300" imgH="215900" progId="">
                  <p:embed/>
                </p:oleObj>
              </mc:Choice>
              <mc:Fallback>
                <p:oleObj name="" r:id="rId5" imgW="241300" imgH="2159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27950" y="4451350"/>
                        <a:ext cx="52705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4"/>
          <p:cNvGraphicFramePr>
            <a:graphicFrameLocks noChangeAspect="1"/>
          </p:cNvGraphicFramePr>
          <p:nvPr/>
        </p:nvGraphicFramePr>
        <p:xfrm>
          <a:off x="8039100" y="5295900"/>
          <a:ext cx="5270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6" imgW="241300" imgH="215900" progId="">
                  <p:embed/>
                </p:oleObj>
              </mc:Choice>
              <mc:Fallback>
                <p:oleObj name="" r:id="rId6" imgW="241300" imgH="2159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39100" y="5295900"/>
                        <a:ext cx="52705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5"/>
          <p:cNvGraphicFramePr>
            <a:graphicFrameLocks noChangeAspect="1"/>
          </p:cNvGraphicFramePr>
          <p:nvPr/>
        </p:nvGraphicFramePr>
        <p:xfrm>
          <a:off x="6972300" y="445135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241300" imgH="215900" progId="">
                  <p:embed/>
                </p:oleObj>
              </mc:Choice>
              <mc:Fallback>
                <p:oleObj name="" r:id="rId7" imgW="241300" imgH="2159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72300" y="4451350"/>
                        <a:ext cx="4889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6"/>
          <p:cNvGraphicFramePr>
            <a:graphicFrameLocks noChangeAspect="1"/>
          </p:cNvGraphicFramePr>
          <p:nvPr/>
        </p:nvGraphicFramePr>
        <p:xfrm>
          <a:off x="7283450" y="5295900"/>
          <a:ext cx="488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8" imgW="241300" imgH="215900" progId="">
                  <p:embed/>
                </p:oleObj>
              </mc:Choice>
              <mc:Fallback>
                <p:oleObj name="" r:id="rId8" imgW="241300" imgH="2159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5295900"/>
                        <a:ext cx="48895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9" name="图片 11" descr="LF_t2.11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350" y="2184400"/>
            <a:ext cx="5857875" cy="4410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17500"/>
            <a:ext cx="8372475" cy="1022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74LS 245 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双向数据总线缓冲器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图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2.12  74LS245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的逻辑功能和引脚图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572250" y="1784350"/>
            <a:ext cx="2222500" cy="431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R="0" algn="just" defTabSz="914400" eaLnBrk="1" hangingPunct="1">
              <a:spcBef>
                <a:spcPts val="12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除门控信号   ，还有方向控制端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DIR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12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只有</a:t>
            </a: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=0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，数据才能传输，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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</a:t>
            </a: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B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12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DIR=1, 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传输方向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</a:t>
            </a: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；</a:t>
            </a:r>
            <a:endParaRPr kumimoji="1" lang="en-US" altLang="zh-CN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spcBef>
                <a:spcPts val="1200"/>
              </a:spcBef>
              <a:buClr>
                <a:srgbClr val="00FF00"/>
              </a:buClr>
              <a:buSzTx/>
              <a:buChar char="Ø"/>
              <a:defRPr/>
            </a:pPr>
            <a:r>
              <a:rPr kumimoji="1" 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DIR=0,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传输方向</a:t>
            </a: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  <a:sym typeface="Wingdings 3" panose="05040102010807070707"/>
              </a:rPr>
              <a:t></a:t>
            </a:r>
            <a:r>
              <a:rPr kumimoji="1" lang="en-US" altLang="zh-CN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b="1" kern="1200" cap="none" spc="0" normalizeH="0" baseline="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b="1" kern="1200" cap="none" spc="0" normalizeH="0" baseline="0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+mn-cs"/>
            </a:endParaRPr>
          </a:p>
          <a:p>
            <a:pPr marL="533400" marR="0" indent="-533400" defTabSz="914400">
              <a:spcBef>
                <a:spcPct val="30000"/>
              </a:spcBef>
              <a:buClr>
                <a:srgbClr val="00B0F0"/>
              </a:buClr>
              <a:buSzTx/>
              <a:buChar char="u"/>
              <a:defRPr/>
            </a:pPr>
            <a:endParaRPr kumimoji="0" lang="zh-CN" altLang="en-US" b="1" kern="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3316" name="Object 1"/>
          <p:cNvGraphicFramePr>
            <a:graphicFrameLocks noChangeAspect="1"/>
          </p:cNvGraphicFramePr>
          <p:nvPr/>
        </p:nvGraphicFramePr>
        <p:xfrm>
          <a:off x="8439150" y="1784350"/>
          <a:ext cx="334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65100" imgH="215900" progId="">
                  <p:embed/>
                </p:oleObj>
              </mc:Choice>
              <mc:Fallback>
                <p:oleObj name="" r:id="rId1" imgW="165100" imgH="2159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9150" y="1784350"/>
                        <a:ext cx="33496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7461250" y="3028950"/>
          <a:ext cx="334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65100" imgH="215900" progId="">
                  <p:embed/>
                </p:oleObj>
              </mc:Choice>
              <mc:Fallback>
                <p:oleObj name="" r:id="rId3" imgW="165100" imgH="2159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250" y="3028950"/>
                        <a:ext cx="33496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图片 8" descr="LF_t2.12-m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50" y="1562100"/>
            <a:ext cx="6143625" cy="492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6394</Words>
  <Application>WPS 演示</Application>
  <PresentationFormat>全屏显示(4:3)</PresentationFormat>
  <Paragraphs>289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华文隶书</vt:lpstr>
      <vt:lpstr>微软雅黑</vt:lpstr>
      <vt:lpstr>黑体</vt:lpstr>
      <vt:lpstr>楷体_GB2312</vt:lpstr>
      <vt:lpstr>新宋体</vt:lpstr>
      <vt:lpstr>华文琥珀</vt:lpstr>
      <vt:lpstr>Times New Roman</vt:lpstr>
      <vt:lpstr>Symbol</vt:lpstr>
      <vt:lpstr>Wingdings 3</vt:lpstr>
      <vt:lpstr>Arial Unicode MS</vt:lpstr>
      <vt:lpstr>Wingdings 3</vt:lpstr>
      <vt:lpstr>Gulim</vt:lpstr>
      <vt:lpstr>Calibri</vt:lpstr>
      <vt:lpstr>微机模板</vt:lpstr>
      <vt:lpstr>自定义设计方案</vt:lpstr>
      <vt:lpstr>PowerPoint 演示文稿</vt:lpstr>
      <vt:lpstr>PowerPoint 演示文稿</vt:lpstr>
      <vt:lpstr>§2.2   8086的工作模式和 总线操作</vt:lpstr>
      <vt:lpstr>工作模式</vt:lpstr>
      <vt:lpstr>2.2.1  最小模式系统 2.2.2  最大模式系统 2.2.3  总线操作时序 </vt:lpstr>
      <vt:lpstr>2.2.1  最小模式系统</vt:lpstr>
      <vt:lpstr>最小模式系统配置</vt:lpstr>
      <vt:lpstr>2. 数据总线缓冲器74LS244和74LS245</vt:lpstr>
      <vt:lpstr>PowerPoint 演示文稿</vt:lpstr>
      <vt:lpstr>锁存器74LS373</vt:lpstr>
      <vt:lpstr>时钟发生器8284A</vt:lpstr>
      <vt:lpstr>PowerPoint 演示文稿</vt:lpstr>
      <vt:lpstr>PowerPoint 演示文稿</vt:lpstr>
      <vt:lpstr>最小模式系统工作过程</vt:lpstr>
      <vt:lpstr>最小模式</vt:lpstr>
      <vt:lpstr>PowerPoint 演示文稿</vt:lpstr>
      <vt:lpstr>2.2.2  最大模式系统</vt:lpstr>
      <vt:lpstr>PowerPoint 演示文稿</vt:lpstr>
      <vt:lpstr>8288的输入输出总线信号</vt:lpstr>
      <vt:lpstr>8288的信号</vt:lpstr>
      <vt:lpstr>PowerPoint 演示文稿</vt:lpstr>
      <vt:lpstr>2.2.3  总线操作时序</vt:lpstr>
      <vt:lpstr>1. 最小模式下的读总线周期</vt:lpstr>
      <vt:lpstr>最小模式读总线周期</vt:lpstr>
      <vt:lpstr>最小模式读总线周期</vt:lpstr>
      <vt:lpstr>最小模式读总线周期</vt:lpstr>
      <vt:lpstr>2. 最小模式下的写总线周期</vt:lpstr>
      <vt:lpstr>最小模式写总线周期</vt:lpstr>
      <vt:lpstr>最小模式写总线周期</vt:lpstr>
      <vt:lpstr>3. 最大模式下的读/写总线周期</vt:lpstr>
      <vt:lpstr>最大模式读总线周期</vt:lpstr>
      <vt:lpstr>最大模式写总线周期</vt:lpstr>
      <vt:lpstr>PC/XT计算机上总线信号的形成</vt:lpstr>
      <vt:lpstr>PC/XT计算机上总线信号的形成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445</cp:revision>
  <dcterms:created xsi:type="dcterms:W3CDTF">2003-06-02T09:23:00Z</dcterms:created>
  <dcterms:modified xsi:type="dcterms:W3CDTF">2020-05-06T02:35:04Z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