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48"/>
  </p:handoutMasterIdLst>
  <p:sldIdLst>
    <p:sldId id="676" r:id="rId3"/>
    <p:sldId id="598" r:id="rId4"/>
    <p:sldId id="588" r:id="rId5"/>
    <p:sldId id="635" r:id="rId6"/>
    <p:sldId id="634" r:id="rId7"/>
    <p:sldId id="633" r:id="rId8"/>
    <p:sldId id="636" r:id="rId9"/>
    <p:sldId id="645" r:id="rId10"/>
    <p:sldId id="672" r:id="rId12"/>
    <p:sldId id="644" r:id="rId13"/>
    <p:sldId id="643" r:id="rId14"/>
    <p:sldId id="642" r:id="rId15"/>
    <p:sldId id="641" r:id="rId16"/>
    <p:sldId id="640" r:id="rId17"/>
    <p:sldId id="639" r:id="rId18"/>
    <p:sldId id="638" r:id="rId19"/>
    <p:sldId id="649" r:id="rId20"/>
    <p:sldId id="673" r:id="rId21"/>
    <p:sldId id="648" r:id="rId22"/>
    <p:sldId id="647" r:id="rId23"/>
    <p:sldId id="646" r:id="rId24"/>
    <p:sldId id="637" r:id="rId25"/>
    <p:sldId id="653" r:id="rId26"/>
    <p:sldId id="652" r:id="rId27"/>
    <p:sldId id="651" r:id="rId28"/>
    <p:sldId id="650" r:id="rId29"/>
    <p:sldId id="654" r:id="rId30"/>
    <p:sldId id="655" r:id="rId31"/>
    <p:sldId id="67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63" r:id="rId40"/>
    <p:sldId id="668" r:id="rId41"/>
    <p:sldId id="667" r:id="rId42"/>
    <p:sldId id="666" r:id="rId43"/>
    <p:sldId id="665" r:id="rId44"/>
    <p:sldId id="669" r:id="rId45"/>
    <p:sldId id="670" r:id="rId46"/>
    <p:sldId id="674" r:id="rId4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FF99"/>
    <a:srgbClr val="00FF00"/>
    <a:srgbClr val="FF66FF"/>
    <a:srgbClr val="66CCFF"/>
    <a:srgbClr val="FF6600"/>
    <a:srgbClr val="66FF33"/>
    <a:srgbClr val="CCFF9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8259A</a:t>
            </a:r>
            <a:endParaRPr lang="zh-CN" altLang="en-US" sz="1800" b="1" dirty="0"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226300" y="6608701"/>
            <a:ext cx="19177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="1" baseline="0" dirty="0" smtClean="0">
                <a:solidFill>
                  <a:srgbClr val="66FF33"/>
                </a:solidFill>
                <a:effectLst/>
                <a:ea typeface="华文隶书" pitchFamily="2" charset="-122"/>
              </a:rPr>
            </a:fld>
            <a:endParaRPr kumimoji="0" lang="zh-CN" altLang="en-US" sz="1800" b="1" baseline="0" dirty="0" smtClean="0">
              <a:solidFill>
                <a:srgbClr val="66FF33"/>
              </a:solidFill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8.2  8259A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工作原理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lus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0645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7493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8.2.2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的工作方式</a:t>
            </a:r>
            <a:endParaRPr lang="zh-CN" altLang="en-US" sz="4000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511800"/>
          </a:xfrm>
        </p:spPr>
        <p:txBody>
          <a:bodyPr/>
          <a:lstStyle/>
          <a:p>
            <a:pPr marL="363855" indent="-363855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写入初始化命令字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ICW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和控制命令字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，对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设置不同的工作方式。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设置优先级方式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  <a:p>
            <a:pPr marL="0" indent="0">
              <a:buNone/>
              <a:tabLst>
                <a:tab pos="0" algn="l"/>
              </a:tabLst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全嵌套方式：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最基本方式，初始化后自动进入。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从各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脚引入的中断请求具有固定优先级，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7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依次降低，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 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最高。</a:t>
            </a:r>
            <a:r>
              <a:rPr lang="en-US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初始化后自动进入此方式。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中断响应后，中断服务寄存器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的对应位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IS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置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，并保持到中断结束，类型号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出现在</a:t>
            </a:r>
            <a:r>
              <a:rPr lang="en-US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DB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上，然后进入中断处理。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由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CPU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发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EOI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命令结束中断，使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IS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复位；也可发自动结束中断命令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AEOI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</a:rPr>
              <a:t>处理过程中，高级中断打断低级中断，禁止低级或同级中断进入。</a:t>
            </a:r>
            <a:endParaRPr lang="zh-CN" altLang="en-US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特殊全嵌方式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同全嵌套方式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但允许同级中断进入。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设</a:t>
            </a:r>
            <a:r>
              <a:rPr lang="zh-CN" altLang="en-US" sz="3200" dirty="0" smtClean="0">
                <a:solidFill>
                  <a:schemeClr val="tx1"/>
                </a:solidFill>
              </a:rPr>
              <a:t>置优先级方式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73200"/>
            <a:ext cx="8445500" cy="207010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图中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从片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INT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脚接主片的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主片角度看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从片的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8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级中断为同级中断。若正在处理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则允许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~IR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进入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即允许同级中断进入。必须在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中断处理程序中，用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STI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指令开中断，才允许从片中断嵌套。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 marL="363855" indent="-363855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但全嵌套方式禁止同级中断进入。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39800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CC00"/>
                </a:solidFill>
                <a:latin typeface="+mn-ea"/>
                <a:ea typeface="+mn-ea"/>
                <a:cs typeface="hakuyoxingshu7000" pitchFamily="2" charset="-122"/>
              </a:rPr>
              <a:t>例</a:t>
            </a:r>
            <a:r>
              <a:rPr lang="en-US" sz="2800" b="1" dirty="0" smtClean="0">
                <a:solidFill>
                  <a:srgbClr val="00CC00"/>
                </a:solidFill>
                <a:latin typeface="+mn-lt"/>
                <a:ea typeface="+mn-ea"/>
                <a:cs typeface="hakuyoxingshu7000" pitchFamily="2" charset="-122"/>
              </a:rPr>
              <a:t>8.3</a:t>
            </a:r>
            <a:r>
              <a:rPr lang="en-US" sz="2800" b="1" dirty="0" smtClean="0">
                <a:solidFill>
                  <a:srgbClr val="00CC00"/>
                </a:solidFill>
                <a:latin typeface="+mn-ea"/>
                <a:ea typeface="+mn-ea"/>
                <a:cs typeface="hakuyoxingshu7000" pitchFamily="2" charset="-122"/>
              </a:rPr>
              <a:t>  </a:t>
            </a:r>
            <a:r>
              <a:rPr lang="zh-CN" altLang="en-US" sz="2600" b="1" dirty="0" smtClean="0">
                <a:solidFill>
                  <a:srgbClr val="FFFF00"/>
                </a:solidFill>
                <a:latin typeface="+mn-ea"/>
                <a:ea typeface="+mn-ea"/>
                <a:cs typeface="hakuyoxingshu7000" pitchFamily="2" charset="-122"/>
              </a:rPr>
              <a:t>同级中断举例。</a:t>
            </a:r>
            <a:endParaRPr lang="zh-CN" altLang="en-US" sz="2600" b="1" dirty="0">
              <a:solidFill>
                <a:srgbClr val="FFFF00"/>
              </a:solidFill>
              <a:latin typeface="+mn-ea"/>
              <a:ea typeface="+mn-ea"/>
              <a:cs typeface="hakuyoxingshu7000" pitchFamily="2" charset="-122"/>
            </a:endParaRPr>
          </a:p>
        </p:txBody>
      </p:sp>
      <p:pic>
        <p:nvPicPr>
          <p:cNvPr id="7" name="图片 6" descr="t-8.10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5000" y="3829050"/>
            <a:ext cx="5200650" cy="2611882"/>
          </a:xfrm>
          <a:prstGeom prst="rect">
            <a:avLst/>
          </a:prstGeom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4826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</a:rPr>
              <a:t>设置优先级方式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3689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）优先级自动循环方式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    各中断请求优先级相同，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服务完后成为最低级，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i+1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成最高级。初始优先级从高到低为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sym typeface="Symbol" panose="05050102010706020507"/>
              </a:rPr>
              <a:t>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66FF33"/>
                </a:solidFill>
                <a:latin typeface="+mn-lt"/>
              </a:rPr>
              <a:t>8.4  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参看下图的优先级自动循环方式示意图。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图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a)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：初始状态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为最高级，若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6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同时请求中断，则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6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均置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图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b)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先被服务，之后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成最低级，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为最高级，优先级顺序：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服务后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=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最低，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最高，依次类推。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4599130"/>
            <a:ext cx="80105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</a:rPr>
              <a:t>设置优先级方式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950"/>
            <a:ext cx="738663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）优先级特殊循环方式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也称为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设置最低优先级方式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，与优先级自动循环方式类似，只是最低优先级由程序设置，并非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最低。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设为最低后，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i+1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便是最高。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5422900"/>
          </a:xfrm>
        </p:spPr>
        <p:txBody>
          <a:bodyPr/>
          <a:lstStyle/>
          <a:p>
            <a:pPr marL="363855" indent="-363855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可用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CLI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指令关中断，禁止可屏蔽中断进入；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开中断情况下，可将中断屏蔽寄存器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的相应位置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，来屏蔽某一级或某几级中断。有两种屏蔽方式：</a:t>
            </a:r>
            <a:endParaRPr lang="zh-CN" altLang="en-US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）普通屏蔽方式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400" b="0" dirty="0" smtClean="0">
                <a:ea typeface="黑体" panose="02010609060101010101" pitchFamily="2" charset="-122"/>
              </a:rPr>
              <a:t>   </a:t>
            </a:r>
            <a:r>
              <a:rPr lang="en-US" altLang="zh-CN" sz="2400" b="0" dirty="0" smtClean="0">
                <a:latin typeface="+mn-lt"/>
                <a:ea typeface="华文中宋" pitchFamily="2" charset="-122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中的某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位或某几位置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，就可将相应的中断请求屏蔽。例如，令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IMR=00100100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，则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altLang="zh-CN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altLang="zh-CN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上的中断请求被屏蔽。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）特殊屏蔽方式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仅屏蔽本级中断，高级或低级中断都允许进入。</a:t>
            </a:r>
            <a:endParaRPr lang="zh-CN" altLang="en-US" sz="2600" dirty="0">
              <a:solidFill>
                <a:srgbClr val="FFFF99"/>
              </a:solidFill>
              <a:latin typeface="+mn-lt"/>
              <a:ea typeface="华文中宋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中断屏蔽方式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结</a:t>
            </a:r>
            <a:r>
              <a:rPr lang="zh-CN" altLang="en-US" dirty="0" smtClean="0">
                <a:solidFill>
                  <a:schemeClr val="tx1"/>
                </a:solidFill>
              </a:rPr>
              <a:t>束中断方式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52550"/>
            <a:ext cx="8372475" cy="550545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中断响应后，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的相应位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，中断结束后应将</a:t>
            </a:r>
            <a:r>
              <a:rPr lang="en-US" sz="2600" dirty="0" err="1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altLang="zh-CN" sz="2600" dirty="0" err="1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600" baseline="-25000" dirty="0" err="1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，表示结束中断。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600"/>
              </a:spcBef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种结束中断方式：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自动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非自动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，后者又分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普通结束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特殊结束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）自动结束中断方式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AEOI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上中断响应后，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相应位置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，在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CPU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发来的中断响应信号          的第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周期结束时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相应位自动清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0,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结束中断。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AEOI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方式，中断结束时不用对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发任何命令，通常在只有一片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，多个中断不会嵌套的情况下使用。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endParaRPr lang="zh-CN" altLang="en-US" sz="2400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49450" y="40068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40068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结束中断方式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）普通结束中断方式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是常用的结束中断方式，用于全嵌套方式。当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CPU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处理完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个中断请求时，需向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发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命令，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收到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后，将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寄存器中优先级最高的中断，也就是刚服务过的中断的</a:t>
            </a:r>
            <a:r>
              <a:rPr lang="en-US" sz="2600" dirty="0" err="1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IS</a:t>
            </a:r>
            <a:r>
              <a:rPr lang="en-US" sz="2600" baseline="-25000" dirty="0" err="1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n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清零，从而结束中断。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）特殊结束中断方式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SEOI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在非完全嵌套方式下，用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寄存器无法确定当前正在处理哪级中断，也无法确定哪级中断是最后响应和处理的，不能用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方式结束中断，要用特殊方式。这时要用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命令中的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L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~L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来指定将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寄存器的哪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位清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endParaRPr lang="zh-CN" altLang="en-US" sz="2400" dirty="0">
              <a:latin typeface="+mn-lt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中断查询方式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-POLL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84300"/>
            <a:ext cx="8372475" cy="195580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使用一条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指令读取中断查询字，就可查到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是否有中断请求以及哪个优先级最高。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algn="just"/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8.12</a:t>
            </a:r>
            <a:r>
              <a:rPr lang="zh-CN" altLang="en-US" sz="260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中断查询</a:t>
            </a:r>
            <a:r>
              <a:rPr lang="zh-CN" altLang="en-US" sz="2600" smtClean="0">
                <a:solidFill>
                  <a:srgbClr val="FFFF00"/>
                </a:solidFill>
                <a:latin typeface="+mn-lt"/>
              </a:rPr>
              <a:t>字格式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66655" y="3609020"/>
            <a:ext cx="5955583" cy="229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695450"/>
            <a:ext cx="8229600" cy="674688"/>
          </a:xfrm>
        </p:spPr>
        <p:txBody>
          <a:bodyPr/>
          <a:lstStyle/>
          <a:p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3750" y="3251200"/>
            <a:ext cx="80613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rgbClr val="FF0000"/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79375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8.2.3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的命令字及编程</a:t>
            </a:r>
            <a:endParaRPr lang="zh-CN" altLang="en-US" sz="4000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959350"/>
          </a:xfrm>
        </p:spPr>
        <p:txBody>
          <a:bodyPr/>
          <a:lstStyle/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按预定方式工作，必须对它编程，由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向其控制寄存器发各种控制命令。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控制命令有两类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: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初始化命令字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~ICW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，对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初始化；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操作命令字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~OCW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，定义操作方式。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在操作过程中，允许重设置操作命令字，动态改变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的控制方式。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两类命令字被写入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的两个端口，一个为偶地址口，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，另一个为奇地址口，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机中，偶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/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奇地址口为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384300"/>
            <a:ext cx="8229600" cy="16525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500" y="3206750"/>
            <a:ext cx="8312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1" y="495300"/>
            <a:ext cx="8542338" cy="1689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初始化命令字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ICW</a:t>
            </a:r>
            <a:endParaRPr lang="en-US" sz="2800" dirty="0" smtClean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初始化命令字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顺序写入控制口，设置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初始状态。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系统中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必须要有，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只在级联时用。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ICW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 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4800" y="5073650"/>
            <a:ext cx="8445500" cy="159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63855" lvl="0" indent="-36385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写入偶地址口；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标志位；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需要设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；单片时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SNGL=1,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不要写入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级联时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SNGL=0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要写入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LIMT=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IR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引入中断为电平触发，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边沿触发；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位用于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6605" y="2663915"/>
            <a:ext cx="7332351" cy="234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FFFF"/>
                </a:solidFill>
              </a:rPr>
              <a:t>初始化命令字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542337" cy="337820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ICW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2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紧跟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写入，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=1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，写入奇地址口，无标志位。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T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~T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位用于确定中断类型码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位，低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则由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根据从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上引入中断的引脚序号自动填入，从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的序号依次为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000~111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，其初值可以置为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位内容是可以任选的，一旦高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位确定，一块芯片的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个中断请求信号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的中断类型号也就确定了。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46675" y="4419110"/>
            <a:ext cx="5846595" cy="1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FFFF"/>
                </a:solidFill>
              </a:rPr>
              <a:t>初始化命令字</a:t>
            </a:r>
            <a:endParaRPr lang="zh-CN" altLang="en-US" sz="3200" dirty="0">
              <a:solidFill>
                <a:srgbClr val="66FF33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66FF33"/>
                </a:solidFill>
                <a:latin typeface="+mn-lt"/>
              </a:rPr>
              <a:t>8.4 </a:t>
            </a:r>
            <a:r>
              <a:rPr lang="zh-CN" altLang="en-US" dirty="0" smtClean="0"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=00001B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，若从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上引入中断请求，则其中断类型码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n=?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如何设置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?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  <a:tabLst>
                <a:tab pos="1972945" algn="l"/>
              </a:tabLst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上引入的中断类型号的低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~D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=101B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，由于高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位是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00001B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，所以从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上引入的中断类型码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n=00001 101B=0DH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，表示是硬盘中断请求。因此设置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的指令为：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	AL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00001000B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	21H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据此可知，若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位为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01110B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，则该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引入的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级中断的中断类型号</a:t>
            </a:r>
            <a:r>
              <a:rPr lang="en-US" altLang="zh-CN" sz="2400" dirty="0" smtClean="0">
                <a:solidFill>
                  <a:srgbClr val="FF66FF"/>
                </a:solidFill>
                <a:latin typeface="+mn-lt"/>
              </a:rPr>
              <a:t>n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= 01110000B ~ 01110111B = 70H~ 77H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，这是为</a:t>
            </a:r>
            <a:r>
              <a:rPr lang="en-US" altLang="zh-CN" sz="2400" dirty="0" smtClean="0">
                <a:solidFill>
                  <a:srgbClr val="FF66FF"/>
                </a:solidFill>
                <a:latin typeface="+mn-lt"/>
              </a:rPr>
              <a:t>PC/AT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机设置的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235585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ICW</a:t>
            </a:r>
            <a:r>
              <a:rPr lang="en-US" sz="2800" baseline="-25000" dirty="0" smtClean="0">
                <a:latin typeface="+mn-lt"/>
              </a:rPr>
              <a:t>3</a:t>
            </a:r>
            <a:endParaRPr lang="zh-CN" altLang="en-US" sz="2800" dirty="0" smtClean="0">
              <a:latin typeface="+mn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只在级联时使用。图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8.15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的格式和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主从结构连接图。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(a)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主片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格式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=0,  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上未接从片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接有从片。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(b)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从片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格式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位指明从片接主片哪个引脚，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 ID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 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=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 ~111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表示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引脚。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3293985"/>
            <a:ext cx="6750749" cy="326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8.5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按主从结构连接，如图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）。主片口地址为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20H/21H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 从片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A0H/A1H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，从片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B0/B1H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。试求出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，并编程将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写入各芯片的奇地址口中。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接从片，故主片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=10000100B=84H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接主片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，故从片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=00000010B =02H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接主片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，故从片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=00000111B=07H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对各芯片写入初始化命令字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：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84H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；主片程序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   OUT  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02H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  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OUT     0A1H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07H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   OUT     0B1H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</a:t>
            </a:r>
            <a:endParaRPr lang="zh-CN" altLang="en-US" sz="2400" dirty="0">
              <a:solidFill>
                <a:srgbClr val="FFFF00"/>
              </a:solidFill>
              <a:latin typeface="+mn-lt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49225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ICW</a:t>
            </a:r>
            <a:r>
              <a:rPr lang="en-US" sz="2800" baseline="-25000" dirty="0" smtClean="0">
                <a:latin typeface="+mn-lt"/>
              </a:rPr>
              <a:t>4</a:t>
            </a:r>
            <a:endParaRPr lang="zh-CN" altLang="en-US" sz="28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系统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必须设置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写入奇地址口。无级联时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应在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后写入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级联时它在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后写入。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8.16  ICW4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的格式：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1590" y="3338990"/>
            <a:ext cx="7515835" cy="321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134350" cy="511175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</a:pP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ICW4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各位的含义：</a:t>
            </a:r>
            <a:endParaRPr lang="en-US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7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~D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5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=000,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为标志位；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  <a:sym typeface="Symbol" panose="05050102010706020507"/>
              </a:rPr>
              <a:t>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PM=1,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选择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8086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系统；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AEOI=1,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选择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AEOI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即自动结束中断方式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;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  	AEOI=0,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为非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AEOI(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非自动结束中断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)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须在中断服务程序中安排操作命令字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选择所需的方式结束中断。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BUF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M/S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配合使用决定缓冲或非缓冲方式等；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SFNM=1,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设置特殊全嵌套方式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(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Special Fully Nested Mode)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否则为一般全嵌套方式。</a:t>
            </a:r>
            <a:endParaRPr lang="zh-CN" altLang="en-US" sz="2600" dirty="0">
              <a:solidFill>
                <a:srgbClr val="FFFF99"/>
              </a:solidFill>
              <a:latin typeface="+mn-lt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0" y="1339850"/>
            <a:ext cx="4178300" cy="5111750"/>
          </a:xfrm>
        </p:spPr>
        <p:txBody>
          <a:bodyPr/>
          <a:lstStyle/>
          <a:p>
            <a:pPr lvl="0"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DFGothic-EB" pitchFamily="1" charset="-128"/>
                <a:ea typeface="DFGothic-EB" pitchFamily="1" charset="-128"/>
                <a:sym typeface="Wingdings 3" panose="05040102010807070707"/>
              </a:rPr>
              <a:t>←</a:t>
            </a:r>
            <a:r>
              <a:rPr lang="zh-CN" altLang="en-US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8.17  8259A</a:t>
            </a:r>
            <a:r>
              <a:rPr lang="zh-CN" altLang="en-US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初始化命令字写入流</a:t>
            </a:r>
            <a:r>
              <a:rPr lang="zh-CN" altLang="en-US" sz="2400" dirty="0" smtClean="0">
                <a:solidFill>
                  <a:srgbClr val="6699FF"/>
                </a:solidFill>
                <a:latin typeface="+mn-lt"/>
                <a:ea typeface="黑体" panose="02010609060101010101" pitchFamily="2" charset="-122"/>
              </a:rPr>
              <a:t>程</a:t>
            </a:r>
            <a:endParaRPr lang="zh-CN" altLang="en-US" sz="2400" dirty="0" smtClean="0">
              <a:solidFill>
                <a:srgbClr val="6699FF"/>
              </a:solidFill>
              <a:latin typeface="+mn-lt"/>
              <a:ea typeface="黑体" panose="02010609060101010101" pitchFamily="2" charset="-122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初始化命令字必须从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开始顺序写入规定端口；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级联时要写入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，无级联时无需写入。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级联时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应在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后写入，无级联时在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后写入。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只有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写入偶地址口，即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，其余都写入奇地址口。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1580" y="1088740"/>
            <a:ext cx="328536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初始化开始时，首先写入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为标志位；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接着写入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，确定中断类型码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SNGL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=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，是级联方式，接着应写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，分主、从片写入不同的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，确定主片和从片的连接关系，否则不用写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随后检查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位，如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，则要写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，否则不用写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，以规定中断嵌套方式和结束中断方式等。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初始化结束，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进入所设置的状态后，才能写入操作命令字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87045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8.6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机中，只使用一片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ROM BIOS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进行初始化的程序为：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00010011B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：边沿触发，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；单级，要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4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OUT  	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          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00001000B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：中段类型号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；基值为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08H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OUT   	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00001001B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4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：全嵌套，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；缓冲，非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AEOI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OUT 	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953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j-ea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j-ea"/>
              </a:rPr>
              <a:t>.1  8259A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+mj-ea"/>
              </a:rPr>
              <a:t>的引脚信号和内部结构</a:t>
            </a:r>
            <a:endParaRPr lang="zh-CN" altLang="en-US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1028700"/>
            <a:ext cx="8712200" cy="844550"/>
          </a:xfrm>
        </p:spPr>
        <p:txBody>
          <a:bodyPr/>
          <a:lstStyle/>
          <a:p>
            <a:pPr marL="174625" indent="-174625">
              <a:buClr>
                <a:srgbClr val="00FF00"/>
              </a:buClr>
              <a:buNone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可接收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级中断，经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个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位寄存器判别后，优先级最高的中断请求信号从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脚输出，送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脚请求可屏蔽中断。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8259的结构-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60500" y="1828800"/>
            <a:ext cx="5956300" cy="47696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2.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操作命令字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372475" cy="5175250"/>
          </a:xfrm>
        </p:spPr>
        <p:txBody>
          <a:bodyPr/>
          <a:lstStyle/>
          <a:p>
            <a:pPr marL="363855" indent="-363855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工作期间，可写入操作命令，让它按需要方式工作。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可写入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个操作命令字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，用来发非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方式结束中断的命令、优先级循环命令、中断查询命令，还可设置或撤销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循环命令、设置或撤销特殊屏蔽方式、读内部寄存器的状态，功能比较复杂，尤其是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在应用程序内部设置，没有规定写入顺序，但写入的端口地址有规定：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必须写入奇地址口，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要求写入偶地址口。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177800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OCW</a:t>
            </a:r>
            <a:r>
              <a:rPr lang="en-US" baseline="-25000" dirty="0" smtClean="0">
                <a:latin typeface="+mn-lt"/>
              </a:rPr>
              <a:t>1</a:t>
            </a:r>
            <a:endParaRPr lang="zh-CN" altLang="en-US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altLang="zh-CN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也称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中断屏蔽字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，直接对中断屏蔽寄存器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的各位进行置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。当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，相应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的中断请求将被屏蔽，清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则允许中断。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2600" y="5295900"/>
            <a:ext cx="808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屏蔽某个</a:t>
            </a:r>
            <a:r>
              <a:rPr lang="en-US" sz="2600" b="1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sz="2600" b="1" baseline="-25000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中断，并不影响其它脚上的中断请求。</a:t>
            </a:r>
            <a:endParaRPr lang="en-US" altLang="zh-CN" sz="2600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允许随时读出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IMR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的内容，供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CPU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分析。</a:t>
            </a:r>
            <a:endParaRPr lang="zh-CN" altLang="en-US" sz="26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3068960"/>
            <a:ext cx="7116597" cy="193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8.7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某系统只允许键盘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中断，其余位均屏蔽，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口地址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20H/21H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，试写入中断屏蔽字。如系统中要新增键盘中断，其余屏蔽位不变，如何设置屏蔽字。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j-lt"/>
              </a:rPr>
              <a:t>只允许键盘中断的程序段为：</a:t>
            </a:r>
            <a:endParaRPr lang="zh-CN" altLang="en-US" sz="24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11111101B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没被屏蔽，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				            ;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其余均被屏蔽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OUT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j-lt"/>
              </a:rPr>
              <a:t>新增键盘中断的程序段为：</a:t>
            </a:r>
            <a:endParaRPr lang="zh-CN" altLang="en-US" sz="24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IN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21H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；用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指令读屏蔽字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AND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11111101B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；仅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，其余位不变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OUT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AL    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；写入修改后的屏蔽字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由于可对屏蔽寄存器进行读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写，因此可用程序测试屏蔽寄存器是否有问题。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下面介绍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ROM  BIOS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中的一段程序。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7404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8.8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中断屏蔽寄存器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写入全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，然后读出看是否全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，若是则正确，否则转出错处理。再写入全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，作类似检查。程序如下：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</a:rPr>
              <a:t>	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CLI</a:t>
            </a:r>
            <a:endParaRPr lang="zh-CN" altLang="en-US" sz="22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MOV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2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各位清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OUT   	21H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</a:t>
            </a:r>
            <a:endParaRPr lang="zh-CN" altLang="en-US" sz="22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IN 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21H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AL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，不影响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FLAGS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OR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AL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IMR=0?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JNZ    	D6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；非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，转出错处理程序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MOV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0FFH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；是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，再将全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写入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寄存器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OUT   	21H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；写入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200" baseline="-250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IN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21H   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；读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ADD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1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各位置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？全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1+1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应为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00H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JNZ   	D6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；非，转</a:t>
            </a:r>
            <a:r>
              <a:rPr lang="zh-CN" altLang="en-US" sz="2200" cap="small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cap="small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	</a:t>
            </a:r>
            <a:r>
              <a:rPr lang="zh-CN" altLang="en-US" sz="2200" cap="small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┆</a:t>
            </a:r>
            <a:r>
              <a:rPr lang="en-US" sz="2200" cap="small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                    </a:t>
            </a:r>
            <a:endParaRPr lang="en-US" sz="2200" cap="small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D6:</a:t>
            </a:r>
            <a:r>
              <a:rPr lang="en-US" sz="2200" cap="small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                   	  	</a:t>
            </a:r>
            <a:r>
              <a:rPr lang="zh-CN" altLang="en-US" sz="2200" cap="small" dirty="0" smtClean="0">
                <a:solidFill>
                  <a:srgbClr val="FFFF99"/>
                </a:solidFill>
                <a:latin typeface="+mn-lt"/>
                <a:ea typeface="华文中宋" pitchFamily="2" charset="-122"/>
              </a:rPr>
              <a:t>；出错处理程序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1092200"/>
          </a:xfrm>
        </p:spPr>
        <p:txBody>
          <a:bodyPr/>
          <a:lstStyle/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OCW</a:t>
            </a:r>
            <a:r>
              <a:rPr lang="en-US" baseline="-25000" dirty="0" smtClean="0">
                <a:latin typeface="+mn-lt"/>
              </a:rPr>
              <a:t>2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 设置优先级循环方式和中断结束方式的命令字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9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82700" y="2495550"/>
            <a:ext cx="6538868" cy="3952875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378450"/>
          </a:xfrm>
        </p:spPr>
        <p:txBody>
          <a:bodyPr/>
          <a:lstStyle/>
          <a:p>
            <a:pPr marL="363855" indent="-363855" algn="just"/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</a:t>
            </a:r>
            <a:r>
              <a:rPr lang="en-US" altLang="zh-CN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各位有单独的含义：</a:t>
            </a:r>
            <a:endParaRPr 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的标志位。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Rotate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 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，优先级按循环方式设置，否则为非循环方式。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Specific Level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 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SL=1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有效，否则无效。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End of Interrupt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） 结束中断命令。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EOI=1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，当前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寄存器相应位清</a:t>
            </a:r>
            <a:r>
              <a:rPr lang="en-US" altLang="zh-CN" sz="26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。当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中的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AEOI=0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，即非自动结束中断时，可用它来结束中断。</a:t>
            </a:r>
            <a:endParaRPr lang="zh-CN" altLang="en-US" sz="2600" dirty="0" smtClean="0">
              <a:solidFill>
                <a:srgbClr val="FFFF00"/>
              </a:solidFill>
              <a:latin typeface="+mj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 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SL=1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时，配合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设置来确定一个中断优先级的编码，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的编码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000~111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，分别与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相对应。</a:t>
            </a:r>
            <a:endParaRPr lang="zh-CN" altLang="en-US" sz="2600" dirty="0" smtClean="0">
              <a:solidFill>
                <a:srgbClr val="FFFF00"/>
              </a:solidFill>
              <a:latin typeface="+mj-lt"/>
            </a:endParaRPr>
          </a:p>
          <a:p>
            <a:pPr marL="363855" indent="-363855"/>
            <a:endParaRPr lang="zh-CN" altLang="en-US" sz="2400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/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组合设置，具有不同的意义：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EOI=001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  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在中断服务程序结束时，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IRET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指令前，发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命令结束中断，将服务寄存器中刚服务过的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，结束中断。设置命令的方法是将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00100000B=20H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输出到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的偶地址口中。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命令是最常用的中断结束命令。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8.9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机的中断服务程序中设置中断结束命令，使相应的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 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。程序段如下：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20H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命令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OUT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；发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命令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EOI=011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在中断服务程序结束时，发特殊结束中断命令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，到底结束哪一级中断由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~L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指定，将相应的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8.10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发特殊结束中断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命令，结束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级中断。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01100101B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SEOI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命令，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			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L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~L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=101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OUT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       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IS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清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，结束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级中断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EOI=101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方式结束中断，将刚服务过的优先级最高的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，同时将刚结束的中断请求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的优先级设为最低级，使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i+1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置为最高级，将优先级置为自动循环方式。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5308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30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采用自动结束中断方式结束中断，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响应中断时，在中断总线周期的第二个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脉冲结束时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寄存器的相应位清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，并使优先级置为自动循环方式。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，发清除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循环方式命令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EOI=111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30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采用特殊结束中断方式结束中断，使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寄存器中由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~L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指定的相应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并置优先级为自动循环方式。</a:t>
            </a:r>
            <a:endParaRPr lang="en-US" altLang="zh-CN" sz="24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8.11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发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命令，结束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级中断，并置优先级为自动循环方式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11100010B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; 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SEOI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循环命令，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				  ; 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=010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OUT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  ; IS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结束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级中断，优先级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				  ; 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最低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,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为最高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endParaRPr lang="zh-CN" altLang="en-US" sz="2400" dirty="0" smtClean="0"/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83150" y="17843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3150" y="1784350"/>
                        <a:ext cx="88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EOI=110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，设置最低优先级循环命令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指定的中断请求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设置为最低优先级，其余按循环方式给出。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8.12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命令，使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设为最低优先级，优先权按循环方式给出。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11000011B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置为最低优先级，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				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   ;  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置为最高优先级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 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OUT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EOI=010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无效命令字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88265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中断请求寄存器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Interrupt Request Register)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外部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级中断请求信号从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~IR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脚上引入，有请求时相应位置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多个中断请求可同时进入。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例如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zh-CN" altLang="en-US" sz="2600" baseline="-250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zh-CN" altLang="en-US" sz="2600" baseline="-250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上有请求，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将置成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10100100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。中断响应时相应位清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中断请求信号可为高电平或上升沿触发，编程定义。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中断屏蔽寄存器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IMR  (Interrupt Mask Register)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存放中断屏蔽信息，每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位与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个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位对应，置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禁止对应中断请求进入系统。用来有选择地禁止某些设备请求中断。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092200"/>
          </a:xfrm>
        </p:spPr>
        <p:txBody>
          <a:bodyPr/>
          <a:lstStyle/>
          <a:p>
            <a:pPr marL="363855" indent="-363855"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 OCW</a:t>
            </a:r>
            <a:r>
              <a:rPr lang="en-US" baseline="-25000" dirty="0" smtClean="0">
                <a:latin typeface="+mn-lt"/>
              </a:rPr>
              <a:t>3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的格式如图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8.20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所示。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20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5950" y="2584450"/>
            <a:ext cx="8020279" cy="284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7100" y="4629150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effectLst/>
                <a:latin typeface="+mn-lt"/>
                <a:ea typeface="黑体" panose="02010609060101010101" pitchFamily="2" charset="-122"/>
              </a:rPr>
              <a:t>图</a:t>
            </a:r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effectLst/>
                <a:latin typeface="+mn-lt"/>
                <a:ea typeface="黑体" panose="02010609060101010101" pitchFamily="2" charset="-122"/>
              </a:rPr>
              <a:t>8.20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363855" indent="-363855"/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命令字含义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:</a:t>
            </a:r>
            <a:endParaRPr lang="en-US" altLang="zh-CN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=01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的标志位，区别于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。它们都被写入偶地址中。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，设置特殊屏蔽方式，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时撤销该方式。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位是中断查询（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Poll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）位，若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向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8529A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发中断查询命令，紧接着用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指令读取中断查询字。中断查询字格式见图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8.12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。最高位为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，有中断请求，否则无请求，最低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位指出优先级最高的中断请求的编码。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位为读寄存器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RR=1,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允许读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或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寄存器的内容。进一步查看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：若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RIS=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，下次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指令读取的是中断请求寄存器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内容；若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RIS=1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，则读取中断服务寄存器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内容。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RR=0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为无效命令。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536950"/>
          </a:xfrm>
        </p:spPr>
        <p:txBody>
          <a:bodyPr/>
          <a:lstStyle/>
          <a:p>
            <a:pPr marL="363855" indent="-363855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的命令后，若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RR=1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，则可从偶地址口读取中断查询字或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寄存器的内容。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的优先级最高，首先读到的是中断查询字，所以要读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寄存器时，应使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另外，读中断屏蔽寄存器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，是从奇地址口读出，任何时候都可以读取，不会与此命令混淆。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rgbClr val="66FF33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66FF33"/>
                </a:solidFill>
                <a:latin typeface="+mn-lt"/>
              </a:rPr>
              <a:t>8.13 </a:t>
            </a:r>
            <a:r>
              <a:rPr lang="zh-CN" altLang="en-US" sz="32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编写读取中断屏蔽字、中断查询字及中断服务寄存器的程序段。</a:t>
            </a:r>
            <a:endParaRPr lang="zh-CN" altLang="en-US" sz="2600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读取中断屏蔽字的程序段：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IN 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21H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；从奇地址口读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IMR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；获得中断屏蔽字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读取中断查询字的程序段：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00001100B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P=1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 	OUT 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写入偶地址口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	IN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20H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AL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←中断查询字。若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AL=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10000110B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，表示有中断请求，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                                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；且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上的优先级最高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2959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读取中断服务寄存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器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的程序</a:t>
            </a:r>
            <a:r>
              <a:rPr lang="zh-CN" altLang="en-US" dirty="0" smtClean="0">
                <a:solidFill>
                  <a:srgbClr val="FFFF00"/>
                </a:solidFill>
              </a:rPr>
              <a:t>段：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MOV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00001011B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RR-RIS=11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；下次读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ISR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	OUT 	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AL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写入偶地址口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     	IN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20H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AL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←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ISR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内容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12150" cy="4578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中断服务寄存器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Interrupt Service Register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保存正处理的中断请求。任一中断被响应而执行其服务程序时，相应位置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，直到处理结束。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多重中断情况下，会有多个位置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优先级判决器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Priority </a:t>
            </a:r>
            <a:r>
              <a:rPr lang="en-US" sz="2800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Resolver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判别请求寄存器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里中断的优先级，把优先级最高的中断请求选进服务寄存器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中去。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多重中断出现时，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PR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判定新出现的中断能否去打断正在处理的中断，优先服务更高的中断级别。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186737" cy="48895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5.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控制电路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包含一组初始化命令字寄存器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和一组操作命令字寄存器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~OCW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，管理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的全部工作。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根据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设置和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判定，发控制信号。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从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脚向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发中断请求信号，接收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或总线控制器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8288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送来的中断响应信号          ；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中断响应时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相应位置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，并发送中断类型号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，经数据总线缓冲器送到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~D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；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中断服务程序结束时，按编程规定方式结束中断。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49850" y="3784600"/>
          <a:ext cx="800100" cy="4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9850" y="3784600"/>
                        <a:ext cx="800100" cy="4706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2641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6.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是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的接口，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经它向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写控制字，接收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送出的中断类型号，还可从中读出状态字（中断请求、屏蔽、服务寄存器的状态）和中断查询字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zh-CN" altLang="en-US" sz="20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7.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读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写控制电路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接收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、地址、片选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。一片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只占两个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I/O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地址，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XT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机中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接地址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，口地址为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20H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21H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8086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连时，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脚接地址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0/1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选偶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奇地址口。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执行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OUT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指令时， 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信号与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配合，将控制字写入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寄存器；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执行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指令时，      信号与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配合，将内部寄存器的内容经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送给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31840" y="558924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840" y="558924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60700" y="338455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338455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371850" y="471805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850" y="471805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366755" y="3383995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6400800" imgH="4876800" progId="">
                  <p:embed/>
                </p:oleObj>
              </mc:Choice>
              <mc:Fallback>
                <p:oleObj name="Equation" r:id="rId7" imgW="6400800" imgH="48768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755" y="3383995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186737" cy="50673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8.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级联缓冲器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比较器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一片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最多引入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级中断，超过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级要用多片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构成主从关系，级联使用。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从片输出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INT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接主片</a:t>
            </a:r>
            <a:r>
              <a:rPr lang="en-US" sz="2600" dirty="0" err="1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IR</a:t>
            </a:r>
            <a:r>
              <a:rPr lang="en-US" sz="2600" baseline="-25000" dirty="0" err="1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。</a:t>
            </a:r>
            <a:endParaRPr lang="en-US" altLang="zh-CN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主从片的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条级联信号线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CAS</a:t>
            </a:r>
            <a:r>
              <a:rPr lang="en-US" sz="2600" baseline="-250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2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~CAS</a:t>
            </a:r>
            <a:r>
              <a:rPr lang="en-US" sz="2600" baseline="-250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0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并接。</a:t>
            </a:r>
            <a:endParaRPr lang="en-US" altLang="zh-CN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单片时，从设备编程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/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允许缓冲线            接高电平；多片时，主片           </a:t>
            </a:r>
            <a:r>
              <a:rPr lang="en-US" altLang="zh-CN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  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接高电平，从片的接低电平。</a:t>
            </a:r>
            <a:endParaRPr lang="zh-CN" altLang="en-US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多片时，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必须经驱动器与数据总线相连，工作于缓冲方式；少量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系统中，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可直接与数据总线相连，工作于非缓冲方式。</a:t>
            </a:r>
            <a:endParaRPr lang="zh-CN" altLang="en-US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83250" y="3651250"/>
          <a:ext cx="1066800" cy="4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1887200" imgH="5181600" progId="">
                  <p:embed/>
                </p:oleObj>
              </mc:Choice>
              <mc:Fallback>
                <p:oleObj name="Equation" r:id="rId1" imgW="118872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83250" y="3651250"/>
                        <a:ext cx="1066800" cy="4650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838450" y="4095750"/>
          <a:ext cx="10668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887200" imgH="5181600" progId="">
                  <p:embed/>
                </p:oleObj>
              </mc:Choice>
              <mc:Fallback>
                <p:oleObj name="Equation" r:id="rId3" imgW="118872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8450" y="4095750"/>
                        <a:ext cx="1066800" cy="465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873250"/>
            <a:ext cx="8229600" cy="674688"/>
          </a:xfrm>
        </p:spPr>
        <p:txBody>
          <a:bodyPr/>
          <a:lstStyle/>
          <a:p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04850" y="3251200"/>
            <a:ext cx="82391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9009</Words>
  <Application>WPS 演示</Application>
  <PresentationFormat>全屏显示(4:3)</PresentationFormat>
  <Paragraphs>402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44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隶书</vt:lpstr>
      <vt:lpstr>微软雅黑</vt:lpstr>
      <vt:lpstr>华文隶书</vt:lpstr>
      <vt:lpstr>黑体</vt:lpstr>
      <vt:lpstr>楷体_GB2312</vt:lpstr>
      <vt:lpstr>新宋体</vt:lpstr>
      <vt:lpstr>华文琥珀</vt:lpstr>
      <vt:lpstr>方正姚体</vt:lpstr>
      <vt:lpstr>Times New Roman</vt:lpstr>
      <vt:lpstr>Wingdings 2</vt:lpstr>
      <vt:lpstr>仿宋_GB2312</vt:lpstr>
      <vt:lpstr>仿宋</vt:lpstr>
      <vt:lpstr>华文中宋</vt:lpstr>
      <vt:lpstr>Symbol</vt:lpstr>
      <vt:lpstr>Arial Unicode MS</vt:lpstr>
      <vt:lpstr>hakuyoxingshu7000</vt:lpstr>
      <vt:lpstr>Wingdings 3</vt:lpstr>
      <vt:lpstr>DFGothic-EB</vt:lpstr>
      <vt:lpstr>Yu Mincho</vt:lpstr>
      <vt:lpstr>Wingdings 3</vt:lpstr>
      <vt:lpstr>楷体_GB2312</vt:lpstr>
      <vt:lpstr>微机模板</vt:lpstr>
      <vt:lpstr>PowerPoint 演示文稿</vt:lpstr>
      <vt:lpstr>§8.2   8259A的工作原理</vt:lpstr>
      <vt:lpstr>8.2.1  8259A的引脚信号和内部结构</vt:lpstr>
      <vt:lpstr>内部结构</vt:lpstr>
      <vt:lpstr>内部结构</vt:lpstr>
      <vt:lpstr>内部结构</vt:lpstr>
      <vt:lpstr>内部结构</vt:lpstr>
      <vt:lpstr>内部结构</vt:lpstr>
      <vt:lpstr>§8.2   8259A的工作原理</vt:lpstr>
      <vt:lpstr>8.2.2  8259A的工作方式</vt:lpstr>
      <vt:lpstr>1.设置优先级方式</vt:lpstr>
      <vt:lpstr>1.设置优先级方式</vt:lpstr>
      <vt:lpstr>1.设置优先级方式</vt:lpstr>
      <vt:lpstr>2.中断屏蔽方式</vt:lpstr>
      <vt:lpstr>3.结束中断方式</vt:lpstr>
      <vt:lpstr>3.结束中断方式</vt:lpstr>
      <vt:lpstr>4.中断查询方式-POLL</vt:lpstr>
      <vt:lpstr>§8.2   8259A的工作原理</vt:lpstr>
      <vt:lpstr>8.2.3  8259A的命令字及编程</vt:lpstr>
      <vt:lpstr>PowerPoint 演示文稿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2. 操作命令字OCW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476</cp:revision>
  <dcterms:created xsi:type="dcterms:W3CDTF">2003-06-02T09:23:00Z</dcterms:created>
  <dcterms:modified xsi:type="dcterms:W3CDTF">2020-04-22T13:47:30Z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